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3"/>
  </p:notesMasterIdLst>
  <p:sldIdLst>
    <p:sldId id="257" r:id="rId2"/>
    <p:sldId id="334" r:id="rId3"/>
    <p:sldId id="258" r:id="rId4"/>
    <p:sldId id="259" r:id="rId5"/>
    <p:sldId id="260" r:id="rId6"/>
    <p:sldId id="261" r:id="rId7"/>
    <p:sldId id="262" r:id="rId8"/>
    <p:sldId id="263" r:id="rId9"/>
    <p:sldId id="264" r:id="rId10"/>
    <p:sldId id="265" r:id="rId11"/>
    <p:sldId id="267" r:id="rId12"/>
    <p:sldId id="268" r:id="rId13"/>
    <p:sldId id="269" r:id="rId14"/>
    <p:sldId id="271"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6" r:id="rId38"/>
    <p:sldId id="297" r:id="rId39"/>
    <p:sldId id="298" r:id="rId40"/>
    <p:sldId id="300" r:id="rId41"/>
    <p:sldId id="301" r:id="rId42"/>
    <p:sldId id="302" r:id="rId43"/>
    <p:sldId id="314" r:id="rId44"/>
    <p:sldId id="315" r:id="rId45"/>
    <p:sldId id="316" r:id="rId46"/>
    <p:sldId id="317" r:id="rId47"/>
    <p:sldId id="318" r:id="rId48"/>
    <p:sldId id="319" r:id="rId49"/>
    <p:sldId id="320" r:id="rId50"/>
    <p:sldId id="321" r:id="rId51"/>
    <p:sldId id="322" r:id="rId52"/>
    <p:sldId id="323" r:id="rId53"/>
    <p:sldId id="324" r:id="rId54"/>
    <p:sldId id="325" r:id="rId55"/>
    <p:sldId id="326" r:id="rId56"/>
    <p:sldId id="327" r:id="rId57"/>
    <p:sldId id="328" r:id="rId58"/>
    <p:sldId id="329" r:id="rId59"/>
    <p:sldId id="330" r:id="rId60"/>
    <p:sldId id="331" r:id="rId61"/>
    <p:sldId id="332" r:id="rId6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9" autoAdjust="0"/>
    <p:restoredTop sz="86406" autoAdjust="0"/>
  </p:normalViewPr>
  <p:slideViewPr>
    <p:cSldViewPr>
      <p:cViewPr varScale="1">
        <p:scale>
          <a:sx n="96" d="100"/>
          <a:sy n="96" d="100"/>
        </p:scale>
        <p:origin x="294" y="84"/>
      </p:cViewPr>
      <p:guideLst>
        <p:guide orient="horz" pos="2160"/>
        <p:guide pos="3840"/>
      </p:guideLst>
    </p:cSldViewPr>
  </p:slideViewPr>
  <p:outlineViewPr>
    <p:cViewPr>
      <p:scale>
        <a:sx n="33" d="100"/>
        <a:sy n="33" d="100"/>
      </p:scale>
      <p:origin x="0" y="-45426"/>
    </p:cViewPr>
  </p:outlineViewPr>
  <p:notesTextViewPr>
    <p:cViewPr>
      <p:scale>
        <a:sx n="100" d="100"/>
        <a:sy n="100" d="100"/>
      </p:scale>
      <p:origin x="0" y="0"/>
    </p:cViewPr>
  </p:notesTextViewPr>
  <p:sorterViewPr>
    <p:cViewPr>
      <p:scale>
        <a:sx n="100" d="100"/>
        <a:sy n="100" d="100"/>
      </p:scale>
      <p:origin x="0" y="-1650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1B8C3D92-6085-4AA6-A215-49DFD86F2604}" type="datetimeFigureOut">
              <a:rPr lang="en-US"/>
              <a:pPr>
                <a:defRPr/>
              </a:pPr>
              <a:t>10/3/2023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404577DD-DFFF-4FE5-B6BB-1A51DC1B1FB6}" type="slidenum">
              <a:rPr lang="en-US" altLang="en-US"/>
              <a:pPr/>
              <a:t>‹#›</a:t>
            </a:fld>
            <a:endParaRPr lang="en-US" altLang="en-US"/>
          </a:p>
        </p:txBody>
      </p:sp>
    </p:spTree>
    <p:extLst>
      <p:ext uri="{BB962C8B-B14F-4D97-AF65-F5344CB8AC3E}">
        <p14:creationId xmlns:p14="http://schemas.microsoft.com/office/powerpoint/2010/main" val="10417743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185245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CC7FEBE-08D7-4B78-A669-12067E4AB739}" type="slidenum">
              <a:rPr lang="en-US" altLang="en-US">
                <a:latin typeface="Calibri" panose="020F0502020204030204" pitchFamily="34" charset="0"/>
              </a:rPr>
              <a:pPr eaLnBrk="1" hangingPunct="1"/>
              <a:t>49</a:t>
            </a:fld>
            <a:endParaRPr lang="en-US" altLang="en-US">
              <a:latin typeface="Calibri" panose="020F0502020204030204" pitchFamily="34" charset="0"/>
            </a:endParaRPr>
          </a:p>
        </p:txBody>
      </p:sp>
      <p:sp>
        <p:nvSpPr>
          <p:cNvPr id="73731"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732117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AD32CFC-F159-45F4-95B1-06452A498687}" type="slidenum">
              <a:rPr lang="en-US" altLang="en-US">
                <a:latin typeface="Calibri" panose="020F0502020204030204" pitchFamily="34" charset="0"/>
              </a:rPr>
              <a:pPr eaLnBrk="1" hangingPunct="1"/>
              <a:t>50</a:t>
            </a:fld>
            <a:endParaRPr lang="en-US" altLang="en-US">
              <a:latin typeface="Calibri" panose="020F0502020204030204" pitchFamily="34" charset="0"/>
            </a:endParaRPr>
          </a:p>
        </p:txBody>
      </p:sp>
      <p:sp>
        <p:nvSpPr>
          <p:cNvPr id="74755"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801243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2CFE4C9-F33F-4F49-A109-53824329BC70}" type="slidenum">
              <a:rPr lang="en-US" altLang="en-US">
                <a:latin typeface="Calibri" panose="020F0502020204030204" pitchFamily="34" charset="0"/>
              </a:rPr>
              <a:pPr eaLnBrk="1" hangingPunct="1"/>
              <a:t>51</a:t>
            </a:fld>
            <a:endParaRPr lang="en-US" altLang="en-US">
              <a:latin typeface="Calibri" panose="020F0502020204030204" pitchFamily="34" charset="0"/>
            </a:endParaRPr>
          </a:p>
        </p:txBody>
      </p:sp>
      <p:sp>
        <p:nvSpPr>
          <p:cNvPr id="75779"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718956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D13DF3E-4DFE-4239-9FC7-3E75B0B7CCEF}" type="slidenum">
              <a:rPr lang="en-US" altLang="en-US">
                <a:latin typeface="Calibri" panose="020F0502020204030204" pitchFamily="34" charset="0"/>
              </a:rPr>
              <a:pPr eaLnBrk="1" hangingPunct="1"/>
              <a:t>52</a:t>
            </a:fld>
            <a:endParaRPr lang="en-US" altLang="en-US">
              <a:latin typeface="Calibri" panose="020F0502020204030204" pitchFamily="34" charset="0"/>
            </a:endParaRPr>
          </a:p>
        </p:txBody>
      </p:sp>
      <p:sp>
        <p:nvSpPr>
          <p:cNvPr id="768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074278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061D0AF-160F-419C-8593-03823159BE48}" type="slidenum">
              <a:rPr lang="en-US" altLang="en-US">
                <a:latin typeface="Calibri" panose="020F0502020204030204" pitchFamily="34" charset="0"/>
              </a:rPr>
              <a:pPr eaLnBrk="1" hangingPunct="1"/>
              <a:t>53</a:t>
            </a:fld>
            <a:endParaRPr lang="en-US" altLang="en-US">
              <a:latin typeface="Calibri" panose="020F0502020204030204" pitchFamily="34" charset="0"/>
            </a:endParaRPr>
          </a:p>
        </p:txBody>
      </p:sp>
      <p:sp>
        <p:nvSpPr>
          <p:cNvPr id="77827"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641446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5DA6D5-9748-4879-A991-12F5ED7AA516}" type="slidenum">
              <a:rPr lang="en-US" altLang="en-US">
                <a:latin typeface="Calibri" panose="020F0502020204030204" pitchFamily="34" charset="0"/>
              </a:rPr>
              <a:pPr eaLnBrk="1" hangingPunct="1"/>
              <a:t>54</a:t>
            </a:fld>
            <a:endParaRPr lang="en-US" altLang="en-US">
              <a:latin typeface="Calibri" panose="020F0502020204030204" pitchFamily="34" charset="0"/>
            </a:endParaRPr>
          </a:p>
        </p:txBody>
      </p:sp>
      <p:sp>
        <p:nvSpPr>
          <p:cNvPr id="78851"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136829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5" tIns="44447" rIns="90485" bIns="44447" numCol="1" anchor="t" anchorCtr="0" compatLnSpc="1">
            <a:prstTxWarp prst="textNoShape">
              <a:avLst/>
            </a:prstTxWarp>
          </a:bodyPr>
          <a:lstStyle/>
          <a:p>
            <a:pPr eaLnBrk="1" hangingPunct="1">
              <a:spcBef>
                <a:spcPct val="0"/>
              </a:spcBef>
            </a:pPr>
            <a:r>
              <a:rPr lang="en-US" altLang="en-US" smtClean="0"/>
              <a:t>Notes: </a:t>
            </a:r>
            <a:r>
              <a:rPr lang="en-US" altLang="en-US" sz="1400" smtClean="0"/>
              <a:t>Increasing the number of facilities moves them closer to the end consumer. This reduces the response time. As Amazon has built warehouses, the average time from the warehouse to the end consumer has decreased. McMaster-Carr provides 1-2 day coverage of most of the U.S from 6 facilities. W.W. Grainger is able to increase coverage to same day delivery using about 370 facilities.</a:t>
            </a:r>
            <a:endParaRPr lang="en-US" altLang="en-US" smtClean="0"/>
          </a:p>
        </p:txBody>
      </p:sp>
      <p:sp>
        <p:nvSpPr>
          <p:cNvPr id="65539" name="Rectangle 3"/>
          <p:cNvSpPr>
            <a:spLocks noGrp="1" noRot="1" noChangeAspect="1" noChangeArrowheads="1" noTextEdit="1"/>
          </p:cNvSpPr>
          <p:nvPr>
            <p:ph type="sldImg"/>
          </p:nvPr>
        </p:nvSpPr>
        <p:spPr bwMode="auto">
          <a:xfrm>
            <a:off x="393700" y="692150"/>
            <a:ext cx="6072188"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151784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5" tIns="44447" rIns="90485" bIns="44447" numCol="1" anchor="t" anchorCtr="0" compatLnSpc="1">
            <a:prstTxWarp prst="textNoShape">
              <a:avLst/>
            </a:prstTxWarp>
          </a:bodyPr>
          <a:lstStyle/>
          <a:p>
            <a:pPr eaLnBrk="1" hangingPunct="1">
              <a:spcBef>
                <a:spcPct val="0"/>
              </a:spcBef>
            </a:pPr>
            <a:r>
              <a:rPr lang="en-US" altLang="en-US" smtClean="0"/>
              <a:t>Notes:</a:t>
            </a:r>
            <a:r>
              <a:rPr lang="en-US" altLang="en-US" sz="1400" smtClean="0"/>
              <a:t> Inventory costs increase, facility costs increase, and transportation costs decrease as we increase the number of facilities.</a:t>
            </a:r>
            <a:endParaRPr lang="en-US" altLang="en-US" smtClean="0"/>
          </a:p>
        </p:txBody>
      </p:sp>
      <p:sp>
        <p:nvSpPr>
          <p:cNvPr id="66563" name="Rectangle 3"/>
          <p:cNvSpPr>
            <a:spLocks noGrp="1" noRot="1" noChangeAspect="1" noChangeArrowheads="1" noTextEdit="1"/>
          </p:cNvSpPr>
          <p:nvPr>
            <p:ph type="sldImg"/>
          </p:nvPr>
        </p:nvSpPr>
        <p:spPr bwMode="auto">
          <a:xfrm>
            <a:off x="393700" y="692150"/>
            <a:ext cx="6072188"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043968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5" tIns="44447" rIns="90485" bIns="44447" numCol="1" anchor="t" anchorCtr="0" compatLnSpc="1">
            <a:prstTxWarp prst="textNoShape">
              <a:avLst/>
            </a:prstTxWarp>
          </a:bodyPr>
          <a:lstStyle/>
          <a:p>
            <a:pPr eaLnBrk="1" hangingPunct="1">
              <a:spcBef>
                <a:spcPct val="0"/>
              </a:spcBef>
            </a:pPr>
            <a:r>
              <a:rPr lang="en-US" altLang="en-US" smtClean="0"/>
              <a:t>Notes:</a:t>
            </a:r>
            <a:r>
              <a:rPr lang="en-US" altLang="en-US" sz="1400" smtClean="0"/>
              <a:t> Total costs decrease and then increase as we increase the number of facilities. The responsiveness improves as we increase the number of facilities. A supply chain should always operate above the lowest cost point. Operating beyond that point makes sense if the revenue generated from better responsiveness exceeds the cost of better responsiveness.</a:t>
            </a:r>
            <a:endParaRPr lang="en-US" altLang="en-US" smtClean="0"/>
          </a:p>
        </p:txBody>
      </p:sp>
      <p:sp>
        <p:nvSpPr>
          <p:cNvPr id="67587" name="Rectangle 3"/>
          <p:cNvSpPr>
            <a:spLocks noGrp="1" noRot="1" noChangeAspect="1" noChangeArrowheads="1" noTextEdit="1"/>
          </p:cNvSpPr>
          <p:nvPr>
            <p:ph type="sldImg"/>
          </p:nvPr>
        </p:nvSpPr>
        <p:spPr bwMode="auto">
          <a:xfrm>
            <a:off x="393700" y="692150"/>
            <a:ext cx="6072188"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813412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5" tIns="44447" rIns="90485" bIns="44447" numCol="1" anchor="t" anchorCtr="0" compatLnSpc="1">
            <a:prstTxWarp prst="textNoShape">
              <a:avLst/>
            </a:prstTxWarp>
          </a:bodyPr>
          <a:lstStyle/>
          <a:p>
            <a:pPr eaLnBrk="1" hangingPunct="1">
              <a:spcBef>
                <a:spcPct val="0"/>
              </a:spcBef>
            </a:pPr>
            <a:r>
              <a:rPr lang="en-US" altLang="en-US" smtClean="0"/>
              <a:t>Notes:</a:t>
            </a:r>
            <a:r>
              <a:rPr lang="en-US" altLang="en-US" sz="1400" smtClean="0"/>
              <a:t> Total costs decrease and then increase as we increase the number of facilities. The responsiveness improves as we increase the number of facilities. A supply chain should always operate above the lowest cost point. Operating beyond that point makes sense if the revenue generated from better responsiveness exceeds the cost of better responsiveness.</a:t>
            </a:r>
            <a:endParaRPr lang="en-US" altLang="en-US" smtClean="0"/>
          </a:p>
        </p:txBody>
      </p:sp>
      <p:sp>
        <p:nvSpPr>
          <p:cNvPr id="68611" name="Rectangle 3"/>
          <p:cNvSpPr>
            <a:spLocks noGrp="1" noRot="1" noChangeAspect="1" noChangeArrowheads="1" noTextEdit="1"/>
          </p:cNvSpPr>
          <p:nvPr>
            <p:ph type="sldImg"/>
          </p:nvPr>
        </p:nvSpPr>
        <p:spPr bwMode="auto">
          <a:xfrm>
            <a:off x="393700" y="692150"/>
            <a:ext cx="6072188"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381993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9278D39-EAA7-4D01-9041-370F214D978C}" type="slidenum">
              <a:rPr lang="en-US" altLang="en-US">
                <a:latin typeface="Calibri" panose="020F0502020204030204" pitchFamily="34" charset="0"/>
              </a:rPr>
              <a:pPr eaLnBrk="1" hangingPunct="1"/>
              <a:t>45</a:t>
            </a:fld>
            <a:endParaRPr lang="en-US" altLang="en-US">
              <a:latin typeface="Calibri" panose="020F0502020204030204" pitchFamily="34" charset="0"/>
            </a:endParaRPr>
          </a:p>
        </p:txBody>
      </p:sp>
      <p:sp>
        <p:nvSpPr>
          <p:cNvPr id="69635"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985472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7A1FE6C-B625-4329-BDAA-F02CB04B6F25}" type="slidenum">
              <a:rPr lang="en-US" altLang="en-US">
                <a:latin typeface="Calibri" panose="020F0502020204030204" pitchFamily="34" charset="0"/>
              </a:rPr>
              <a:pPr eaLnBrk="1" hangingPunct="1"/>
              <a:t>46</a:t>
            </a:fld>
            <a:endParaRPr lang="en-US" altLang="en-US">
              <a:latin typeface="Calibri" panose="020F0502020204030204" pitchFamily="34" charset="0"/>
            </a:endParaRPr>
          </a:p>
        </p:txBody>
      </p:sp>
      <p:sp>
        <p:nvSpPr>
          <p:cNvPr id="70659"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088925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4801208-FF51-4FE4-87E2-52E9F96A924D}" type="slidenum">
              <a:rPr lang="en-US" altLang="en-US">
                <a:latin typeface="Calibri" panose="020F0502020204030204" pitchFamily="34" charset="0"/>
              </a:rPr>
              <a:pPr eaLnBrk="1" hangingPunct="1"/>
              <a:t>47</a:t>
            </a:fld>
            <a:endParaRPr lang="en-US" altLang="en-US">
              <a:latin typeface="Calibri" panose="020F0502020204030204" pitchFamily="34" charset="0"/>
            </a:endParaRPr>
          </a:p>
        </p:txBody>
      </p:sp>
      <p:sp>
        <p:nvSpPr>
          <p:cNvPr id="7168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84610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17C3639-6E9D-49AE-8E76-FA26C75076DB}" type="slidenum">
              <a:rPr lang="en-US" altLang="en-US">
                <a:latin typeface="Calibri" panose="020F0502020204030204" pitchFamily="34" charset="0"/>
              </a:rPr>
              <a:pPr eaLnBrk="1" hangingPunct="1"/>
              <a:t>48</a:t>
            </a:fld>
            <a:endParaRPr lang="en-US" altLang="en-US">
              <a:latin typeface="Calibri" panose="020F0502020204030204" pitchFamily="34" charset="0"/>
            </a:endParaRPr>
          </a:p>
        </p:txBody>
      </p:sp>
      <p:sp>
        <p:nvSpPr>
          <p:cNvPr id="72707"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4050071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57CAECF-C135-4635-ABA0-A81C675C53F6}" type="datetime1">
              <a:rPr lang="en-US"/>
              <a:pPr>
                <a:defRPr/>
              </a:pPr>
              <a:t>10/3/2023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BECF8E57-4607-457B-B12C-E20502A78A0B}" type="slidenum">
              <a:rPr lang="en-US" altLang="en-US"/>
              <a:pPr/>
              <a:t>‹#›</a:t>
            </a:fld>
            <a:endParaRPr lang="en-US" altLang="en-US"/>
          </a:p>
        </p:txBody>
      </p:sp>
    </p:spTree>
    <p:extLst>
      <p:ext uri="{BB962C8B-B14F-4D97-AF65-F5344CB8AC3E}">
        <p14:creationId xmlns:p14="http://schemas.microsoft.com/office/powerpoint/2010/main" val="1238242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BCF1796-2857-49C1-B37A-020B82D58D42}" type="datetime1">
              <a:rPr lang="en-US"/>
              <a:pPr>
                <a:defRPr/>
              </a:pPr>
              <a:t>10/3/2023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A8EBA4C-9A2F-4C15-A5B7-935B7E4BC6ED}" type="slidenum">
              <a:rPr lang="en-US" altLang="en-US"/>
              <a:pPr/>
              <a:t>‹#›</a:t>
            </a:fld>
            <a:endParaRPr lang="en-US" altLang="en-US"/>
          </a:p>
        </p:txBody>
      </p:sp>
    </p:spTree>
    <p:extLst>
      <p:ext uri="{BB962C8B-B14F-4D97-AF65-F5344CB8AC3E}">
        <p14:creationId xmlns:p14="http://schemas.microsoft.com/office/powerpoint/2010/main" val="233216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0005A59-C823-43F9-812C-4C59F1AFA6CB}" type="datetime1">
              <a:rPr lang="en-US"/>
              <a:pPr>
                <a:defRPr/>
              </a:pPr>
              <a:t>10/3/2023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FA4379D-DE46-4D73-AF51-F47ACB7E2207}" type="slidenum">
              <a:rPr lang="en-US" altLang="en-US"/>
              <a:pPr/>
              <a:t>‹#›</a:t>
            </a:fld>
            <a:endParaRPr lang="en-US" altLang="en-US"/>
          </a:p>
        </p:txBody>
      </p:sp>
    </p:spTree>
    <p:extLst>
      <p:ext uri="{BB962C8B-B14F-4D97-AF65-F5344CB8AC3E}">
        <p14:creationId xmlns:p14="http://schemas.microsoft.com/office/powerpoint/2010/main" val="4279287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6EA3C65-6D3A-4BFE-89CD-8BA7FA76DBA6}" type="datetime1">
              <a:rPr lang="en-US"/>
              <a:pPr>
                <a:defRPr/>
              </a:pPr>
              <a:t>10/3/2023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7317D1A-B67D-46A3-82D9-24B73E381530}" type="slidenum">
              <a:rPr lang="en-US" altLang="en-US"/>
              <a:pPr/>
              <a:t>‹#›</a:t>
            </a:fld>
            <a:endParaRPr lang="en-US" altLang="en-US"/>
          </a:p>
        </p:txBody>
      </p:sp>
    </p:spTree>
    <p:extLst>
      <p:ext uri="{BB962C8B-B14F-4D97-AF65-F5344CB8AC3E}">
        <p14:creationId xmlns:p14="http://schemas.microsoft.com/office/powerpoint/2010/main" val="485759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normAutofit/>
          </a:bodyPr>
          <a:lstStyle>
            <a:lvl1pPr algn="l">
              <a:defRPr sz="36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B52BCB9-C579-49FA-BC2E-BBE441F81CF2}" type="datetime1">
              <a:rPr lang="en-US"/>
              <a:pPr>
                <a:defRPr/>
              </a:pPr>
              <a:t>10/3/2023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81894B7-31B6-4156-B954-7F1966BE4F70}" type="slidenum">
              <a:rPr lang="en-US" altLang="en-US"/>
              <a:pPr/>
              <a:t>‹#›</a:t>
            </a:fld>
            <a:endParaRPr lang="en-US" altLang="en-US"/>
          </a:p>
        </p:txBody>
      </p:sp>
    </p:spTree>
    <p:extLst>
      <p:ext uri="{BB962C8B-B14F-4D97-AF65-F5344CB8AC3E}">
        <p14:creationId xmlns:p14="http://schemas.microsoft.com/office/powerpoint/2010/main" val="394265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2564B722-5D29-4C35-91F2-F98066B3268F}" type="datetime1">
              <a:rPr lang="en-US"/>
              <a:pPr>
                <a:defRPr/>
              </a:pPr>
              <a:t>10/3/2023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8E03E0E-077A-484C-8ED4-75E38569785A}" type="slidenum">
              <a:rPr lang="en-US" altLang="en-US"/>
              <a:pPr/>
              <a:t>‹#›</a:t>
            </a:fld>
            <a:endParaRPr lang="en-US" altLang="en-US"/>
          </a:p>
        </p:txBody>
      </p:sp>
    </p:spTree>
    <p:extLst>
      <p:ext uri="{BB962C8B-B14F-4D97-AF65-F5344CB8AC3E}">
        <p14:creationId xmlns:p14="http://schemas.microsoft.com/office/powerpoint/2010/main" val="563918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75A9CBE-8B12-4B0E-85A9-B55B08952540}" type="datetime1">
              <a:rPr lang="en-US"/>
              <a:pPr>
                <a:defRPr/>
              </a:pPr>
              <a:t>10/3/2023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8712F67A-1241-4232-8BD0-14691F0644EB}" type="slidenum">
              <a:rPr lang="en-US" altLang="en-US"/>
              <a:pPr/>
              <a:t>‹#›</a:t>
            </a:fld>
            <a:endParaRPr lang="en-US" altLang="en-US"/>
          </a:p>
        </p:txBody>
      </p:sp>
    </p:spTree>
    <p:extLst>
      <p:ext uri="{BB962C8B-B14F-4D97-AF65-F5344CB8AC3E}">
        <p14:creationId xmlns:p14="http://schemas.microsoft.com/office/powerpoint/2010/main" val="3770214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FD27FB7-0020-4608-90AA-729422F12E69}" type="datetime1">
              <a:rPr lang="en-US"/>
              <a:pPr>
                <a:defRPr/>
              </a:pPr>
              <a:t>10/3/2023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96C8E260-7992-474A-BEB0-9763B4913EA9}" type="slidenum">
              <a:rPr lang="en-US" altLang="en-US"/>
              <a:pPr/>
              <a:t>‹#›</a:t>
            </a:fld>
            <a:endParaRPr lang="en-US" altLang="en-US"/>
          </a:p>
        </p:txBody>
      </p:sp>
    </p:spTree>
    <p:extLst>
      <p:ext uri="{BB962C8B-B14F-4D97-AF65-F5344CB8AC3E}">
        <p14:creationId xmlns:p14="http://schemas.microsoft.com/office/powerpoint/2010/main" val="2913827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7AF4868-7743-4141-AD79-C1F2415D9B37}" type="datetime1">
              <a:rPr lang="en-US"/>
              <a:pPr>
                <a:defRPr/>
              </a:pPr>
              <a:t>10/3/2023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002A0D73-6CD9-4E31-B06A-59A0398813F2}" type="slidenum">
              <a:rPr lang="en-US" altLang="en-US"/>
              <a:pPr/>
              <a:t>‹#›</a:t>
            </a:fld>
            <a:endParaRPr lang="en-US" altLang="en-US"/>
          </a:p>
        </p:txBody>
      </p:sp>
    </p:spTree>
    <p:extLst>
      <p:ext uri="{BB962C8B-B14F-4D97-AF65-F5344CB8AC3E}">
        <p14:creationId xmlns:p14="http://schemas.microsoft.com/office/powerpoint/2010/main" val="2339705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8B266BB-EE45-4E9D-87B0-961EF3B2D9B9}" type="datetime1">
              <a:rPr lang="en-US"/>
              <a:pPr>
                <a:defRPr/>
              </a:pPr>
              <a:t>10/3/2023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EDD43EF-C25D-4518-8831-ADF836CE220C}" type="slidenum">
              <a:rPr lang="en-US" altLang="en-US"/>
              <a:pPr/>
              <a:t>‹#›</a:t>
            </a:fld>
            <a:endParaRPr lang="en-US" altLang="en-US"/>
          </a:p>
        </p:txBody>
      </p:sp>
    </p:spTree>
    <p:extLst>
      <p:ext uri="{BB962C8B-B14F-4D97-AF65-F5344CB8AC3E}">
        <p14:creationId xmlns:p14="http://schemas.microsoft.com/office/powerpoint/2010/main" val="2009957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58A793E-E3B1-4FF7-B51B-75EA1EF7538A}" type="datetime1">
              <a:rPr lang="en-US"/>
              <a:pPr>
                <a:defRPr/>
              </a:pPr>
              <a:t>10/3/2023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94C2724D-C490-49D3-9AE6-E402737DF9EC}" type="slidenum">
              <a:rPr lang="en-US" altLang="en-US"/>
              <a:pPr/>
              <a:t>‹#›</a:t>
            </a:fld>
            <a:endParaRPr lang="en-US" altLang="en-US"/>
          </a:p>
        </p:txBody>
      </p:sp>
    </p:spTree>
    <p:extLst>
      <p:ext uri="{BB962C8B-B14F-4D97-AF65-F5344CB8AC3E}">
        <p14:creationId xmlns:p14="http://schemas.microsoft.com/office/powerpoint/2010/main" val="2444235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479AA3B-6CC4-492B-A3A5-A2D9ECAD1965}" type="datetime1">
              <a:rPr lang="en-US"/>
              <a:pPr>
                <a:defRPr/>
              </a:pPr>
              <a:t>10/3/2023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0CE1A83E-7FAE-4025-8BCD-E981EAEB334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6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3600">
          <a:solidFill>
            <a:schemeClr val="tx1"/>
          </a:solidFill>
          <a:latin typeface="Arial" charset="0"/>
          <a:cs typeface="Arial" charset="0"/>
        </a:defRPr>
      </a:lvl2pPr>
      <a:lvl3pPr algn="ctr" rtl="0" eaLnBrk="0" fontAlgn="base" hangingPunct="0">
        <a:spcBef>
          <a:spcPct val="0"/>
        </a:spcBef>
        <a:spcAft>
          <a:spcPct val="0"/>
        </a:spcAft>
        <a:defRPr sz="3600">
          <a:solidFill>
            <a:schemeClr val="tx1"/>
          </a:solidFill>
          <a:latin typeface="Arial" charset="0"/>
          <a:cs typeface="Arial" charset="0"/>
        </a:defRPr>
      </a:lvl3pPr>
      <a:lvl4pPr algn="ctr" rtl="0" eaLnBrk="0" fontAlgn="base" hangingPunct="0">
        <a:spcBef>
          <a:spcPct val="0"/>
        </a:spcBef>
        <a:spcAft>
          <a:spcPct val="0"/>
        </a:spcAft>
        <a:defRPr sz="3600">
          <a:solidFill>
            <a:schemeClr val="tx1"/>
          </a:solidFill>
          <a:latin typeface="Arial" charset="0"/>
          <a:cs typeface="Arial" charset="0"/>
        </a:defRPr>
      </a:lvl4pPr>
      <a:lvl5pPr algn="ctr" rtl="0" eaLnBrk="0" fontAlgn="base" hangingPunct="0">
        <a:spcBef>
          <a:spcPct val="0"/>
        </a:spcBef>
        <a:spcAft>
          <a:spcPct val="0"/>
        </a:spcAft>
        <a:defRPr sz="3600">
          <a:solidFill>
            <a:schemeClr val="tx1"/>
          </a:solidFill>
          <a:latin typeface="Arial" charset="0"/>
          <a:cs typeface="Arial" charset="0"/>
        </a:defRPr>
      </a:lvl5pPr>
      <a:lvl6pPr marL="457200" algn="ctr" rtl="0" fontAlgn="base">
        <a:spcBef>
          <a:spcPct val="0"/>
        </a:spcBef>
        <a:spcAft>
          <a:spcPct val="0"/>
        </a:spcAft>
        <a:defRPr sz="3600">
          <a:solidFill>
            <a:schemeClr val="tx1"/>
          </a:solidFill>
          <a:latin typeface="Arial" charset="0"/>
          <a:cs typeface="Arial" charset="0"/>
        </a:defRPr>
      </a:lvl6pPr>
      <a:lvl7pPr marL="914400" algn="ctr" rtl="0" fontAlgn="base">
        <a:spcBef>
          <a:spcPct val="0"/>
        </a:spcBef>
        <a:spcAft>
          <a:spcPct val="0"/>
        </a:spcAft>
        <a:defRPr sz="3600">
          <a:solidFill>
            <a:schemeClr val="tx1"/>
          </a:solidFill>
          <a:latin typeface="Arial" charset="0"/>
          <a:cs typeface="Arial" charset="0"/>
        </a:defRPr>
      </a:lvl7pPr>
      <a:lvl8pPr marL="1371600" algn="ctr" rtl="0" fontAlgn="base">
        <a:spcBef>
          <a:spcPct val="0"/>
        </a:spcBef>
        <a:spcAft>
          <a:spcPct val="0"/>
        </a:spcAft>
        <a:defRPr sz="3600">
          <a:solidFill>
            <a:schemeClr val="tx1"/>
          </a:solidFill>
          <a:latin typeface="Arial" charset="0"/>
          <a:cs typeface="Arial" charset="0"/>
        </a:defRPr>
      </a:lvl8pPr>
      <a:lvl9pPr marL="1828800" algn="ctr" rtl="0" fontAlgn="base">
        <a:spcBef>
          <a:spcPct val="0"/>
        </a:spcBef>
        <a:spcAft>
          <a:spcPct val="0"/>
        </a:spcAft>
        <a:defRPr sz="36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kern="12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Times New Roman" pitchFamily="18"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Times New Roman" pitchFamily="18"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Times New Roman" pitchFamily="18"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p:txBody>
          <a:bodyPr rtlCol="0">
            <a:normAutofit/>
          </a:bodyPr>
          <a:lstStyle/>
          <a:p>
            <a:pPr eaLnBrk="1" fontAlgn="auto" hangingPunct="1">
              <a:spcAft>
                <a:spcPts val="0"/>
              </a:spcAft>
              <a:defRPr/>
            </a:pPr>
            <a:r>
              <a:rPr lang="en-US" dirty="0">
                <a:latin typeface="+mn-lt"/>
              </a:rPr>
              <a:t>Logistics and Distribution Management – Introduction and Concepts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331CB9-B79F-40BA-9027-3D26FEB0EF11}" type="slidenum">
              <a:rPr lang="en-US" altLang="en-US">
                <a:solidFill>
                  <a:srgbClr val="898989"/>
                </a:solidFill>
                <a:latin typeface="Calibri" panose="020F0502020204030204" pitchFamily="34" charset="0"/>
              </a:rPr>
              <a:pPr eaLnBrk="1" hangingPunct="1"/>
              <a:t>10</a:t>
            </a:fld>
            <a:endParaRPr lang="en-US" altLang="en-US">
              <a:solidFill>
                <a:srgbClr val="898989"/>
              </a:solidFill>
              <a:latin typeface="Calibri" panose="020F0502020204030204" pitchFamily="34" charset="0"/>
            </a:endParaRPr>
          </a:p>
        </p:txBody>
      </p:sp>
      <p:sp>
        <p:nvSpPr>
          <p:cNvPr id="10243" name="Text Box 2"/>
          <p:cNvSpPr txBox="1">
            <a:spLocks noChangeArrowheads="1"/>
          </p:cNvSpPr>
          <p:nvPr/>
        </p:nvSpPr>
        <p:spPr bwMode="auto">
          <a:xfrm>
            <a:off x="457200" y="838200"/>
            <a:ext cx="9296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3200" dirty="0">
                <a:latin typeface="Arial Rounded MT Bold" panose="020F0704030504030204" pitchFamily="34" charset="0"/>
              </a:rPr>
              <a:t>Logistics - Range of Activities Involved</a:t>
            </a:r>
          </a:p>
        </p:txBody>
      </p:sp>
      <p:sp>
        <p:nvSpPr>
          <p:cNvPr id="10244" name="Text Box 3"/>
          <p:cNvSpPr txBox="1">
            <a:spLocks noChangeArrowheads="1"/>
          </p:cNvSpPr>
          <p:nvPr/>
        </p:nvSpPr>
        <p:spPr bwMode="auto">
          <a:xfrm>
            <a:off x="533400" y="1905001"/>
            <a:ext cx="11049000" cy="408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65100" indent="-1651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40000"/>
              </a:spcBef>
              <a:buFontTx/>
              <a:buChar char="•"/>
            </a:pPr>
            <a:r>
              <a:rPr lang="en-US" altLang="en-US" sz="2400" b="1" dirty="0">
                <a:latin typeface="+mn-lt"/>
                <a:cs typeface="Times New Roman" panose="02020603050405020304" pitchFamily="18" charset="0"/>
              </a:rPr>
              <a:t>Transportation services</a:t>
            </a:r>
            <a:r>
              <a:rPr lang="en-US" altLang="en-US" sz="2400" dirty="0">
                <a:latin typeface="+mn-lt"/>
                <a:cs typeface="Times New Roman" panose="02020603050405020304" pitchFamily="18" charset="0"/>
              </a:rPr>
              <a:t> / brokerage</a:t>
            </a:r>
          </a:p>
          <a:p>
            <a:pPr>
              <a:spcBef>
                <a:spcPct val="40000"/>
              </a:spcBef>
              <a:buFontTx/>
              <a:buChar char="•"/>
            </a:pPr>
            <a:r>
              <a:rPr lang="en-US" altLang="en-US" sz="2400" dirty="0">
                <a:latin typeface="+mn-lt"/>
                <a:cs typeface="Times New Roman" panose="02020603050405020304" pitchFamily="18" charset="0"/>
              </a:rPr>
              <a:t>Transportation equipment / leasing</a:t>
            </a:r>
          </a:p>
          <a:p>
            <a:pPr>
              <a:spcBef>
                <a:spcPct val="40000"/>
              </a:spcBef>
              <a:buFontTx/>
              <a:buChar char="•"/>
            </a:pPr>
            <a:r>
              <a:rPr lang="en-US" altLang="en-US" sz="2400" dirty="0">
                <a:latin typeface="+mn-lt"/>
                <a:cs typeface="Times New Roman" panose="02020603050405020304" pitchFamily="18" charset="0"/>
              </a:rPr>
              <a:t>Private fleet assets / management</a:t>
            </a:r>
          </a:p>
          <a:p>
            <a:pPr>
              <a:spcBef>
                <a:spcPct val="40000"/>
              </a:spcBef>
              <a:buFontTx/>
              <a:buChar char="•"/>
            </a:pPr>
            <a:r>
              <a:rPr lang="en-US" altLang="en-US" sz="2400" b="1" dirty="0">
                <a:latin typeface="+mn-lt"/>
                <a:cs typeface="Times New Roman" panose="02020603050405020304" pitchFamily="18" charset="0"/>
              </a:rPr>
              <a:t>Warehousing</a:t>
            </a:r>
            <a:endParaRPr lang="en-US" altLang="en-US" sz="2400" dirty="0">
              <a:latin typeface="+mn-lt"/>
              <a:cs typeface="Times New Roman" panose="02020603050405020304" pitchFamily="18" charset="0"/>
            </a:endParaRPr>
          </a:p>
          <a:p>
            <a:pPr>
              <a:spcBef>
                <a:spcPct val="40000"/>
              </a:spcBef>
              <a:buFontTx/>
              <a:buChar char="•"/>
            </a:pPr>
            <a:r>
              <a:rPr lang="en-US" altLang="en-US" sz="2400" dirty="0">
                <a:latin typeface="+mn-lt"/>
                <a:cs typeface="Times New Roman" panose="02020603050405020304" pitchFamily="18" charset="0"/>
              </a:rPr>
              <a:t>Order management and fulfillment</a:t>
            </a:r>
          </a:p>
          <a:p>
            <a:pPr>
              <a:spcBef>
                <a:spcPct val="40000"/>
              </a:spcBef>
              <a:buFontTx/>
              <a:buChar char="•"/>
            </a:pPr>
            <a:r>
              <a:rPr lang="en-US" altLang="en-US" sz="2400" dirty="0">
                <a:latin typeface="+mn-lt"/>
                <a:cs typeface="Times New Roman" panose="02020603050405020304" pitchFamily="18" charset="0"/>
              </a:rPr>
              <a:t>Cross-docking</a:t>
            </a:r>
          </a:p>
          <a:p>
            <a:pPr>
              <a:spcBef>
                <a:spcPct val="40000"/>
              </a:spcBef>
              <a:buFontTx/>
              <a:buChar char="•"/>
            </a:pPr>
            <a:r>
              <a:rPr lang="en-US" altLang="en-US" sz="2400" dirty="0">
                <a:latin typeface="+mn-lt"/>
                <a:cs typeface="Times New Roman" panose="02020603050405020304" pitchFamily="18" charset="0"/>
              </a:rPr>
              <a:t>Value added:  kitting, assembly, configuration</a:t>
            </a:r>
          </a:p>
          <a:p>
            <a:pPr>
              <a:spcBef>
                <a:spcPct val="40000"/>
              </a:spcBef>
              <a:buFontTx/>
              <a:buChar char="•"/>
            </a:pPr>
            <a:r>
              <a:rPr lang="en-US" altLang="en-US" sz="2400" b="1" dirty="0">
                <a:latin typeface="+mn-lt"/>
                <a:cs typeface="Times New Roman" panose="02020603050405020304" pitchFamily="18" charset="0"/>
              </a:rPr>
              <a:t>Site location</a:t>
            </a:r>
            <a:endParaRPr lang="en-US" altLang="en-US" sz="2400" dirty="0">
              <a:latin typeface="+mn-lt"/>
              <a:cs typeface="Times New Roman" panose="02020603050405020304" pitchFamily="18" charset="0"/>
            </a:endParaRPr>
          </a:p>
        </p:txBody>
      </p:sp>
      <p:sp>
        <p:nvSpPr>
          <p:cNvPr id="10245" name="Text Box 4"/>
          <p:cNvSpPr txBox="1">
            <a:spLocks noChangeArrowheads="1"/>
          </p:cNvSpPr>
          <p:nvPr/>
        </p:nvSpPr>
        <p:spPr bwMode="auto">
          <a:xfrm>
            <a:off x="8382001" y="457201"/>
            <a:ext cx="1457325" cy="396875"/>
          </a:xfrm>
          <a:prstGeom prst="rect">
            <a:avLst/>
          </a:prstGeom>
          <a:solidFill>
            <a:srgbClr val="CCEC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a:latin typeface="Arial Rounded MT Bold" panose="020F0704030504030204" pitchFamily="34" charset="0"/>
              </a:rPr>
              <a:t>Decisions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2E77AB8-B323-4F9B-850E-19C3858B3A5E}" type="slidenum">
              <a:rPr lang="en-US" altLang="en-US">
                <a:solidFill>
                  <a:srgbClr val="898989"/>
                </a:solidFill>
                <a:latin typeface="Calibri" panose="020F0502020204030204" pitchFamily="34" charset="0"/>
              </a:rPr>
              <a:pPr eaLnBrk="1" hangingPunct="1"/>
              <a:t>11</a:t>
            </a:fld>
            <a:endParaRPr lang="en-US" altLang="en-US">
              <a:solidFill>
                <a:srgbClr val="898989"/>
              </a:solidFill>
              <a:latin typeface="Calibri" panose="020F0502020204030204" pitchFamily="34" charset="0"/>
            </a:endParaRPr>
          </a:p>
        </p:txBody>
      </p:sp>
      <p:sp>
        <p:nvSpPr>
          <p:cNvPr id="11267" name="Text Box 2"/>
          <p:cNvSpPr txBox="1">
            <a:spLocks noChangeArrowheads="1"/>
          </p:cNvSpPr>
          <p:nvPr/>
        </p:nvSpPr>
        <p:spPr bwMode="auto">
          <a:xfrm>
            <a:off x="609601" y="762001"/>
            <a:ext cx="7635876"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800" dirty="0">
                <a:latin typeface="Arial Rounded MT Bold" panose="020F0704030504030204" pitchFamily="34" charset="0"/>
              </a:rPr>
              <a:t>Who Should Do What?</a:t>
            </a:r>
          </a:p>
        </p:txBody>
      </p:sp>
      <p:sp>
        <p:nvSpPr>
          <p:cNvPr id="11268" name="Text Box 3"/>
          <p:cNvSpPr txBox="1">
            <a:spLocks noChangeArrowheads="1"/>
          </p:cNvSpPr>
          <p:nvPr/>
        </p:nvSpPr>
        <p:spPr bwMode="auto">
          <a:xfrm>
            <a:off x="762000" y="2743200"/>
            <a:ext cx="1739900" cy="197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7013" indent="-2270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45000"/>
              </a:spcBef>
              <a:buFontTx/>
              <a:buChar char="•"/>
            </a:pPr>
            <a:r>
              <a:rPr lang="en-US" altLang="en-US" dirty="0">
                <a:latin typeface="Arial Rounded MT Bold" panose="020F0704030504030204" pitchFamily="34" charset="0"/>
              </a:rPr>
              <a:t>Criticality</a:t>
            </a:r>
          </a:p>
          <a:p>
            <a:pPr>
              <a:spcBef>
                <a:spcPct val="45000"/>
              </a:spcBef>
              <a:buFontTx/>
              <a:buChar char="•"/>
            </a:pPr>
            <a:r>
              <a:rPr lang="en-US" altLang="en-US" dirty="0">
                <a:latin typeface="Arial Rounded MT Bold" panose="020F0704030504030204" pitchFamily="34" charset="0"/>
              </a:rPr>
              <a:t>Uniqueness</a:t>
            </a:r>
          </a:p>
          <a:p>
            <a:pPr>
              <a:spcBef>
                <a:spcPct val="45000"/>
              </a:spcBef>
              <a:buFontTx/>
              <a:buChar char="•"/>
            </a:pPr>
            <a:r>
              <a:rPr lang="en-US" altLang="en-US" dirty="0">
                <a:latin typeface="Arial Rounded MT Bold" panose="020F0704030504030204" pitchFamily="34" charset="0"/>
              </a:rPr>
              <a:t>Capability</a:t>
            </a:r>
          </a:p>
          <a:p>
            <a:pPr>
              <a:spcBef>
                <a:spcPct val="45000"/>
              </a:spcBef>
              <a:buFontTx/>
              <a:buChar char="•"/>
            </a:pPr>
            <a:r>
              <a:rPr lang="en-US" altLang="en-US" dirty="0">
                <a:latin typeface="Arial Rounded MT Bold" panose="020F0704030504030204" pitchFamily="34" charset="0"/>
              </a:rPr>
              <a:t>Cost</a:t>
            </a:r>
          </a:p>
          <a:p>
            <a:pPr>
              <a:spcBef>
                <a:spcPct val="45000"/>
              </a:spcBef>
              <a:buFontTx/>
              <a:buChar char="•"/>
            </a:pPr>
            <a:r>
              <a:rPr lang="en-US" altLang="en-US" dirty="0">
                <a:latin typeface="Arial Rounded MT Bold" panose="020F0704030504030204" pitchFamily="34" charset="0"/>
              </a:rPr>
              <a:t>Technology</a:t>
            </a:r>
          </a:p>
        </p:txBody>
      </p:sp>
      <p:sp>
        <p:nvSpPr>
          <p:cNvPr id="11269" name="Text Box 4"/>
          <p:cNvSpPr txBox="1">
            <a:spLocks noChangeArrowheads="1"/>
          </p:cNvSpPr>
          <p:nvPr/>
        </p:nvSpPr>
        <p:spPr bwMode="auto">
          <a:xfrm>
            <a:off x="6096000" y="3048000"/>
            <a:ext cx="3886200" cy="200362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And …</a:t>
            </a:r>
          </a:p>
          <a:p>
            <a:endParaRPr lang="en-US" altLang="en-US"/>
          </a:p>
          <a:p>
            <a:r>
              <a:rPr lang="en-US" altLang="en-US" b="1">
                <a:solidFill>
                  <a:schemeClr val="folHlink"/>
                </a:solidFill>
              </a:rPr>
              <a:t>Can someone else do it</a:t>
            </a:r>
            <a:endParaRPr lang="en-US" altLang="en-US"/>
          </a:p>
          <a:p>
            <a:pPr lvl="2">
              <a:spcBef>
                <a:spcPct val="30000"/>
              </a:spcBef>
              <a:buFontTx/>
              <a:buChar char="•"/>
            </a:pPr>
            <a:r>
              <a:rPr lang="en-US" altLang="en-US"/>
              <a:t> </a:t>
            </a:r>
            <a:r>
              <a:rPr lang="en-US" altLang="en-US" b="1">
                <a:solidFill>
                  <a:srgbClr val="808000"/>
                </a:solidFill>
              </a:rPr>
              <a:t>Better?</a:t>
            </a:r>
          </a:p>
          <a:p>
            <a:pPr lvl="2">
              <a:spcBef>
                <a:spcPct val="30000"/>
              </a:spcBef>
              <a:buFontTx/>
              <a:buChar char="•"/>
            </a:pPr>
            <a:r>
              <a:rPr lang="en-US" altLang="en-US"/>
              <a:t> </a:t>
            </a:r>
            <a:r>
              <a:rPr lang="en-US" altLang="en-US" b="1">
                <a:solidFill>
                  <a:schemeClr val="tx2"/>
                </a:solidFill>
              </a:rPr>
              <a:t>Faster?</a:t>
            </a:r>
            <a:endParaRPr lang="en-US" altLang="en-US"/>
          </a:p>
          <a:p>
            <a:pPr lvl="2">
              <a:spcBef>
                <a:spcPct val="30000"/>
              </a:spcBef>
              <a:buFontTx/>
              <a:buChar char="•"/>
            </a:pPr>
            <a:r>
              <a:rPr lang="en-US" altLang="en-US"/>
              <a:t> </a:t>
            </a:r>
            <a:r>
              <a:rPr lang="en-US" altLang="en-US" b="1">
                <a:solidFill>
                  <a:srgbClr val="669900"/>
                </a:solidFill>
              </a:rPr>
              <a:t>Cheaper?</a:t>
            </a:r>
            <a:endParaRPr lang="en-US" altLang="en-US"/>
          </a:p>
        </p:txBody>
      </p:sp>
      <p:sp>
        <p:nvSpPr>
          <p:cNvPr id="11270" name="Text Box 5"/>
          <p:cNvSpPr txBox="1">
            <a:spLocks noChangeArrowheads="1"/>
          </p:cNvSpPr>
          <p:nvPr/>
        </p:nvSpPr>
        <p:spPr bwMode="auto">
          <a:xfrm>
            <a:off x="685800" y="1870938"/>
            <a:ext cx="4168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800" dirty="0">
                <a:latin typeface="Arial Rounded MT Bold" panose="020F0704030504030204" pitchFamily="34" charset="0"/>
              </a:rPr>
              <a:t>What is Your Situation?</a:t>
            </a:r>
          </a:p>
        </p:txBody>
      </p:sp>
      <p:sp>
        <p:nvSpPr>
          <p:cNvPr id="11271" name="Text Box 6"/>
          <p:cNvSpPr txBox="1">
            <a:spLocks noChangeArrowheads="1"/>
          </p:cNvSpPr>
          <p:nvPr/>
        </p:nvSpPr>
        <p:spPr bwMode="auto">
          <a:xfrm>
            <a:off x="8534401" y="609601"/>
            <a:ext cx="1457325" cy="396875"/>
          </a:xfrm>
          <a:prstGeom prst="rect">
            <a:avLst/>
          </a:prstGeom>
          <a:solidFill>
            <a:srgbClr val="CCEC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a:latin typeface="Arial Rounded MT Bold" panose="020F0704030504030204" pitchFamily="34" charset="0"/>
              </a:rPr>
              <a:t>Decisions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C86163-3F0C-4FE5-A501-01BD1F379E32}" type="slidenum">
              <a:rPr lang="en-US" altLang="en-US">
                <a:solidFill>
                  <a:srgbClr val="898989"/>
                </a:solidFill>
                <a:latin typeface="Calibri" panose="020F0502020204030204" pitchFamily="34" charset="0"/>
              </a:rPr>
              <a:pPr eaLnBrk="1" hangingPunct="1"/>
              <a:t>12</a:t>
            </a:fld>
            <a:endParaRPr lang="en-US" altLang="en-US">
              <a:solidFill>
                <a:srgbClr val="898989"/>
              </a:solidFill>
              <a:latin typeface="Calibri" panose="020F0502020204030204" pitchFamily="34" charset="0"/>
            </a:endParaRPr>
          </a:p>
        </p:txBody>
      </p:sp>
      <p:sp>
        <p:nvSpPr>
          <p:cNvPr id="12291" name="Rectangle 2"/>
          <p:cNvSpPr>
            <a:spLocks noGrp="1" noChangeArrowheads="1"/>
          </p:cNvSpPr>
          <p:nvPr>
            <p:ph type="title"/>
          </p:nvPr>
        </p:nvSpPr>
        <p:spPr/>
        <p:txBody>
          <a:bodyPr/>
          <a:lstStyle/>
          <a:p>
            <a:pPr eaLnBrk="1" hangingPunct="1"/>
            <a:r>
              <a:rPr lang="en-US" altLang="en-US" smtClean="0">
                <a:latin typeface="+mn-lt"/>
              </a:rPr>
              <a:t>Why third party?</a:t>
            </a:r>
          </a:p>
        </p:txBody>
      </p:sp>
      <p:sp>
        <p:nvSpPr>
          <p:cNvPr id="13316" name="Rectangle 3"/>
          <p:cNvSpPr>
            <a:spLocks noGrp="1" noChangeArrowheads="1"/>
          </p:cNvSpPr>
          <p:nvPr>
            <p:ph type="body" idx="1"/>
          </p:nvPr>
        </p:nvSpPr>
        <p:spPr/>
        <p:txBody>
          <a:bodyPr/>
          <a:lstStyle/>
          <a:p>
            <a:pPr eaLnBrk="1" hangingPunct="1"/>
            <a:r>
              <a:rPr lang="en-US" altLang="en-US" smtClean="0">
                <a:latin typeface="+mn-lt"/>
              </a:rPr>
              <a:t>Capital cost advantage</a:t>
            </a:r>
          </a:p>
          <a:p>
            <a:pPr eaLnBrk="1" hangingPunct="1"/>
            <a:r>
              <a:rPr lang="en-US" altLang="en-US" smtClean="0">
                <a:latin typeface="+mn-lt"/>
              </a:rPr>
              <a:t>Operating cost savings due to efficiency</a:t>
            </a:r>
          </a:p>
          <a:p>
            <a:pPr eaLnBrk="1" hangingPunct="1"/>
            <a:r>
              <a:rPr lang="en-US" altLang="en-US" smtClean="0">
                <a:latin typeface="+mn-lt"/>
              </a:rPr>
              <a:t>Economies of scale</a:t>
            </a:r>
          </a:p>
          <a:p>
            <a:pPr eaLnBrk="1" hangingPunct="1"/>
            <a:r>
              <a:rPr lang="en-US" altLang="en-US" smtClean="0">
                <a:latin typeface="+mn-lt"/>
              </a:rPr>
              <a:t>Cost lag or cushion effect – delay in payment</a:t>
            </a:r>
          </a:p>
          <a:p>
            <a:pPr eaLnBrk="1" hangingPunct="1"/>
            <a:r>
              <a:rPr lang="en-US" altLang="en-US" smtClean="0">
                <a:latin typeface="+mn-lt"/>
              </a:rPr>
              <a:t>Reduced changeover costs</a:t>
            </a:r>
          </a:p>
          <a:p>
            <a:pPr eaLnBrk="1" hangingPunct="1"/>
            <a:r>
              <a:rPr lang="en-US" altLang="en-US" smtClean="0">
                <a:latin typeface="+mn-lt"/>
              </a:rPr>
              <a:t>Concentrate on core business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8E0F6BC-0F75-4127-A7A3-44B29EEF6275}" type="slidenum">
              <a:rPr lang="en-US" altLang="en-US">
                <a:solidFill>
                  <a:srgbClr val="898989"/>
                </a:solidFill>
                <a:latin typeface="Calibri" panose="020F0502020204030204" pitchFamily="34" charset="0"/>
              </a:rPr>
              <a:pPr eaLnBrk="1" hangingPunct="1"/>
              <a:t>13</a:t>
            </a:fld>
            <a:endParaRPr lang="en-US" altLang="en-US">
              <a:solidFill>
                <a:srgbClr val="898989"/>
              </a:solidFill>
              <a:latin typeface="Calibri" panose="020F0502020204030204" pitchFamily="34" charset="0"/>
            </a:endParaRPr>
          </a:p>
        </p:txBody>
      </p:sp>
      <p:sp>
        <p:nvSpPr>
          <p:cNvPr id="13315" name="Rectangle 2"/>
          <p:cNvSpPr>
            <a:spLocks noGrp="1" noChangeArrowheads="1"/>
          </p:cNvSpPr>
          <p:nvPr>
            <p:ph type="title"/>
          </p:nvPr>
        </p:nvSpPr>
        <p:spPr/>
        <p:txBody>
          <a:bodyPr/>
          <a:lstStyle/>
          <a:p>
            <a:pPr eaLnBrk="1" hangingPunct="1"/>
            <a:r>
              <a:rPr lang="en-US" altLang="en-US" smtClean="0">
                <a:latin typeface="+mn-lt"/>
              </a:rPr>
              <a:t>Disadvantages</a:t>
            </a:r>
          </a:p>
        </p:txBody>
      </p:sp>
      <p:sp>
        <p:nvSpPr>
          <p:cNvPr id="14340" name="Rectangle 3"/>
          <p:cNvSpPr>
            <a:spLocks noGrp="1" noChangeArrowheads="1"/>
          </p:cNvSpPr>
          <p:nvPr>
            <p:ph type="body" idx="1"/>
          </p:nvPr>
        </p:nvSpPr>
        <p:spPr/>
        <p:txBody>
          <a:bodyPr/>
          <a:lstStyle/>
          <a:p>
            <a:pPr eaLnBrk="1" hangingPunct="1"/>
            <a:r>
              <a:rPr lang="en-US" altLang="en-US" smtClean="0">
                <a:latin typeface="+mn-lt"/>
              </a:rPr>
              <a:t>Loss of ownership and control</a:t>
            </a:r>
          </a:p>
          <a:p>
            <a:pPr eaLnBrk="1" hangingPunct="1"/>
            <a:r>
              <a:rPr lang="en-US" altLang="en-US" smtClean="0">
                <a:latin typeface="+mn-lt"/>
              </a:rPr>
              <a:t>Lack of experience</a:t>
            </a:r>
          </a:p>
          <a:p>
            <a:pPr eaLnBrk="1" hangingPunct="1"/>
            <a:r>
              <a:rPr lang="en-US" altLang="en-US" smtClean="0">
                <a:latin typeface="+mn-lt"/>
              </a:rPr>
              <a:t>Service levels can become poorer</a:t>
            </a:r>
          </a:p>
          <a:p>
            <a:pPr eaLnBrk="1" hangingPunct="1"/>
            <a:r>
              <a:rPr lang="en-US" altLang="en-US" smtClean="0">
                <a:latin typeface="+mn-lt"/>
              </a:rPr>
              <a:t>Loss of customer contact and direct influence at point of contact</a:t>
            </a:r>
          </a:p>
          <a:p>
            <a:pPr eaLnBrk="1" hangingPunct="1"/>
            <a:r>
              <a:rPr lang="en-US" altLang="en-US" smtClean="0">
                <a:latin typeface="+mn-lt"/>
              </a:rPr>
              <a:t>Confidentiality</a:t>
            </a:r>
          </a:p>
          <a:p>
            <a:pPr eaLnBrk="1" hangingPunct="1"/>
            <a:r>
              <a:rPr lang="en-US" altLang="en-US" smtClean="0">
                <a:latin typeface="+mn-lt"/>
              </a:rPr>
              <a:t>IR and cultural problems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4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4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4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4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6C8B456-BF58-4381-B1B2-B48ED40BA656}" type="slidenum">
              <a:rPr lang="en-US" altLang="en-US">
                <a:solidFill>
                  <a:srgbClr val="898989"/>
                </a:solidFill>
                <a:latin typeface="Calibri" panose="020F0502020204030204" pitchFamily="34" charset="0"/>
              </a:rPr>
              <a:pPr eaLnBrk="1" hangingPunct="1"/>
              <a:t>14</a:t>
            </a:fld>
            <a:endParaRPr lang="en-US" altLang="en-US">
              <a:solidFill>
                <a:srgbClr val="898989"/>
              </a:solidFill>
              <a:latin typeface="Calibri" panose="020F0502020204030204" pitchFamily="34" charset="0"/>
            </a:endParaRPr>
          </a:p>
        </p:txBody>
      </p:sp>
      <p:sp>
        <p:nvSpPr>
          <p:cNvPr id="14339" name="Rectangle 6"/>
          <p:cNvSpPr>
            <a:spLocks noChangeArrowheads="1"/>
          </p:cNvSpPr>
          <p:nvPr/>
        </p:nvSpPr>
        <p:spPr bwMode="auto">
          <a:xfrm>
            <a:off x="4038600" y="228600"/>
            <a:ext cx="4038600" cy="990600"/>
          </a:xfrm>
          <a:prstGeom prst="rect">
            <a:avLst/>
          </a:prstGeom>
          <a:solidFill>
            <a:srgbClr val="C0C0C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4340" name="Rectangle 7"/>
          <p:cNvSpPr>
            <a:spLocks noChangeArrowheads="1"/>
          </p:cNvSpPr>
          <p:nvPr/>
        </p:nvSpPr>
        <p:spPr bwMode="auto">
          <a:xfrm>
            <a:off x="4724400" y="1752600"/>
            <a:ext cx="2819400" cy="609600"/>
          </a:xfrm>
          <a:prstGeom prst="rect">
            <a:avLst/>
          </a:prstGeom>
          <a:solidFill>
            <a:srgbClr val="FFFFCC"/>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4341" name="Rectangle 8"/>
          <p:cNvSpPr>
            <a:spLocks noChangeArrowheads="1"/>
          </p:cNvSpPr>
          <p:nvPr/>
        </p:nvSpPr>
        <p:spPr bwMode="auto">
          <a:xfrm>
            <a:off x="3733800" y="2819401"/>
            <a:ext cx="4953000" cy="3719513"/>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4342" name="Line 9"/>
          <p:cNvSpPr>
            <a:spLocks noChangeShapeType="1"/>
          </p:cNvSpPr>
          <p:nvPr/>
        </p:nvSpPr>
        <p:spPr bwMode="auto">
          <a:xfrm>
            <a:off x="4114800" y="609600"/>
            <a:ext cx="396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43" name="Line 10"/>
          <p:cNvSpPr>
            <a:spLocks noChangeShapeType="1"/>
          </p:cNvSpPr>
          <p:nvPr/>
        </p:nvSpPr>
        <p:spPr bwMode="auto">
          <a:xfrm>
            <a:off x="5181600" y="6096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44" name="Line 11"/>
          <p:cNvSpPr>
            <a:spLocks noChangeShapeType="1"/>
          </p:cNvSpPr>
          <p:nvPr/>
        </p:nvSpPr>
        <p:spPr bwMode="auto">
          <a:xfrm>
            <a:off x="7086600" y="6096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45" name="Line 15"/>
          <p:cNvSpPr>
            <a:spLocks noChangeShapeType="1"/>
          </p:cNvSpPr>
          <p:nvPr/>
        </p:nvSpPr>
        <p:spPr bwMode="auto">
          <a:xfrm flipV="1">
            <a:off x="3733800" y="3048000"/>
            <a:ext cx="495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46" name="Line 16"/>
          <p:cNvSpPr>
            <a:spLocks noChangeShapeType="1"/>
          </p:cNvSpPr>
          <p:nvPr/>
        </p:nvSpPr>
        <p:spPr bwMode="auto">
          <a:xfrm>
            <a:off x="5638800" y="17526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47" name="Line 17"/>
          <p:cNvSpPr>
            <a:spLocks noChangeShapeType="1"/>
          </p:cNvSpPr>
          <p:nvPr/>
        </p:nvSpPr>
        <p:spPr bwMode="auto">
          <a:xfrm>
            <a:off x="6705600" y="1752600"/>
            <a:ext cx="1588"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48" name="Text Box 18"/>
          <p:cNvSpPr txBox="1">
            <a:spLocks noChangeArrowheads="1"/>
          </p:cNvSpPr>
          <p:nvPr/>
        </p:nvSpPr>
        <p:spPr bwMode="auto">
          <a:xfrm>
            <a:off x="4114800" y="228601"/>
            <a:ext cx="3886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a:latin typeface="Times New Roman" panose="02020603050405020304" pitchFamily="18" charset="0"/>
              </a:rPr>
              <a:t>Management actions</a:t>
            </a:r>
          </a:p>
        </p:txBody>
      </p:sp>
      <p:sp>
        <p:nvSpPr>
          <p:cNvPr id="14349" name="Text Box 19"/>
          <p:cNvSpPr txBox="1">
            <a:spLocks noChangeArrowheads="1"/>
          </p:cNvSpPr>
          <p:nvPr/>
        </p:nvSpPr>
        <p:spPr bwMode="auto">
          <a:xfrm>
            <a:off x="4038600" y="685801"/>
            <a:ext cx="4038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a:latin typeface="Times New Roman" panose="02020603050405020304" pitchFamily="18" charset="0"/>
              </a:rPr>
              <a:t>Planning       Implementation       Control</a:t>
            </a:r>
          </a:p>
        </p:txBody>
      </p:sp>
      <p:sp>
        <p:nvSpPr>
          <p:cNvPr id="14350" name="Text Box 20"/>
          <p:cNvSpPr txBox="1">
            <a:spLocks noChangeArrowheads="1"/>
          </p:cNvSpPr>
          <p:nvPr/>
        </p:nvSpPr>
        <p:spPr bwMode="auto">
          <a:xfrm>
            <a:off x="4038600" y="2757488"/>
            <a:ext cx="419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a:latin typeface="Times New Roman" panose="02020603050405020304" pitchFamily="18" charset="0"/>
              </a:rPr>
              <a:t>Logistics Activities</a:t>
            </a:r>
          </a:p>
        </p:txBody>
      </p:sp>
      <p:sp>
        <p:nvSpPr>
          <p:cNvPr id="14351" name="Text Box 21"/>
          <p:cNvSpPr txBox="1">
            <a:spLocks noChangeArrowheads="1"/>
          </p:cNvSpPr>
          <p:nvPr/>
        </p:nvSpPr>
        <p:spPr bwMode="auto">
          <a:xfrm>
            <a:off x="3886200" y="4510089"/>
            <a:ext cx="434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endParaRPr lang="en-US" altLang="en-US" sz="2000">
              <a:latin typeface="Times New Roman" panose="02020603050405020304" pitchFamily="18" charset="0"/>
            </a:endParaRPr>
          </a:p>
        </p:txBody>
      </p:sp>
      <p:grpSp>
        <p:nvGrpSpPr>
          <p:cNvPr id="14352" name="Group 22"/>
          <p:cNvGrpSpPr>
            <a:grpSpLocks noRot="1"/>
          </p:cNvGrpSpPr>
          <p:nvPr/>
        </p:nvGrpSpPr>
        <p:grpSpPr bwMode="auto">
          <a:xfrm>
            <a:off x="3810000" y="3124201"/>
            <a:ext cx="4724400" cy="3444875"/>
            <a:chOff x="1440" y="1968"/>
            <a:chExt cx="2976" cy="2170"/>
          </a:xfrm>
        </p:grpSpPr>
        <p:sp>
          <p:nvSpPr>
            <p:cNvPr id="14371" name="Rectangle 23"/>
            <p:cNvSpPr>
              <a:spLocks noChangeArrowheads="1"/>
            </p:cNvSpPr>
            <p:nvPr/>
          </p:nvSpPr>
          <p:spPr bwMode="auto">
            <a:xfrm>
              <a:off x="2928" y="1968"/>
              <a:ext cx="1488" cy="2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Char char="n"/>
              </a:pPr>
              <a:r>
                <a:rPr lang="en-US" altLang="en-US" sz="1600">
                  <a:latin typeface="Calibri" panose="020F0502020204030204" pitchFamily="34" charset="0"/>
                </a:rPr>
                <a:t>Plant and warehouse site selection</a:t>
              </a:r>
            </a:p>
            <a:p>
              <a:pPr eaLnBrk="1" hangingPunct="1">
                <a:spcBef>
                  <a:spcPct val="20000"/>
                </a:spcBef>
                <a:buClr>
                  <a:schemeClr val="folHlink"/>
                </a:buClr>
                <a:buSzPct val="60000"/>
                <a:buFont typeface="Wingdings" panose="05000000000000000000" pitchFamily="2" charset="2"/>
                <a:buChar char="n"/>
              </a:pPr>
              <a:r>
                <a:rPr lang="en-US" altLang="en-US" sz="1600">
                  <a:latin typeface="Calibri" panose="020F0502020204030204" pitchFamily="34" charset="0"/>
                </a:rPr>
                <a:t>Procurement</a:t>
              </a:r>
            </a:p>
            <a:p>
              <a:pPr eaLnBrk="1" hangingPunct="1">
                <a:spcBef>
                  <a:spcPct val="20000"/>
                </a:spcBef>
                <a:buClr>
                  <a:schemeClr val="folHlink"/>
                </a:buClr>
                <a:buSzPct val="60000"/>
                <a:buFont typeface="Wingdings" panose="05000000000000000000" pitchFamily="2" charset="2"/>
                <a:buChar char="n"/>
              </a:pPr>
              <a:r>
                <a:rPr lang="en-US" altLang="en-US" sz="1600">
                  <a:latin typeface="Calibri" panose="020F0502020204030204" pitchFamily="34" charset="0"/>
                </a:rPr>
                <a:t>Packaging</a:t>
              </a:r>
            </a:p>
            <a:p>
              <a:pPr eaLnBrk="1" hangingPunct="1">
                <a:spcBef>
                  <a:spcPct val="20000"/>
                </a:spcBef>
                <a:buClr>
                  <a:schemeClr val="folHlink"/>
                </a:buClr>
                <a:buSzPct val="60000"/>
                <a:buFont typeface="Wingdings" panose="05000000000000000000" pitchFamily="2" charset="2"/>
                <a:buChar char="n"/>
              </a:pPr>
              <a:r>
                <a:rPr lang="en-US" altLang="en-US" sz="1600">
                  <a:latin typeface="Calibri" panose="020F0502020204030204" pitchFamily="34" charset="0"/>
                </a:rPr>
                <a:t>Return goods handling</a:t>
              </a:r>
            </a:p>
            <a:p>
              <a:pPr eaLnBrk="1" hangingPunct="1">
                <a:spcBef>
                  <a:spcPct val="20000"/>
                </a:spcBef>
                <a:buClr>
                  <a:schemeClr val="folHlink"/>
                </a:buClr>
                <a:buSzPct val="60000"/>
                <a:buFont typeface="Wingdings" panose="05000000000000000000" pitchFamily="2" charset="2"/>
                <a:buChar char="n"/>
              </a:pPr>
              <a:r>
                <a:rPr lang="en-US" altLang="en-US" sz="1600">
                  <a:latin typeface="Calibri" panose="020F0502020204030204" pitchFamily="34" charset="0"/>
                </a:rPr>
                <a:t>Salvage and scrap disposal</a:t>
              </a:r>
            </a:p>
            <a:p>
              <a:pPr eaLnBrk="1" hangingPunct="1">
                <a:spcBef>
                  <a:spcPct val="20000"/>
                </a:spcBef>
                <a:buClr>
                  <a:schemeClr val="folHlink"/>
                </a:buClr>
                <a:buSzPct val="60000"/>
                <a:buFont typeface="Wingdings" panose="05000000000000000000" pitchFamily="2" charset="2"/>
                <a:buChar char="n"/>
              </a:pPr>
              <a:r>
                <a:rPr lang="en-US" altLang="en-US" sz="1600">
                  <a:latin typeface="Calibri" panose="020F0502020204030204" pitchFamily="34" charset="0"/>
                </a:rPr>
                <a:t>Traffic and transportation</a:t>
              </a:r>
            </a:p>
            <a:p>
              <a:pPr eaLnBrk="1" hangingPunct="1">
                <a:spcBef>
                  <a:spcPct val="20000"/>
                </a:spcBef>
                <a:buClr>
                  <a:schemeClr val="folHlink"/>
                </a:buClr>
                <a:buSzPct val="60000"/>
                <a:buFont typeface="Wingdings" panose="05000000000000000000" pitchFamily="2" charset="2"/>
                <a:buChar char="n"/>
              </a:pPr>
              <a:r>
                <a:rPr lang="en-US" altLang="en-US" sz="1600">
                  <a:latin typeface="Calibri" panose="020F0502020204030204" pitchFamily="34" charset="0"/>
                </a:rPr>
                <a:t>Warehousing and storage</a:t>
              </a:r>
            </a:p>
          </p:txBody>
        </p:sp>
        <p:sp>
          <p:nvSpPr>
            <p:cNvPr id="14372" name="Rectangle 24"/>
            <p:cNvSpPr>
              <a:spLocks noChangeArrowheads="1"/>
            </p:cNvSpPr>
            <p:nvPr/>
          </p:nvSpPr>
          <p:spPr bwMode="auto">
            <a:xfrm>
              <a:off x="1440" y="1968"/>
              <a:ext cx="1488" cy="2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Char char="n"/>
              </a:pPr>
              <a:r>
                <a:rPr lang="en-US" altLang="en-US">
                  <a:latin typeface="Calibri" panose="020F0502020204030204" pitchFamily="34" charset="0"/>
                </a:rPr>
                <a:t>Customer Service</a:t>
              </a:r>
            </a:p>
            <a:p>
              <a:pPr eaLnBrk="1" hangingPunct="1">
                <a:spcBef>
                  <a:spcPct val="20000"/>
                </a:spcBef>
                <a:buClr>
                  <a:schemeClr val="folHlink"/>
                </a:buClr>
                <a:buSzPct val="60000"/>
                <a:buFont typeface="Wingdings" panose="05000000000000000000" pitchFamily="2" charset="2"/>
                <a:buChar char="n"/>
              </a:pPr>
              <a:r>
                <a:rPr lang="en-US" altLang="en-US">
                  <a:latin typeface="Calibri" panose="020F0502020204030204" pitchFamily="34" charset="0"/>
                </a:rPr>
                <a:t>Demand forecasting</a:t>
              </a:r>
            </a:p>
            <a:p>
              <a:pPr eaLnBrk="1" hangingPunct="1">
                <a:spcBef>
                  <a:spcPct val="20000"/>
                </a:spcBef>
                <a:buClr>
                  <a:schemeClr val="folHlink"/>
                </a:buClr>
                <a:buSzPct val="60000"/>
                <a:buFont typeface="Wingdings" panose="05000000000000000000" pitchFamily="2" charset="2"/>
                <a:buChar char="n"/>
              </a:pPr>
              <a:r>
                <a:rPr lang="en-US" altLang="en-US">
                  <a:latin typeface="Calibri" panose="020F0502020204030204" pitchFamily="34" charset="0"/>
                </a:rPr>
                <a:t>Distribution communications</a:t>
              </a:r>
            </a:p>
            <a:p>
              <a:pPr eaLnBrk="1" hangingPunct="1">
                <a:spcBef>
                  <a:spcPct val="20000"/>
                </a:spcBef>
                <a:buClr>
                  <a:schemeClr val="folHlink"/>
                </a:buClr>
                <a:buSzPct val="60000"/>
                <a:buFont typeface="Wingdings" panose="05000000000000000000" pitchFamily="2" charset="2"/>
                <a:buChar char="n"/>
              </a:pPr>
              <a:r>
                <a:rPr lang="en-US" altLang="en-US">
                  <a:latin typeface="Calibri" panose="020F0502020204030204" pitchFamily="34" charset="0"/>
                </a:rPr>
                <a:t>Inventory control</a:t>
              </a:r>
            </a:p>
            <a:p>
              <a:pPr eaLnBrk="1" hangingPunct="1">
                <a:spcBef>
                  <a:spcPct val="20000"/>
                </a:spcBef>
                <a:buClr>
                  <a:schemeClr val="folHlink"/>
                </a:buClr>
                <a:buSzPct val="60000"/>
                <a:buFont typeface="Wingdings" panose="05000000000000000000" pitchFamily="2" charset="2"/>
                <a:buChar char="n"/>
              </a:pPr>
              <a:r>
                <a:rPr lang="en-US" altLang="en-US">
                  <a:latin typeface="Calibri" panose="020F0502020204030204" pitchFamily="34" charset="0"/>
                </a:rPr>
                <a:t>Material handling</a:t>
              </a:r>
            </a:p>
            <a:p>
              <a:pPr eaLnBrk="1" hangingPunct="1">
                <a:spcBef>
                  <a:spcPct val="20000"/>
                </a:spcBef>
                <a:buClr>
                  <a:schemeClr val="folHlink"/>
                </a:buClr>
                <a:buSzPct val="60000"/>
                <a:buFont typeface="Wingdings" panose="05000000000000000000" pitchFamily="2" charset="2"/>
                <a:buChar char="n"/>
              </a:pPr>
              <a:r>
                <a:rPr lang="en-US" altLang="en-US">
                  <a:latin typeface="Calibri" panose="020F0502020204030204" pitchFamily="34" charset="0"/>
                </a:rPr>
                <a:t>Order Processing</a:t>
              </a:r>
            </a:p>
            <a:p>
              <a:pPr eaLnBrk="1" hangingPunct="1">
                <a:spcBef>
                  <a:spcPct val="20000"/>
                </a:spcBef>
                <a:buClr>
                  <a:schemeClr val="folHlink"/>
                </a:buClr>
                <a:buSzPct val="60000"/>
                <a:buFont typeface="Wingdings" panose="05000000000000000000" pitchFamily="2" charset="2"/>
                <a:buChar char="n"/>
              </a:pPr>
              <a:r>
                <a:rPr lang="en-US" altLang="en-US">
                  <a:latin typeface="Calibri" panose="020F0502020204030204" pitchFamily="34" charset="0"/>
                </a:rPr>
                <a:t>Parts and service     support</a:t>
              </a:r>
            </a:p>
          </p:txBody>
        </p:sp>
        <p:sp>
          <p:nvSpPr>
            <p:cNvPr id="14373" name="Line 25"/>
            <p:cNvSpPr>
              <a:spLocks noChangeShapeType="1"/>
            </p:cNvSpPr>
            <p:nvPr/>
          </p:nvSpPr>
          <p:spPr bwMode="auto">
            <a:xfrm>
              <a:off x="1440" y="1968"/>
              <a:ext cx="0" cy="2170"/>
            </a:xfrm>
            <a:prstGeom prst="line">
              <a:avLst/>
            </a:prstGeom>
            <a:noFill/>
            <a:ln w="12700"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74" name="Line 26"/>
            <p:cNvSpPr>
              <a:spLocks noChangeShapeType="1"/>
            </p:cNvSpPr>
            <p:nvPr/>
          </p:nvSpPr>
          <p:spPr bwMode="auto">
            <a:xfrm>
              <a:off x="4416" y="1968"/>
              <a:ext cx="0" cy="2170"/>
            </a:xfrm>
            <a:prstGeom prst="line">
              <a:avLst/>
            </a:prstGeom>
            <a:noFill/>
            <a:ln w="12700"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75" name="Line 27"/>
            <p:cNvSpPr>
              <a:spLocks noChangeShapeType="1"/>
            </p:cNvSpPr>
            <p:nvPr/>
          </p:nvSpPr>
          <p:spPr bwMode="auto">
            <a:xfrm>
              <a:off x="1440" y="1968"/>
              <a:ext cx="2976" cy="0"/>
            </a:xfrm>
            <a:prstGeom prst="line">
              <a:avLst/>
            </a:prstGeom>
            <a:noFill/>
            <a:ln w="12700"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76" name="Line 28"/>
            <p:cNvSpPr>
              <a:spLocks noChangeShapeType="1"/>
            </p:cNvSpPr>
            <p:nvPr/>
          </p:nvSpPr>
          <p:spPr bwMode="auto">
            <a:xfrm>
              <a:off x="1440" y="4138"/>
              <a:ext cx="2976" cy="0"/>
            </a:xfrm>
            <a:prstGeom prst="line">
              <a:avLst/>
            </a:prstGeom>
            <a:noFill/>
            <a:ln w="12700"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4353" name="Text Box 32"/>
          <p:cNvSpPr txBox="1">
            <a:spLocks noChangeArrowheads="1"/>
          </p:cNvSpPr>
          <p:nvPr/>
        </p:nvSpPr>
        <p:spPr bwMode="auto">
          <a:xfrm>
            <a:off x="4724400" y="1828801"/>
            <a:ext cx="9715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latin typeface="Times New Roman" panose="02020603050405020304" pitchFamily="18" charset="0"/>
              </a:rPr>
              <a:t>Raw materials</a:t>
            </a:r>
          </a:p>
        </p:txBody>
      </p:sp>
      <p:sp>
        <p:nvSpPr>
          <p:cNvPr id="14354" name="Text Box 33"/>
          <p:cNvSpPr txBox="1">
            <a:spLocks noChangeArrowheads="1"/>
          </p:cNvSpPr>
          <p:nvPr/>
        </p:nvSpPr>
        <p:spPr bwMode="auto">
          <a:xfrm>
            <a:off x="5638800" y="1828801"/>
            <a:ext cx="1143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latin typeface="Times New Roman" panose="02020603050405020304" pitchFamily="18" charset="0"/>
              </a:rPr>
              <a:t>In-process inventory</a:t>
            </a:r>
          </a:p>
        </p:txBody>
      </p:sp>
      <p:sp>
        <p:nvSpPr>
          <p:cNvPr id="14355" name="Text Box 34"/>
          <p:cNvSpPr txBox="1">
            <a:spLocks noChangeArrowheads="1"/>
          </p:cNvSpPr>
          <p:nvPr/>
        </p:nvSpPr>
        <p:spPr bwMode="auto">
          <a:xfrm>
            <a:off x="6705600" y="1828801"/>
            <a:ext cx="9715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latin typeface="Times New Roman" panose="02020603050405020304" pitchFamily="18" charset="0"/>
              </a:rPr>
              <a:t>Finished goods</a:t>
            </a:r>
          </a:p>
        </p:txBody>
      </p:sp>
      <p:sp>
        <p:nvSpPr>
          <p:cNvPr id="14356" name="Text Box 35"/>
          <p:cNvSpPr txBox="1">
            <a:spLocks noChangeArrowheads="1"/>
          </p:cNvSpPr>
          <p:nvPr/>
        </p:nvSpPr>
        <p:spPr bwMode="auto">
          <a:xfrm>
            <a:off x="1828800" y="990600"/>
            <a:ext cx="2362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latin typeface="Times New Roman" panose="02020603050405020304" pitchFamily="18" charset="0"/>
              </a:rPr>
              <a:t>Inputs into logistics</a:t>
            </a:r>
          </a:p>
        </p:txBody>
      </p:sp>
      <p:sp>
        <p:nvSpPr>
          <p:cNvPr id="14357" name="Text Box 36"/>
          <p:cNvSpPr txBox="1">
            <a:spLocks noChangeArrowheads="1"/>
          </p:cNvSpPr>
          <p:nvPr/>
        </p:nvSpPr>
        <p:spPr bwMode="auto">
          <a:xfrm>
            <a:off x="3733800" y="1752600"/>
            <a:ext cx="990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latin typeface="Times New Roman" panose="02020603050405020304" pitchFamily="18" charset="0"/>
              </a:rPr>
              <a:t>Suppliers</a:t>
            </a:r>
          </a:p>
        </p:txBody>
      </p:sp>
      <p:sp>
        <p:nvSpPr>
          <p:cNvPr id="14358" name="Text Box 37"/>
          <p:cNvSpPr txBox="1">
            <a:spLocks noChangeArrowheads="1"/>
          </p:cNvSpPr>
          <p:nvPr/>
        </p:nvSpPr>
        <p:spPr bwMode="auto">
          <a:xfrm>
            <a:off x="5105401" y="1447800"/>
            <a:ext cx="2428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600">
                <a:latin typeface="Times New Roman" panose="02020603050405020304" pitchFamily="18" charset="0"/>
              </a:rPr>
              <a:t>Logistics management</a:t>
            </a:r>
          </a:p>
        </p:txBody>
      </p:sp>
      <p:sp>
        <p:nvSpPr>
          <p:cNvPr id="14359" name="Text Box 38"/>
          <p:cNvSpPr txBox="1">
            <a:spLocks noChangeArrowheads="1"/>
          </p:cNvSpPr>
          <p:nvPr/>
        </p:nvSpPr>
        <p:spPr bwMode="auto">
          <a:xfrm>
            <a:off x="7924800" y="18288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latin typeface="Times New Roman" panose="02020603050405020304" pitchFamily="18" charset="0"/>
              </a:rPr>
              <a:t>Customers</a:t>
            </a:r>
          </a:p>
        </p:txBody>
      </p:sp>
      <p:sp>
        <p:nvSpPr>
          <p:cNvPr id="14360" name="Text Box 40"/>
          <p:cNvSpPr txBox="1">
            <a:spLocks noChangeArrowheads="1"/>
          </p:cNvSpPr>
          <p:nvPr/>
        </p:nvSpPr>
        <p:spPr bwMode="auto">
          <a:xfrm>
            <a:off x="1524000" y="1"/>
            <a:ext cx="2590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a:latin typeface="Times New Roman" panose="02020603050405020304" pitchFamily="18" charset="0"/>
              </a:rPr>
              <a:t>Components of logistics management :</a:t>
            </a:r>
          </a:p>
        </p:txBody>
      </p:sp>
      <p:sp>
        <p:nvSpPr>
          <p:cNvPr id="14361" name="Line 41"/>
          <p:cNvSpPr>
            <a:spLocks noChangeShapeType="1"/>
          </p:cNvSpPr>
          <p:nvPr/>
        </p:nvSpPr>
        <p:spPr bwMode="auto">
          <a:xfrm>
            <a:off x="4724400" y="1447800"/>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62" name="Line 42"/>
          <p:cNvSpPr>
            <a:spLocks noChangeShapeType="1"/>
          </p:cNvSpPr>
          <p:nvPr/>
        </p:nvSpPr>
        <p:spPr bwMode="auto">
          <a:xfrm>
            <a:off x="4724400" y="2514600"/>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63" name="Line 43"/>
          <p:cNvSpPr>
            <a:spLocks noChangeShapeType="1"/>
          </p:cNvSpPr>
          <p:nvPr/>
        </p:nvSpPr>
        <p:spPr bwMode="auto">
          <a:xfrm>
            <a:off x="7620000" y="25146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64" name="Line 44"/>
          <p:cNvSpPr>
            <a:spLocks noChangeShapeType="1"/>
          </p:cNvSpPr>
          <p:nvPr/>
        </p:nvSpPr>
        <p:spPr bwMode="auto">
          <a:xfrm flipV="1">
            <a:off x="7620000" y="12954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65" name="Line 45"/>
          <p:cNvSpPr>
            <a:spLocks noChangeShapeType="1"/>
          </p:cNvSpPr>
          <p:nvPr/>
        </p:nvSpPr>
        <p:spPr bwMode="auto">
          <a:xfrm>
            <a:off x="7620000" y="1295400"/>
            <a:ext cx="381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66" name="Line 46"/>
          <p:cNvSpPr>
            <a:spLocks noChangeShapeType="1"/>
          </p:cNvSpPr>
          <p:nvPr/>
        </p:nvSpPr>
        <p:spPr bwMode="auto">
          <a:xfrm flipV="1">
            <a:off x="7620000" y="1981200"/>
            <a:ext cx="381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67" name="Line 47"/>
          <p:cNvSpPr>
            <a:spLocks noChangeShapeType="1"/>
          </p:cNvSpPr>
          <p:nvPr/>
        </p:nvSpPr>
        <p:spPr bwMode="auto">
          <a:xfrm>
            <a:off x="6019800" y="1219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68" name="Line 48"/>
          <p:cNvSpPr>
            <a:spLocks noChangeShapeType="1"/>
          </p:cNvSpPr>
          <p:nvPr/>
        </p:nvSpPr>
        <p:spPr bwMode="auto">
          <a:xfrm>
            <a:off x="6019800" y="13716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4369" name="Line 49"/>
          <p:cNvSpPr>
            <a:spLocks noChangeShapeType="1"/>
          </p:cNvSpPr>
          <p:nvPr/>
        </p:nvSpPr>
        <p:spPr bwMode="auto">
          <a:xfrm>
            <a:off x="6096000" y="26670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70" name="Line 50"/>
          <p:cNvSpPr>
            <a:spLocks noChangeShapeType="1"/>
          </p:cNvSpPr>
          <p:nvPr/>
        </p:nvSpPr>
        <p:spPr bwMode="auto">
          <a:xfrm>
            <a:off x="6096000" y="26670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1C5710-72F8-4D0E-82BA-F85087014A84}" type="slidenum">
              <a:rPr lang="en-US" altLang="en-US">
                <a:solidFill>
                  <a:srgbClr val="898989"/>
                </a:solidFill>
                <a:latin typeface="Calibri" panose="020F0502020204030204" pitchFamily="34" charset="0"/>
              </a:rPr>
              <a:pPr eaLnBrk="1" hangingPunct="1"/>
              <a:t>15</a:t>
            </a:fld>
            <a:endParaRPr lang="en-US" altLang="en-US">
              <a:solidFill>
                <a:srgbClr val="898989"/>
              </a:solidFill>
              <a:latin typeface="Calibri" panose="020F0502020204030204" pitchFamily="34" charset="0"/>
            </a:endParaRPr>
          </a:p>
        </p:txBody>
      </p:sp>
      <p:sp>
        <p:nvSpPr>
          <p:cNvPr id="15363" name="Rectangle 2"/>
          <p:cNvSpPr>
            <a:spLocks noGrp="1" noChangeArrowheads="1"/>
          </p:cNvSpPr>
          <p:nvPr>
            <p:ph type="title"/>
          </p:nvPr>
        </p:nvSpPr>
        <p:spPr/>
        <p:txBody>
          <a:bodyPr/>
          <a:lstStyle/>
          <a:p>
            <a:pPr eaLnBrk="1" hangingPunct="1"/>
            <a:r>
              <a:rPr lang="en-US" altLang="en-US" smtClean="0">
                <a:latin typeface="+mn-lt"/>
              </a:rPr>
              <a:t>Indian Scenario</a:t>
            </a:r>
          </a:p>
        </p:txBody>
      </p:sp>
      <p:sp>
        <p:nvSpPr>
          <p:cNvPr id="15364" name="Rectangle 3"/>
          <p:cNvSpPr>
            <a:spLocks noGrp="1" noChangeArrowheads="1"/>
          </p:cNvSpPr>
          <p:nvPr>
            <p:ph type="body" idx="1"/>
          </p:nvPr>
        </p:nvSpPr>
        <p:spPr>
          <a:xfrm>
            <a:off x="762000" y="1600200"/>
            <a:ext cx="10820400" cy="4114800"/>
          </a:xfrm>
        </p:spPr>
        <p:txBody>
          <a:bodyPr/>
          <a:lstStyle/>
          <a:p>
            <a:pPr eaLnBrk="1" hangingPunct="1"/>
            <a:r>
              <a:rPr lang="en-US" altLang="en-US" dirty="0" smtClean="0">
                <a:latin typeface="+mn-lt"/>
              </a:rPr>
              <a:t>Until 1990s logistics was seen as trucking</a:t>
            </a:r>
          </a:p>
          <a:p>
            <a:pPr eaLnBrk="1" hangingPunct="1"/>
            <a:r>
              <a:rPr lang="en-US" altLang="en-US" dirty="0" smtClean="0">
                <a:latin typeface="+mn-lt"/>
              </a:rPr>
              <a:t>Improving communication and telecom</a:t>
            </a:r>
          </a:p>
          <a:p>
            <a:pPr eaLnBrk="1" hangingPunct="1"/>
            <a:r>
              <a:rPr lang="en-US" altLang="en-US" dirty="0" smtClean="0">
                <a:latin typeface="+mn-lt"/>
              </a:rPr>
              <a:t>BPR gave emphasis on supplier relationships</a:t>
            </a:r>
          </a:p>
          <a:p>
            <a:pPr eaLnBrk="1" hangingPunct="1"/>
            <a:r>
              <a:rPr lang="en-US" altLang="en-US" dirty="0" smtClean="0">
                <a:latin typeface="+mn-lt"/>
              </a:rPr>
              <a:t>Established software</a:t>
            </a:r>
          </a:p>
          <a:p>
            <a:pPr eaLnBrk="1" hangingPunct="1"/>
            <a:r>
              <a:rPr lang="en-US" altLang="en-US" dirty="0" smtClean="0">
                <a:latin typeface="+mn-lt"/>
              </a:rPr>
              <a:t>Internet </a:t>
            </a:r>
            <a:r>
              <a:rPr lang="en-US" altLang="en-US" dirty="0" smtClean="0">
                <a:latin typeface="+mn-lt"/>
              </a:rPr>
              <a:t>and B2B</a:t>
            </a:r>
            <a:r>
              <a:rPr lang="en-US" altLang="en-US" dirty="0" smtClean="0">
                <a:latin typeface="+mn-lt"/>
              </a:rPr>
              <a:t>.</a:t>
            </a:r>
          </a:p>
          <a:p>
            <a:pPr eaLnBrk="1" hangingPunct="1"/>
            <a:r>
              <a:rPr lang="en-US" altLang="en-US" dirty="0" err="1" smtClean="0">
                <a:latin typeface="+mn-lt"/>
              </a:rPr>
              <a:t>Platformization</a:t>
            </a:r>
            <a:r>
              <a:rPr lang="en-US" altLang="en-US" dirty="0" smtClean="0">
                <a:latin typeface="+mn-lt"/>
              </a:rPr>
              <a:t> of the business</a:t>
            </a:r>
            <a:endParaRPr lang="en-US" altLang="en-US" dirty="0" smtClean="0">
              <a:latin typeface="+mn-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4A6722E-10EB-47BF-BC87-E88C2A66A442}" type="slidenum">
              <a:rPr lang="en-US" altLang="en-US">
                <a:solidFill>
                  <a:srgbClr val="898989"/>
                </a:solidFill>
                <a:latin typeface="Calibri" panose="020F0502020204030204" pitchFamily="34" charset="0"/>
              </a:rPr>
              <a:pPr eaLnBrk="1" hangingPunct="1"/>
              <a:t>16</a:t>
            </a:fld>
            <a:endParaRPr lang="en-US" altLang="en-US">
              <a:solidFill>
                <a:srgbClr val="898989"/>
              </a:solidFill>
              <a:latin typeface="Calibri" panose="020F0502020204030204" pitchFamily="34" charset="0"/>
            </a:endParaRPr>
          </a:p>
        </p:txBody>
      </p:sp>
      <p:sp>
        <p:nvSpPr>
          <p:cNvPr id="16387" name="Rectangle 2"/>
          <p:cNvSpPr>
            <a:spLocks noGrp="1" noChangeArrowheads="1"/>
          </p:cNvSpPr>
          <p:nvPr>
            <p:ph type="title"/>
          </p:nvPr>
        </p:nvSpPr>
        <p:spPr>
          <a:xfrm>
            <a:off x="457200" y="457200"/>
            <a:ext cx="7953375" cy="1143000"/>
          </a:xfrm>
        </p:spPr>
        <p:txBody>
          <a:bodyPr/>
          <a:lstStyle/>
          <a:p>
            <a:pPr algn="l" defTabSz="357188" eaLnBrk="1" hangingPunct="1">
              <a:tabLst>
                <a:tab pos="265113" algn="l"/>
              </a:tabLst>
            </a:pPr>
            <a:r>
              <a:rPr lang="en-US" altLang="en-US" dirty="0" smtClean="0">
                <a:latin typeface="+mn-lt"/>
              </a:rPr>
              <a:t>India - Critical SCM component</a:t>
            </a:r>
          </a:p>
        </p:txBody>
      </p:sp>
      <p:sp>
        <p:nvSpPr>
          <p:cNvPr id="16388" name="Rectangle 3"/>
          <p:cNvSpPr>
            <a:spLocks noGrp="1" noChangeArrowheads="1"/>
          </p:cNvSpPr>
          <p:nvPr>
            <p:ph type="body" idx="1"/>
          </p:nvPr>
        </p:nvSpPr>
        <p:spPr>
          <a:xfrm>
            <a:off x="838200" y="2017713"/>
            <a:ext cx="10591800" cy="4114800"/>
          </a:xfrm>
        </p:spPr>
        <p:txBody>
          <a:bodyPr/>
          <a:lstStyle/>
          <a:p>
            <a:pPr eaLnBrk="1" hangingPunct="1"/>
            <a:r>
              <a:rPr lang="en-US" altLang="en-US" dirty="0" smtClean="0">
                <a:latin typeface="+mn-lt"/>
              </a:rPr>
              <a:t>Automobiles		Inbound logistics</a:t>
            </a:r>
          </a:p>
          <a:p>
            <a:pPr eaLnBrk="1" hangingPunct="1"/>
            <a:r>
              <a:rPr lang="en-US" altLang="en-US" dirty="0" smtClean="0">
                <a:latin typeface="+mn-lt"/>
              </a:rPr>
              <a:t>Steel			Outbound</a:t>
            </a:r>
          </a:p>
          <a:p>
            <a:pPr eaLnBrk="1" hangingPunct="1"/>
            <a:r>
              <a:rPr lang="en-US" altLang="en-US" dirty="0" smtClean="0">
                <a:latin typeface="+mn-lt"/>
              </a:rPr>
              <a:t>Apparel			IT</a:t>
            </a:r>
          </a:p>
          <a:p>
            <a:pPr eaLnBrk="1" hangingPunct="1"/>
            <a:r>
              <a:rPr lang="en-US" altLang="en-US" dirty="0" smtClean="0">
                <a:latin typeface="+mn-lt"/>
              </a:rPr>
              <a:t>Food			Retailing</a:t>
            </a:r>
          </a:p>
          <a:p>
            <a:pPr eaLnBrk="1" hangingPunct="1"/>
            <a:r>
              <a:rPr lang="en-US" altLang="en-US" dirty="0" smtClean="0">
                <a:latin typeface="+mn-lt"/>
              </a:rPr>
              <a:t>FMCG			Outbound</a:t>
            </a:r>
          </a:p>
          <a:p>
            <a:pPr eaLnBrk="1" hangingPunct="1"/>
            <a:r>
              <a:rPr lang="en-US" altLang="en-US" dirty="0" smtClean="0">
                <a:latin typeface="+mn-lt"/>
              </a:rPr>
              <a:t>Paint			Inbound and outbound</a:t>
            </a:r>
          </a:p>
          <a:p>
            <a:pPr eaLnBrk="1" hangingPunct="1"/>
            <a:r>
              <a:rPr lang="en-US" altLang="en-US" dirty="0" smtClean="0">
                <a:latin typeface="+mn-lt"/>
              </a:rPr>
              <a:t>Cement			Outbound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DA8E49E-F2F8-4BB8-B13E-55D9C034BD7F}" type="slidenum">
              <a:rPr lang="en-US" altLang="en-US">
                <a:solidFill>
                  <a:srgbClr val="898989"/>
                </a:solidFill>
                <a:latin typeface="Calibri" panose="020F0502020204030204" pitchFamily="34" charset="0"/>
              </a:rPr>
              <a:pPr eaLnBrk="1" hangingPunct="1"/>
              <a:t>17</a:t>
            </a:fld>
            <a:endParaRPr lang="en-US" altLang="en-US">
              <a:solidFill>
                <a:srgbClr val="898989"/>
              </a:solidFill>
              <a:latin typeface="Calibri" panose="020F0502020204030204" pitchFamily="34" charset="0"/>
            </a:endParaRPr>
          </a:p>
        </p:txBody>
      </p:sp>
      <p:sp>
        <p:nvSpPr>
          <p:cNvPr id="17411" name="Rectangle 2"/>
          <p:cNvSpPr>
            <a:spLocks noGrp="1" noChangeArrowheads="1"/>
          </p:cNvSpPr>
          <p:nvPr>
            <p:ph type="title"/>
          </p:nvPr>
        </p:nvSpPr>
        <p:spPr/>
        <p:txBody>
          <a:bodyPr/>
          <a:lstStyle/>
          <a:p>
            <a:pPr eaLnBrk="1" hangingPunct="1"/>
            <a:r>
              <a:rPr lang="en-US" altLang="en-US" smtClean="0">
                <a:latin typeface="+mn-lt"/>
              </a:rPr>
              <a:t>Logistics Cost</a:t>
            </a:r>
          </a:p>
        </p:txBody>
      </p:sp>
      <p:sp>
        <p:nvSpPr>
          <p:cNvPr id="17412" name="Rectangle 3"/>
          <p:cNvSpPr>
            <a:spLocks noGrp="1" noChangeArrowheads="1"/>
          </p:cNvSpPr>
          <p:nvPr>
            <p:ph type="body" idx="1"/>
          </p:nvPr>
        </p:nvSpPr>
        <p:spPr/>
        <p:txBody>
          <a:bodyPr/>
          <a:lstStyle/>
          <a:p>
            <a:pPr eaLnBrk="1" hangingPunct="1"/>
            <a:r>
              <a:rPr lang="en-US" altLang="en-US" smtClean="0">
                <a:latin typeface="+mn-lt"/>
              </a:rPr>
              <a:t>Logistics cost is on an average 12% of GDP (13% in India)</a:t>
            </a:r>
          </a:p>
          <a:p>
            <a:pPr eaLnBrk="1" hangingPunct="1"/>
            <a:r>
              <a:rPr lang="en-US" altLang="en-US" smtClean="0">
                <a:latin typeface="+mn-lt"/>
              </a:rPr>
              <a:t>Logistics related activities are growing at the rate of 10% per year in India.</a:t>
            </a:r>
          </a:p>
          <a:p>
            <a:pPr eaLnBrk="1" hangingPunct="1"/>
            <a:r>
              <a:rPr lang="en-US" altLang="en-US" smtClean="0">
                <a:latin typeface="+mn-lt"/>
              </a:rPr>
              <a:t>Overall distribution cost is 46% of sales turnover for cement and 15% for food items.</a:t>
            </a:r>
          </a:p>
          <a:p>
            <a:pPr eaLnBrk="1" hangingPunct="1"/>
            <a:endParaRPr lang="en-US" altLang="en-US" smtClean="0">
              <a:latin typeface="+mn-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063EF0C-CEBE-4080-9665-8F104C0092E5}" type="slidenum">
              <a:rPr lang="en-US" altLang="en-US">
                <a:solidFill>
                  <a:srgbClr val="898989"/>
                </a:solidFill>
                <a:latin typeface="Calibri" panose="020F0502020204030204" pitchFamily="34" charset="0"/>
              </a:rPr>
              <a:pPr eaLnBrk="1" hangingPunct="1"/>
              <a:t>18</a:t>
            </a:fld>
            <a:endParaRPr lang="en-US" altLang="en-US">
              <a:solidFill>
                <a:srgbClr val="898989"/>
              </a:solidFill>
              <a:latin typeface="Calibri" panose="020F0502020204030204" pitchFamily="34" charset="0"/>
            </a:endParaRPr>
          </a:p>
        </p:txBody>
      </p:sp>
      <p:sp>
        <p:nvSpPr>
          <p:cNvPr id="18435" name="Rectangle 2"/>
          <p:cNvSpPr>
            <a:spLocks noGrp="1" noChangeArrowheads="1"/>
          </p:cNvSpPr>
          <p:nvPr>
            <p:ph type="title"/>
          </p:nvPr>
        </p:nvSpPr>
        <p:spPr/>
        <p:txBody>
          <a:bodyPr/>
          <a:lstStyle/>
          <a:p>
            <a:pPr eaLnBrk="1" hangingPunct="1"/>
            <a:r>
              <a:rPr lang="en-US" altLang="en-US" smtClean="0">
                <a:latin typeface="+mn-lt"/>
              </a:rPr>
              <a:t>Logistics Costs in India</a:t>
            </a:r>
          </a:p>
        </p:txBody>
      </p:sp>
      <p:sp>
        <p:nvSpPr>
          <p:cNvPr id="18436" name="Rectangle 3"/>
          <p:cNvSpPr>
            <a:spLocks noGrp="1" noChangeArrowheads="1"/>
          </p:cNvSpPr>
          <p:nvPr>
            <p:ph type="body" idx="1"/>
          </p:nvPr>
        </p:nvSpPr>
        <p:spPr/>
        <p:txBody>
          <a:bodyPr/>
          <a:lstStyle/>
          <a:p>
            <a:pPr eaLnBrk="1" hangingPunct="1"/>
            <a:r>
              <a:rPr lang="en-US" altLang="en-US" smtClean="0">
                <a:latin typeface="+mn-lt"/>
              </a:rPr>
              <a:t>Transportation			35%</a:t>
            </a:r>
          </a:p>
          <a:p>
            <a:pPr eaLnBrk="1" hangingPunct="1"/>
            <a:r>
              <a:rPr lang="en-US" altLang="en-US" smtClean="0">
                <a:latin typeface="+mn-lt"/>
              </a:rPr>
              <a:t>Handling and Warehousing	9%</a:t>
            </a:r>
          </a:p>
          <a:p>
            <a:pPr eaLnBrk="1" hangingPunct="1"/>
            <a:r>
              <a:rPr lang="en-US" altLang="en-US" smtClean="0">
                <a:latin typeface="+mn-lt"/>
              </a:rPr>
              <a:t>Inventories				25%</a:t>
            </a:r>
          </a:p>
          <a:p>
            <a:pPr eaLnBrk="1" hangingPunct="1"/>
            <a:r>
              <a:rPr lang="en-US" altLang="en-US" smtClean="0">
                <a:latin typeface="+mn-lt"/>
              </a:rPr>
              <a:t>Packaging				11%</a:t>
            </a:r>
          </a:p>
          <a:p>
            <a:pPr eaLnBrk="1" hangingPunct="1"/>
            <a:r>
              <a:rPr lang="en-US" altLang="en-US" smtClean="0">
                <a:latin typeface="+mn-lt"/>
              </a:rPr>
              <a:t>Losses				14%</a:t>
            </a:r>
          </a:p>
          <a:p>
            <a:pPr eaLnBrk="1" hangingPunct="1"/>
            <a:r>
              <a:rPr lang="en-US" altLang="en-US" smtClean="0">
                <a:latin typeface="+mn-lt"/>
              </a:rPr>
              <a:t>Others				6%</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9FA26F7-65EC-4623-A74C-0C7A13EC9842}" type="slidenum">
              <a:rPr lang="en-US" altLang="en-US">
                <a:solidFill>
                  <a:srgbClr val="898989"/>
                </a:solidFill>
                <a:latin typeface="Calibri" panose="020F0502020204030204" pitchFamily="34" charset="0"/>
              </a:rPr>
              <a:pPr eaLnBrk="1" hangingPunct="1"/>
              <a:t>19</a:t>
            </a:fld>
            <a:endParaRPr lang="en-US" altLang="en-US">
              <a:solidFill>
                <a:srgbClr val="898989"/>
              </a:solidFill>
              <a:latin typeface="Calibri" panose="020F0502020204030204" pitchFamily="34" charset="0"/>
            </a:endParaRPr>
          </a:p>
        </p:txBody>
      </p:sp>
      <p:sp>
        <p:nvSpPr>
          <p:cNvPr id="19459" name="Rectangle 2"/>
          <p:cNvSpPr>
            <a:spLocks noGrp="1" noChangeArrowheads="1"/>
          </p:cNvSpPr>
          <p:nvPr>
            <p:ph type="title"/>
          </p:nvPr>
        </p:nvSpPr>
        <p:spPr/>
        <p:txBody>
          <a:bodyPr/>
          <a:lstStyle/>
          <a:p>
            <a:pPr eaLnBrk="1" hangingPunct="1"/>
            <a:r>
              <a:rPr lang="en-US" altLang="en-US" smtClean="0">
                <a:latin typeface="+mn-lt"/>
              </a:rPr>
              <a:t>Services Outsourced</a:t>
            </a:r>
          </a:p>
        </p:txBody>
      </p:sp>
      <p:sp>
        <p:nvSpPr>
          <p:cNvPr id="19460" name="Rectangle 3"/>
          <p:cNvSpPr>
            <a:spLocks noGrp="1" noChangeArrowheads="1"/>
          </p:cNvSpPr>
          <p:nvPr>
            <p:ph type="body" idx="1"/>
          </p:nvPr>
        </p:nvSpPr>
        <p:spPr/>
        <p:txBody>
          <a:bodyPr/>
          <a:lstStyle/>
          <a:p>
            <a:pPr eaLnBrk="1" hangingPunct="1"/>
            <a:r>
              <a:rPr lang="en-US" altLang="en-US" smtClean="0">
                <a:latin typeface="+mn-lt"/>
              </a:rPr>
              <a:t>Trucking		83%</a:t>
            </a:r>
          </a:p>
          <a:p>
            <a:pPr eaLnBrk="1" hangingPunct="1"/>
            <a:r>
              <a:rPr lang="en-US" altLang="en-US" smtClean="0">
                <a:latin typeface="+mn-lt"/>
              </a:rPr>
              <a:t>Airfreight		56%</a:t>
            </a:r>
          </a:p>
          <a:p>
            <a:pPr eaLnBrk="1" hangingPunct="1"/>
            <a:r>
              <a:rPr lang="en-US" altLang="en-US" smtClean="0">
                <a:latin typeface="+mn-lt"/>
              </a:rPr>
              <a:t>Packaging		49%</a:t>
            </a:r>
          </a:p>
          <a:p>
            <a:pPr eaLnBrk="1" hangingPunct="1"/>
            <a:r>
              <a:rPr lang="en-US" altLang="en-US" smtClean="0">
                <a:latin typeface="+mn-lt"/>
              </a:rPr>
              <a:t>Warehousing	37%</a:t>
            </a:r>
          </a:p>
          <a:p>
            <a:pPr eaLnBrk="1" hangingPunct="1"/>
            <a:endParaRPr lang="en-US" altLang="en-US" smtClean="0">
              <a:latin typeface="+mn-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mn-lt"/>
              </a:rPr>
              <a:t>A typical supply network</a:t>
            </a:r>
            <a:endParaRPr lang="en-IN" dirty="0">
              <a:latin typeface="+mn-lt"/>
            </a:endParaRPr>
          </a:p>
        </p:txBody>
      </p:sp>
      <p:grpSp>
        <p:nvGrpSpPr>
          <p:cNvPr id="28" name="Group 27"/>
          <p:cNvGrpSpPr/>
          <p:nvPr/>
        </p:nvGrpSpPr>
        <p:grpSpPr>
          <a:xfrm>
            <a:off x="254807" y="1440755"/>
            <a:ext cx="11254955" cy="5286145"/>
            <a:chOff x="254807" y="1440755"/>
            <a:chExt cx="11254955" cy="5286145"/>
          </a:xfrm>
        </p:grpSpPr>
        <p:grpSp>
          <p:nvGrpSpPr>
            <p:cNvPr id="26" name="Group 25"/>
            <p:cNvGrpSpPr/>
            <p:nvPr/>
          </p:nvGrpSpPr>
          <p:grpSpPr>
            <a:xfrm>
              <a:off x="254807" y="1440755"/>
              <a:ext cx="11254955" cy="5286145"/>
              <a:chOff x="254807" y="1440755"/>
              <a:chExt cx="11254955" cy="5286145"/>
            </a:xfrm>
          </p:grpSpPr>
          <p:grpSp>
            <p:nvGrpSpPr>
              <p:cNvPr id="47" name="Group 46"/>
              <p:cNvGrpSpPr/>
              <p:nvPr/>
            </p:nvGrpSpPr>
            <p:grpSpPr>
              <a:xfrm>
                <a:off x="2209800" y="1440755"/>
                <a:ext cx="9299962" cy="5286145"/>
                <a:chOff x="652508" y="1440755"/>
                <a:chExt cx="10857254" cy="5286145"/>
              </a:xfrm>
            </p:grpSpPr>
            <p:grpSp>
              <p:nvGrpSpPr>
                <p:cNvPr id="42" name="Group 41"/>
                <p:cNvGrpSpPr/>
                <p:nvPr/>
              </p:nvGrpSpPr>
              <p:grpSpPr>
                <a:xfrm>
                  <a:off x="652508" y="1892721"/>
                  <a:ext cx="10857254" cy="4834179"/>
                  <a:chOff x="652508" y="1892721"/>
                  <a:chExt cx="10857254" cy="4834179"/>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508" y="2298818"/>
                    <a:ext cx="1313026" cy="1194639"/>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450" y="4254381"/>
                    <a:ext cx="1313026" cy="1194639"/>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51675" y="3165072"/>
                    <a:ext cx="2063810" cy="140189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3289" y="2355658"/>
                    <a:ext cx="2230853" cy="87280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3289" y="3694161"/>
                    <a:ext cx="2230853" cy="872809"/>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3289" y="5352383"/>
                    <a:ext cx="2230853" cy="87280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00152" y="1892721"/>
                    <a:ext cx="2042668" cy="1003416"/>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00152" y="3127149"/>
                    <a:ext cx="2042668" cy="100341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7094" y="4367390"/>
                    <a:ext cx="2042668" cy="1003416"/>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00152" y="5723484"/>
                    <a:ext cx="2042668" cy="1003416"/>
                  </a:xfrm>
                  <a:prstGeom prst="rect">
                    <a:avLst/>
                  </a:prstGeom>
                </p:spPr>
              </p:pic>
              <p:cxnSp>
                <p:nvCxnSpPr>
                  <p:cNvPr id="15" name="Straight Arrow Connector 14"/>
                  <p:cNvCxnSpPr/>
                  <p:nvPr/>
                </p:nvCxnSpPr>
                <p:spPr>
                  <a:xfrm>
                    <a:off x="2032476" y="3307222"/>
                    <a:ext cx="1300384" cy="386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032476" y="4367390"/>
                    <a:ext cx="1582395" cy="623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823190" y="2896137"/>
                    <a:ext cx="791397" cy="411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588870" y="4869098"/>
                    <a:ext cx="1179541" cy="1044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218888" y="4367390"/>
                    <a:ext cx="6653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8357787" y="2529555"/>
                    <a:ext cx="931492" cy="262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306401" y="2896137"/>
                    <a:ext cx="923057" cy="679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8255015" y="3101679"/>
                    <a:ext cx="1034264" cy="2812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8357787" y="2792062"/>
                    <a:ext cx="931492" cy="146231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Straight Arrow Connector 32"/>
                  <p:cNvCxnSpPr/>
                  <p:nvPr/>
                </p:nvCxnSpPr>
                <p:spPr>
                  <a:xfrm flipV="1">
                    <a:off x="8306401" y="3802879"/>
                    <a:ext cx="1033930" cy="45150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p:cNvCxnSpPr>
                    <a:endCxn id="12" idx="1"/>
                  </p:cNvCxnSpPr>
                  <p:nvPr/>
                </p:nvCxnSpPr>
                <p:spPr>
                  <a:xfrm>
                    <a:off x="8306401" y="4358456"/>
                    <a:ext cx="1160693" cy="51064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6"/>
                  <p:cNvCxnSpPr/>
                  <p:nvPr/>
                </p:nvCxnSpPr>
                <p:spPr>
                  <a:xfrm flipV="1">
                    <a:off x="8255015" y="3957261"/>
                    <a:ext cx="1085316" cy="183152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9" name="Straight Arrow Connector 38"/>
                  <p:cNvCxnSpPr/>
                  <p:nvPr/>
                </p:nvCxnSpPr>
                <p:spPr>
                  <a:xfrm flipV="1">
                    <a:off x="8203963" y="5049965"/>
                    <a:ext cx="1196189" cy="86372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1" name="Straight Arrow Connector 40"/>
                  <p:cNvCxnSpPr>
                    <a:endCxn id="13" idx="1"/>
                  </p:cNvCxnSpPr>
                  <p:nvPr/>
                </p:nvCxnSpPr>
                <p:spPr>
                  <a:xfrm>
                    <a:off x="8174052" y="5941672"/>
                    <a:ext cx="1226100" cy="28352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sp>
              <p:nvSpPr>
                <p:cNvPr id="43" name="TextBox 42"/>
                <p:cNvSpPr txBox="1"/>
                <p:nvPr/>
              </p:nvSpPr>
              <p:spPr>
                <a:xfrm>
                  <a:off x="871689" y="1911913"/>
                  <a:ext cx="874663" cy="369332"/>
                </a:xfrm>
                <a:prstGeom prst="rect">
                  <a:avLst/>
                </a:prstGeom>
                <a:noFill/>
              </p:spPr>
              <p:txBody>
                <a:bodyPr wrap="none" rtlCol="0">
                  <a:spAutoFit/>
                </a:bodyPr>
                <a:lstStyle/>
                <a:p>
                  <a:r>
                    <a:rPr lang="en-US" dirty="0" smtClean="0"/>
                    <a:t>Factory</a:t>
                  </a:r>
                  <a:endParaRPr lang="en-IN" dirty="0"/>
                </a:p>
              </p:txBody>
            </p:sp>
            <p:sp>
              <p:nvSpPr>
                <p:cNvPr id="44" name="TextBox 43"/>
                <p:cNvSpPr txBox="1"/>
                <p:nvPr/>
              </p:nvSpPr>
              <p:spPr>
                <a:xfrm>
                  <a:off x="3614871" y="1892721"/>
                  <a:ext cx="1294585" cy="646331"/>
                </a:xfrm>
                <a:prstGeom prst="rect">
                  <a:avLst/>
                </a:prstGeom>
                <a:noFill/>
              </p:spPr>
              <p:txBody>
                <a:bodyPr wrap="none" rtlCol="0">
                  <a:spAutoFit/>
                </a:bodyPr>
                <a:lstStyle/>
                <a:p>
                  <a:r>
                    <a:rPr lang="en-US" dirty="0" smtClean="0"/>
                    <a:t>Distribution</a:t>
                  </a:r>
                </a:p>
                <a:p>
                  <a:r>
                    <a:rPr lang="en-US" dirty="0" smtClean="0"/>
                    <a:t>Center</a:t>
                  </a:r>
                  <a:endParaRPr lang="en-IN" dirty="0"/>
                </a:p>
              </p:txBody>
            </p:sp>
            <p:sp>
              <p:nvSpPr>
                <p:cNvPr id="45" name="TextBox 44"/>
                <p:cNvSpPr txBox="1"/>
                <p:nvPr/>
              </p:nvSpPr>
              <p:spPr>
                <a:xfrm>
                  <a:off x="6253368" y="1872043"/>
                  <a:ext cx="1255665" cy="369332"/>
                </a:xfrm>
                <a:prstGeom prst="rect">
                  <a:avLst/>
                </a:prstGeom>
                <a:noFill/>
              </p:spPr>
              <p:txBody>
                <a:bodyPr wrap="none" rtlCol="0">
                  <a:spAutoFit/>
                </a:bodyPr>
                <a:lstStyle/>
                <a:p>
                  <a:r>
                    <a:rPr lang="en-US" dirty="0" smtClean="0"/>
                    <a:t>Warehouse</a:t>
                  </a:r>
                  <a:endParaRPr lang="en-IN" dirty="0"/>
                </a:p>
              </p:txBody>
            </p:sp>
            <p:sp>
              <p:nvSpPr>
                <p:cNvPr id="46" name="TextBox 45"/>
                <p:cNvSpPr txBox="1"/>
                <p:nvPr/>
              </p:nvSpPr>
              <p:spPr>
                <a:xfrm>
                  <a:off x="9757891" y="1440755"/>
                  <a:ext cx="1258165" cy="369332"/>
                </a:xfrm>
                <a:prstGeom prst="rect">
                  <a:avLst/>
                </a:prstGeom>
                <a:noFill/>
              </p:spPr>
              <p:txBody>
                <a:bodyPr wrap="none" rtlCol="0">
                  <a:spAutoFit/>
                </a:bodyPr>
                <a:lstStyle/>
                <a:p>
                  <a:r>
                    <a:rPr lang="en-US" dirty="0" smtClean="0"/>
                    <a:t>Retail Store</a:t>
                  </a:r>
                  <a:endParaRPr lang="en-IN" dirty="0"/>
                </a:p>
              </p:txBody>
            </p:sp>
          </p:grpSp>
          <p:grpSp>
            <p:nvGrpSpPr>
              <p:cNvPr id="24" name="Group 23"/>
              <p:cNvGrpSpPr/>
              <p:nvPr/>
            </p:nvGrpSpPr>
            <p:grpSpPr>
              <a:xfrm>
                <a:off x="254807" y="3235984"/>
                <a:ext cx="2142736" cy="1754760"/>
                <a:chOff x="254807" y="3235984"/>
                <a:chExt cx="2142736" cy="1754760"/>
              </a:xfrm>
            </p:grpSpPr>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4807" y="3422908"/>
                  <a:ext cx="1238250" cy="911352"/>
                </a:xfrm>
                <a:prstGeom prst="rect">
                  <a:avLst/>
                </a:prstGeom>
              </p:spPr>
            </p:pic>
            <p:cxnSp>
              <p:nvCxnSpPr>
                <p:cNvPr id="16" name="Straight Arrow Connector 15"/>
                <p:cNvCxnSpPr/>
                <p:nvPr/>
              </p:nvCxnSpPr>
              <p:spPr>
                <a:xfrm flipV="1">
                  <a:off x="1517914" y="3235984"/>
                  <a:ext cx="760051" cy="444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390715" y="4367390"/>
                  <a:ext cx="1006828" cy="623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48" name="TextBox 47"/>
            <p:cNvSpPr txBox="1"/>
            <p:nvPr/>
          </p:nvSpPr>
          <p:spPr>
            <a:xfrm>
              <a:off x="329741" y="2859135"/>
              <a:ext cx="1031051" cy="369332"/>
            </a:xfrm>
            <a:prstGeom prst="rect">
              <a:avLst/>
            </a:prstGeom>
            <a:noFill/>
          </p:spPr>
          <p:txBody>
            <a:bodyPr wrap="none" rtlCol="0">
              <a:spAutoFit/>
            </a:bodyPr>
            <a:lstStyle/>
            <a:p>
              <a:r>
                <a:rPr lang="en-US" dirty="0" smtClean="0"/>
                <a:t>Supplier</a:t>
              </a:r>
              <a:endParaRPr lang="en-IN" dirty="0"/>
            </a:p>
          </p:txBody>
        </p:sp>
      </p:grpSp>
    </p:spTree>
    <p:extLst>
      <p:ext uri="{BB962C8B-B14F-4D97-AF65-F5344CB8AC3E}">
        <p14:creationId xmlns:p14="http://schemas.microsoft.com/office/powerpoint/2010/main" val="6684958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11123B4-CD2E-4A6B-9308-62269C6979B5}" type="slidenum">
              <a:rPr lang="en-US" altLang="en-US">
                <a:solidFill>
                  <a:srgbClr val="898989"/>
                </a:solidFill>
                <a:latin typeface="Calibri" panose="020F0502020204030204" pitchFamily="34" charset="0"/>
              </a:rPr>
              <a:pPr eaLnBrk="1" hangingPunct="1"/>
              <a:t>20</a:t>
            </a:fld>
            <a:endParaRPr lang="en-US" altLang="en-US">
              <a:solidFill>
                <a:srgbClr val="898989"/>
              </a:solidFill>
              <a:latin typeface="Calibri" panose="020F0502020204030204" pitchFamily="34" charset="0"/>
            </a:endParaRPr>
          </a:p>
        </p:txBody>
      </p:sp>
      <p:sp>
        <p:nvSpPr>
          <p:cNvPr id="190466" name="Rectangle 2"/>
          <p:cNvSpPr>
            <a:spLocks noGrp="1" noChangeArrowheads="1"/>
          </p:cNvSpPr>
          <p:nvPr>
            <p:ph type="title"/>
          </p:nvPr>
        </p:nvSpPr>
        <p:spPr/>
        <p:txBody>
          <a:bodyPr rtlCol="0">
            <a:normAutofit/>
          </a:bodyPr>
          <a:lstStyle/>
          <a:p>
            <a:pPr eaLnBrk="1" fontAlgn="auto" hangingPunct="1">
              <a:spcAft>
                <a:spcPts val="0"/>
              </a:spcAft>
              <a:defRPr/>
            </a:pPr>
            <a:r>
              <a:rPr lang="en-US" dirty="0">
                <a:latin typeface="+mn-lt"/>
              </a:rPr>
              <a:t>The Role of </a:t>
            </a:r>
            <a:r>
              <a:rPr lang="en-US" dirty="0" smtClean="0">
                <a:latin typeface="+mn-lt"/>
              </a:rPr>
              <a:t>Distribution in </a:t>
            </a:r>
            <a:r>
              <a:rPr lang="en-US" dirty="0">
                <a:latin typeface="+mn-lt"/>
              </a:rPr>
              <a:t>the Supply Chain</a:t>
            </a:r>
          </a:p>
        </p:txBody>
      </p:sp>
      <p:sp>
        <p:nvSpPr>
          <p:cNvPr id="20484" name="Rectangle 3"/>
          <p:cNvSpPr>
            <a:spLocks noGrp="1" noChangeArrowheads="1"/>
          </p:cNvSpPr>
          <p:nvPr>
            <p:ph type="body" idx="1"/>
          </p:nvPr>
        </p:nvSpPr>
        <p:spPr/>
        <p:txBody>
          <a:bodyPr/>
          <a:lstStyle/>
          <a:p>
            <a:pPr eaLnBrk="1" hangingPunct="1"/>
            <a:r>
              <a:rPr lang="en-US" altLang="en-US" i="1" smtClean="0">
                <a:latin typeface="+mn-lt"/>
              </a:rPr>
              <a:t>Distribution</a:t>
            </a:r>
            <a:r>
              <a:rPr lang="en-US" altLang="en-US" smtClean="0">
                <a:latin typeface="+mn-lt"/>
              </a:rPr>
              <a:t>: the steps taken to move and store a product from the supplier stage to the customer stage in a supply chain</a:t>
            </a:r>
          </a:p>
          <a:p>
            <a:pPr eaLnBrk="1" hangingPunct="1"/>
            <a:r>
              <a:rPr lang="en-US" altLang="en-US" smtClean="0">
                <a:latin typeface="+mn-lt"/>
              </a:rPr>
              <a:t>Distribution directly affects cost and the customer experience and therefore drives profitability</a:t>
            </a:r>
          </a:p>
          <a:p>
            <a:pPr eaLnBrk="1" hangingPunct="1"/>
            <a:r>
              <a:rPr lang="en-US" altLang="en-US" smtClean="0">
                <a:latin typeface="+mn-lt"/>
              </a:rPr>
              <a:t>Choice of distribution network can achieve supply chain objectives from low cost to high responsiveness</a:t>
            </a:r>
          </a:p>
          <a:p>
            <a:pPr eaLnBrk="1" hangingPunct="1"/>
            <a:r>
              <a:rPr lang="en-US" altLang="en-US" smtClean="0">
                <a:latin typeface="+mn-lt"/>
              </a:rPr>
              <a:t>Examples: Wal-Mart, Dell, Proctor &amp; Gamble.</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8B3466-C8C0-4654-94CC-E3258DCE2034}" type="slidenum">
              <a:rPr lang="en-US" altLang="en-US">
                <a:solidFill>
                  <a:srgbClr val="898989"/>
                </a:solidFill>
                <a:latin typeface="Calibri" panose="020F0502020204030204" pitchFamily="34" charset="0"/>
              </a:rPr>
              <a:pPr eaLnBrk="1" hangingPunct="1"/>
              <a:t>21</a:t>
            </a:fld>
            <a:endParaRPr lang="en-US" altLang="en-US">
              <a:solidFill>
                <a:srgbClr val="898989"/>
              </a:solidFill>
              <a:latin typeface="Calibri" panose="020F0502020204030204" pitchFamily="34" charset="0"/>
            </a:endParaRPr>
          </a:p>
        </p:txBody>
      </p:sp>
      <p:sp>
        <p:nvSpPr>
          <p:cNvPr id="192514" name="Rectangle 2"/>
          <p:cNvSpPr>
            <a:spLocks noGrp="1" noChangeArrowheads="1"/>
          </p:cNvSpPr>
          <p:nvPr>
            <p:ph type="title"/>
          </p:nvPr>
        </p:nvSpPr>
        <p:spPr/>
        <p:txBody>
          <a:bodyPr rtlCol="0">
            <a:normAutofit/>
          </a:bodyPr>
          <a:lstStyle/>
          <a:p>
            <a:pPr eaLnBrk="1" fontAlgn="auto" hangingPunct="1">
              <a:spcAft>
                <a:spcPts val="0"/>
              </a:spcAft>
              <a:defRPr/>
            </a:pPr>
            <a:r>
              <a:rPr lang="en-US" dirty="0">
                <a:latin typeface="+mn-lt"/>
              </a:rPr>
              <a:t>Factors </a:t>
            </a:r>
            <a:r>
              <a:rPr lang="en-US" dirty="0" smtClean="0">
                <a:latin typeface="+mn-lt"/>
              </a:rPr>
              <a:t>Influencing Distribution </a:t>
            </a:r>
            <a:r>
              <a:rPr lang="en-US" dirty="0">
                <a:latin typeface="+mn-lt"/>
              </a:rPr>
              <a:t>Network Design</a:t>
            </a:r>
          </a:p>
        </p:txBody>
      </p:sp>
      <p:sp>
        <p:nvSpPr>
          <p:cNvPr id="21508" name="Rectangle 3"/>
          <p:cNvSpPr>
            <a:spLocks noGrp="1" noChangeArrowheads="1"/>
          </p:cNvSpPr>
          <p:nvPr>
            <p:ph type="body" idx="1"/>
          </p:nvPr>
        </p:nvSpPr>
        <p:spPr>
          <a:xfrm>
            <a:off x="685800" y="1524000"/>
            <a:ext cx="10820400" cy="4724400"/>
          </a:xfrm>
        </p:spPr>
        <p:txBody>
          <a:bodyPr/>
          <a:lstStyle/>
          <a:p>
            <a:pPr eaLnBrk="1" hangingPunct="1"/>
            <a:r>
              <a:rPr lang="en-US" altLang="en-US" sz="2000" dirty="0">
                <a:latin typeface="+mn-lt"/>
              </a:rPr>
              <a:t>Elements of customer service influenced by network structure:</a:t>
            </a:r>
          </a:p>
          <a:p>
            <a:pPr lvl="1" eaLnBrk="1" hangingPunct="1"/>
            <a:r>
              <a:rPr lang="en-US" altLang="en-US" sz="2000" dirty="0">
                <a:latin typeface="+mn-lt"/>
              </a:rPr>
              <a:t>Response time</a:t>
            </a:r>
          </a:p>
          <a:p>
            <a:pPr lvl="1" eaLnBrk="1" hangingPunct="1"/>
            <a:r>
              <a:rPr lang="en-US" altLang="en-US" sz="2000" dirty="0">
                <a:latin typeface="+mn-lt"/>
              </a:rPr>
              <a:t>Product variety</a:t>
            </a:r>
          </a:p>
          <a:p>
            <a:pPr lvl="1" eaLnBrk="1" hangingPunct="1"/>
            <a:r>
              <a:rPr lang="en-US" altLang="en-US" sz="2000" dirty="0">
                <a:latin typeface="+mn-lt"/>
              </a:rPr>
              <a:t>Product availability</a:t>
            </a:r>
          </a:p>
          <a:p>
            <a:pPr lvl="1" eaLnBrk="1" hangingPunct="1"/>
            <a:r>
              <a:rPr lang="en-US" altLang="en-US" sz="2000" dirty="0">
                <a:latin typeface="+mn-lt"/>
              </a:rPr>
              <a:t>Customer experience</a:t>
            </a:r>
          </a:p>
          <a:p>
            <a:pPr lvl="1" eaLnBrk="1" hangingPunct="1"/>
            <a:r>
              <a:rPr lang="en-US" altLang="en-US" sz="2000" dirty="0">
                <a:latin typeface="+mn-lt"/>
              </a:rPr>
              <a:t>Order visibility</a:t>
            </a:r>
          </a:p>
          <a:p>
            <a:pPr lvl="1" eaLnBrk="1" hangingPunct="1"/>
            <a:r>
              <a:rPr lang="en-US" altLang="en-US" sz="2000" dirty="0" err="1">
                <a:latin typeface="+mn-lt"/>
              </a:rPr>
              <a:t>Returnability</a:t>
            </a:r>
            <a:endParaRPr lang="en-US" altLang="en-US" sz="2000" dirty="0">
              <a:latin typeface="+mn-lt"/>
            </a:endParaRPr>
          </a:p>
          <a:p>
            <a:pPr eaLnBrk="1" hangingPunct="1"/>
            <a:r>
              <a:rPr lang="en-US" altLang="en-US" sz="2000" dirty="0">
                <a:latin typeface="+mn-lt"/>
              </a:rPr>
              <a:t>Supply chain costs affected by network structure:</a:t>
            </a:r>
          </a:p>
          <a:p>
            <a:pPr lvl="1" eaLnBrk="1" hangingPunct="1"/>
            <a:r>
              <a:rPr lang="en-US" altLang="en-US" sz="2000" dirty="0">
                <a:latin typeface="+mn-lt"/>
              </a:rPr>
              <a:t>Inventories</a:t>
            </a:r>
          </a:p>
          <a:p>
            <a:pPr lvl="1" eaLnBrk="1" hangingPunct="1"/>
            <a:r>
              <a:rPr lang="en-US" altLang="en-US" sz="2000" dirty="0">
                <a:latin typeface="+mn-lt"/>
              </a:rPr>
              <a:t>Transportation</a:t>
            </a:r>
          </a:p>
          <a:p>
            <a:pPr lvl="1" eaLnBrk="1" hangingPunct="1"/>
            <a:r>
              <a:rPr lang="en-US" altLang="en-US" sz="2000" dirty="0">
                <a:latin typeface="+mn-lt"/>
              </a:rPr>
              <a:t>Facilities and handling</a:t>
            </a:r>
          </a:p>
          <a:p>
            <a:pPr lvl="1" eaLnBrk="1" hangingPunct="1"/>
            <a:r>
              <a:rPr lang="en-US" altLang="en-US" sz="2000" dirty="0">
                <a:latin typeface="+mn-lt"/>
              </a:rPr>
              <a:t>Information</a:t>
            </a:r>
          </a:p>
          <a:p>
            <a:pPr lvl="1" eaLnBrk="1" hangingPunct="1">
              <a:buFont typeface="Wingdings" panose="05000000000000000000" pitchFamily="2" charset="2"/>
              <a:buNone/>
            </a:pPr>
            <a:endParaRPr lang="en-US" altLang="en-US" sz="2400" dirty="0">
              <a:latin typeface="+mn-lt"/>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6DD1FED-DCA1-4090-94F6-0336EFDE79FF}" type="slidenum">
              <a:rPr lang="en-US" altLang="en-US">
                <a:solidFill>
                  <a:srgbClr val="898989"/>
                </a:solidFill>
                <a:latin typeface="Calibri" panose="020F0502020204030204" pitchFamily="34" charset="0"/>
              </a:rPr>
              <a:pPr eaLnBrk="1" hangingPunct="1"/>
              <a:t>22</a:t>
            </a:fld>
            <a:endParaRPr lang="en-US" altLang="en-US">
              <a:solidFill>
                <a:srgbClr val="898989"/>
              </a:solidFill>
              <a:latin typeface="Calibri" panose="020F0502020204030204" pitchFamily="34" charset="0"/>
            </a:endParaRPr>
          </a:p>
        </p:txBody>
      </p:sp>
      <p:sp>
        <p:nvSpPr>
          <p:cNvPr id="191490" name="Rectangle 2"/>
          <p:cNvSpPr>
            <a:spLocks noGrp="1" noChangeArrowheads="1"/>
          </p:cNvSpPr>
          <p:nvPr>
            <p:ph type="title"/>
          </p:nvPr>
        </p:nvSpPr>
        <p:spPr/>
        <p:txBody>
          <a:bodyPr rtlCol="0">
            <a:normAutofit/>
          </a:bodyPr>
          <a:lstStyle/>
          <a:p>
            <a:pPr eaLnBrk="1" fontAlgn="auto" hangingPunct="1">
              <a:spcAft>
                <a:spcPts val="0"/>
              </a:spcAft>
              <a:defRPr/>
            </a:pPr>
            <a:r>
              <a:rPr lang="en-US" dirty="0">
                <a:latin typeface="+mn-lt"/>
              </a:rPr>
              <a:t>Factors </a:t>
            </a:r>
            <a:r>
              <a:rPr lang="en-US" dirty="0" smtClean="0">
                <a:latin typeface="+mn-lt"/>
              </a:rPr>
              <a:t>Influencing Distribution </a:t>
            </a:r>
            <a:r>
              <a:rPr lang="en-US" dirty="0">
                <a:latin typeface="+mn-lt"/>
              </a:rPr>
              <a:t>Network Design</a:t>
            </a:r>
          </a:p>
        </p:txBody>
      </p:sp>
      <p:sp>
        <p:nvSpPr>
          <p:cNvPr id="22532" name="Rectangle 3"/>
          <p:cNvSpPr>
            <a:spLocks noGrp="1" noChangeArrowheads="1"/>
          </p:cNvSpPr>
          <p:nvPr>
            <p:ph type="body" idx="1"/>
          </p:nvPr>
        </p:nvSpPr>
        <p:spPr/>
        <p:txBody>
          <a:bodyPr/>
          <a:lstStyle/>
          <a:p>
            <a:pPr eaLnBrk="1" hangingPunct="1"/>
            <a:r>
              <a:rPr lang="en-US" altLang="en-US" smtClean="0">
                <a:latin typeface="+mn-lt"/>
              </a:rPr>
              <a:t>Distribution network performance evaluated along two dimensions at the highest level:</a:t>
            </a:r>
          </a:p>
          <a:p>
            <a:pPr lvl="1" eaLnBrk="1" hangingPunct="1"/>
            <a:r>
              <a:rPr lang="en-US" altLang="en-US" sz="2400">
                <a:latin typeface="+mn-lt"/>
              </a:rPr>
              <a:t>Customer needs that are met</a:t>
            </a:r>
          </a:p>
          <a:p>
            <a:pPr lvl="1" eaLnBrk="1" hangingPunct="1"/>
            <a:r>
              <a:rPr lang="en-US" altLang="en-US" sz="2400">
                <a:latin typeface="+mn-lt"/>
              </a:rPr>
              <a:t>Cost of meeting customer needs</a:t>
            </a:r>
          </a:p>
          <a:p>
            <a:pPr eaLnBrk="1" hangingPunct="1"/>
            <a:r>
              <a:rPr lang="en-US" altLang="en-US" smtClean="0">
                <a:latin typeface="+mn-lt"/>
              </a:rPr>
              <a:t>Distribution network design options must therefore be compared according to their impact on these two dimensions</a:t>
            </a:r>
          </a:p>
          <a:p>
            <a:pPr eaLnBrk="1" hangingPunct="1">
              <a:buFont typeface="Wingdings" panose="05000000000000000000" pitchFamily="2" charset="2"/>
              <a:buNone/>
            </a:pPr>
            <a:endParaRPr lang="en-US" altLang="en-US" smtClean="0">
              <a:latin typeface="+mn-lt"/>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DCF35F-8938-4C4C-8A3C-C0A467FC489A}" type="slidenum">
              <a:rPr lang="en-US" altLang="en-US">
                <a:solidFill>
                  <a:srgbClr val="898989"/>
                </a:solidFill>
                <a:latin typeface="Calibri" panose="020F0502020204030204" pitchFamily="34" charset="0"/>
              </a:rPr>
              <a:pPr eaLnBrk="1" hangingPunct="1"/>
              <a:t>23</a:t>
            </a:fld>
            <a:endParaRPr lang="en-US" altLang="en-US">
              <a:solidFill>
                <a:srgbClr val="898989"/>
              </a:solidFill>
              <a:latin typeface="Calibri" panose="020F0502020204030204" pitchFamily="34" charset="0"/>
            </a:endParaRPr>
          </a:p>
        </p:txBody>
      </p:sp>
      <p:sp>
        <p:nvSpPr>
          <p:cNvPr id="23555" name="Rectangle 2"/>
          <p:cNvSpPr>
            <a:spLocks noGrp="1" noChangeArrowheads="1"/>
          </p:cNvSpPr>
          <p:nvPr>
            <p:ph type="title"/>
          </p:nvPr>
        </p:nvSpPr>
        <p:spPr>
          <a:noFill/>
        </p:spPr>
        <p:txBody>
          <a:bodyPr vert="horz" wrap="square" lIns="90488" tIns="44450" rIns="90488" bIns="44450" numCol="1" anchor="ctr" anchorCtr="0" compatLnSpc="1">
            <a:prstTxWarp prst="textNoShape">
              <a:avLst/>
            </a:prstTxWarp>
          </a:bodyPr>
          <a:lstStyle/>
          <a:p>
            <a:pPr eaLnBrk="1" hangingPunct="1"/>
            <a:r>
              <a:rPr lang="en-US" altLang="en-US" smtClean="0">
                <a:latin typeface="+mn-lt"/>
              </a:rPr>
              <a:t>Service and Number of Facilities</a:t>
            </a:r>
            <a:endParaRPr lang="en-US" altLang="en-US" sz="4300">
              <a:latin typeface="+mn-lt"/>
            </a:endParaRPr>
          </a:p>
        </p:txBody>
      </p:sp>
      <p:sp>
        <p:nvSpPr>
          <p:cNvPr id="23556" name="Line 3"/>
          <p:cNvSpPr>
            <a:spLocks noChangeShapeType="1"/>
          </p:cNvSpPr>
          <p:nvPr/>
        </p:nvSpPr>
        <p:spPr bwMode="auto">
          <a:xfrm>
            <a:off x="4038600" y="1905000"/>
            <a:ext cx="0" cy="37973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IN"/>
          </a:p>
        </p:txBody>
      </p:sp>
      <p:sp>
        <p:nvSpPr>
          <p:cNvPr id="23557" name="Line 4"/>
          <p:cNvSpPr>
            <a:spLocks noChangeShapeType="1"/>
          </p:cNvSpPr>
          <p:nvPr/>
        </p:nvSpPr>
        <p:spPr bwMode="auto">
          <a:xfrm>
            <a:off x="4044950" y="5708650"/>
            <a:ext cx="5251450" cy="63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3558" name="Rectangle 5"/>
          <p:cNvSpPr>
            <a:spLocks noChangeArrowheads="1"/>
          </p:cNvSpPr>
          <p:nvPr/>
        </p:nvSpPr>
        <p:spPr bwMode="auto">
          <a:xfrm>
            <a:off x="2133600" y="1828800"/>
            <a:ext cx="182880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imes New Roman" panose="02020603050405020304" pitchFamily="18" charset="0"/>
              </a:rPr>
              <a:t>Number of Facilities</a:t>
            </a:r>
          </a:p>
        </p:txBody>
      </p:sp>
      <p:sp>
        <p:nvSpPr>
          <p:cNvPr id="23559" name="Rectangle 6"/>
          <p:cNvSpPr>
            <a:spLocks noChangeArrowheads="1"/>
          </p:cNvSpPr>
          <p:nvPr/>
        </p:nvSpPr>
        <p:spPr bwMode="auto">
          <a:xfrm>
            <a:off x="7239000" y="5791201"/>
            <a:ext cx="22098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imes New Roman" panose="02020603050405020304" pitchFamily="18" charset="0"/>
              </a:rPr>
              <a:t>Response Time</a:t>
            </a:r>
          </a:p>
        </p:txBody>
      </p:sp>
      <p:sp>
        <p:nvSpPr>
          <p:cNvPr id="23560" name="Arc 7"/>
          <p:cNvSpPr>
            <a:spLocks/>
          </p:cNvSpPr>
          <p:nvPr/>
        </p:nvSpPr>
        <p:spPr bwMode="auto">
          <a:xfrm rot="10800000" flipV="1">
            <a:off x="4267200" y="2508250"/>
            <a:ext cx="5022850" cy="281305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DEB0B59-018C-4EB5-8F02-9A956CA7A046}" type="slidenum">
              <a:rPr lang="en-US" altLang="en-US">
                <a:solidFill>
                  <a:srgbClr val="898989"/>
                </a:solidFill>
                <a:latin typeface="Calibri" panose="020F0502020204030204" pitchFamily="34" charset="0"/>
              </a:rPr>
              <a:pPr eaLnBrk="1" hangingPunct="1"/>
              <a:t>24</a:t>
            </a:fld>
            <a:endParaRPr lang="en-US" altLang="en-US">
              <a:solidFill>
                <a:srgbClr val="898989"/>
              </a:solidFill>
              <a:latin typeface="Calibri" panose="020F0502020204030204" pitchFamily="34" charset="0"/>
            </a:endParaRPr>
          </a:p>
        </p:txBody>
      </p:sp>
      <p:sp>
        <p:nvSpPr>
          <p:cNvPr id="195586" name="Rectangle 2"/>
          <p:cNvSpPr>
            <a:spLocks noGrp="1" noChangeArrowheads="1"/>
          </p:cNvSpPr>
          <p:nvPr>
            <p:ph type="title"/>
          </p:nvPr>
        </p:nvSpPr>
        <p:spPr/>
        <p:txBody>
          <a:bodyPr vert="horz" wrap="square" lIns="90488" tIns="44450" rIns="90488" bIns="44450" numCol="1" rtlCol="0" anchor="ctr" anchorCtr="0" compatLnSpc="1">
            <a:prstTxWarp prst="textNoShape">
              <a:avLst/>
            </a:prstTxWarp>
            <a:normAutofit fontScale="90000"/>
          </a:bodyPr>
          <a:lstStyle/>
          <a:p>
            <a:pPr eaLnBrk="1" fontAlgn="auto" hangingPunct="1">
              <a:spcAft>
                <a:spcPts val="0"/>
              </a:spcAft>
              <a:defRPr/>
            </a:pPr>
            <a:r>
              <a:rPr lang="en-US">
                <a:latin typeface="+mn-lt"/>
              </a:rPr>
              <a:t>Transportation Costs and</a:t>
            </a:r>
            <a:br>
              <a:rPr lang="en-US">
                <a:latin typeface="+mn-lt"/>
              </a:rPr>
            </a:br>
            <a:r>
              <a:rPr lang="en-US">
                <a:latin typeface="+mn-lt"/>
              </a:rPr>
              <a:t>Number of Facilities</a:t>
            </a:r>
          </a:p>
        </p:txBody>
      </p:sp>
      <p:sp>
        <p:nvSpPr>
          <p:cNvPr id="24580" name="Line 3"/>
          <p:cNvSpPr>
            <a:spLocks noChangeShapeType="1"/>
          </p:cNvSpPr>
          <p:nvPr/>
        </p:nvSpPr>
        <p:spPr bwMode="auto">
          <a:xfrm>
            <a:off x="3657600" y="1752600"/>
            <a:ext cx="0" cy="379730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IN"/>
          </a:p>
        </p:txBody>
      </p:sp>
      <p:sp>
        <p:nvSpPr>
          <p:cNvPr id="24581" name="Line 4"/>
          <p:cNvSpPr>
            <a:spLocks noChangeShapeType="1"/>
          </p:cNvSpPr>
          <p:nvPr/>
        </p:nvSpPr>
        <p:spPr bwMode="auto">
          <a:xfrm>
            <a:off x="3663950" y="5556250"/>
            <a:ext cx="60071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4582" name="Rectangle 5"/>
          <p:cNvSpPr>
            <a:spLocks noChangeArrowheads="1"/>
          </p:cNvSpPr>
          <p:nvPr/>
        </p:nvSpPr>
        <p:spPr bwMode="auto">
          <a:xfrm>
            <a:off x="1524001" y="1981200"/>
            <a:ext cx="1533947"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imes New Roman" panose="02020603050405020304" pitchFamily="18" charset="0"/>
              </a:rPr>
              <a:t>Transportation</a:t>
            </a:r>
          </a:p>
          <a:p>
            <a:r>
              <a:rPr lang="en-US" altLang="en-US">
                <a:latin typeface="Times New Roman" panose="02020603050405020304" pitchFamily="18" charset="0"/>
              </a:rPr>
              <a:t>Costs</a:t>
            </a:r>
          </a:p>
        </p:txBody>
      </p:sp>
      <p:sp>
        <p:nvSpPr>
          <p:cNvPr id="24583" name="Rectangle 6"/>
          <p:cNvSpPr>
            <a:spLocks noChangeArrowheads="1"/>
          </p:cNvSpPr>
          <p:nvPr/>
        </p:nvSpPr>
        <p:spPr bwMode="auto">
          <a:xfrm>
            <a:off x="5776914" y="5618164"/>
            <a:ext cx="204222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imes New Roman" panose="02020603050405020304" pitchFamily="18" charset="0"/>
              </a:rPr>
              <a:t>Number of facilities</a:t>
            </a:r>
          </a:p>
        </p:txBody>
      </p:sp>
      <p:grpSp>
        <p:nvGrpSpPr>
          <p:cNvPr id="2" name="Group 7"/>
          <p:cNvGrpSpPr>
            <a:grpSpLocks/>
          </p:cNvGrpSpPr>
          <p:nvPr/>
        </p:nvGrpSpPr>
        <p:grpSpPr bwMode="auto">
          <a:xfrm>
            <a:off x="3962400" y="2897189"/>
            <a:ext cx="5480050" cy="1944688"/>
            <a:chOff x="1296" y="1829"/>
            <a:chExt cx="3452" cy="1225"/>
          </a:xfrm>
        </p:grpSpPr>
        <p:grpSp>
          <p:nvGrpSpPr>
            <p:cNvPr id="24585" name="Group 8"/>
            <p:cNvGrpSpPr>
              <a:grpSpLocks/>
            </p:cNvGrpSpPr>
            <p:nvPr/>
          </p:nvGrpSpPr>
          <p:grpSpPr bwMode="auto">
            <a:xfrm>
              <a:off x="1296" y="1829"/>
              <a:ext cx="3452" cy="1004"/>
              <a:chOff x="1296" y="1829"/>
              <a:chExt cx="3452" cy="1004"/>
            </a:xfrm>
          </p:grpSpPr>
          <p:sp>
            <p:nvSpPr>
              <p:cNvPr id="24587" name="Arc 9"/>
              <p:cNvSpPr>
                <a:spLocks/>
              </p:cNvSpPr>
              <p:nvPr/>
            </p:nvSpPr>
            <p:spPr bwMode="auto">
              <a:xfrm rot="10800000">
                <a:off x="1296" y="1829"/>
                <a:ext cx="2636" cy="1004"/>
              </a:xfrm>
              <a:custGeom>
                <a:avLst/>
                <a:gdLst>
                  <a:gd name="T0" fmla="*/ 0 w 21600"/>
                  <a:gd name="T1" fmla="*/ 0 h 21600"/>
                  <a:gd name="T2" fmla="*/ 39 w 21600"/>
                  <a:gd name="T3" fmla="*/ 2 h 21600"/>
                  <a:gd name="T4" fmla="*/ 0 w 21600"/>
                  <a:gd name="T5" fmla="*/ 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4588" name="Arc 10"/>
              <p:cNvSpPr>
                <a:spLocks/>
              </p:cNvSpPr>
              <p:nvPr/>
            </p:nvSpPr>
            <p:spPr bwMode="auto">
              <a:xfrm>
                <a:off x="3936" y="2352"/>
                <a:ext cx="812" cy="476"/>
              </a:xfrm>
              <a:custGeom>
                <a:avLst/>
                <a:gdLst>
                  <a:gd name="T0" fmla="*/ 1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grpSp>
        <p:sp>
          <p:nvSpPr>
            <p:cNvPr id="24586" name="Rectangle 11"/>
            <p:cNvSpPr>
              <a:spLocks noChangeArrowheads="1"/>
            </p:cNvSpPr>
            <p:nvPr/>
          </p:nvSpPr>
          <p:spPr bwMode="auto">
            <a:xfrm>
              <a:off x="4071" y="2823"/>
              <a:ext cx="1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latin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6E0DCB3-98F6-4E5E-AC3A-FD00E84B3553}" type="slidenum">
              <a:rPr lang="en-US" altLang="en-US">
                <a:solidFill>
                  <a:srgbClr val="898989"/>
                </a:solidFill>
                <a:latin typeface="Calibri" panose="020F0502020204030204" pitchFamily="34" charset="0"/>
              </a:rPr>
              <a:pPr eaLnBrk="1" hangingPunct="1"/>
              <a:t>25</a:t>
            </a:fld>
            <a:endParaRPr lang="en-US" altLang="en-US">
              <a:solidFill>
                <a:srgbClr val="898989"/>
              </a:solidFill>
              <a:latin typeface="Calibri" panose="020F0502020204030204" pitchFamily="34" charset="0"/>
            </a:endParaRPr>
          </a:p>
        </p:txBody>
      </p:sp>
      <p:sp>
        <p:nvSpPr>
          <p:cNvPr id="25603" name="Rectangle 2"/>
          <p:cNvSpPr>
            <a:spLocks noChangeArrowheads="1"/>
          </p:cNvSpPr>
          <p:nvPr/>
        </p:nvSpPr>
        <p:spPr bwMode="auto">
          <a:xfrm>
            <a:off x="3954463" y="106364"/>
            <a:ext cx="48625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97635" name="Rectangle 3"/>
          <p:cNvSpPr>
            <a:spLocks noChangeArrowheads="1"/>
          </p:cNvSpPr>
          <p:nvPr/>
        </p:nvSpPr>
        <p:spPr bwMode="auto">
          <a:xfrm>
            <a:off x="8974138" y="4340225"/>
            <a:ext cx="1693862" cy="363538"/>
          </a:xfrm>
          <a:prstGeom prst="rect">
            <a:avLst/>
          </a:prstGeom>
          <a:noFill/>
          <a:ln w="12700">
            <a:noFill/>
            <a:miter lim="800000"/>
            <a:headEnd/>
            <a:tailEnd/>
          </a:ln>
          <a:effectLst/>
        </p:spPr>
        <p:txBody>
          <a:bodyPr lIns="90488" tIns="44450" rIns="90488" bIns="44450">
            <a:spAutoFit/>
          </a:bodyPr>
          <a:lstStyle/>
          <a:p>
            <a:pPr eaLnBrk="0" fontAlgn="auto" hangingPunct="0">
              <a:spcBef>
                <a:spcPts val="0"/>
              </a:spcBef>
              <a:spcAft>
                <a:spcPts val="0"/>
              </a:spcAft>
              <a:defRPr/>
            </a:pPr>
            <a:r>
              <a:rPr lang="en-US" b="1">
                <a:effectLst>
                  <a:outerShdw blurRad="38100" dist="38100" dir="2700000" algn="tl">
                    <a:srgbClr val="C0C0C0"/>
                  </a:outerShdw>
                </a:effectLst>
                <a:latin typeface="Times New Roman" pitchFamily="18" charset="0"/>
                <a:cs typeface="+mn-cs"/>
              </a:rPr>
              <a:t>Transportation</a:t>
            </a:r>
          </a:p>
        </p:txBody>
      </p:sp>
      <p:sp>
        <p:nvSpPr>
          <p:cNvPr id="25605" name="Rectangle 4"/>
          <p:cNvSpPr>
            <a:spLocks noChangeArrowheads="1"/>
          </p:cNvSpPr>
          <p:nvPr/>
        </p:nvSpPr>
        <p:spPr bwMode="auto">
          <a:xfrm>
            <a:off x="1762126" y="152400"/>
            <a:ext cx="84486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25" tIns="19050" rIns="47625" bIns="19050"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600"/>
              <a:t>Total Costs Related to Number of Facilities</a:t>
            </a:r>
            <a:endParaRPr lang="en-US" altLang="en-US" sz="3600">
              <a:latin typeface="Times New Roman" panose="02020603050405020304" pitchFamily="18" charset="0"/>
            </a:endParaRPr>
          </a:p>
        </p:txBody>
      </p:sp>
      <p:sp>
        <p:nvSpPr>
          <p:cNvPr id="197637" name="Rectangle 5"/>
          <p:cNvSpPr>
            <a:spLocks noChangeArrowheads="1"/>
          </p:cNvSpPr>
          <p:nvPr/>
        </p:nvSpPr>
        <p:spPr bwMode="auto">
          <a:xfrm rot="16200000">
            <a:off x="1182413" y="3244030"/>
            <a:ext cx="1337227" cy="366767"/>
          </a:xfrm>
          <a:prstGeom prst="rect">
            <a:avLst/>
          </a:prstGeom>
          <a:noFill/>
          <a:ln w="12700">
            <a:noFill/>
            <a:miter lim="800000"/>
            <a:headEnd/>
            <a:tailEnd/>
          </a:ln>
          <a:effectLst/>
        </p:spPr>
        <p:txBody>
          <a:bodyPr wrap="none" lIns="90488" tIns="44450" rIns="90488" bIns="44450">
            <a:spAutoFit/>
          </a:bodyPr>
          <a:lstStyle/>
          <a:p>
            <a:pPr algn="ctr" eaLnBrk="0" fontAlgn="auto" hangingPunct="0">
              <a:spcBef>
                <a:spcPts val="0"/>
              </a:spcBef>
              <a:spcAft>
                <a:spcPts val="0"/>
              </a:spcAft>
              <a:defRPr/>
            </a:pPr>
            <a:r>
              <a:rPr lang="en-US" b="1">
                <a:effectLst>
                  <a:outerShdw blurRad="38100" dist="38100" dir="2700000" algn="tl">
                    <a:srgbClr val="C0C0C0"/>
                  </a:outerShdw>
                </a:effectLst>
                <a:latin typeface="Times New Roman" pitchFamily="18" charset="0"/>
                <a:cs typeface="+mn-cs"/>
              </a:rPr>
              <a:t> Total Costs</a:t>
            </a:r>
            <a:endParaRPr lang="en-US">
              <a:solidFill>
                <a:srgbClr val="FAFD00"/>
              </a:solidFill>
              <a:effectLst>
                <a:outerShdw blurRad="38100" dist="38100" dir="2700000" algn="tl">
                  <a:srgbClr val="C0C0C0"/>
                </a:outerShdw>
              </a:effectLst>
              <a:latin typeface="Times New Roman" pitchFamily="18" charset="0"/>
              <a:cs typeface="+mn-cs"/>
            </a:endParaRPr>
          </a:p>
        </p:txBody>
      </p:sp>
      <p:sp>
        <p:nvSpPr>
          <p:cNvPr id="197638" name="Rectangle 6"/>
          <p:cNvSpPr>
            <a:spLocks noChangeArrowheads="1"/>
          </p:cNvSpPr>
          <p:nvPr/>
        </p:nvSpPr>
        <p:spPr bwMode="auto">
          <a:xfrm>
            <a:off x="5251645" y="5795964"/>
            <a:ext cx="2191948" cy="366767"/>
          </a:xfrm>
          <a:prstGeom prst="rect">
            <a:avLst/>
          </a:prstGeom>
          <a:noFill/>
          <a:ln w="12700">
            <a:noFill/>
            <a:miter lim="800000"/>
            <a:headEnd/>
            <a:tailEnd/>
          </a:ln>
          <a:effectLst/>
        </p:spPr>
        <p:txBody>
          <a:bodyPr wrap="none" lIns="90488" tIns="44450" rIns="90488" bIns="44450">
            <a:spAutoFit/>
          </a:bodyPr>
          <a:lstStyle/>
          <a:p>
            <a:pPr algn="ctr" eaLnBrk="0" fontAlgn="auto" hangingPunct="0">
              <a:spcBef>
                <a:spcPts val="0"/>
              </a:spcBef>
              <a:spcAft>
                <a:spcPts val="0"/>
              </a:spcAft>
              <a:defRPr/>
            </a:pPr>
            <a:r>
              <a:rPr lang="en-US" b="1">
                <a:effectLst>
                  <a:outerShdw blurRad="38100" dist="38100" dir="2700000" algn="tl">
                    <a:srgbClr val="C0C0C0"/>
                  </a:outerShdw>
                </a:effectLst>
                <a:latin typeface="Times New Roman" pitchFamily="18" charset="0"/>
                <a:cs typeface="+mn-cs"/>
              </a:rPr>
              <a:t>Number of Facilities</a:t>
            </a:r>
            <a:endParaRPr lang="en-US">
              <a:solidFill>
                <a:srgbClr val="FAFD00"/>
              </a:solidFill>
              <a:effectLst>
                <a:outerShdw blurRad="38100" dist="38100" dir="2700000" algn="tl">
                  <a:srgbClr val="C0C0C0"/>
                </a:outerShdw>
              </a:effectLst>
              <a:latin typeface="Times New Roman" pitchFamily="18" charset="0"/>
              <a:cs typeface="+mn-cs"/>
            </a:endParaRPr>
          </a:p>
        </p:txBody>
      </p:sp>
      <p:sp>
        <p:nvSpPr>
          <p:cNvPr id="25608" name="Line 7"/>
          <p:cNvSpPr>
            <a:spLocks noChangeShapeType="1"/>
          </p:cNvSpPr>
          <p:nvPr/>
        </p:nvSpPr>
        <p:spPr bwMode="auto">
          <a:xfrm>
            <a:off x="2308225" y="1479550"/>
            <a:ext cx="0" cy="4318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609" name="Line 8"/>
          <p:cNvSpPr>
            <a:spLocks noChangeShapeType="1"/>
          </p:cNvSpPr>
          <p:nvPr/>
        </p:nvSpPr>
        <p:spPr bwMode="auto">
          <a:xfrm>
            <a:off x="2320925" y="5810250"/>
            <a:ext cx="6985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97641" name="Rectangle 9"/>
          <p:cNvSpPr>
            <a:spLocks noChangeArrowheads="1"/>
          </p:cNvSpPr>
          <p:nvPr/>
        </p:nvSpPr>
        <p:spPr bwMode="auto">
          <a:xfrm>
            <a:off x="9059029" y="3987801"/>
            <a:ext cx="1157369" cy="366767"/>
          </a:xfrm>
          <a:prstGeom prst="rect">
            <a:avLst/>
          </a:prstGeom>
          <a:noFill/>
          <a:ln w="12700">
            <a:noFill/>
            <a:miter lim="800000"/>
            <a:headEnd/>
            <a:tailEnd/>
          </a:ln>
          <a:effectLst/>
        </p:spPr>
        <p:txBody>
          <a:bodyPr wrap="none" lIns="90488" tIns="44450" rIns="90488" bIns="44450">
            <a:spAutoFit/>
          </a:bodyPr>
          <a:lstStyle/>
          <a:p>
            <a:pPr algn="ctr" eaLnBrk="0" fontAlgn="auto" hangingPunct="0">
              <a:spcBef>
                <a:spcPts val="0"/>
              </a:spcBef>
              <a:spcAft>
                <a:spcPts val="0"/>
              </a:spcAft>
              <a:defRPr/>
            </a:pPr>
            <a:r>
              <a:rPr lang="en-US" b="1">
                <a:effectLst>
                  <a:outerShdw blurRad="38100" dist="38100" dir="2700000" algn="tl">
                    <a:srgbClr val="C0C0C0"/>
                  </a:outerShdw>
                </a:effectLst>
                <a:latin typeface="Times New Roman" pitchFamily="18" charset="0"/>
                <a:cs typeface="+mn-cs"/>
              </a:rPr>
              <a:t>Inventory</a:t>
            </a:r>
          </a:p>
        </p:txBody>
      </p:sp>
      <p:sp>
        <p:nvSpPr>
          <p:cNvPr id="197642" name="Rectangle 10"/>
          <p:cNvSpPr>
            <a:spLocks noChangeArrowheads="1"/>
          </p:cNvSpPr>
          <p:nvPr/>
        </p:nvSpPr>
        <p:spPr bwMode="auto">
          <a:xfrm>
            <a:off x="9029301" y="3654426"/>
            <a:ext cx="1067601" cy="366767"/>
          </a:xfrm>
          <a:prstGeom prst="rect">
            <a:avLst/>
          </a:prstGeom>
          <a:noFill/>
          <a:ln w="12700">
            <a:noFill/>
            <a:miter lim="800000"/>
            <a:headEnd/>
            <a:tailEnd/>
          </a:ln>
          <a:effectLst/>
        </p:spPr>
        <p:txBody>
          <a:bodyPr wrap="none" lIns="90488" tIns="44450" rIns="90488" bIns="44450">
            <a:spAutoFit/>
          </a:bodyPr>
          <a:lstStyle/>
          <a:p>
            <a:pPr algn="ctr" eaLnBrk="0" fontAlgn="auto" hangingPunct="0">
              <a:spcBef>
                <a:spcPts val="0"/>
              </a:spcBef>
              <a:spcAft>
                <a:spcPts val="0"/>
              </a:spcAft>
              <a:defRPr/>
            </a:pPr>
            <a:r>
              <a:rPr lang="en-US" b="1">
                <a:effectLst>
                  <a:outerShdw blurRad="38100" dist="38100" dir="2700000" algn="tl">
                    <a:srgbClr val="C0C0C0"/>
                  </a:outerShdw>
                </a:effectLst>
                <a:latin typeface="Times New Roman" pitchFamily="18" charset="0"/>
                <a:cs typeface="+mn-cs"/>
              </a:rPr>
              <a:t>Facilities</a:t>
            </a:r>
          </a:p>
        </p:txBody>
      </p:sp>
      <p:sp>
        <p:nvSpPr>
          <p:cNvPr id="197643" name="Rectangle 11"/>
          <p:cNvSpPr>
            <a:spLocks noChangeArrowheads="1"/>
          </p:cNvSpPr>
          <p:nvPr/>
        </p:nvSpPr>
        <p:spPr bwMode="auto">
          <a:xfrm>
            <a:off x="9070976" y="1371600"/>
            <a:ext cx="1292225" cy="363538"/>
          </a:xfrm>
          <a:prstGeom prst="rect">
            <a:avLst/>
          </a:prstGeom>
          <a:noFill/>
          <a:ln w="12700">
            <a:noFill/>
            <a:miter lim="800000"/>
            <a:headEnd/>
            <a:tailEnd/>
          </a:ln>
          <a:effectLst/>
        </p:spPr>
        <p:txBody>
          <a:bodyPr wrap="none" lIns="90488" tIns="44450" rIns="90488" bIns="44450">
            <a:spAutoFit/>
          </a:bodyPr>
          <a:lstStyle/>
          <a:p>
            <a:pPr algn="ctr" eaLnBrk="0" fontAlgn="auto" hangingPunct="0">
              <a:spcBef>
                <a:spcPts val="0"/>
              </a:spcBef>
              <a:spcAft>
                <a:spcPts val="0"/>
              </a:spcAft>
              <a:defRPr/>
            </a:pPr>
            <a:r>
              <a:rPr lang="en-US" b="1">
                <a:solidFill>
                  <a:schemeClr val="hlink"/>
                </a:solidFill>
                <a:effectLst>
                  <a:outerShdw blurRad="38100" dist="38100" dir="2700000" algn="tl">
                    <a:srgbClr val="C0C0C0"/>
                  </a:outerShdw>
                </a:effectLst>
                <a:latin typeface="Times New Roman" pitchFamily="18" charset="0"/>
                <a:cs typeface="+mn-cs"/>
              </a:rPr>
              <a:t>Total Costs</a:t>
            </a:r>
            <a:endParaRPr lang="en-US">
              <a:solidFill>
                <a:schemeClr val="hlink"/>
              </a:solidFill>
              <a:effectLst>
                <a:outerShdw blurRad="38100" dist="38100" dir="2700000" algn="tl">
                  <a:srgbClr val="C0C0C0"/>
                </a:outerShdw>
              </a:effectLst>
              <a:latin typeface="Times New Roman" pitchFamily="18" charset="0"/>
              <a:cs typeface="+mn-cs"/>
            </a:endParaRPr>
          </a:p>
        </p:txBody>
      </p:sp>
      <p:sp>
        <p:nvSpPr>
          <p:cNvPr id="25613" name="Arc 12"/>
          <p:cNvSpPr>
            <a:spLocks/>
          </p:cNvSpPr>
          <p:nvPr/>
        </p:nvSpPr>
        <p:spPr bwMode="auto">
          <a:xfrm rot="16200000">
            <a:off x="3597275" y="1249363"/>
            <a:ext cx="2522538" cy="4240212"/>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6"/>
                  <a:pt x="9662" y="7"/>
                  <a:pt x="21586" y="0"/>
                </a:cubicBezTo>
              </a:path>
              <a:path w="21600" h="21600" stroke="0" extrusionOk="0">
                <a:moveTo>
                  <a:pt x="0" y="21600"/>
                </a:moveTo>
                <a:cubicBezTo>
                  <a:pt x="0" y="9676"/>
                  <a:pt x="9662" y="7"/>
                  <a:pt x="21586" y="0"/>
                </a:cubicBezTo>
                <a:lnTo>
                  <a:pt x="21600" y="2160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5614" name="Arc 13"/>
          <p:cNvSpPr>
            <a:spLocks/>
          </p:cNvSpPr>
          <p:nvPr/>
        </p:nvSpPr>
        <p:spPr bwMode="auto">
          <a:xfrm rot="10800000">
            <a:off x="2722564" y="4184651"/>
            <a:ext cx="6307137" cy="830263"/>
          </a:xfrm>
          <a:custGeom>
            <a:avLst/>
            <a:gdLst>
              <a:gd name="T0" fmla="*/ 2147483647 w 21600"/>
              <a:gd name="T1" fmla="*/ 0 h 21600"/>
              <a:gd name="T2" fmla="*/ 0 w 21600"/>
              <a:gd name="T3" fmla="*/ 1226702991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grpSp>
        <p:nvGrpSpPr>
          <p:cNvPr id="25615" name="Group 14"/>
          <p:cNvGrpSpPr>
            <a:grpSpLocks/>
          </p:cNvGrpSpPr>
          <p:nvPr/>
        </p:nvGrpSpPr>
        <p:grpSpPr bwMode="auto">
          <a:xfrm>
            <a:off x="2705100" y="1481138"/>
            <a:ext cx="6326188" cy="1320800"/>
            <a:chOff x="744" y="933"/>
            <a:chExt cx="3985" cy="832"/>
          </a:xfrm>
        </p:grpSpPr>
        <p:sp>
          <p:nvSpPr>
            <p:cNvPr id="25618" name="Arc 15"/>
            <p:cNvSpPr>
              <a:spLocks/>
            </p:cNvSpPr>
            <p:nvPr/>
          </p:nvSpPr>
          <p:spPr bwMode="auto">
            <a:xfrm rot="10800000">
              <a:off x="2745" y="933"/>
              <a:ext cx="1984" cy="832"/>
            </a:xfrm>
            <a:custGeom>
              <a:avLst/>
              <a:gdLst>
                <a:gd name="T0" fmla="*/ 0 w 21600"/>
                <a:gd name="T1" fmla="*/ 1 h 21600"/>
                <a:gd name="T2" fmla="*/ 17 w 21600"/>
                <a:gd name="T3" fmla="*/ 0 h 21600"/>
                <a:gd name="T4" fmla="*/ 17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4"/>
                    <a:pt x="9663" y="6"/>
                    <a:pt x="21589" y="0"/>
                  </a:cubicBezTo>
                </a:path>
                <a:path w="21600" h="21600" stroke="0" extrusionOk="0">
                  <a:moveTo>
                    <a:pt x="0" y="21600"/>
                  </a:moveTo>
                  <a:cubicBezTo>
                    <a:pt x="0" y="9674"/>
                    <a:pt x="9663" y="6"/>
                    <a:pt x="21589" y="0"/>
                  </a:cubicBezTo>
                  <a:lnTo>
                    <a:pt x="21600" y="21600"/>
                  </a:lnTo>
                  <a:close/>
                </a:path>
              </a:pathLst>
            </a:custGeom>
            <a:noFill/>
            <a:ln w="57150" cap="rnd">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5619" name="Arc 16"/>
            <p:cNvSpPr>
              <a:spLocks/>
            </p:cNvSpPr>
            <p:nvPr/>
          </p:nvSpPr>
          <p:spPr bwMode="auto">
            <a:xfrm rot="10800000">
              <a:off x="744" y="933"/>
              <a:ext cx="1984" cy="832"/>
            </a:xfrm>
            <a:custGeom>
              <a:avLst/>
              <a:gdLst>
                <a:gd name="T0" fmla="*/ 0 w 21600"/>
                <a:gd name="T1" fmla="*/ 0 h 21600"/>
                <a:gd name="T2" fmla="*/ 17 w 21600"/>
                <a:gd name="T3" fmla="*/ 1 h 21600"/>
                <a:gd name="T4" fmla="*/ 0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cap="rnd">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grpSp>
      <p:sp>
        <p:nvSpPr>
          <p:cNvPr id="25616" name="Arc 17"/>
          <p:cNvSpPr>
            <a:spLocks/>
          </p:cNvSpPr>
          <p:nvPr/>
        </p:nvSpPr>
        <p:spPr bwMode="auto">
          <a:xfrm>
            <a:off x="6934200" y="4419600"/>
            <a:ext cx="1968500" cy="215900"/>
          </a:xfrm>
          <a:custGeom>
            <a:avLst/>
            <a:gdLst>
              <a:gd name="T0" fmla="*/ 2147483647 w 21600"/>
              <a:gd name="T1" fmla="*/ 0 h 21600"/>
              <a:gd name="T2" fmla="*/ 0 w 21600"/>
              <a:gd name="T3" fmla="*/ 21570011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5617" name="Freeform 18"/>
          <p:cNvSpPr>
            <a:spLocks/>
          </p:cNvSpPr>
          <p:nvPr/>
        </p:nvSpPr>
        <p:spPr bwMode="auto">
          <a:xfrm>
            <a:off x="2743200" y="3733800"/>
            <a:ext cx="6172200" cy="1676400"/>
          </a:xfrm>
          <a:custGeom>
            <a:avLst/>
            <a:gdLst>
              <a:gd name="T0" fmla="*/ 0 w 3888"/>
              <a:gd name="T1" fmla="*/ 2147483647 h 1056"/>
              <a:gd name="T2" fmla="*/ 2147483647 w 3888"/>
              <a:gd name="T3" fmla="*/ 1209674838 h 1056"/>
              <a:gd name="T4" fmla="*/ 2147483647 w 3888"/>
              <a:gd name="T5" fmla="*/ 0 h 1056"/>
              <a:gd name="T6" fmla="*/ 0 60000 65536"/>
              <a:gd name="T7" fmla="*/ 0 60000 65536"/>
              <a:gd name="T8" fmla="*/ 0 60000 65536"/>
              <a:gd name="T9" fmla="*/ 0 w 3888"/>
              <a:gd name="T10" fmla="*/ 0 h 1056"/>
              <a:gd name="T11" fmla="*/ 3888 w 3888"/>
              <a:gd name="T12" fmla="*/ 1056 h 1056"/>
            </a:gdLst>
            <a:ahLst/>
            <a:cxnLst>
              <a:cxn ang="T6">
                <a:pos x="T0" y="T1"/>
              </a:cxn>
              <a:cxn ang="T7">
                <a:pos x="T2" y="T3"/>
              </a:cxn>
              <a:cxn ang="T8">
                <a:pos x="T4" y="T5"/>
              </a:cxn>
            </a:cxnLst>
            <a:rect l="T9" t="T10" r="T11" b="T12"/>
            <a:pathLst>
              <a:path w="3888" h="1056">
                <a:moveTo>
                  <a:pt x="0" y="1056"/>
                </a:moveTo>
                <a:cubicBezTo>
                  <a:pt x="1188" y="856"/>
                  <a:pt x="2376" y="656"/>
                  <a:pt x="3024" y="480"/>
                </a:cubicBezTo>
                <a:cubicBezTo>
                  <a:pt x="3672" y="304"/>
                  <a:pt x="3780" y="152"/>
                  <a:pt x="3888"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3E921B4-A0C0-432E-855E-125996F3F89C}" type="slidenum">
              <a:rPr lang="en-US" altLang="en-US">
                <a:solidFill>
                  <a:srgbClr val="898989"/>
                </a:solidFill>
                <a:latin typeface="Calibri" panose="020F0502020204030204" pitchFamily="34" charset="0"/>
              </a:rPr>
              <a:pPr eaLnBrk="1" hangingPunct="1"/>
              <a:t>26</a:t>
            </a:fld>
            <a:endParaRPr lang="en-US" altLang="en-US">
              <a:solidFill>
                <a:srgbClr val="898989"/>
              </a:solidFill>
              <a:latin typeface="Calibri" panose="020F0502020204030204" pitchFamily="34" charset="0"/>
            </a:endParaRPr>
          </a:p>
        </p:txBody>
      </p:sp>
      <p:sp>
        <p:nvSpPr>
          <p:cNvPr id="26627" name="Rectangle 2"/>
          <p:cNvSpPr>
            <a:spLocks noChangeArrowheads="1"/>
          </p:cNvSpPr>
          <p:nvPr/>
        </p:nvSpPr>
        <p:spPr bwMode="auto">
          <a:xfrm>
            <a:off x="3954463" y="106364"/>
            <a:ext cx="48625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99683" name="Rectangle 3"/>
          <p:cNvSpPr>
            <a:spLocks noChangeArrowheads="1"/>
          </p:cNvSpPr>
          <p:nvPr/>
        </p:nvSpPr>
        <p:spPr bwMode="auto">
          <a:xfrm>
            <a:off x="2590800" y="1600200"/>
            <a:ext cx="2209800" cy="393700"/>
          </a:xfrm>
          <a:prstGeom prst="rect">
            <a:avLst/>
          </a:prstGeom>
          <a:noFill/>
          <a:ln w="12700">
            <a:noFill/>
            <a:miter lim="800000"/>
            <a:headEnd/>
            <a:tailEnd/>
          </a:ln>
          <a:effectLst/>
        </p:spPr>
        <p:txBody>
          <a:bodyPr lIns="90488" tIns="44450" rIns="90488" bIns="44450">
            <a:spAutoFit/>
          </a:bodyPr>
          <a:lstStyle/>
          <a:p>
            <a:pPr eaLnBrk="0" fontAlgn="auto" hangingPunct="0">
              <a:spcBef>
                <a:spcPts val="0"/>
              </a:spcBef>
              <a:spcAft>
                <a:spcPts val="0"/>
              </a:spcAft>
              <a:defRPr/>
            </a:pPr>
            <a:r>
              <a:rPr lang="en-US" sz="2000" b="1">
                <a:effectLst>
                  <a:outerShdw blurRad="38100" dist="38100" dir="2700000" algn="tl">
                    <a:srgbClr val="C0C0C0"/>
                  </a:outerShdw>
                </a:effectLst>
                <a:latin typeface="Times New Roman" pitchFamily="18" charset="0"/>
                <a:cs typeface="+mn-cs"/>
              </a:rPr>
              <a:t>Response Time</a:t>
            </a:r>
          </a:p>
        </p:txBody>
      </p:sp>
      <p:sp>
        <p:nvSpPr>
          <p:cNvPr id="26629" name="Rectangle 4"/>
          <p:cNvSpPr>
            <a:spLocks noChangeArrowheads="1"/>
          </p:cNvSpPr>
          <p:nvPr/>
        </p:nvSpPr>
        <p:spPr bwMode="auto">
          <a:xfrm>
            <a:off x="1676400" y="152400"/>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25" tIns="19050" rIns="47625" bIns="19050"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400"/>
              <a:t>Variation in Logistics Costs and Response Time with Number of Facilities</a:t>
            </a:r>
            <a:endParaRPr lang="en-US" altLang="en-US" sz="3600">
              <a:latin typeface="Times New Roman" panose="02020603050405020304" pitchFamily="18" charset="0"/>
            </a:endParaRPr>
          </a:p>
        </p:txBody>
      </p:sp>
      <p:sp>
        <p:nvSpPr>
          <p:cNvPr id="199685" name="Rectangle 5"/>
          <p:cNvSpPr>
            <a:spLocks noChangeArrowheads="1"/>
          </p:cNvSpPr>
          <p:nvPr/>
        </p:nvSpPr>
        <p:spPr bwMode="auto">
          <a:xfrm>
            <a:off x="5251645" y="5795964"/>
            <a:ext cx="2191948" cy="366767"/>
          </a:xfrm>
          <a:prstGeom prst="rect">
            <a:avLst/>
          </a:prstGeom>
          <a:noFill/>
          <a:ln w="12700">
            <a:noFill/>
            <a:miter lim="800000"/>
            <a:headEnd/>
            <a:tailEnd/>
          </a:ln>
          <a:effectLst/>
        </p:spPr>
        <p:txBody>
          <a:bodyPr wrap="none" lIns="90488" tIns="44450" rIns="90488" bIns="44450">
            <a:spAutoFit/>
          </a:bodyPr>
          <a:lstStyle/>
          <a:p>
            <a:pPr algn="ctr" eaLnBrk="0" fontAlgn="auto" hangingPunct="0">
              <a:spcBef>
                <a:spcPts val="0"/>
              </a:spcBef>
              <a:spcAft>
                <a:spcPts val="0"/>
              </a:spcAft>
              <a:defRPr/>
            </a:pPr>
            <a:r>
              <a:rPr lang="en-US" b="1">
                <a:effectLst>
                  <a:outerShdw blurRad="38100" dist="38100" dir="2700000" algn="tl">
                    <a:srgbClr val="C0C0C0"/>
                  </a:outerShdw>
                </a:effectLst>
                <a:latin typeface="Times New Roman" pitchFamily="18" charset="0"/>
                <a:cs typeface="+mn-cs"/>
              </a:rPr>
              <a:t>Number of Facilities</a:t>
            </a:r>
            <a:endParaRPr lang="en-US">
              <a:solidFill>
                <a:srgbClr val="FAFD00"/>
              </a:solidFill>
              <a:effectLst>
                <a:outerShdw blurRad="38100" dist="38100" dir="2700000" algn="tl">
                  <a:srgbClr val="C0C0C0"/>
                </a:outerShdw>
              </a:effectLst>
              <a:latin typeface="Times New Roman" pitchFamily="18" charset="0"/>
              <a:cs typeface="+mn-cs"/>
            </a:endParaRPr>
          </a:p>
        </p:txBody>
      </p:sp>
      <p:sp>
        <p:nvSpPr>
          <p:cNvPr id="26631" name="Line 6"/>
          <p:cNvSpPr>
            <a:spLocks noChangeShapeType="1"/>
          </p:cNvSpPr>
          <p:nvPr/>
        </p:nvSpPr>
        <p:spPr bwMode="auto">
          <a:xfrm>
            <a:off x="2308225" y="1479550"/>
            <a:ext cx="0" cy="4318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32" name="Line 7"/>
          <p:cNvSpPr>
            <a:spLocks noChangeShapeType="1"/>
          </p:cNvSpPr>
          <p:nvPr/>
        </p:nvSpPr>
        <p:spPr bwMode="auto">
          <a:xfrm>
            <a:off x="2320925" y="5810250"/>
            <a:ext cx="6985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99688" name="Rectangle 8"/>
          <p:cNvSpPr>
            <a:spLocks noChangeArrowheads="1"/>
          </p:cNvSpPr>
          <p:nvPr/>
        </p:nvSpPr>
        <p:spPr bwMode="auto">
          <a:xfrm>
            <a:off x="7124701" y="2971800"/>
            <a:ext cx="2435225" cy="393700"/>
          </a:xfrm>
          <a:prstGeom prst="rect">
            <a:avLst/>
          </a:prstGeom>
          <a:noFill/>
          <a:ln w="12700">
            <a:noFill/>
            <a:miter lim="800000"/>
            <a:headEnd/>
            <a:tailEnd/>
          </a:ln>
          <a:effectLst/>
        </p:spPr>
        <p:txBody>
          <a:bodyPr wrap="none" lIns="90488" tIns="44450" rIns="90488" bIns="44450">
            <a:spAutoFit/>
          </a:bodyPr>
          <a:lstStyle/>
          <a:p>
            <a:pPr algn="ctr" eaLnBrk="0" fontAlgn="auto" hangingPunct="0">
              <a:spcBef>
                <a:spcPts val="0"/>
              </a:spcBef>
              <a:spcAft>
                <a:spcPts val="0"/>
              </a:spcAft>
              <a:defRPr/>
            </a:pPr>
            <a:r>
              <a:rPr lang="en-US" sz="2000" b="1">
                <a:solidFill>
                  <a:schemeClr val="hlink"/>
                </a:solidFill>
                <a:effectLst>
                  <a:outerShdw blurRad="38100" dist="38100" dir="2700000" algn="tl">
                    <a:srgbClr val="C0C0C0"/>
                  </a:outerShdw>
                </a:effectLst>
                <a:latin typeface="Times New Roman" pitchFamily="18" charset="0"/>
                <a:cs typeface="+mn-cs"/>
              </a:rPr>
              <a:t>Total Logistics Costs</a:t>
            </a:r>
            <a:endParaRPr lang="en-US" sz="2000">
              <a:solidFill>
                <a:schemeClr val="hlink"/>
              </a:solidFill>
              <a:effectLst>
                <a:outerShdw blurRad="38100" dist="38100" dir="2700000" algn="tl">
                  <a:srgbClr val="C0C0C0"/>
                </a:outerShdw>
              </a:effectLst>
              <a:latin typeface="Times New Roman" pitchFamily="18" charset="0"/>
              <a:cs typeface="+mn-cs"/>
            </a:endParaRPr>
          </a:p>
        </p:txBody>
      </p:sp>
      <p:sp>
        <p:nvSpPr>
          <p:cNvPr id="26634" name="Arc 9"/>
          <p:cNvSpPr>
            <a:spLocks/>
          </p:cNvSpPr>
          <p:nvPr/>
        </p:nvSpPr>
        <p:spPr bwMode="auto">
          <a:xfrm rot="16200000">
            <a:off x="3597275" y="1249363"/>
            <a:ext cx="2522538" cy="4240212"/>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6"/>
                  <a:pt x="9662" y="7"/>
                  <a:pt x="21586" y="0"/>
                </a:cubicBezTo>
              </a:path>
              <a:path w="21600" h="21600" stroke="0" extrusionOk="0">
                <a:moveTo>
                  <a:pt x="0" y="21600"/>
                </a:moveTo>
                <a:cubicBezTo>
                  <a:pt x="0" y="9676"/>
                  <a:pt x="9662" y="7"/>
                  <a:pt x="21586" y="0"/>
                </a:cubicBezTo>
                <a:lnTo>
                  <a:pt x="21600" y="21600"/>
                </a:lnTo>
                <a:close/>
              </a:path>
            </a:pathLst>
          </a:custGeom>
          <a:noFill/>
          <a:ln w="508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grpSp>
        <p:nvGrpSpPr>
          <p:cNvPr id="26635" name="Group 10"/>
          <p:cNvGrpSpPr>
            <a:grpSpLocks/>
          </p:cNvGrpSpPr>
          <p:nvPr/>
        </p:nvGrpSpPr>
        <p:grpSpPr bwMode="auto">
          <a:xfrm>
            <a:off x="2590800" y="3505200"/>
            <a:ext cx="6326188" cy="1320800"/>
            <a:chOff x="744" y="933"/>
            <a:chExt cx="3985" cy="832"/>
          </a:xfrm>
        </p:grpSpPr>
        <p:sp>
          <p:nvSpPr>
            <p:cNvPr id="26637" name="Arc 11"/>
            <p:cNvSpPr>
              <a:spLocks/>
            </p:cNvSpPr>
            <p:nvPr/>
          </p:nvSpPr>
          <p:spPr bwMode="auto">
            <a:xfrm rot="10800000">
              <a:off x="2745" y="933"/>
              <a:ext cx="1984" cy="832"/>
            </a:xfrm>
            <a:custGeom>
              <a:avLst/>
              <a:gdLst>
                <a:gd name="T0" fmla="*/ 0 w 21600"/>
                <a:gd name="T1" fmla="*/ 1 h 21600"/>
                <a:gd name="T2" fmla="*/ 17 w 21600"/>
                <a:gd name="T3" fmla="*/ 0 h 21600"/>
                <a:gd name="T4" fmla="*/ 17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4"/>
                    <a:pt x="9663" y="6"/>
                    <a:pt x="21589" y="0"/>
                  </a:cubicBezTo>
                </a:path>
                <a:path w="21600" h="21600" stroke="0" extrusionOk="0">
                  <a:moveTo>
                    <a:pt x="0" y="21600"/>
                  </a:moveTo>
                  <a:cubicBezTo>
                    <a:pt x="0" y="9674"/>
                    <a:pt x="9663" y="6"/>
                    <a:pt x="21589" y="0"/>
                  </a:cubicBezTo>
                  <a:lnTo>
                    <a:pt x="21600" y="21600"/>
                  </a:lnTo>
                  <a:close/>
                </a:path>
              </a:pathLst>
            </a:custGeom>
            <a:noFill/>
            <a:ln w="57150" cap="rnd">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6638" name="Arc 12"/>
            <p:cNvSpPr>
              <a:spLocks/>
            </p:cNvSpPr>
            <p:nvPr/>
          </p:nvSpPr>
          <p:spPr bwMode="auto">
            <a:xfrm rot="10800000">
              <a:off x="744" y="933"/>
              <a:ext cx="1984" cy="832"/>
            </a:xfrm>
            <a:custGeom>
              <a:avLst/>
              <a:gdLst>
                <a:gd name="T0" fmla="*/ 0 w 21600"/>
                <a:gd name="T1" fmla="*/ 0 h 21600"/>
                <a:gd name="T2" fmla="*/ 17 w 21600"/>
                <a:gd name="T3" fmla="*/ 1 h 21600"/>
                <a:gd name="T4" fmla="*/ 0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cap="rnd">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grpSp>
      <p:sp>
        <p:nvSpPr>
          <p:cNvPr id="26636" name="Line 13"/>
          <p:cNvSpPr>
            <a:spLocks noChangeShapeType="1"/>
          </p:cNvSpPr>
          <p:nvPr/>
        </p:nvSpPr>
        <p:spPr bwMode="auto">
          <a:xfrm flipV="1">
            <a:off x="7010400" y="4572000"/>
            <a:ext cx="1905000" cy="762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B27866C-0885-4743-B722-9F2CC33DB89C}" type="slidenum">
              <a:rPr lang="en-US" altLang="en-US">
                <a:solidFill>
                  <a:srgbClr val="898989"/>
                </a:solidFill>
                <a:latin typeface="Calibri" panose="020F0502020204030204" pitchFamily="34" charset="0"/>
              </a:rPr>
              <a:pPr eaLnBrk="1" hangingPunct="1"/>
              <a:t>27</a:t>
            </a:fld>
            <a:endParaRPr lang="en-US" altLang="en-US">
              <a:solidFill>
                <a:srgbClr val="898989"/>
              </a:solidFill>
              <a:latin typeface="Calibri" panose="020F0502020204030204" pitchFamily="34" charset="0"/>
            </a:endParaRPr>
          </a:p>
        </p:txBody>
      </p:sp>
      <p:sp>
        <p:nvSpPr>
          <p:cNvPr id="27651" name="Rectangle 2"/>
          <p:cNvSpPr>
            <a:spLocks noGrp="1" noChangeArrowheads="1"/>
          </p:cNvSpPr>
          <p:nvPr>
            <p:ph type="title"/>
          </p:nvPr>
        </p:nvSpPr>
        <p:spPr/>
        <p:txBody>
          <a:bodyPr/>
          <a:lstStyle/>
          <a:p>
            <a:pPr eaLnBrk="1" hangingPunct="1"/>
            <a:r>
              <a:rPr lang="en-US" altLang="en-US" smtClean="0">
                <a:latin typeface="+mn-lt"/>
              </a:rPr>
              <a:t>Distribution Channels and Structure</a:t>
            </a:r>
          </a:p>
        </p:txBody>
      </p:sp>
      <p:sp>
        <p:nvSpPr>
          <p:cNvPr id="27652" name="Rectangle 3"/>
          <p:cNvSpPr>
            <a:spLocks noGrp="1" noChangeArrowheads="1"/>
          </p:cNvSpPr>
          <p:nvPr>
            <p:ph type="body" idx="1"/>
          </p:nvPr>
        </p:nvSpPr>
        <p:spPr/>
        <p:txBody>
          <a:bodyPr/>
          <a:lstStyle/>
          <a:p>
            <a:pPr eaLnBrk="1" hangingPunct="1">
              <a:lnSpc>
                <a:spcPct val="90000"/>
              </a:lnSpc>
            </a:pPr>
            <a:r>
              <a:rPr lang="en-US" altLang="en-US" smtClean="0">
                <a:latin typeface="+mn-lt"/>
              </a:rPr>
              <a:t>Manufacturer Direct to Retail store</a:t>
            </a:r>
          </a:p>
          <a:p>
            <a:pPr lvl="2" eaLnBrk="1" hangingPunct="1">
              <a:lnSpc>
                <a:spcPct val="90000"/>
              </a:lnSpc>
            </a:pPr>
            <a:r>
              <a:rPr lang="en-US" altLang="en-US" smtClean="0">
                <a:latin typeface="+mn-lt"/>
              </a:rPr>
              <a:t>From plant to retail store</a:t>
            </a:r>
          </a:p>
          <a:p>
            <a:pPr lvl="2" eaLnBrk="1" hangingPunct="1">
              <a:lnSpc>
                <a:spcPct val="90000"/>
              </a:lnSpc>
            </a:pPr>
            <a:r>
              <a:rPr lang="en-US" altLang="en-US" smtClean="0">
                <a:latin typeface="+mn-lt"/>
              </a:rPr>
              <a:t>Full vehicle loads</a:t>
            </a:r>
          </a:p>
          <a:p>
            <a:pPr eaLnBrk="1" hangingPunct="1">
              <a:lnSpc>
                <a:spcPct val="90000"/>
              </a:lnSpc>
            </a:pPr>
            <a:r>
              <a:rPr lang="en-US" altLang="en-US" smtClean="0">
                <a:latin typeface="+mn-lt"/>
              </a:rPr>
              <a:t>Manufacturer via Manufacturer’s distribution operation to retail store</a:t>
            </a:r>
          </a:p>
          <a:p>
            <a:pPr lvl="2" eaLnBrk="1" hangingPunct="1">
              <a:lnSpc>
                <a:spcPct val="90000"/>
              </a:lnSpc>
            </a:pPr>
            <a:r>
              <a:rPr lang="en-US" altLang="en-US" smtClean="0">
                <a:latin typeface="+mn-lt"/>
              </a:rPr>
              <a:t>Brewing industry</a:t>
            </a:r>
          </a:p>
          <a:p>
            <a:pPr lvl="2" eaLnBrk="1" hangingPunct="1">
              <a:lnSpc>
                <a:spcPct val="90000"/>
              </a:lnSpc>
            </a:pPr>
            <a:r>
              <a:rPr lang="en-US" altLang="en-US" smtClean="0">
                <a:latin typeface="+mn-lt"/>
              </a:rPr>
              <a:t>Traditional method losing importance</a:t>
            </a:r>
          </a:p>
          <a:p>
            <a:pPr lvl="2" eaLnBrk="1" hangingPunct="1">
              <a:lnSpc>
                <a:spcPct val="90000"/>
              </a:lnSpc>
            </a:pPr>
            <a:r>
              <a:rPr lang="en-US" altLang="en-US" smtClean="0">
                <a:latin typeface="+mn-lt"/>
              </a:rPr>
              <a:t>Products sent using large vehicles from plant to depots</a:t>
            </a:r>
          </a:p>
          <a:p>
            <a:pPr eaLnBrk="1" hangingPunct="1">
              <a:lnSpc>
                <a:spcPct val="90000"/>
              </a:lnSpc>
            </a:pPr>
            <a:r>
              <a:rPr lang="en-US" altLang="en-US" smtClean="0">
                <a:latin typeface="+mn-lt"/>
              </a:rPr>
              <a:t>Manufacturer via retailer depot to retailer store</a:t>
            </a:r>
          </a:p>
          <a:p>
            <a:pPr lvl="2" eaLnBrk="1" hangingPunct="1">
              <a:lnSpc>
                <a:spcPct val="90000"/>
              </a:lnSpc>
            </a:pPr>
            <a:r>
              <a:rPr lang="en-US" altLang="en-US" smtClean="0">
                <a:latin typeface="+mn-lt"/>
              </a:rPr>
              <a:t>Sent to consolidation depots (from several manufacturers)</a:t>
            </a:r>
          </a:p>
          <a:p>
            <a:pPr lvl="2" eaLnBrk="1" hangingPunct="1">
              <a:lnSpc>
                <a:spcPct val="90000"/>
              </a:lnSpc>
            </a:pPr>
            <a:r>
              <a:rPr lang="en-US" altLang="en-US" smtClean="0">
                <a:latin typeface="+mn-lt"/>
              </a:rPr>
              <a:t>Retailers use third party to run the delivery operations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65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5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652">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65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652">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65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6F2867-901E-4DE0-9D39-44725E275170}" type="slidenum">
              <a:rPr lang="en-US" altLang="en-US">
                <a:solidFill>
                  <a:srgbClr val="898989"/>
                </a:solidFill>
                <a:latin typeface="Calibri" panose="020F0502020204030204" pitchFamily="34" charset="0"/>
              </a:rPr>
              <a:pPr eaLnBrk="1" hangingPunct="1"/>
              <a:t>28</a:t>
            </a:fld>
            <a:endParaRPr lang="en-US" altLang="en-US">
              <a:solidFill>
                <a:srgbClr val="898989"/>
              </a:solidFill>
              <a:latin typeface="Calibri" panose="020F0502020204030204" pitchFamily="34" charset="0"/>
            </a:endParaRPr>
          </a:p>
        </p:txBody>
      </p:sp>
      <p:sp>
        <p:nvSpPr>
          <p:cNvPr id="28675" name="Rectangle 2"/>
          <p:cNvSpPr>
            <a:spLocks noGrp="1" noChangeArrowheads="1"/>
          </p:cNvSpPr>
          <p:nvPr>
            <p:ph type="title"/>
          </p:nvPr>
        </p:nvSpPr>
        <p:spPr/>
        <p:txBody>
          <a:bodyPr/>
          <a:lstStyle/>
          <a:p>
            <a:pPr eaLnBrk="1" hangingPunct="1"/>
            <a:r>
              <a:rPr lang="en-US" altLang="en-US" sz="4000">
                <a:latin typeface="+mn-lt"/>
              </a:rPr>
              <a:t>Distribution Channels and Structure</a:t>
            </a:r>
          </a:p>
        </p:txBody>
      </p:sp>
      <p:sp>
        <p:nvSpPr>
          <p:cNvPr id="28676" name="Rectangle 3"/>
          <p:cNvSpPr>
            <a:spLocks noGrp="1" noChangeArrowheads="1"/>
          </p:cNvSpPr>
          <p:nvPr>
            <p:ph type="body" idx="1"/>
          </p:nvPr>
        </p:nvSpPr>
        <p:spPr/>
        <p:txBody>
          <a:bodyPr/>
          <a:lstStyle/>
          <a:p>
            <a:pPr eaLnBrk="1" hangingPunct="1">
              <a:lnSpc>
                <a:spcPct val="80000"/>
              </a:lnSpc>
            </a:pPr>
            <a:r>
              <a:rPr lang="en-US" altLang="en-US" smtClean="0">
                <a:latin typeface="+mn-lt"/>
              </a:rPr>
              <a:t>Manufacturer to Wholesaler to Retail shop </a:t>
            </a:r>
          </a:p>
          <a:p>
            <a:pPr lvl="2" eaLnBrk="1" hangingPunct="1">
              <a:lnSpc>
                <a:spcPct val="80000"/>
              </a:lnSpc>
            </a:pPr>
            <a:r>
              <a:rPr lang="en-US" altLang="en-US" smtClean="0">
                <a:latin typeface="+mn-lt"/>
              </a:rPr>
              <a:t>Used in groceries</a:t>
            </a:r>
          </a:p>
          <a:p>
            <a:pPr lvl="2" eaLnBrk="1" hangingPunct="1">
              <a:lnSpc>
                <a:spcPct val="80000"/>
              </a:lnSpc>
            </a:pPr>
            <a:r>
              <a:rPr lang="en-US" altLang="en-US" smtClean="0">
                <a:latin typeface="+mn-lt"/>
              </a:rPr>
              <a:t>Wholesale organizations or voluntary chains. </a:t>
            </a:r>
          </a:p>
          <a:p>
            <a:pPr lvl="2" eaLnBrk="1" hangingPunct="1">
              <a:lnSpc>
                <a:spcPct val="80000"/>
              </a:lnSpc>
            </a:pPr>
            <a:r>
              <a:rPr lang="en-US" altLang="en-US" smtClean="0">
                <a:latin typeface="+mn-lt"/>
              </a:rPr>
              <a:t>Price advantage by buying in bulk</a:t>
            </a:r>
          </a:p>
          <a:p>
            <a:pPr lvl="2" eaLnBrk="1" hangingPunct="1">
              <a:lnSpc>
                <a:spcPct val="80000"/>
              </a:lnSpc>
            </a:pPr>
            <a:r>
              <a:rPr lang="en-US" altLang="en-US" smtClean="0">
                <a:latin typeface="+mn-lt"/>
              </a:rPr>
              <a:t>Use their own fleet and depots</a:t>
            </a:r>
          </a:p>
          <a:p>
            <a:pPr eaLnBrk="1" hangingPunct="1">
              <a:lnSpc>
                <a:spcPct val="80000"/>
              </a:lnSpc>
            </a:pPr>
            <a:r>
              <a:rPr lang="en-US" altLang="en-US" smtClean="0">
                <a:latin typeface="+mn-lt"/>
              </a:rPr>
              <a:t>Manufacturer to cash and carry wholesaler to retail shop</a:t>
            </a:r>
          </a:p>
          <a:p>
            <a:pPr lvl="2" eaLnBrk="1" hangingPunct="1">
              <a:lnSpc>
                <a:spcPct val="80000"/>
              </a:lnSpc>
            </a:pPr>
            <a:r>
              <a:rPr lang="en-US" altLang="en-US" smtClean="0">
                <a:latin typeface="+mn-lt"/>
              </a:rPr>
              <a:t>Small shops buy from a wholesaler.</a:t>
            </a:r>
          </a:p>
          <a:p>
            <a:pPr lvl="2" eaLnBrk="1" hangingPunct="1">
              <a:lnSpc>
                <a:spcPct val="80000"/>
              </a:lnSpc>
            </a:pPr>
            <a:r>
              <a:rPr lang="en-US" altLang="en-US" smtClean="0">
                <a:latin typeface="+mn-lt"/>
              </a:rPr>
              <a:t>Volumes are small</a:t>
            </a:r>
          </a:p>
          <a:p>
            <a:pPr eaLnBrk="1" hangingPunct="1">
              <a:lnSpc>
                <a:spcPct val="80000"/>
              </a:lnSpc>
            </a:pPr>
            <a:r>
              <a:rPr lang="en-US" altLang="en-US" smtClean="0">
                <a:latin typeface="+mn-lt"/>
              </a:rPr>
              <a:t>Manufacturer via third party distribution to retailer shop</a:t>
            </a:r>
          </a:p>
          <a:p>
            <a:pPr lvl="2" eaLnBrk="1" hangingPunct="1">
              <a:lnSpc>
                <a:spcPct val="80000"/>
              </a:lnSpc>
            </a:pPr>
            <a:r>
              <a:rPr lang="en-US" altLang="en-US" smtClean="0">
                <a:latin typeface="+mn-lt"/>
              </a:rPr>
              <a:t>Third party providers have the expertise</a:t>
            </a:r>
          </a:p>
          <a:p>
            <a:pPr lvl="2" eaLnBrk="1" hangingPunct="1">
              <a:lnSpc>
                <a:spcPct val="80000"/>
              </a:lnSpc>
            </a:pPr>
            <a:r>
              <a:rPr lang="en-US" altLang="en-US" smtClean="0">
                <a:latin typeface="+mn-lt"/>
              </a:rPr>
              <a:t>Rise in costs have led to specialists doing it efficiently.</a:t>
            </a:r>
          </a:p>
          <a:p>
            <a:pPr lvl="2" eaLnBrk="1" hangingPunct="1">
              <a:lnSpc>
                <a:spcPct val="80000"/>
              </a:lnSpc>
            </a:pPr>
            <a:endParaRPr lang="en-US" altLang="en-US" smtClean="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6">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6">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67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676">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67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891AC30-FA92-4396-A0E5-D4AEFE5BBC95}" type="slidenum">
              <a:rPr lang="en-US" altLang="en-US">
                <a:solidFill>
                  <a:srgbClr val="898989"/>
                </a:solidFill>
                <a:latin typeface="Calibri" panose="020F0502020204030204" pitchFamily="34" charset="0"/>
              </a:rPr>
              <a:pPr eaLnBrk="1" hangingPunct="1"/>
              <a:t>29</a:t>
            </a:fld>
            <a:endParaRPr lang="en-US" altLang="en-US">
              <a:solidFill>
                <a:srgbClr val="898989"/>
              </a:solidFill>
              <a:latin typeface="Calibri" panose="020F0502020204030204" pitchFamily="34" charset="0"/>
            </a:endParaRPr>
          </a:p>
        </p:txBody>
      </p:sp>
      <p:sp>
        <p:nvSpPr>
          <p:cNvPr id="29699" name="Rectangle 2"/>
          <p:cNvSpPr>
            <a:spLocks noGrp="1" noChangeArrowheads="1"/>
          </p:cNvSpPr>
          <p:nvPr>
            <p:ph type="title"/>
          </p:nvPr>
        </p:nvSpPr>
        <p:spPr/>
        <p:txBody>
          <a:bodyPr/>
          <a:lstStyle/>
          <a:p>
            <a:pPr eaLnBrk="1" hangingPunct="1"/>
            <a:r>
              <a:rPr lang="en-US" altLang="en-US" sz="4000">
                <a:latin typeface="+mn-lt"/>
              </a:rPr>
              <a:t>Distribution Channels and Structure</a:t>
            </a:r>
          </a:p>
        </p:txBody>
      </p:sp>
      <p:sp>
        <p:nvSpPr>
          <p:cNvPr id="29700" name="Rectangle 3"/>
          <p:cNvSpPr>
            <a:spLocks noGrp="1" noChangeArrowheads="1"/>
          </p:cNvSpPr>
          <p:nvPr>
            <p:ph type="body" idx="1"/>
          </p:nvPr>
        </p:nvSpPr>
        <p:spPr/>
        <p:txBody>
          <a:bodyPr/>
          <a:lstStyle/>
          <a:p>
            <a:pPr eaLnBrk="1" hangingPunct="1">
              <a:lnSpc>
                <a:spcPct val="90000"/>
              </a:lnSpc>
            </a:pPr>
            <a:r>
              <a:rPr lang="en-US" altLang="en-US" smtClean="0">
                <a:latin typeface="+mn-lt"/>
              </a:rPr>
              <a:t>Manufacturer via small parcel carrier to retail shop</a:t>
            </a:r>
          </a:p>
          <a:p>
            <a:pPr lvl="2" eaLnBrk="1" hangingPunct="1">
              <a:lnSpc>
                <a:spcPct val="90000"/>
              </a:lnSpc>
            </a:pPr>
            <a:r>
              <a:rPr lang="en-US" altLang="en-US" smtClean="0">
                <a:latin typeface="+mn-lt"/>
              </a:rPr>
              <a:t>Product is a small parcel</a:t>
            </a:r>
          </a:p>
          <a:p>
            <a:pPr lvl="2" eaLnBrk="1" hangingPunct="1">
              <a:lnSpc>
                <a:spcPct val="90000"/>
              </a:lnSpc>
            </a:pPr>
            <a:r>
              <a:rPr lang="en-US" altLang="en-US" smtClean="0">
                <a:latin typeface="+mn-lt"/>
              </a:rPr>
              <a:t>Used in ‘next day delivery’ concept</a:t>
            </a:r>
          </a:p>
          <a:p>
            <a:pPr eaLnBrk="1" hangingPunct="1">
              <a:lnSpc>
                <a:spcPct val="90000"/>
              </a:lnSpc>
            </a:pPr>
            <a:r>
              <a:rPr lang="en-US" altLang="en-US" smtClean="0">
                <a:latin typeface="+mn-lt"/>
              </a:rPr>
              <a:t>Manufacturer via broker to retail shop</a:t>
            </a:r>
          </a:p>
          <a:p>
            <a:pPr lvl="2" eaLnBrk="1" hangingPunct="1">
              <a:lnSpc>
                <a:spcPct val="90000"/>
              </a:lnSpc>
            </a:pPr>
            <a:r>
              <a:rPr lang="en-US" altLang="en-US" smtClean="0">
                <a:latin typeface="+mn-lt"/>
              </a:rPr>
              <a:t>This is not a physical distribution channel.</a:t>
            </a:r>
          </a:p>
          <a:p>
            <a:pPr lvl="2" eaLnBrk="1" hangingPunct="1">
              <a:lnSpc>
                <a:spcPct val="90000"/>
              </a:lnSpc>
            </a:pPr>
            <a:r>
              <a:rPr lang="en-US" altLang="en-US" smtClean="0">
                <a:latin typeface="+mn-lt"/>
              </a:rPr>
              <a:t>Concerned with marketing a series of products</a:t>
            </a:r>
          </a:p>
          <a:p>
            <a:pPr lvl="2" eaLnBrk="1" hangingPunct="1">
              <a:lnSpc>
                <a:spcPct val="90000"/>
              </a:lnSpc>
            </a:pPr>
            <a:r>
              <a:rPr lang="en-US" altLang="en-US" smtClean="0">
                <a:latin typeface="+mn-lt"/>
              </a:rPr>
              <a:t>Broker may have his warehouse or use third party providers</a:t>
            </a:r>
          </a:p>
          <a:p>
            <a:pPr eaLnBrk="1" hangingPunct="1">
              <a:lnSpc>
                <a:spcPct val="90000"/>
              </a:lnSpc>
            </a:pPr>
            <a:r>
              <a:rPr lang="en-US" altLang="en-US" smtClean="0">
                <a:latin typeface="+mn-lt"/>
              </a:rPr>
              <a:t>Mail order</a:t>
            </a:r>
          </a:p>
          <a:p>
            <a:pPr lvl="2" eaLnBrk="1" hangingPunct="1">
              <a:lnSpc>
                <a:spcPct val="90000"/>
              </a:lnSpc>
            </a:pPr>
            <a:r>
              <a:rPr lang="en-US" altLang="en-US" smtClean="0">
                <a:latin typeface="+mn-lt"/>
              </a:rPr>
              <a:t>Catalogue shopping</a:t>
            </a:r>
          </a:p>
          <a:p>
            <a:pPr lvl="2" eaLnBrk="1" hangingPunct="1">
              <a:lnSpc>
                <a:spcPct val="90000"/>
              </a:lnSpc>
            </a:pPr>
            <a:r>
              <a:rPr lang="en-US" altLang="en-US" smtClean="0">
                <a:latin typeface="+mn-lt"/>
              </a:rPr>
              <a:t>Delivered from mail order house by post or parcel carrier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70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70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70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70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70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700">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700">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700">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70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FFAB6F-8F2C-47A2-8482-6E5F0348806F}" type="slidenum">
              <a:rPr lang="en-US" altLang="en-US">
                <a:solidFill>
                  <a:srgbClr val="898989"/>
                </a:solidFill>
                <a:latin typeface="Calibri" panose="020F0502020204030204" pitchFamily="34" charset="0"/>
              </a:rPr>
              <a:pPr eaLnBrk="1" hangingPunct="1"/>
              <a:t>3</a:t>
            </a:fld>
            <a:endParaRPr lang="en-US" altLang="en-US">
              <a:solidFill>
                <a:srgbClr val="898989"/>
              </a:solidFill>
              <a:latin typeface="Calibri" panose="020F0502020204030204" pitchFamily="34" charset="0"/>
            </a:endParaRPr>
          </a:p>
        </p:txBody>
      </p:sp>
      <p:sp>
        <p:nvSpPr>
          <p:cNvPr id="3075" name="Rectangle 2"/>
          <p:cNvSpPr>
            <a:spLocks noGrp="1" noChangeArrowheads="1"/>
          </p:cNvSpPr>
          <p:nvPr>
            <p:ph type="title"/>
          </p:nvPr>
        </p:nvSpPr>
        <p:spPr/>
        <p:txBody>
          <a:bodyPr/>
          <a:lstStyle/>
          <a:p>
            <a:pPr eaLnBrk="1" hangingPunct="1"/>
            <a:r>
              <a:rPr lang="en-US" altLang="en-US" dirty="0" smtClean="0">
                <a:latin typeface="+mn-lt"/>
              </a:rPr>
              <a:t>The Supply Chain</a:t>
            </a:r>
          </a:p>
        </p:txBody>
      </p:sp>
      <p:grpSp>
        <p:nvGrpSpPr>
          <p:cNvPr id="3076" name="Group 3"/>
          <p:cNvGrpSpPr>
            <a:grpSpLocks/>
          </p:cNvGrpSpPr>
          <p:nvPr/>
        </p:nvGrpSpPr>
        <p:grpSpPr bwMode="auto">
          <a:xfrm>
            <a:off x="1943100" y="1963739"/>
            <a:ext cx="8370888" cy="3768725"/>
            <a:chOff x="264" y="1237"/>
            <a:chExt cx="5273" cy="2374"/>
          </a:xfrm>
        </p:grpSpPr>
        <p:grpSp>
          <p:nvGrpSpPr>
            <p:cNvPr id="3077" name="Group 4"/>
            <p:cNvGrpSpPr>
              <a:grpSpLocks/>
            </p:cNvGrpSpPr>
            <p:nvPr/>
          </p:nvGrpSpPr>
          <p:grpSpPr bwMode="auto">
            <a:xfrm>
              <a:off x="358" y="1237"/>
              <a:ext cx="5085" cy="427"/>
              <a:chOff x="358" y="1237"/>
              <a:chExt cx="5085" cy="427"/>
            </a:xfrm>
          </p:grpSpPr>
          <p:sp>
            <p:nvSpPr>
              <p:cNvPr id="3124" name="AutoShape 5"/>
              <p:cNvSpPr>
                <a:spLocks noChangeArrowheads="1"/>
              </p:cNvSpPr>
              <p:nvPr/>
            </p:nvSpPr>
            <p:spPr bwMode="auto">
              <a:xfrm>
                <a:off x="358" y="1237"/>
                <a:ext cx="5085" cy="427"/>
              </a:xfrm>
              <a:prstGeom prst="leftRightArrow">
                <a:avLst>
                  <a:gd name="adj1" fmla="val 56444"/>
                  <a:gd name="adj2" fmla="val 52927"/>
                </a:avLst>
              </a:prstGeom>
              <a:solidFill>
                <a:schemeClr va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25" name="Rectangle 6"/>
              <p:cNvSpPr>
                <a:spLocks noChangeArrowheads="1"/>
              </p:cNvSpPr>
              <p:nvPr/>
            </p:nvSpPr>
            <p:spPr bwMode="auto">
              <a:xfrm>
                <a:off x="2446" y="1335"/>
                <a:ext cx="9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t>Information</a:t>
                </a:r>
              </a:p>
            </p:txBody>
          </p:sp>
        </p:grpSp>
        <p:grpSp>
          <p:nvGrpSpPr>
            <p:cNvPr id="3078" name="Group 7"/>
            <p:cNvGrpSpPr>
              <a:grpSpLocks/>
            </p:cNvGrpSpPr>
            <p:nvPr/>
          </p:nvGrpSpPr>
          <p:grpSpPr bwMode="auto">
            <a:xfrm>
              <a:off x="474" y="3175"/>
              <a:ext cx="4854" cy="436"/>
              <a:chOff x="474" y="3175"/>
              <a:chExt cx="4854" cy="436"/>
            </a:xfrm>
          </p:grpSpPr>
          <p:sp>
            <p:nvSpPr>
              <p:cNvPr id="3122" name="AutoShape 8"/>
              <p:cNvSpPr>
                <a:spLocks noChangeArrowheads="1"/>
              </p:cNvSpPr>
              <p:nvPr/>
            </p:nvSpPr>
            <p:spPr bwMode="auto">
              <a:xfrm>
                <a:off x="474" y="3175"/>
                <a:ext cx="4854" cy="436"/>
              </a:xfrm>
              <a:prstGeom prst="leftArrow">
                <a:avLst>
                  <a:gd name="adj1" fmla="val 59435"/>
                  <a:gd name="adj2" fmla="val 57881"/>
                </a:avLst>
              </a:prstGeom>
              <a:solidFill>
                <a:schemeClr va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23" name="Rectangle 9"/>
              <p:cNvSpPr>
                <a:spLocks noChangeArrowheads="1"/>
              </p:cNvSpPr>
              <p:nvPr/>
            </p:nvSpPr>
            <p:spPr bwMode="auto">
              <a:xfrm>
                <a:off x="2667" y="3277"/>
                <a:ext cx="4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t>Cash</a:t>
                </a:r>
              </a:p>
            </p:txBody>
          </p:sp>
        </p:grpSp>
        <p:grpSp>
          <p:nvGrpSpPr>
            <p:cNvPr id="3079" name="Group 10"/>
            <p:cNvGrpSpPr>
              <a:grpSpLocks/>
            </p:cNvGrpSpPr>
            <p:nvPr/>
          </p:nvGrpSpPr>
          <p:grpSpPr bwMode="auto">
            <a:xfrm>
              <a:off x="264" y="1749"/>
              <a:ext cx="5273" cy="1346"/>
              <a:chOff x="264" y="1749"/>
              <a:chExt cx="5273" cy="1346"/>
            </a:xfrm>
          </p:grpSpPr>
          <p:grpSp>
            <p:nvGrpSpPr>
              <p:cNvPr id="3080" name="Group 11"/>
              <p:cNvGrpSpPr>
                <a:grpSpLocks/>
              </p:cNvGrpSpPr>
              <p:nvPr/>
            </p:nvGrpSpPr>
            <p:grpSpPr bwMode="auto">
              <a:xfrm>
                <a:off x="1115" y="2212"/>
                <a:ext cx="577" cy="409"/>
                <a:chOff x="1025" y="2256"/>
                <a:chExt cx="577" cy="409"/>
              </a:xfrm>
            </p:grpSpPr>
            <p:sp>
              <p:nvSpPr>
                <p:cNvPr id="3120" name="AutoShape 12"/>
                <p:cNvSpPr>
                  <a:spLocks noChangeArrowheads="1"/>
                </p:cNvSpPr>
                <p:nvPr/>
              </p:nvSpPr>
              <p:spPr bwMode="auto">
                <a:xfrm>
                  <a:off x="1025" y="2256"/>
                  <a:ext cx="577" cy="409"/>
                </a:xfrm>
                <a:prstGeom prst="homePlate">
                  <a:avLst>
                    <a:gd name="adj" fmla="val 39606"/>
                  </a:avLst>
                </a:prstGeom>
                <a:solidFill>
                  <a:schemeClr va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21" name="Rectangle 13"/>
                <p:cNvSpPr>
                  <a:spLocks noChangeArrowheads="1"/>
                </p:cNvSpPr>
                <p:nvPr/>
              </p:nvSpPr>
              <p:spPr bwMode="auto">
                <a:xfrm>
                  <a:off x="1025" y="2288"/>
                  <a:ext cx="47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b="1"/>
                    <a:t>Products and Services</a:t>
                  </a:r>
                </a:p>
              </p:txBody>
            </p:sp>
          </p:grpSp>
          <p:grpSp>
            <p:nvGrpSpPr>
              <p:cNvPr id="3081" name="Group 14"/>
              <p:cNvGrpSpPr>
                <a:grpSpLocks/>
              </p:cNvGrpSpPr>
              <p:nvPr/>
            </p:nvGrpSpPr>
            <p:grpSpPr bwMode="auto">
              <a:xfrm>
                <a:off x="2613" y="2212"/>
                <a:ext cx="577" cy="409"/>
                <a:chOff x="2523" y="2256"/>
                <a:chExt cx="577" cy="409"/>
              </a:xfrm>
            </p:grpSpPr>
            <p:sp>
              <p:nvSpPr>
                <p:cNvPr id="3118" name="AutoShape 15"/>
                <p:cNvSpPr>
                  <a:spLocks noChangeArrowheads="1"/>
                </p:cNvSpPr>
                <p:nvPr/>
              </p:nvSpPr>
              <p:spPr bwMode="auto">
                <a:xfrm>
                  <a:off x="2523" y="2256"/>
                  <a:ext cx="577" cy="409"/>
                </a:xfrm>
                <a:prstGeom prst="homePlate">
                  <a:avLst>
                    <a:gd name="adj" fmla="val 39606"/>
                  </a:avLst>
                </a:prstGeom>
                <a:solidFill>
                  <a:schemeClr va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19" name="Rectangle 16"/>
                <p:cNvSpPr>
                  <a:spLocks noChangeArrowheads="1"/>
                </p:cNvSpPr>
                <p:nvPr/>
              </p:nvSpPr>
              <p:spPr bwMode="auto">
                <a:xfrm>
                  <a:off x="2523" y="2288"/>
                  <a:ext cx="47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b="1"/>
                    <a:t>Products and Services</a:t>
                  </a:r>
                </a:p>
              </p:txBody>
            </p:sp>
          </p:grpSp>
          <p:grpSp>
            <p:nvGrpSpPr>
              <p:cNvPr id="3082" name="Group 17"/>
              <p:cNvGrpSpPr>
                <a:grpSpLocks/>
              </p:cNvGrpSpPr>
              <p:nvPr/>
            </p:nvGrpSpPr>
            <p:grpSpPr bwMode="auto">
              <a:xfrm>
                <a:off x="4096" y="2212"/>
                <a:ext cx="577" cy="409"/>
                <a:chOff x="4006" y="2256"/>
                <a:chExt cx="577" cy="409"/>
              </a:xfrm>
            </p:grpSpPr>
            <p:sp>
              <p:nvSpPr>
                <p:cNvPr id="3116" name="AutoShape 18"/>
                <p:cNvSpPr>
                  <a:spLocks noChangeArrowheads="1"/>
                </p:cNvSpPr>
                <p:nvPr/>
              </p:nvSpPr>
              <p:spPr bwMode="auto">
                <a:xfrm>
                  <a:off x="4006" y="2256"/>
                  <a:ext cx="577" cy="409"/>
                </a:xfrm>
                <a:prstGeom prst="homePlate">
                  <a:avLst>
                    <a:gd name="adj" fmla="val 39606"/>
                  </a:avLst>
                </a:prstGeom>
                <a:solidFill>
                  <a:schemeClr va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17" name="Rectangle 19"/>
                <p:cNvSpPr>
                  <a:spLocks noChangeArrowheads="1"/>
                </p:cNvSpPr>
                <p:nvPr/>
              </p:nvSpPr>
              <p:spPr bwMode="auto">
                <a:xfrm>
                  <a:off x="4006" y="2288"/>
                  <a:ext cx="47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b="1"/>
                    <a:t>Products and Services</a:t>
                  </a:r>
                </a:p>
              </p:txBody>
            </p:sp>
          </p:grpSp>
          <p:grpSp>
            <p:nvGrpSpPr>
              <p:cNvPr id="3083" name="Group 20"/>
              <p:cNvGrpSpPr>
                <a:grpSpLocks/>
              </p:cNvGrpSpPr>
              <p:nvPr/>
            </p:nvGrpSpPr>
            <p:grpSpPr bwMode="auto">
              <a:xfrm>
                <a:off x="4724" y="1749"/>
                <a:ext cx="813" cy="1335"/>
                <a:chOff x="4724" y="1749"/>
                <a:chExt cx="813" cy="1335"/>
              </a:xfrm>
            </p:grpSpPr>
            <p:grpSp>
              <p:nvGrpSpPr>
                <p:cNvPr id="3111" name="Group 21"/>
                <p:cNvGrpSpPr>
                  <a:grpSpLocks/>
                </p:cNvGrpSpPr>
                <p:nvPr/>
              </p:nvGrpSpPr>
              <p:grpSpPr bwMode="auto">
                <a:xfrm>
                  <a:off x="4727" y="1749"/>
                  <a:ext cx="810" cy="1334"/>
                  <a:chOff x="4637" y="1818"/>
                  <a:chExt cx="810" cy="1334"/>
                </a:xfrm>
              </p:grpSpPr>
              <p:sp>
                <p:nvSpPr>
                  <p:cNvPr id="3113" name="AutoShape 22"/>
                  <p:cNvSpPr>
                    <a:spLocks noChangeArrowheads="1"/>
                  </p:cNvSpPr>
                  <p:nvPr/>
                </p:nvSpPr>
                <p:spPr bwMode="auto">
                  <a:xfrm>
                    <a:off x="4637" y="1818"/>
                    <a:ext cx="800" cy="1334"/>
                  </a:xfrm>
                  <a:prstGeom prst="roundRect">
                    <a:avLst>
                      <a:gd name="adj" fmla="val 16667"/>
                    </a:avLst>
                  </a:prstGeom>
                  <a:solidFill>
                    <a:srgbClr val="00FFCC"/>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66935" name="Rectangle 23"/>
                  <p:cNvSpPr>
                    <a:spLocks noChangeArrowheads="1"/>
                  </p:cNvSpPr>
                  <p:nvPr/>
                </p:nvSpPr>
                <p:spPr bwMode="auto">
                  <a:xfrm>
                    <a:off x="4687" y="1824"/>
                    <a:ext cx="700" cy="192"/>
                  </a:xfrm>
                  <a:prstGeom prst="rect">
                    <a:avLst/>
                  </a:prstGeom>
                  <a:noFill/>
                  <a:ln w="9525">
                    <a:noFill/>
                    <a:miter lim="800000"/>
                    <a:headEnd/>
                    <a:tailEnd/>
                  </a:ln>
                  <a:effectLst/>
                </p:spPr>
                <p:txBody>
                  <a:bodyPr wrap="none">
                    <a:spAutoFit/>
                  </a:bodyPr>
                  <a:lstStyle/>
                  <a:p>
                    <a:pPr algn="ctr" eaLnBrk="0" fontAlgn="auto" hangingPunct="0">
                      <a:spcBef>
                        <a:spcPts val="0"/>
                      </a:spcBef>
                      <a:spcAft>
                        <a:spcPts val="0"/>
                      </a:spcAft>
                      <a:defRPr/>
                    </a:pPr>
                    <a:r>
                      <a:rPr lang="en-US" sz="1400" b="1">
                        <a:solidFill>
                          <a:schemeClr val="accent2"/>
                        </a:solidFill>
                        <a:effectLst>
                          <a:outerShdw blurRad="38100" dist="38100" dir="2700000" algn="tl">
                            <a:srgbClr val="C0C0C0"/>
                          </a:outerShdw>
                        </a:effectLst>
                        <a:latin typeface="Arial" charset="0"/>
                        <a:cs typeface="+mn-cs"/>
                      </a:rPr>
                      <a:t>Customers</a:t>
                    </a:r>
                  </a:p>
                </p:txBody>
              </p:sp>
              <p:sp>
                <p:nvSpPr>
                  <p:cNvPr id="3115" name="Rectangle 24"/>
                  <p:cNvSpPr>
                    <a:spLocks noChangeArrowheads="1"/>
                  </p:cNvSpPr>
                  <p:nvPr/>
                </p:nvSpPr>
                <p:spPr bwMode="auto">
                  <a:xfrm>
                    <a:off x="4656" y="2086"/>
                    <a:ext cx="791"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a:t>Total satisfaction with quality, price, delivery, and service</a:t>
                    </a:r>
                  </a:p>
                </p:txBody>
              </p:sp>
            </p:grpSp>
            <p:sp>
              <p:nvSpPr>
                <p:cNvPr id="3112" name="AutoShape 25"/>
                <p:cNvSpPr>
                  <a:spLocks noChangeArrowheads="1"/>
                </p:cNvSpPr>
                <p:nvPr/>
              </p:nvSpPr>
              <p:spPr bwMode="auto">
                <a:xfrm>
                  <a:off x="4724" y="1750"/>
                  <a:ext cx="800" cy="1334"/>
                </a:xfrm>
                <a:prstGeom prst="roundRect">
                  <a:avLst>
                    <a:gd name="adj" fmla="val 16667"/>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grpSp>
          <p:grpSp>
            <p:nvGrpSpPr>
              <p:cNvPr id="3084" name="Group 26"/>
              <p:cNvGrpSpPr>
                <a:grpSpLocks/>
              </p:cNvGrpSpPr>
              <p:nvPr/>
            </p:nvGrpSpPr>
            <p:grpSpPr bwMode="auto">
              <a:xfrm>
                <a:off x="3241" y="1749"/>
                <a:ext cx="804" cy="1335"/>
                <a:chOff x="3241" y="1749"/>
                <a:chExt cx="804" cy="1335"/>
              </a:xfrm>
            </p:grpSpPr>
            <p:sp>
              <p:nvSpPr>
                <p:cNvPr id="3103" name="AutoShape 27"/>
                <p:cNvSpPr>
                  <a:spLocks noChangeArrowheads="1"/>
                </p:cNvSpPr>
                <p:nvPr/>
              </p:nvSpPr>
              <p:spPr bwMode="auto">
                <a:xfrm>
                  <a:off x="3241" y="1749"/>
                  <a:ext cx="800" cy="1334"/>
                </a:xfrm>
                <a:prstGeom prst="roundRect">
                  <a:avLst>
                    <a:gd name="adj" fmla="val 16667"/>
                  </a:avLst>
                </a:prstGeom>
                <a:solidFill>
                  <a:srgbClr val="00FFCC"/>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66940" name="Rectangle 28"/>
                <p:cNvSpPr>
                  <a:spLocks noChangeArrowheads="1"/>
                </p:cNvSpPr>
                <p:nvPr/>
              </p:nvSpPr>
              <p:spPr bwMode="auto">
                <a:xfrm>
                  <a:off x="3266" y="1781"/>
                  <a:ext cx="749" cy="192"/>
                </a:xfrm>
                <a:prstGeom prst="rect">
                  <a:avLst/>
                </a:prstGeom>
                <a:noFill/>
                <a:ln w="9525">
                  <a:noFill/>
                  <a:miter lim="800000"/>
                  <a:headEnd/>
                  <a:tailEnd/>
                </a:ln>
                <a:effectLst/>
              </p:spPr>
              <p:txBody>
                <a:bodyPr wrap="none">
                  <a:spAutoFit/>
                </a:bodyPr>
                <a:lstStyle/>
                <a:p>
                  <a:pPr algn="ctr" eaLnBrk="0" fontAlgn="auto" hangingPunct="0">
                    <a:spcBef>
                      <a:spcPts val="0"/>
                    </a:spcBef>
                    <a:spcAft>
                      <a:spcPts val="0"/>
                    </a:spcAft>
                    <a:defRPr/>
                  </a:pPr>
                  <a:r>
                    <a:rPr lang="en-US" sz="1400" b="1">
                      <a:effectLst>
                        <a:outerShdw blurRad="38100" dist="38100" dir="2700000" algn="tl">
                          <a:srgbClr val="C0C0C0"/>
                        </a:outerShdw>
                      </a:effectLst>
                      <a:latin typeface="Arial" charset="0"/>
                      <a:cs typeface="+mn-cs"/>
                    </a:rPr>
                    <a:t>Distributors</a:t>
                  </a:r>
                </a:p>
              </p:txBody>
            </p:sp>
            <p:sp>
              <p:nvSpPr>
                <p:cNvPr id="3105" name="Rectangle 29"/>
                <p:cNvSpPr>
                  <a:spLocks noChangeArrowheads="1"/>
                </p:cNvSpPr>
                <p:nvPr/>
              </p:nvSpPr>
              <p:spPr bwMode="auto">
                <a:xfrm>
                  <a:off x="3256" y="2051"/>
                  <a:ext cx="78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a:t>Package and delivery</a:t>
                  </a:r>
                </a:p>
              </p:txBody>
            </p:sp>
            <p:grpSp>
              <p:nvGrpSpPr>
                <p:cNvPr id="3106" name="Group 30"/>
                <p:cNvGrpSpPr>
                  <a:grpSpLocks/>
                </p:cNvGrpSpPr>
                <p:nvPr/>
              </p:nvGrpSpPr>
              <p:grpSpPr bwMode="auto">
                <a:xfrm>
                  <a:off x="3244" y="2679"/>
                  <a:ext cx="799" cy="401"/>
                  <a:chOff x="3244" y="2679"/>
                  <a:chExt cx="799" cy="401"/>
                </a:xfrm>
              </p:grpSpPr>
              <p:sp>
                <p:nvSpPr>
                  <p:cNvPr id="3108" name="AutoShape 31"/>
                  <p:cNvSpPr>
                    <a:spLocks noChangeArrowheads="1"/>
                  </p:cNvSpPr>
                  <p:nvPr/>
                </p:nvSpPr>
                <p:spPr bwMode="auto">
                  <a:xfrm>
                    <a:off x="3244" y="2723"/>
                    <a:ext cx="799" cy="357"/>
                  </a:xfrm>
                  <a:prstGeom prst="roundRect">
                    <a:avLst>
                      <a:gd name="adj" fmla="val 37537"/>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09" name="Rectangle 32"/>
                  <p:cNvSpPr>
                    <a:spLocks noChangeArrowheads="1"/>
                  </p:cNvSpPr>
                  <p:nvPr/>
                </p:nvSpPr>
                <p:spPr bwMode="auto">
                  <a:xfrm>
                    <a:off x="3249" y="2679"/>
                    <a:ext cx="792" cy="171"/>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10" name="Rectangle 33"/>
                  <p:cNvSpPr>
                    <a:spLocks noChangeArrowheads="1"/>
                  </p:cNvSpPr>
                  <p:nvPr/>
                </p:nvSpPr>
                <p:spPr bwMode="auto">
                  <a:xfrm>
                    <a:off x="3335" y="2868"/>
                    <a:ext cx="6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a:t>Inventory</a:t>
                    </a:r>
                  </a:p>
                </p:txBody>
              </p:sp>
            </p:grpSp>
            <p:sp>
              <p:nvSpPr>
                <p:cNvPr id="3107" name="AutoShape 34"/>
                <p:cNvSpPr>
                  <a:spLocks noChangeArrowheads="1"/>
                </p:cNvSpPr>
                <p:nvPr/>
              </p:nvSpPr>
              <p:spPr bwMode="auto">
                <a:xfrm>
                  <a:off x="3245" y="1750"/>
                  <a:ext cx="800" cy="1334"/>
                </a:xfrm>
                <a:prstGeom prst="roundRect">
                  <a:avLst>
                    <a:gd name="adj" fmla="val 16667"/>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grpSp>
          <p:grpSp>
            <p:nvGrpSpPr>
              <p:cNvPr id="3085" name="Group 35"/>
              <p:cNvGrpSpPr>
                <a:grpSpLocks/>
              </p:cNvGrpSpPr>
              <p:nvPr/>
            </p:nvGrpSpPr>
            <p:grpSpPr bwMode="auto">
              <a:xfrm>
                <a:off x="1743" y="1757"/>
                <a:ext cx="819" cy="1338"/>
                <a:chOff x="1743" y="1757"/>
                <a:chExt cx="819" cy="1338"/>
              </a:xfrm>
            </p:grpSpPr>
            <p:sp>
              <p:nvSpPr>
                <p:cNvPr id="3095" name="AutoShape 36"/>
                <p:cNvSpPr>
                  <a:spLocks noChangeArrowheads="1"/>
                </p:cNvSpPr>
                <p:nvPr/>
              </p:nvSpPr>
              <p:spPr bwMode="auto">
                <a:xfrm>
                  <a:off x="1746" y="1757"/>
                  <a:ext cx="800" cy="1334"/>
                </a:xfrm>
                <a:prstGeom prst="roundRect">
                  <a:avLst>
                    <a:gd name="adj" fmla="val 16667"/>
                  </a:avLst>
                </a:prstGeom>
                <a:solidFill>
                  <a:srgbClr val="00FFCC"/>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66949" name="Rectangle 37"/>
                <p:cNvSpPr>
                  <a:spLocks noChangeArrowheads="1"/>
                </p:cNvSpPr>
                <p:nvPr/>
              </p:nvSpPr>
              <p:spPr bwMode="auto">
                <a:xfrm>
                  <a:off x="1811" y="1785"/>
                  <a:ext cx="669" cy="192"/>
                </a:xfrm>
                <a:prstGeom prst="rect">
                  <a:avLst/>
                </a:prstGeom>
                <a:noFill/>
                <a:ln w="9525">
                  <a:noFill/>
                  <a:miter lim="800000"/>
                  <a:headEnd/>
                  <a:tailEnd/>
                </a:ln>
                <a:effectLst/>
              </p:spPr>
              <p:txBody>
                <a:bodyPr wrap="none">
                  <a:spAutoFit/>
                </a:bodyPr>
                <a:lstStyle/>
                <a:p>
                  <a:pPr algn="ctr" eaLnBrk="0" fontAlgn="auto" hangingPunct="0">
                    <a:spcBef>
                      <a:spcPts val="0"/>
                    </a:spcBef>
                    <a:spcAft>
                      <a:spcPts val="0"/>
                    </a:spcAft>
                    <a:defRPr/>
                  </a:pPr>
                  <a:r>
                    <a:rPr lang="en-US" sz="1400" b="1">
                      <a:solidFill>
                        <a:schemeClr val="accent2"/>
                      </a:solidFill>
                      <a:effectLst>
                        <a:outerShdw blurRad="38100" dist="38100" dir="2700000" algn="tl">
                          <a:srgbClr val="C0C0C0"/>
                        </a:outerShdw>
                      </a:effectLst>
                      <a:latin typeface="Arial" charset="0"/>
                      <a:cs typeface="+mn-cs"/>
                    </a:rPr>
                    <a:t>Producers</a:t>
                  </a:r>
                </a:p>
              </p:txBody>
            </p:sp>
            <p:sp>
              <p:nvSpPr>
                <p:cNvPr id="3097" name="Rectangle 38"/>
                <p:cNvSpPr>
                  <a:spLocks noChangeArrowheads="1"/>
                </p:cNvSpPr>
                <p:nvPr/>
              </p:nvSpPr>
              <p:spPr bwMode="auto">
                <a:xfrm>
                  <a:off x="1748" y="2047"/>
                  <a:ext cx="814"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a:t>Finished goods, end products and services</a:t>
                  </a:r>
                </a:p>
              </p:txBody>
            </p:sp>
            <p:grpSp>
              <p:nvGrpSpPr>
                <p:cNvPr id="3098" name="Group 39"/>
                <p:cNvGrpSpPr>
                  <a:grpSpLocks/>
                </p:cNvGrpSpPr>
                <p:nvPr/>
              </p:nvGrpSpPr>
              <p:grpSpPr bwMode="auto">
                <a:xfrm>
                  <a:off x="1743" y="2690"/>
                  <a:ext cx="799" cy="401"/>
                  <a:chOff x="1743" y="2690"/>
                  <a:chExt cx="799" cy="401"/>
                </a:xfrm>
              </p:grpSpPr>
              <p:sp>
                <p:nvSpPr>
                  <p:cNvPr id="3100" name="AutoShape 40"/>
                  <p:cNvSpPr>
                    <a:spLocks noChangeArrowheads="1"/>
                  </p:cNvSpPr>
                  <p:nvPr/>
                </p:nvSpPr>
                <p:spPr bwMode="auto">
                  <a:xfrm>
                    <a:off x="1743" y="2734"/>
                    <a:ext cx="799" cy="357"/>
                  </a:xfrm>
                  <a:prstGeom prst="roundRect">
                    <a:avLst>
                      <a:gd name="adj" fmla="val 37537"/>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01" name="Rectangle 41"/>
                  <p:cNvSpPr>
                    <a:spLocks noChangeArrowheads="1"/>
                  </p:cNvSpPr>
                  <p:nvPr/>
                </p:nvSpPr>
                <p:spPr bwMode="auto">
                  <a:xfrm>
                    <a:off x="1748" y="2690"/>
                    <a:ext cx="792" cy="171"/>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02" name="Rectangle 42"/>
                  <p:cNvSpPr>
                    <a:spLocks noChangeArrowheads="1"/>
                  </p:cNvSpPr>
                  <p:nvPr/>
                </p:nvSpPr>
                <p:spPr bwMode="auto">
                  <a:xfrm>
                    <a:off x="1834" y="2879"/>
                    <a:ext cx="6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a:t>Inventory</a:t>
                    </a:r>
                  </a:p>
                </p:txBody>
              </p:sp>
            </p:grpSp>
            <p:sp>
              <p:nvSpPr>
                <p:cNvPr id="3099" name="AutoShape 43"/>
                <p:cNvSpPr>
                  <a:spLocks noChangeArrowheads="1"/>
                </p:cNvSpPr>
                <p:nvPr/>
              </p:nvSpPr>
              <p:spPr bwMode="auto">
                <a:xfrm>
                  <a:off x="1744" y="1761"/>
                  <a:ext cx="800" cy="1334"/>
                </a:xfrm>
                <a:prstGeom prst="roundRect">
                  <a:avLst>
                    <a:gd name="adj" fmla="val 16667"/>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grpSp>
          <p:grpSp>
            <p:nvGrpSpPr>
              <p:cNvPr id="3086" name="Group 44"/>
              <p:cNvGrpSpPr>
                <a:grpSpLocks/>
              </p:cNvGrpSpPr>
              <p:nvPr/>
            </p:nvGrpSpPr>
            <p:grpSpPr bwMode="auto">
              <a:xfrm>
                <a:off x="264" y="1749"/>
                <a:ext cx="801" cy="1340"/>
                <a:chOff x="264" y="1749"/>
                <a:chExt cx="801" cy="1340"/>
              </a:xfrm>
            </p:grpSpPr>
            <p:sp>
              <p:nvSpPr>
                <p:cNvPr id="3087" name="AutoShape 45"/>
                <p:cNvSpPr>
                  <a:spLocks noChangeArrowheads="1"/>
                </p:cNvSpPr>
                <p:nvPr/>
              </p:nvSpPr>
              <p:spPr bwMode="auto">
                <a:xfrm>
                  <a:off x="264" y="1749"/>
                  <a:ext cx="800" cy="1334"/>
                </a:xfrm>
                <a:prstGeom prst="roundRect">
                  <a:avLst>
                    <a:gd name="adj" fmla="val 16667"/>
                  </a:avLst>
                </a:prstGeom>
                <a:solidFill>
                  <a:srgbClr val="00FFCC"/>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66958" name="Rectangle 46"/>
                <p:cNvSpPr>
                  <a:spLocks noChangeArrowheads="1"/>
                </p:cNvSpPr>
                <p:nvPr/>
              </p:nvSpPr>
              <p:spPr bwMode="auto">
                <a:xfrm>
                  <a:off x="351" y="1796"/>
                  <a:ext cx="625" cy="192"/>
                </a:xfrm>
                <a:prstGeom prst="rect">
                  <a:avLst/>
                </a:prstGeom>
                <a:noFill/>
                <a:ln w="9525">
                  <a:noFill/>
                  <a:miter lim="800000"/>
                  <a:headEnd/>
                  <a:tailEnd/>
                </a:ln>
                <a:effectLst/>
              </p:spPr>
              <p:txBody>
                <a:bodyPr wrap="none">
                  <a:spAutoFit/>
                </a:bodyPr>
                <a:lstStyle/>
                <a:p>
                  <a:pPr algn="ctr" eaLnBrk="0" fontAlgn="auto" hangingPunct="0">
                    <a:spcBef>
                      <a:spcPts val="0"/>
                    </a:spcBef>
                    <a:spcAft>
                      <a:spcPts val="0"/>
                    </a:spcAft>
                    <a:defRPr/>
                  </a:pPr>
                  <a:r>
                    <a:rPr lang="en-US" sz="1400" b="1">
                      <a:solidFill>
                        <a:schemeClr val="accent2"/>
                      </a:solidFill>
                      <a:effectLst>
                        <a:outerShdw blurRad="38100" dist="38100" dir="2700000" algn="tl">
                          <a:srgbClr val="C0C0C0"/>
                        </a:outerShdw>
                      </a:effectLst>
                      <a:latin typeface="Arial" charset="0"/>
                      <a:cs typeface="+mn-cs"/>
                    </a:rPr>
                    <a:t>Suppliers</a:t>
                  </a:r>
                </a:p>
              </p:txBody>
            </p:sp>
            <p:grpSp>
              <p:nvGrpSpPr>
                <p:cNvPr id="3089" name="Group 47"/>
                <p:cNvGrpSpPr>
                  <a:grpSpLocks/>
                </p:cNvGrpSpPr>
                <p:nvPr/>
              </p:nvGrpSpPr>
              <p:grpSpPr bwMode="auto">
                <a:xfrm>
                  <a:off x="264" y="2684"/>
                  <a:ext cx="799" cy="401"/>
                  <a:chOff x="264" y="2684"/>
                  <a:chExt cx="799" cy="401"/>
                </a:xfrm>
              </p:grpSpPr>
              <p:sp>
                <p:nvSpPr>
                  <p:cNvPr id="3092" name="AutoShape 48"/>
                  <p:cNvSpPr>
                    <a:spLocks noChangeArrowheads="1"/>
                  </p:cNvSpPr>
                  <p:nvPr/>
                </p:nvSpPr>
                <p:spPr bwMode="auto">
                  <a:xfrm>
                    <a:off x="264" y="2728"/>
                    <a:ext cx="799" cy="357"/>
                  </a:xfrm>
                  <a:prstGeom prst="roundRect">
                    <a:avLst>
                      <a:gd name="adj" fmla="val 37537"/>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093" name="Rectangle 49"/>
                  <p:cNvSpPr>
                    <a:spLocks noChangeArrowheads="1"/>
                  </p:cNvSpPr>
                  <p:nvPr/>
                </p:nvSpPr>
                <p:spPr bwMode="auto">
                  <a:xfrm>
                    <a:off x="269" y="2684"/>
                    <a:ext cx="792" cy="171"/>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094" name="Rectangle 50"/>
                  <p:cNvSpPr>
                    <a:spLocks noChangeArrowheads="1"/>
                  </p:cNvSpPr>
                  <p:nvPr/>
                </p:nvSpPr>
                <p:spPr bwMode="auto">
                  <a:xfrm>
                    <a:off x="355" y="2873"/>
                    <a:ext cx="6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a:t>Inventory</a:t>
                    </a:r>
                  </a:p>
                </p:txBody>
              </p:sp>
            </p:grpSp>
            <p:sp>
              <p:nvSpPr>
                <p:cNvPr id="3090" name="Rectangle 51"/>
                <p:cNvSpPr>
                  <a:spLocks noChangeArrowheads="1"/>
                </p:cNvSpPr>
                <p:nvPr/>
              </p:nvSpPr>
              <p:spPr bwMode="auto">
                <a:xfrm>
                  <a:off x="269" y="2066"/>
                  <a:ext cx="775" cy="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a:t>Materials, parts, sub-assemblies, and services</a:t>
                  </a:r>
                </a:p>
              </p:txBody>
            </p:sp>
            <p:sp>
              <p:nvSpPr>
                <p:cNvPr id="3091" name="AutoShape 52"/>
                <p:cNvSpPr>
                  <a:spLocks noChangeArrowheads="1"/>
                </p:cNvSpPr>
                <p:nvPr/>
              </p:nvSpPr>
              <p:spPr bwMode="auto">
                <a:xfrm>
                  <a:off x="265" y="1755"/>
                  <a:ext cx="800" cy="1334"/>
                </a:xfrm>
                <a:prstGeom prst="roundRect">
                  <a:avLst>
                    <a:gd name="adj" fmla="val 16667"/>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grpSp>
        </p:grpSp>
      </p:grpSp>
    </p:spTree>
  </p:cSld>
  <p:clrMapOvr>
    <a:masterClrMapping/>
  </p:clrMapOvr>
  <p:transition spd="med">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B4D44DD-2ABF-46E0-A223-95A81666D385}" type="slidenum">
              <a:rPr lang="en-US" altLang="en-US">
                <a:solidFill>
                  <a:srgbClr val="898989"/>
                </a:solidFill>
                <a:latin typeface="Calibri" panose="020F0502020204030204" pitchFamily="34" charset="0"/>
              </a:rPr>
              <a:pPr eaLnBrk="1" hangingPunct="1"/>
              <a:t>30</a:t>
            </a:fld>
            <a:endParaRPr lang="en-US" altLang="en-US">
              <a:solidFill>
                <a:srgbClr val="898989"/>
              </a:solidFill>
              <a:latin typeface="Calibri" panose="020F0502020204030204" pitchFamily="34" charset="0"/>
            </a:endParaRPr>
          </a:p>
        </p:txBody>
      </p:sp>
      <p:sp>
        <p:nvSpPr>
          <p:cNvPr id="30723" name="Rectangle 2"/>
          <p:cNvSpPr>
            <a:spLocks noGrp="1" noChangeArrowheads="1"/>
          </p:cNvSpPr>
          <p:nvPr>
            <p:ph type="title"/>
          </p:nvPr>
        </p:nvSpPr>
        <p:spPr/>
        <p:txBody>
          <a:bodyPr/>
          <a:lstStyle/>
          <a:p>
            <a:pPr eaLnBrk="1" hangingPunct="1"/>
            <a:r>
              <a:rPr lang="en-US" altLang="en-US" sz="4000">
                <a:latin typeface="+mn-lt"/>
              </a:rPr>
              <a:t>Distribution Channels and Structure</a:t>
            </a:r>
          </a:p>
        </p:txBody>
      </p:sp>
      <p:sp>
        <p:nvSpPr>
          <p:cNvPr id="30724" name="Rectangle 3"/>
          <p:cNvSpPr>
            <a:spLocks noGrp="1" noChangeArrowheads="1"/>
          </p:cNvSpPr>
          <p:nvPr>
            <p:ph type="body" idx="1"/>
          </p:nvPr>
        </p:nvSpPr>
        <p:spPr>
          <a:xfrm>
            <a:off x="762000" y="1570038"/>
            <a:ext cx="10591800" cy="4525962"/>
          </a:xfrm>
        </p:spPr>
        <p:txBody>
          <a:bodyPr/>
          <a:lstStyle/>
          <a:p>
            <a:pPr eaLnBrk="1" hangingPunct="1">
              <a:lnSpc>
                <a:spcPct val="90000"/>
              </a:lnSpc>
            </a:pPr>
            <a:r>
              <a:rPr lang="en-US" altLang="en-US" dirty="0" smtClean="0">
                <a:latin typeface="+mn-lt"/>
              </a:rPr>
              <a:t>Factory direct to home</a:t>
            </a:r>
          </a:p>
          <a:p>
            <a:pPr lvl="2" eaLnBrk="1" hangingPunct="1">
              <a:lnSpc>
                <a:spcPct val="90000"/>
              </a:lnSpc>
            </a:pPr>
            <a:r>
              <a:rPr lang="en-US" altLang="en-US" dirty="0" smtClean="0">
                <a:latin typeface="+mn-lt"/>
              </a:rPr>
              <a:t>Very rare and used for “one off” products</a:t>
            </a:r>
          </a:p>
          <a:p>
            <a:pPr lvl="2" eaLnBrk="1" hangingPunct="1">
              <a:lnSpc>
                <a:spcPct val="90000"/>
              </a:lnSpc>
            </a:pPr>
            <a:r>
              <a:rPr lang="en-US" altLang="en-US" dirty="0" smtClean="0">
                <a:latin typeface="+mn-lt"/>
              </a:rPr>
              <a:t>Direct selling through newspaper advertising</a:t>
            </a:r>
          </a:p>
          <a:p>
            <a:pPr eaLnBrk="1" hangingPunct="1">
              <a:lnSpc>
                <a:spcPct val="90000"/>
              </a:lnSpc>
            </a:pPr>
            <a:r>
              <a:rPr lang="en-US" altLang="en-US" dirty="0" smtClean="0">
                <a:latin typeface="+mn-lt"/>
              </a:rPr>
              <a:t>Internet shopping from home</a:t>
            </a:r>
          </a:p>
          <a:p>
            <a:pPr lvl="2" eaLnBrk="1" hangingPunct="1">
              <a:lnSpc>
                <a:spcPct val="90000"/>
              </a:lnSpc>
            </a:pPr>
            <a:r>
              <a:rPr lang="en-US" altLang="en-US" dirty="0" smtClean="0">
                <a:latin typeface="+mn-lt"/>
              </a:rPr>
              <a:t>Home delivery systems are run by retailers or by third party providers</a:t>
            </a:r>
          </a:p>
          <a:p>
            <a:pPr lvl="2" eaLnBrk="1" hangingPunct="1">
              <a:lnSpc>
                <a:spcPct val="90000"/>
              </a:lnSpc>
            </a:pPr>
            <a:r>
              <a:rPr lang="en-US" altLang="en-US" dirty="0" smtClean="0">
                <a:latin typeface="+mn-lt"/>
              </a:rPr>
              <a:t>Computer to computer (music, software, films)</a:t>
            </a:r>
          </a:p>
          <a:p>
            <a:pPr eaLnBrk="1" hangingPunct="1">
              <a:lnSpc>
                <a:spcPct val="90000"/>
              </a:lnSpc>
            </a:pPr>
            <a:r>
              <a:rPr lang="en-US" altLang="en-US" dirty="0" smtClean="0">
                <a:latin typeface="+mn-lt"/>
              </a:rPr>
              <a:t>Factory to Factory</a:t>
            </a:r>
          </a:p>
          <a:p>
            <a:pPr lvl="2" eaLnBrk="1" hangingPunct="1">
              <a:lnSpc>
                <a:spcPct val="90000"/>
              </a:lnSpc>
            </a:pPr>
            <a:r>
              <a:rPr lang="en-US" altLang="en-US" dirty="0" smtClean="0">
                <a:latin typeface="+mn-lt"/>
              </a:rPr>
              <a:t>Industrial products, RM, part assemblies</a:t>
            </a:r>
          </a:p>
          <a:p>
            <a:pPr lvl="2" eaLnBrk="1" hangingPunct="1">
              <a:lnSpc>
                <a:spcPct val="90000"/>
              </a:lnSpc>
            </a:pPr>
            <a:r>
              <a:rPr lang="en-US" altLang="en-US" dirty="0" smtClean="0">
                <a:latin typeface="+mn-lt"/>
              </a:rPr>
              <a:t>Full loads to small parcels</a:t>
            </a:r>
          </a:p>
          <a:p>
            <a:pPr lvl="2" eaLnBrk="1" hangingPunct="1">
              <a:lnSpc>
                <a:spcPct val="90000"/>
              </a:lnSpc>
            </a:pPr>
            <a:endParaRPr lang="en-US" altLang="en-US" dirty="0" smtClean="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72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24">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2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72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72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E72CD7E-B93C-4FFE-8107-0EA8CC6AA4D5}" type="slidenum">
              <a:rPr lang="en-US" altLang="en-US">
                <a:solidFill>
                  <a:srgbClr val="898989"/>
                </a:solidFill>
                <a:latin typeface="Calibri" panose="020F0502020204030204" pitchFamily="34" charset="0"/>
              </a:rPr>
              <a:pPr eaLnBrk="1" hangingPunct="1"/>
              <a:t>31</a:t>
            </a:fld>
            <a:endParaRPr lang="en-US" altLang="en-US">
              <a:solidFill>
                <a:srgbClr val="898989"/>
              </a:solidFill>
              <a:latin typeface="Calibri" panose="020F0502020204030204" pitchFamily="34" charset="0"/>
            </a:endParaRPr>
          </a:p>
        </p:txBody>
      </p:sp>
      <p:sp>
        <p:nvSpPr>
          <p:cNvPr id="202754" name="Rectangle 2"/>
          <p:cNvSpPr>
            <a:spLocks noGrp="1" noChangeArrowheads="1"/>
          </p:cNvSpPr>
          <p:nvPr>
            <p:ph type="title"/>
          </p:nvPr>
        </p:nvSpPr>
        <p:spPr/>
        <p:txBody>
          <a:bodyPr rtlCol="0">
            <a:normAutofit/>
          </a:bodyPr>
          <a:lstStyle/>
          <a:p>
            <a:pPr eaLnBrk="1" fontAlgn="auto" hangingPunct="1">
              <a:spcAft>
                <a:spcPts val="0"/>
              </a:spcAft>
              <a:defRPr/>
            </a:pPr>
            <a:r>
              <a:rPr lang="en-US" dirty="0">
                <a:latin typeface="+mn-lt"/>
              </a:rPr>
              <a:t>Manufacturer Storage </a:t>
            </a:r>
            <a:r>
              <a:rPr lang="en-US" dirty="0" smtClean="0">
                <a:latin typeface="+mn-lt"/>
              </a:rPr>
              <a:t>with Direct </a:t>
            </a:r>
            <a:r>
              <a:rPr lang="en-US" dirty="0">
                <a:latin typeface="+mn-lt"/>
              </a:rPr>
              <a:t>Shipping</a:t>
            </a:r>
          </a:p>
        </p:txBody>
      </p:sp>
      <p:sp>
        <p:nvSpPr>
          <p:cNvPr id="31748" name="Oval 3"/>
          <p:cNvSpPr>
            <a:spLocks noChangeArrowheads="1"/>
          </p:cNvSpPr>
          <p:nvPr/>
        </p:nvSpPr>
        <p:spPr bwMode="auto">
          <a:xfrm>
            <a:off x="2133600" y="2057400"/>
            <a:ext cx="762000" cy="4572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749" name="Oval 4"/>
          <p:cNvSpPr>
            <a:spLocks noChangeArrowheads="1"/>
          </p:cNvSpPr>
          <p:nvPr/>
        </p:nvSpPr>
        <p:spPr bwMode="auto">
          <a:xfrm>
            <a:off x="7467600" y="2057400"/>
            <a:ext cx="762000" cy="4572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750" name="Oval 5"/>
          <p:cNvSpPr>
            <a:spLocks noChangeArrowheads="1"/>
          </p:cNvSpPr>
          <p:nvPr/>
        </p:nvSpPr>
        <p:spPr bwMode="auto">
          <a:xfrm>
            <a:off x="6400800" y="2057400"/>
            <a:ext cx="762000" cy="4572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751" name="Oval 6"/>
          <p:cNvSpPr>
            <a:spLocks noChangeArrowheads="1"/>
          </p:cNvSpPr>
          <p:nvPr/>
        </p:nvSpPr>
        <p:spPr bwMode="auto">
          <a:xfrm>
            <a:off x="5410200" y="2057400"/>
            <a:ext cx="762000" cy="4572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752" name="Oval 7"/>
          <p:cNvSpPr>
            <a:spLocks noChangeArrowheads="1"/>
          </p:cNvSpPr>
          <p:nvPr/>
        </p:nvSpPr>
        <p:spPr bwMode="auto">
          <a:xfrm>
            <a:off x="4343400" y="2057400"/>
            <a:ext cx="762000" cy="4572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753" name="Oval 8"/>
          <p:cNvSpPr>
            <a:spLocks noChangeArrowheads="1"/>
          </p:cNvSpPr>
          <p:nvPr/>
        </p:nvSpPr>
        <p:spPr bwMode="auto">
          <a:xfrm>
            <a:off x="3276600" y="2057400"/>
            <a:ext cx="762000" cy="4572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754" name="Text Box 9"/>
          <p:cNvSpPr txBox="1">
            <a:spLocks noChangeArrowheads="1"/>
          </p:cNvSpPr>
          <p:nvPr/>
        </p:nvSpPr>
        <p:spPr bwMode="auto">
          <a:xfrm>
            <a:off x="8610600" y="1981201"/>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b="1" i="1">
                <a:latin typeface="Times New Roman" panose="02020603050405020304" pitchFamily="18" charset="0"/>
              </a:rPr>
              <a:t>Manufacturer</a:t>
            </a:r>
          </a:p>
        </p:txBody>
      </p:sp>
      <p:sp>
        <p:nvSpPr>
          <p:cNvPr id="31755" name="Oval 10"/>
          <p:cNvSpPr>
            <a:spLocks noChangeArrowheads="1"/>
          </p:cNvSpPr>
          <p:nvPr/>
        </p:nvSpPr>
        <p:spPr bwMode="auto">
          <a:xfrm>
            <a:off x="7924800" y="3048000"/>
            <a:ext cx="685800" cy="3048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756" name="Text Box 11"/>
          <p:cNvSpPr txBox="1">
            <a:spLocks noChangeArrowheads="1"/>
          </p:cNvSpPr>
          <p:nvPr/>
        </p:nvSpPr>
        <p:spPr bwMode="auto">
          <a:xfrm>
            <a:off x="8686800" y="2971801"/>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b="1" i="1">
                <a:latin typeface="Times New Roman" panose="02020603050405020304" pitchFamily="18" charset="0"/>
              </a:rPr>
              <a:t>Retailer</a:t>
            </a:r>
          </a:p>
        </p:txBody>
      </p:sp>
      <p:sp>
        <p:nvSpPr>
          <p:cNvPr id="31757" name="Text Box 12"/>
          <p:cNvSpPr txBox="1">
            <a:spLocks noChangeArrowheads="1"/>
          </p:cNvSpPr>
          <p:nvPr/>
        </p:nvSpPr>
        <p:spPr bwMode="auto">
          <a:xfrm>
            <a:off x="8686800" y="4343401"/>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b="1" i="1">
                <a:latin typeface="Times New Roman" panose="02020603050405020304" pitchFamily="18" charset="0"/>
              </a:rPr>
              <a:t>Customers</a:t>
            </a:r>
          </a:p>
        </p:txBody>
      </p:sp>
      <p:sp>
        <p:nvSpPr>
          <p:cNvPr id="31758" name="Oval 13"/>
          <p:cNvSpPr>
            <a:spLocks noChangeArrowheads="1"/>
          </p:cNvSpPr>
          <p:nvPr/>
        </p:nvSpPr>
        <p:spPr bwMode="auto">
          <a:xfrm>
            <a:off x="2590800" y="4267200"/>
            <a:ext cx="1752600" cy="6096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759" name="Oval 14"/>
          <p:cNvSpPr>
            <a:spLocks noChangeArrowheads="1"/>
          </p:cNvSpPr>
          <p:nvPr/>
        </p:nvSpPr>
        <p:spPr bwMode="auto">
          <a:xfrm>
            <a:off x="6629400" y="4267200"/>
            <a:ext cx="1752600" cy="6096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760" name="Oval 15"/>
          <p:cNvSpPr>
            <a:spLocks noChangeArrowheads="1"/>
          </p:cNvSpPr>
          <p:nvPr/>
        </p:nvSpPr>
        <p:spPr bwMode="auto">
          <a:xfrm>
            <a:off x="4648200" y="4267200"/>
            <a:ext cx="1752600" cy="6096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761" name="Line 16"/>
          <p:cNvSpPr>
            <a:spLocks noChangeShapeType="1"/>
          </p:cNvSpPr>
          <p:nvPr/>
        </p:nvSpPr>
        <p:spPr bwMode="auto">
          <a:xfrm>
            <a:off x="2667000" y="2590800"/>
            <a:ext cx="457200" cy="1600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62" name="Line 17"/>
          <p:cNvSpPr>
            <a:spLocks noChangeShapeType="1"/>
          </p:cNvSpPr>
          <p:nvPr/>
        </p:nvSpPr>
        <p:spPr bwMode="auto">
          <a:xfrm>
            <a:off x="2819400" y="2514600"/>
            <a:ext cx="2362200" cy="1676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63" name="Line 18"/>
          <p:cNvSpPr>
            <a:spLocks noChangeShapeType="1"/>
          </p:cNvSpPr>
          <p:nvPr/>
        </p:nvSpPr>
        <p:spPr bwMode="auto">
          <a:xfrm>
            <a:off x="2895600" y="2438400"/>
            <a:ext cx="4038600" cy="1828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64" name="Line 19"/>
          <p:cNvSpPr>
            <a:spLocks noChangeShapeType="1"/>
          </p:cNvSpPr>
          <p:nvPr/>
        </p:nvSpPr>
        <p:spPr bwMode="auto">
          <a:xfrm flipH="1">
            <a:off x="7315200" y="2590800"/>
            <a:ext cx="381000" cy="1600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65" name="Line 20"/>
          <p:cNvSpPr>
            <a:spLocks noChangeShapeType="1"/>
          </p:cNvSpPr>
          <p:nvPr/>
        </p:nvSpPr>
        <p:spPr bwMode="auto">
          <a:xfrm flipH="1">
            <a:off x="5638800" y="2438400"/>
            <a:ext cx="1905000" cy="1752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66" name="Line 21"/>
          <p:cNvSpPr>
            <a:spLocks noChangeShapeType="1"/>
          </p:cNvSpPr>
          <p:nvPr/>
        </p:nvSpPr>
        <p:spPr bwMode="auto">
          <a:xfrm flipH="1">
            <a:off x="3657600" y="2362200"/>
            <a:ext cx="3810000" cy="1828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67" name="Line 22"/>
          <p:cNvSpPr>
            <a:spLocks noChangeShapeType="1"/>
          </p:cNvSpPr>
          <p:nvPr/>
        </p:nvSpPr>
        <p:spPr bwMode="auto">
          <a:xfrm flipV="1">
            <a:off x="4038600" y="3276600"/>
            <a:ext cx="3962400" cy="106680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68" name="Line 23"/>
          <p:cNvSpPr>
            <a:spLocks noChangeShapeType="1"/>
          </p:cNvSpPr>
          <p:nvPr/>
        </p:nvSpPr>
        <p:spPr bwMode="auto">
          <a:xfrm flipV="1">
            <a:off x="6019800" y="3352800"/>
            <a:ext cx="2133600" cy="91440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69" name="Line 24"/>
          <p:cNvSpPr>
            <a:spLocks noChangeShapeType="1"/>
          </p:cNvSpPr>
          <p:nvPr/>
        </p:nvSpPr>
        <p:spPr bwMode="auto">
          <a:xfrm flipV="1">
            <a:off x="7848600" y="3352800"/>
            <a:ext cx="381000" cy="91440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70" name="Line 25"/>
          <p:cNvSpPr>
            <a:spLocks noChangeShapeType="1"/>
          </p:cNvSpPr>
          <p:nvPr/>
        </p:nvSpPr>
        <p:spPr bwMode="auto">
          <a:xfrm flipH="1" flipV="1">
            <a:off x="8077200" y="2514600"/>
            <a:ext cx="228600" cy="53340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71" name="Line 26"/>
          <p:cNvSpPr>
            <a:spLocks noChangeShapeType="1"/>
          </p:cNvSpPr>
          <p:nvPr/>
        </p:nvSpPr>
        <p:spPr bwMode="auto">
          <a:xfrm flipH="1" flipV="1">
            <a:off x="2819400" y="2286000"/>
            <a:ext cx="4953000" cy="91440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72" name="Line 27"/>
          <p:cNvSpPr>
            <a:spLocks noChangeShapeType="1"/>
          </p:cNvSpPr>
          <p:nvPr/>
        </p:nvSpPr>
        <p:spPr bwMode="auto">
          <a:xfrm>
            <a:off x="5562600" y="5486400"/>
            <a:ext cx="1828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73" name="Line 28"/>
          <p:cNvSpPr>
            <a:spLocks noChangeShapeType="1"/>
          </p:cNvSpPr>
          <p:nvPr/>
        </p:nvSpPr>
        <p:spPr bwMode="auto">
          <a:xfrm>
            <a:off x="5562600" y="5943600"/>
            <a:ext cx="1828800" cy="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74" name="Text Box 29"/>
          <p:cNvSpPr txBox="1">
            <a:spLocks noChangeArrowheads="1"/>
          </p:cNvSpPr>
          <p:nvPr/>
        </p:nvSpPr>
        <p:spPr bwMode="auto">
          <a:xfrm>
            <a:off x="7696200" y="5257801"/>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b="1">
                <a:latin typeface="Times New Roman" panose="02020603050405020304" pitchFamily="18" charset="0"/>
              </a:rPr>
              <a:t>Product Flow</a:t>
            </a:r>
          </a:p>
        </p:txBody>
      </p:sp>
      <p:sp>
        <p:nvSpPr>
          <p:cNvPr id="31775" name="Text Box 30"/>
          <p:cNvSpPr txBox="1">
            <a:spLocks noChangeArrowheads="1"/>
          </p:cNvSpPr>
          <p:nvPr/>
        </p:nvSpPr>
        <p:spPr bwMode="auto">
          <a:xfrm>
            <a:off x="7696200" y="5715001"/>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b="1">
                <a:latin typeface="Times New Roman" panose="02020603050405020304" pitchFamily="18" charset="0"/>
              </a:rPr>
              <a:t>Information Flow</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F58FAFC-A1F9-44B4-8D3D-C720324BA55F}" type="slidenum">
              <a:rPr lang="en-US" altLang="en-US">
                <a:solidFill>
                  <a:srgbClr val="898989"/>
                </a:solidFill>
                <a:latin typeface="Calibri" panose="020F0502020204030204" pitchFamily="34" charset="0"/>
              </a:rPr>
              <a:pPr eaLnBrk="1" hangingPunct="1"/>
              <a:t>32</a:t>
            </a:fld>
            <a:endParaRPr lang="en-US" altLang="en-US">
              <a:solidFill>
                <a:srgbClr val="898989"/>
              </a:solidFill>
              <a:latin typeface="Calibri" panose="020F0502020204030204" pitchFamily="34" charset="0"/>
            </a:endParaRPr>
          </a:p>
        </p:txBody>
      </p:sp>
      <p:sp>
        <p:nvSpPr>
          <p:cNvPr id="32771" name="Rectangle 2"/>
          <p:cNvSpPr>
            <a:spLocks noGrp="1" noChangeArrowheads="1"/>
          </p:cNvSpPr>
          <p:nvPr>
            <p:ph type="title"/>
          </p:nvPr>
        </p:nvSpPr>
        <p:spPr>
          <a:xfrm>
            <a:off x="2209800" y="304800"/>
            <a:ext cx="7793038" cy="1143000"/>
          </a:xfrm>
        </p:spPr>
        <p:txBody>
          <a:bodyPr/>
          <a:lstStyle/>
          <a:p>
            <a:pPr eaLnBrk="1" hangingPunct="1"/>
            <a:r>
              <a:rPr lang="en-US" altLang="en-US" smtClean="0">
                <a:latin typeface="+mn-lt"/>
              </a:rPr>
              <a:t>In-Transit Merge Network</a:t>
            </a:r>
          </a:p>
        </p:txBody>
      </p:sp>
      <p:sp>
        <p:nvSpPr>
          <p:cNvPr id="32772" name="Oval 3"/>
          <p:cNvSpPr>
            <a:spLocks noChangeArrowheads="1"/>
          </p:cNvSpPr>
          <p:nvPr/>
        </p:nvSpPr>
        <p:spPr bwMode="auto">
          <a:xfrm>
            <a:off x="2133600" y="1524000"/>
            <a:ext cx="762000" cy="4572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2773" name="Oval 4"/>
          <p:cNvSpPr>
            <a:spLocks noChangeArrowheads="1"/>
          </p:cNvSpPr>
          <p:nvPr/>
        </p:nvSpPr>
        <p:spPr bwMode="auto">
          <a:xfrm>
            <a:off x="7467600" y="1524000"/>
            <a:ext cx="762000" cy="4572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2774" name="Oval 5"/>
          <p:cNvSpPr>
            <a:spLocks noChangeArrowheads="1"/>
          </p:cNvSpPr>
          <p:nvPr/>
        </p:nvSpPr>
        <p:spPr bwMode="auto">
          <a:xfrm>
            <a:off x="6400800" y="1524000"/>
            <a:ext cx="762000" cy="4572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2775" name="Oval 6"/>
          <p:cNvSpPr>
            <a:spLocks noChangeArrowheads="1"/>
          </p:cNvSpPr>
          <p:nvPr/>
        </p:nvSpPr>
        <p:spPr bwMode="auto">
          <a:xfrm>
            <a:off x="5410200" y="1524000"/>
            <a:ext cx="762000" cy="4572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2776" name="Oval 7"/>
          <p:cNvSpPr>
            <a:spLocks noChangeArrowheads="1"/>
          </p:cNvSpPr>
          <p:nvPr/>
        </p:nvSpPr>
        <p:spPr bwMode="auto">
          <a:xfrm>
            <a:off x="4343400" y="1524000"/>
            <a:ext cx="762000" cy="4572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2777" name="Oval 8"/>
          <p:cNvSpPr>
            <a:spLocks noChangeArrowheads="1"/>
          </p:cNvSpPr>
          <p:nvPr/>
        </p:nvSpPr>
        <p:spPr bwMode="auto">
          <a:xfrm>
            <a:off x="3276600" y="1524000"/>
            <a:ext cx="762000" cy="4572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2778" name="Text Box 9"/>
          <p:cNvSpPr txBox="1">
            <a:spLocks noChangeArrowheads="1"/>
          </p:cNvSpPr>
          <p:nvPr/>
        </p:nvSpPr>
        <p:spPr bwMode="auto">
          <a:xfrm>
            <a:off x="8382000" y="1524001"/>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b="1" i="1">
                <a:latin typeface="Times New Roman" panose="02020603050405020304" pitchFamily="18" charset="0"/>
              </a:rPr>
              <a:t>Factories</a:t>
            </a:r>
          </a:p>
        </p:txBody>
      </p:sp>
      <p:sp>
        <p:nvSpPr>
          <p:cNvPr id="32779" name="Oval 10"/>
          <p:cNvSpPr>
            <a:spLocks noChangeArrowheads="1"/>
          </p:cNvSpPr>
          <p:nvPr/>
        </p:nvSpPr>
        <p:spPr bwMode="auto">
          <a:xfrm>
            <a:off x="3048000" y="3124200"/>
            <a:ext cx="685800" cy="3048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2780" name="Text Box 11"/>
          <p:cNvSpPr txBox="1">
            <a:spLocks noChangeArrowheads="1"/>
          </p:cNvSpPr>
          <p:nvPr/>
        </p:nvSpPr>
        <p:spPr bwMode="auto">
          <a:xfrm>
            <a:off x="1828800" y="3048001"/>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b="1" i="1">
                <a:latin typeface="Times New Roman" panose="02020603050405020304" pitchFamily="18" charset="0"/>
              </a:rPr>
              <a:t>Retailer</a:t>
            </a:r>
          </a:p>
        </p:txBody>
      </p:sp>
      <p:sp>
        <p:nvSpPr>
          <p:cNvPr id="32781" name="Oval 12"/>
          <p:cNvSpPr>
            <a:spLocks noChangeArrowheads="1"/>
          </p:cNvSpPr>
          <p:nvPr/>
        </p:nvSpPr>
        <p:spPr bwMode="auto">
          <a:xfrm>
            <a:off x="2590800" y="4343400"/>
            <a:ext cx="1752600" cy="6096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2782" name="Oval 13"/>
          <p:cNvSpPr>
            <a:spLocks noChangeArrowheads="1"/>
          </p:cNvSpPr>
          <p:nvPr/>
        </p:nvSpPr>
        <p:spPr bwMode="auto">
          <a:xfrm>
            <a:off x="6629400" y="4343400"/>
            <a:ext cx="1752600" cy="6096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2783" name="Oval 14"/>
          <p:cNvSpPr>
            <a:spLocks noChangeArrowheads="1"/>
          </p:cNvSpPr>
          <p:nvPr/>
        </p:nvSpPr>
        <p:spPr bwMode="auto">
          <a:xfrm>
            <a:off x="4648200" y="4343400"/>
            <a:ext cx="1752600" cy="6096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2784" name="Line 15"/>
          <p:cNvSpPr>
            <a:spLocks noChangeShapeType="1"/>
          </p:cNvSpPr>
          <p:nvPr/>
        </p:nvSpPr>
        <p:spPr bwMode="auto">
          <a:xfrm>
            <a:off x="2743200" y="1981200"/>
            <a:ext cx="2438400" cy="1371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2785" name="Line 16"/>
          <p:cNvSpPr>
            <a:spLocks noChangeShapeType="1"/>
          </p:cNvSpPr>
          <p:nvPr/>
        </p:nvSpPr>
        <p:spPr bwMode="auto">
          <a:xfrm>
            <a:off x="3733800" y="1981200"/>
            <a:ext cx="1600200" cy="1295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2786" name="Line 17"/>
          <p:cNvSpPr>
            <a:spLocks noChangeShapeType="1"/>
          </p:cNvSpPr>
          <p:nvPr/>
        </p:nvSpPr>
        <p:spPr bwMode="auto">
          <a:xfrm>
            <a:off x="4876800" y="1981200"/>
            <a:ext cx="533400" cy="1143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2787" name="Line 18"/>
          <p:cNvSpPr>
            <a:spLocks noChangeShapeType="1"/>
          </p:cNvSpPr>
          <p:nvPr/>
        </p:nvSpPr>
        <p:spPr bwMode="auto">
          <a:xfrm flipH="1">
            <a:off x="5791200" y="1981200"/>
            <a:ext cx="1905000" cy="1219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2788" name="Line 19"/>
          <p:cNvSpPr>
            <a:spLocks noChangeShapeType="1"/>
          </p:cNvSpPr>
          <p:nvPr/>
        </p:nvSpPr>
        <p:spPr bwMode="auto">
          <a:xfrm flipH="1">
            <a:off x="5715000" y="1981200"/>
            <a:ext cx="990600" cy="1143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2789" name="Line 20"/>
          <p:cNvSpPr>
            <a:spLocks noChangeShapeType="1"/>
          </p:cNvSpPr>
          <p:nvPr/>
        </p:nvSpPr>
        <p:spPr bwMode="auto">
          <a:xfrm flipH="1">
            <a:off x="5562600" y="1981200"/>
            <a:ext cx="152400" cy="1219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2790" name="Line 21"/>
          <p:cNvSpPr>
            <a:spLocks noChangeShapeType="1"/>
          </p:cNvSpPr>
          <p:nvPr/>
        </p:nvSpPr>
        <p:spPr bwMode="auto">
          <a:xfrm flipV="1">
            <a:off x="3429000" y="1981200"/>
            <a:ext cx="76200" cy="114300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2791" name="Line 22"/>
          <p:cNvSpPr>
            <a:spLocks noChangeShapeType="1"/>
          </p:cNvSpPr>
          <p:nvPr/>
        </p:nvSpPr>
        <p:spPr bwMode="auto">
          <a:xfrm flipV="1">
            <a:off x="3505200" y="1905000"/>
            <a:ext cx="914400" cy="114300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2792" name="Line 23"/>
          <p:cNvSpPr>
            <a:spLocks noChangeShapeType="1"/>
          </p:cNvSpPr>
          <p:nvPr/>
        </p:nvSpPr>
        <p:spPr bwMode="auto">
          <a:xfrm flipV="1">
            <a:off x="3581400" y="1828800"/>
            <a:ext cx="1905000" cy="121920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2793" name="Line 24"/>
          <p:cNvSpPr>
            <a:spLocks noChangeShapeType="1"/>
          </p:cNvSpPr>
          <p:nvPr/>
        </p:nvSpPr>
        <p:spPr bwMode="auto">
          <a:xfrm flipH="1" flipV="1">
            <a:off x="3657600" y="3429000"/>
            <a:ext cx="1371600" cy="91440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2794" name="Line 25"/>
          <p:cNvSpPr>
            <a:spLocks noChangeShapeType="1"/>
          </p:cNvSpPr>
          <p:nvPr/>
        </p:nvSpPr>
        <p:spPr bwMode="auto">
          <a:xfrm flipH="1" flipV="1">
            <a:off x="2438400" y="1981200"/>
            <a:ext cx="762000" cy="114300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2795" name="Line 26"/>
          <p:cNvSpPr>
            <a:spLocks noChangeShapeType="1"/>
          </p:cNvSpPr>
          <p:nvPr/>
        </p:nvSpPr>
        <p:spPr bwMode="auto">
          <a:xfrm>
            <a:off x="5562600" y="5638800"/>
            <a:ext cx="1828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2796" name="Line 27"/>
          <p:cNvSpPr>
            <a:spLocks noChangeShapeType="1"/>
          </p:cNvSpPr>
          <p:nvPr/>
        </p:nvSpPr>
        <p:spPr bwMode="auto">
          <a:xfrm>
            <a:off x="5562600" y="6080125"/>
            <a:ext cx="1828800" cy="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2797" name="Text Box 28"/>
          <p:cNvSpPr txBox="1">
            <a:spLocks noChangeArrowheads="1"/>
          </p:cNvSpPr>
          <p:nvPr/>
        </p:nvSpPr>
        <p:spPr bwMode="auto">
          <a:xfrm>
            <a:off x="7620000" y="5410201"/>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b="1">
                <a:latin typeface="Times New Roman" panose="02020603050405020304" pitchFamily="18" charset="0"/>
              </a:rPr>
              <a:t>Product Flow</a:t>
            </a:r>
          </a:p>
        </p:txBody>
      </p:sp>
      <p:sp>
        <p:nvSpPr>
          <p:cNvPr id="32798" name="Text Box 29"/>
          <p:cNvSpPr txBox="1">
            <a:spLocks noChangeArrowheads="1"/>
          </p:cNvSpPr>
          <p:nvPr/>
        </p:nvSpPr>
        <p:spPr bwMode="auto">
          <a:xfrm>
            <a:off x="7620000" y="5851526"/>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b="1">
                <a:latin typeface="Times New Roman" panose="02020603050405020304" pitchFamily="18" charset="0"/>
              </a:rPr>
              <a:t>Information Flow</a:t>
            </a:r>
          </a:p>
        </p:txBody>
      </p:sp>
      <p:sp>
        <p:nvSpPr>
          <p:cNvPr id="32799" name="Line 30"/>
          <p:cNvSpPr>
            <a:spLocks noChangeShapeType="1"/>
          </p:cNvSpPr>
          <p:nvPr/>
        </p:nvSpPr>
        <p:spPr bwMode="auto">
          <a:xfrm flipV="1">
            <a:off x="3657600" y="1905000"/>
            <a:ext cx="2819400" cy="121920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2800" name="Line 31"/>
          <p:cNvSpPr>
            <a:spLocks noChangeShapeType="1"/>
          </p:cNvSpPr>
          <p:nvPr/>
        </p:nvSpPr>
        <p:spPr bwMode="auto">
          <a:xfrm flipV="1">
            <a:off x="3733800" y="1905000"/>
            <a:ext cx="3810000" cy="129540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2801" name="Oval 32"/>
          <p:cNvSpPr>
            <a:spLocks noChangeArrowheads="1"/>
          </p:cNvSpPr>
          <p:nvPr/>
        </p:nvSpPr>
        <p:spPr bwMode="auto">
          <a:xfrm>
            <a:off x="5181600" y="3200400"/>
            <a:ext cx="685800" cy="3048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2802" name="Line 33"/>
          <p:cNvSpPr>
            <a:spLocks noChangeShapeType="1"/>
          </p:cNvSpPr>
          <p:nvPr/>
        </p:nvSpPr>
        <p:spPr bwMode="auto">
          <a:xfrm flipV="1">
            <a:off x="3352800" y="3429000"/>
            <a:ext cx="0" cy="91440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2803" name="Line 34"/>
          <p:cNvSpPr>
            <a:spLocks noChangeShapeType="1"/>
          </p:cNvSpPr>
          <p:nvPr/>
        </p:nvSpPr>
        <p:spPr bwMode="auto">
          <a:xfrm flipH="1">
            <a:off x="3886200" y="3505200"/>
            <a:ext cx="1371600" cy="838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2804" name="Line 35"/>
          <p:cNvSpPr>
            <a:spLocks noChangeShapeType="1"/>
          </p:cNvSpPr>
          <p:nvPr/>
        </p:nvSpPr>
        <p:spPr bwMode="auto">
          <a:xfrm flipH="1">
            <a:off x="5562600" y="3505200"/>
            <a:ext cx="0" cy="762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2805" name="Line 36"/>
          <p:cNvSpPr>
            <a:spLocks noChangeShapeType="1"/>
          </p:cNvSpPr>
          <p:nvPr/>
        </p:nvSpPr>
        <p:spPr bwMode="auto">
          <a:xfrm>
            <a:off x="5791200" y="3429000"/>
            <a:ext cx="1600200" cy="838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2806" name="Text Box 37"/>
          <p:cNvSpPr txBox="1">
            <a:spLocks noChangeArrowheads="1"/>
          </p:cNvSpPr>
          <p:nvPr/>
        </p:nvSpPr>
        <p:spPr bwMode="auto">
          <a:xfrm>
            <a:off x="7162800" y="2971801"/>
            <a:ext cx="2743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b="1" i="1">
                <a:latin typeface="Times New Roman" panose="02020603050405020304" pitchFamily="18" charset="0"/>
              </a:rPr>
              <a:t>In-Transit Merge by Carrier</a:t>
            </a:r>
          </a:p>
        </p:txBody>
      </p:sp>
      <p:sp>
        <p:nvSpPr>
          <p:cNvPr id="32807" name="Line 38"/>
          <p:cNvSpPr>
            <a:spLocks noChangeShapeType="1"/>
          </p:cNvSpPr>
          <p:nvPr/>
        </p:nvSpPr>
        <p:spPr bwMode="auto">
          <a:xfrm flipH="1" flipV="1">
            <a:off x="3733800" y="3352800"/>
            <a:ext cx="3276600" cy="99060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2808" name="Text Box 39"/>
          <p:cNvSpPr txBox="1">
            <a:spLocks noChangeArrowheads="1"/>
          </p:cNvSpPr>
          <p:nvPr/>
        </p:nvSpPr>
        <p:spPr bwMode="auto">
          <a:xfrm>
            <a:off x="8915400" y="4419601"/>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b="1" i="1">
                <a:latin typeface="Times New Roman" panose="02020603050405020304" pitchFamily="18" charset="0"/>
              </a:rPr>
              <a:t>Customers</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9CA86D-AC4E-4B21-B61E-1696F2FA8069}" type="slidenum">
              <a:rPr lang="en-US" altLang="en-US">
                <a:solidFill>
                  <a:srgbClr val="898989"/>
                </a:solidFill>
                <a:latin typeface="Calibri" panose="020F0502020204030204" pitchFamily="34" charset="0"/>
              </a:rPr>
              <a:pPr eaLnBrk="1" hangingPunct="1"/>
              <a:t>33</a:t>
            </a:fld>
            <a:endParaRPr lang="en-US" altLang="en-US">
              <a:solidFill>
                <a:srgbClr val="898989"/>
              </a:solidFill>
              <a:latin typeface="Calibri" panose="020F0502020204030204" pitchFamily="34" charset="0"/>
            </a:endParaRPr>
          </a:p>
        </p:txBody>
      </p:sp>
      <p:sp>
        <p:nvSpPr>
          <p:cNvPr id="204802" name="Rectangle 2"/>
          <p:cNvSpPr>
            <a:spLocks noGrp="1" noChangeArrowheads="1"/>
          </p:cNvSpPr>
          <p:nvPr>
            <p:ph type="title"/>
          </p:nvPr>
        </p:nvSpPr>
        <p:spPr/>
        <p:txBody>
          <a:bodyPr rtlCol="0">
            <a:normAutofit/>
          </a:bodyPr>
          <a:lstStyle/>
          <a:p>
            <a:pPr eaLnBrk="1" fontAlgn="auto" hangingPunct="1">
              <a:spcAft>
                <a:spcPts val="0"/>
              </a:spcAft>
              <a:defRPr/>
            </a:pPr>
            <a:r>
              <a:rPr lang="en-US" dirty="0">
                <a:latin typeface="+mn-lt"/>
              </a:rPr>
              <a:t>Distributor Storage </a:t>
            </a:r>
            <a:r>
              <a:rPr lang="en-US" dirty="0" smtClean="0">
                <a:latin typeface="+mn-lt"/>
              </a:rPr>
              <a:t>with Carrier </a:t>
            </a:r>
            <a:r>
              <a:rPr lang="en-US" dirty="0">
                <a:latin typeface="+mn-lt"/>
              </a:rPr>
              <a:t>Delivery</a:t>
            </a:r>
          </a:p>
        </p:txBody>
      </p:sp>
      <p:sp>
        <p:nvSpPr>
          <p:cNvPr id="33796" name="Oval 3"/>
          <p:cNvSpPr>
            <a:spLocks noChangeArrowheads="1"/>
          </p:cNvSpPr>
          <p:nvPr/>
        </p:nvSpPr>
        <p:spPr bwMode="auto">
          <a:xfrm>
            <a:off x="2133600" y="2057400"/>
            <a:ext cx="762000" cy="4572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3797" name="Oval 4"/>
          <p:cNvSpPr>
            <a:spLocks noChangeArrowheads="1"/>
          </p:cNvSpPr>
          <p:nvPr/>
        </p:nvSpPr>
        <p:spPr bwMode="auto">
          <a:xfrm>
            <a:off x="7467600" y="2057400"/>
            <a:ext cx="762000" cy="4572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3798" name="Oval 5"/>
          <p:cNvSpPr>
            <a:spLocks noChangeArrowheads="1"/>
          </p:cNvSpPr>
          <p:nvPr/>
        </p:nvSpPr>
        <p:spPr bwMode="auto">
          <a:xfrm>
            <a:off x="6400800" y="2057400"/>
            <a:ext cx="762000" cy="4572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3799" name="Oval 6"/>
          <p:cNvSpPr>
            <a:spLocks noChangeArrowheads="1"/>
          </p:cNvSpPr>
          <p:nvPr/>
        </p:nvSpPr>
        <p:spPr bwMode="auto">
          <a:xfrm>
            <a:off x="5410200" y="2057400"/>
            <a:ext cx="762000" cy="4572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3800" name="Oval 7"/>
          <p:cNvSpPr>
            <a:spLocks noChangeArrowheads="1"/>
          </p:cNvSpPr>
          <p:nvPr/>
        </p:nvSpPr>
        <p:spPr bwMode="auto">
          <a:xfrm>
            <a:off x="4343400" y="2057400"/>
            <a:ext cx="762000" cy="4572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3801" name="Oval 8"/>
          <p:cNvSpPr>
            <a:spLocks noChangeArrowheads="1"/>
          </p:cNvSpPr>
          <p:nvPr/>
        </p:nvSpPr>
        <p:spPr bwMode="auto">
          <a:xfrm>
            <a:off x="3276600" y="2057400"/>
            <a:ext cx="762000" cy="4572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3802" name="Text Box 9"/>
          <p:cNvSpPr txBox="1">
            <a:spLocks noChangeArrowheads="1"/>
          </p:cNvSpPr>
          <p:nvPr/>
        </p:nvSpPr>
        <p:spPr bwMode="auto">
          <a:xfrm>
            <a:off x="8534400" y="2041526"/>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b="1" i="1">
                <a:latin typeface="Times New Roman" panose="02020603050405020304" pitchFamily="18" charset="0"/>
              </a:rPr>
              <a:t>Factories</a:t>
            </a:r>
          </a:p>
        </p:txBody>
      </p:sp>
      <p:sp>
        <p:nvSpPr>
          <p:cNvPr id="33803" name="Text Box 10"/>
          <p:cNvSpPr txBox="1">
            <a:spLocks noChangeArrowheads="1"/>
          </p:cNvSpPr>
          <p:nvPr/>
        </p:nvSpPr>
        <p:spPr bwMode="auto">
          <a:xfrm>
            <a:off x="8686800" y="4876801"/>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b="1" i="1">
                <a:latin typeface="Times New Roman" panose="02020603050405020304" pitchFamily="18" charset="0"/>
              </a:rPr>
              <a:t>Customers</a:t>
            </a:r>
          </a:p>
        </p:txBody>
      </p:sp>
      <p:sp>
        <p:nvSpPr>
          <p:cNvPr id="33804" name="Oval 11"/>
          <p:cNvSpPr>
            <a:spLocks noChangeArrowheads="1"/>
          </p:cNvSpPr>
          <p:nvPr/>
        </p:nvSpPr>
        <p:spPr bwMode="auto">
          <a:xfrm>
            <a:off x="2590800" y="4876800"/>
            <a:ext cx="1752600" cy="6096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3805" name="Oval 12"/>
          <p:cNvSpPr>
            <a:spLocks noChangeArrowheads="1"/>
          </p:cNvSpPr>
          <p:nvPr/>
        </p:nvSpPr>
        <p:spPr bwMode="auto">
          <a:xfrm>
            <a:off x="6629400" y="4876800"/>
            <a:ext cx="1752600" cy="6096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3806" name="Oval 13"/>
          <p:cNvSpPr>
            <a:spLocks noChangeArrowheads="1"/>
          </p:cNvSpPr>
          <p:nvPr/>
        </p:nvSpPr>
        <p:spPr bwMode="auto">
          <a:xfrm>
            <a:off x="4648200" y="4876800"/>
            <a:ext cx="1752600" cy="6096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3807" name="Line 14"/>
          <p:cNvSpPr>
            <a:spLocks noChangeShapeType="1"/>
          </p:cNvSpPr>
          <p:nvPr/>
        </p:nvSpPr>
        <p:spPr bwMode="auto">
          <a:xfrm>
            <a:off x="2743200" y="2514600"/>
            <a:ext cx="2438400" cy="1371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808" name="Line 15"/>
          <p:cNvSpPr>
            <a:spLocks noChangeShapeType="1"/>
          </p:cNvSpPr>
          <p:nvPr/>
        </p:nvSpPr>
        <p:spPr bwMode="auto">
          <a:xfrm>
            <a:off x="3733800" y="2514600"/>
            <a:ext cx="1600200" cy="1295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809" name="Line 16"/>
          <p:cNvSpPr>
            <a:spLocks noChangeShapeType="1"/>
          </p:cNvSpPr>
          <p:nvPr/>
        </p:nvSpPr>
        <p:spPr bwMode="auto">
          <a:xfrm>
            <a:off x="4876800" y="2514600"/>
            <a:ext cx="533400" cy="1143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810" name="Line 17"/>
          <p:cNvSpPr>
            <a:spLocks noChangeShapeType="1"/>
          </p:cNvSpPr>
          <p:nvPr/>
        </p:nvSpPr>
        <p:spPr bwMode="auto">
          <a:xfrm flipH="1">
            <a:off x="5791200" y="2514600"/>
            <a:ext cx="1905000" cy="1219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811" name="Line 18"/>
          <p:cNvSpPr>
            <a:spLocks noChangeShapeType="1"/>
          </p:cNvSpPr>
          <p:nvPr/>
        </p:nvSpPr>
        <p:spPr bwMode="auto">
          <a:xfrm flipH="1">
            <a:off x="5715000" y="2514600"/>
            <a:ext cx="990600" cy="1143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812" name="Line 19"/>
          <p:cNvSpPr>
            <a:spLocks noChangeShapeType="1"/>
          </p:cNvSpPr>
          <p:nvPr/>
        </p:nvSpPr>
        <p:spPr bwMode="auto">
          <a:xfrm flipH="1">
            <a:off x="5562600" y="2514600"/>
            <a:ext cx="152400" cy="1219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813" name="Line 20"/>
          <p:cNvSpPr>
            <a:spLocks noChangeShapeType="1"/>
          </p:cNvSpPr>
          <p:nvPr/>
        </p:nvSpPr>
        <p:spPr bwMode="auto">
          <a:xfrm flipH="1" flipV="1">
            <a:off x="5791200" y="4114800"/>
            <a:ext cx="1143000" cy="83820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814" name="Line 21"/>
          <p:cNvSpPr>
            <a:spLocks noChangeShapeType="1"/>
          </p:cNvSpPr>
          <p:nvPr/>
        </p:nvSpPr>
        <p:spPr bwMode="auto">
          <a:xfrm>
            <a:off x="5562600" y="5943600"/>
            <a:ext cx="1828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815" name="Line 22"/>
          <p:cNvSpPr>
            <a:spLocks noChangeShapeType="1"/>
          </p:cNvSpPr>
          <p:nvPr/>
        </p:nvSpPr>
        <p:spPr bwMode="auto">
          <a:xfrm>
            <a:off x="5562600" y="6248400"/>
            <a:ext cx="1828800" cy="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816" name="Text Box 23"/>
          <p:cNvSpPr txBox="1">
            <a:spLocks noChangeArrowheads="1"/>
          </p:cNvSpPr>
          <p:nvPr/>
        </p:nvSpPr>
        <p:spPr bwMode="auto">
          <a:xfrm>
            <a:off x="7696200" y="5715001"/>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b="1">
                <a:latin typeface="Times New Roman" panose="02020603050405020304" pitchFamily="18" charset="0"/>
              </a:rPr>
              <a:t>Product Flow</a:t>
            </a:r>
          </a:p>
        </p:txBody>
      </p:sp>
      <p:sp>
        <p:nvSpPr>
          <p:cNvPr id="33817" name="Text Box 24"/>
          <p:cNvSpPr txBox="1">
            <a:spLocks noChangeArrowheads="1"/>
          </p:cNvSpPr>
          <p:nvPr/>
        </p:nvSpPr>
        <p:spPr bwMode="auto">
          <a:xfrm>
            <a:off x="7696200" y="6019801"/>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b="1">
                <a:latin typeface="Times New Roman" panose="02020603050405020304" pitchFamily="18" charset="0"/>
              </a:rPr>
              <a:t>Information Flow</a:t>
            </a:r>
          </a:p>
        </p:txBody>
      </p:sp>
      <p:sp>
        <p:nvSpPr>
          <p:cNvPr id="33818" name="Oval 25"/>
          <p:cNvSpPr>
            <a:spLocks noChangeArrowheads="1"/>
          </p:cNvSpPr>
          <p:nvPr/>
        </p:nvSpPr>
        <p:spPr bwMode="auto">
          <a:xfrm>
            <a:off x="5181600" y="3733800"/>
            <a:ext cx="685800" cy="3048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3819" name="Line 26"/>
          <p:cNvSpPr>
            <a:spLocks noChangeShapeType="1"/>
          </p:cNvSpPr>
          <p:nvPr/>
        </p:nvSpPr>
        <p:spPr bwMode="auto">
          <a:xfrm flipV="1">
            <a:off x="5334000" y="4114800"/>
            <a:ext cx="76200" cy="68580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820" name="Line 27"/>
          <p:cNvSpPr>
            <a:spLocks noChangeShapeType="1"/>
          </p:cNvSpPr>
          <p:nvPr/>
        </p:nvSpPr>
        <p:spPr bwMode="auto">
          <a:xfrm flipV="1">
            <a:off x="3581400" y="3962400"/>
            <a:ext cx="1600200" cy="83820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821" name="Line 28"/>
          <p:cNvSpPr>
            <a:spLocks noChangeShapeType="1"/>
          </p:cNvSpPr>
          <p:nvPr/>
        </p:nvSpPr>
        <p:spPr bwMode="auto">
          <a:xfrm flipH="1">
            <a:off x="3886200" y="4038600"/>
            <a:ext cx="1371600" cy="838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822" name="Line 29"/>
          <p:cNvSpPr>
            <a:spLocks noChangeShapeType="1"/>
          </p:cNvSpPr>
          <p:nvPr/>
        </p:nvSpPr>
        <p:spPr bwMode="auto">
          <a:xfrm flipH="1">
            <a:off x="5562600" y="4038600"/>
            <a:ext cx="0" cy="762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823" name="Line 30"/>
          <p:cNvSpPr>
            <a:spLocks noChangeShapeType="1"/>
          </p:cNvSpPr>
          <p:nvPr/>
        </p:nvSpPr>
        <p:spPr bwMode="auto">
          <a:xfrm>
            <a:off x="5791200" y="3962400"/>
            <a:ext cx="1600200" cy="838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824" name="Text Box 31"/>
          <p:cNvSpPr txBox="1">
            <a:spLocks noChangeArrowheads="1"/>
          </p:cNvSpPr>
          <p:nvPr/>
        </p:nvSpPr>
        <p:spPr bwMode="auto">
          <a:xfrm>
            <a:off x="7162800" y="3505201"/>
            <a:ext cx="2743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b="1" i="1">
                <a:latin typeface="Times New Roman" panose="02020603050405020304" pitchFamily="18" charset="0"/>
              </a:rPr>
              <a:t>Warehouse Storage by Distributor/Retailer</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45B95FF-D83F-460A-977C-8C625078515F}" type="slidenum">
              <a:rPr lang="en-US" altLang="en-US">
                <a:solidFill>
                  <a:srgbClr val="898989"/>
                </a:solidFill>
                <a:latin typeface="Calibri" panose="020F0502020204030204" pitchFamily="34" charset="0"/>
              </a:rPr>
              <a:pPr eaLnBrk="1" hangingPunct="1"/>
              <a:t>34</a:t>
            </a:fld>
            <a:endParaRPr lang="en-US" altLang="en-US">
              <a:solidFill>
                <a:srgbClr val="898989"/>
              </a:solidFill>
              <a:latin typeface="Calibri" panose="020F0502020204030204" pitchFamily="34" charset="0"/>
            </a:endParaRPr>
          </a:p>
        </p:txBody>
      </p:sp>
      <p:sp>
        <p:nvSpPr>
          <p:cNvPr id="205826" name="Rectangle 2"/>
          <p:cNvSpPr>
            <a:spLocks noGrp="1" noChangeArrowheads="1"/>
          </p:cNvSpPr>
          <p:nvPr>
            <p:ph type="title"/>
          </p:nvPr>
        </p:nvSpPr>
        <p:spPr/>
        <p:txBody>
          <a:bodyPr rtlCol="0">
            <a:normAutofit/>
          </a:bodyPr>
          <a:lstStyle/>
          <a:p>
            <a:pPr eaLnBrk="1" fontAlgn="auto" hangingPunct="1">
              <a:spcAft>
                <a:spcPts val="0"/>
              </a:spcAft>
              <a:defRPr/>
            </a:pPr>
            <a:r>
              <a:rPr lang="en-US" dirty="0">
                <a:latin typeface="+mn-lt"/>
              </a:rPr>
              <a:t>Distributor Storage </a:t>
            </a:r>
            <a:r>
              <a:rPr lang="en-US" dirty="0" smtClean="0">
                <a:latin typeface="+mn-lt"/>
              </a:rPr>
              <a:t>with Last </a:t>
            </a:r>
            <a:r>
              <a:rPr lang="en-US" dirty="0">
                <a:latin typeface="+mn-lt"/>
              </a:rPr>
              <a:t>Mile Delivery</a:t>
            </a:r>
          </a:p>
        </p:txBody>
      </p:sp>
      <p:sp>
        <p:nvSpPr>
          <p:cNvPr id="34820" name="Oval 3"/>
          <p:cNvSpPr>
            <a:spLocks noChangeArrowheads="1"/>
          </p:cNvSpPr>
          <p:nvPr/>
        </p:nvSpPr>
        <p:spPr bwMode="auto">
          <a:xfrm>
            <a:off x="2133600" y="2057400"/>
            <a:ext cx="762000" cy="4572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4821" name="Oval 4"/>
          <p:cNvSpPr>
            <a:spLocks noChangeArrowheads="1"/>
          </p:cNvSpPr>
          <p:nvPr/>
        </p:nvSpPr>
        <p:spPr bwMode="auto">
          <a:xfrm>
            <a:off x="7467600" y="2057400"/>
            <a:ext cx="762000" cy="4572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4822" name="Oval 5"/>
          <p:cNvSpPr>
            <a:spLocks noChangeArrowheads="1"/>
          </p:cNvSpPr>
          <p:nvPr/>
        </p:nvSpPr>
        <p:spPr bwMode="auto">
          <a:xfrm>
            <a:off x="6400800" y="2057400"/>
            <a:ext cx="762000" cy="4572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4823" name="Oval 6"/>
          <p:cNvSpPr>
            <a:spLocks noChangeArrowheads="1"/>
          </p:cNvSpPr>
          <p:nvPr/>
        </p:nvSpPr>
        <p:spPr bwMode="auto">
          <a:xfrm>
            <a:off x="5410200" y="2057400"/>
            <a:ext cx="762000" cy="4572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4824" name="Oval 7"/>
          <p:cNvSpPr>
            <a:spLocks noChangeArrowheads="1"/>
          </p:cNvSpPr>
          <p:nvPr/>
        </p:nvSpPr>
        <p:spPr bwMode="auto">
          <a:xfrm>
            <a:off x="4343400" y="2057400"/>
            <a:ext cx="762000" cy="4572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4825" name="Oval 8"/>
          <p:cNvSpPr>
            <a:spLocks noChangeArrowheads="1"/>
          </p:cNvSpPr>
          <p:nvPr/>
        </p:nvSpPr>
        <p:spPr bwMode="auto">
          <a:xfrm>
            <a:off x="3276600" y="2057400"/>
            <a:ext cx="762000" cy="4572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4826" name="Text Box 9"/>
          <p:cNvSpPr txBox="1">
            <a:spLocks noChangeArrowheads="1"/>
          </p:cNvSpPr>
          <p:nvPr/>
        </p:nvSpPr>
        <p:spPr bwMode="auto">
          <a:xfrm>
            <a:off x="8534400" y="2117726"/>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b="1" i="1">
                <a:latin typeface="Times New Roman" panose="02020603050405020304" pitchFamily="18" charset="0"/>
              </a:rPr>
              <a:t>Factories</a:t>
            </a:r>
          </a:p>
        </p:txBody>
      </p:sp>
      <p:sp>
        <p:nvSpPr>
          <p:cNvPr id="34827" name="Oval 10"/>
          <p:cNvSpPr>
            <a:spLocks noChangeArrowheads="1"/>
          </p:cNvSpPr>
          <p:nvPr/>
        </p:nvSpPr>
        <p:spPr bwMode="auto">
          <a:xfrm>
            <a:off x="3048000" y="3657600"/>
            <a:ext cx="685800" cy="3048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4828" name="Text Box 11"/>
          <p:cNvSpPr txBox="1">
            <a:spLocks noChangeArrowheads="1"/>
          </p:cNvSpPr>
          <p:nvPr/>
        </p:nvSpPr>
        <p:spPr bwMode="auto">
          <a:xfrm>
            <a:off x="8686800" y="4876801"/>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b="1" i="1">
                <a:latin typeface="Times New Roman" panose="02020603050405020304" pitchFamily="18" charset="0"/>
              </a:rPr>
              <a:t>Customers</a:t>
            </a:r>
          </a:p>
        </p:txBody>
      </p:sp>
      <p:sp>
        <p:nvSpPr>
          <p:cNvPr id="34829" name="Oval 12"/>
          <p:cNvSpPr>
            <a:spLocks noChangeArrowheads="1"/>
          </p:cNvSpPr>
          <p:nvPr/>
        </p:nvSpPr>
        <p:spPr bwMode="auto">
          <a:xfrm>
            <a:off x="1981200" y="4876800"/>
            <a:ext cx="762000" cy="4572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4830" name="Line 13"/>
          <p:cNvSpPr>
            <a:spLocks noChangeShapeType="1"/>
          </p:cNvSpPr>
          <p:nvPr/>
        </p:nvSpPr>
        <p:spPr bwMode="auto">
          <a:xfrm>
            <a:off x="2743200" y="2514600"/>
            <a:ext cx="3352800" cy="1371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31" name="Line 14"/>
          <p:cNvSpPr>
            <a:spLocks noChangeShapeType="1"/>
          </p:cNvSpPr>
          <p:nvPr/>
        </p:nvSpPr>
        <p:spPr bwMode="auto">
          <a:xfrm>
            <a:off x="3733800" y="2514600"/>
            <a:ext cx="2438400" cy="1219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32" name="Line 15"/>
          <p:cNvSpPr>
            <a:spLocks noChangeShapeType="1"/>
          </p:cNvSpPr>
          <p:nvPr/>
        </p:nvSpPr>
        <p:spPr bwMode="auto">
          <a:xfrm>
            <a:off x="4876800" y="2514600"/>
            <a:ext cx="1371600" cy="1219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33" name="Line 16"/>
          <p:cNvSpPr>
            <a:spLocks noChangeShapeType="1"/>
          </p:cNvSpPr>
          <p:nvPr/>
        </p:nvSpPr>
        <p:spPr bwMode="auto">
          <a:xfrm flipH="1">
            <a:off x="6781800" y="2514600"/>
            <a:ext cx="914400" cy="1143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34" name="Line 17"/>
          <p:cNvSpPr>
            <a:spLocks noChangeShapeType="1"/>
          </p:cNvSpPr>
          <p:nvPr/>
        </p:nvSpPr>
        <p:spPr bwMode="auto">
          <a:xfrm flipH="1">
            <a:off x="6553200" y="2514600"/>
            <a:ext cx="152400" cy="1143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35" name="Line 18"/>
          <p:cNvSpPr>
            <a:spLocks noChangeShapeType="1"/>
          </p:cNvSpPr>
          <p:nvPr/>
        </p:nvSpPr>
        <p:spPr bwMode="auto">
          <a:xfrm>
            <a:off x="5715000" y="2514600"/>
            <a:ext cx="685800" cy="1143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36" name="Line 19"/>
          <p:cNvSpPr>
            <a:spLocks noChangeShapeType="1"/>
          </p:cNvSpPr>
          <p:nvPr/>
        </p:nvSpPr>
        <p:spPr bwMode="auto">
          <a:xfrm flipV="1">
            <a:off x="3429000" y="2514600"/>
            <a:ext cx="76200" cy="114300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34837" name="Line 20"/>
          <p:cNvSpPr>
            <a:spLocks noChangeShapeType="1"/>
          </p:cNvSpPr>
          <p:nvPr/>
        </p:nvSpPr>
        <p:spPr bwMode="auto">
          <a:xfrm flipV="1">
            <a:off x="3505200" y="2438400"/>
            <a:ext cx="914400" cy="114300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34838" name="Line 21"/>
          <p:cNvSpPr>
            <a:spLocks noChangeShapeType="1"/>
          </p:cNvSpPr>
          <p:nvPr/>
        </p:nvSpPr>
        <p:spPr bwMode="auto">
          <a:xfrm flipV="1">
            <a:off x="3581400" y="2362200"/>
            <a:ext cx="1905000" cy="121920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34839" name="Line 22"/>
          <p:cNvSpPr>
            <a:spLocks noChangeShapeType="1"/>
          </p:cNvSpPr>
          <p:nvPr/>
        </p:nvSpPr>
        <p:spPr bwMode="auto">
          <a:xfrm flipH="1" flipV="1">
            <a:off x="3657600" y="3962400"/>
            <a:ext cx="762000" cy="83820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40" name="Line 23"/>
          <p:cNvSpPr>
            <a:spLocks noChangeShapeType="1"/>
          </p:cNvSpPr>
          <p:nvPr/>
        </p:nvSpPr>
        <p:spPr bwMode="auto">
          <a:xfrm flipH="1" flipV="1">
            <a:off x="2438400" y="2514600"/>
            <a:ext cx="762000" cy="114300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34841" name="Line 24"/>
          <p:cNvSpPr>
            <a:spLocks noChangeShapeType="1"/>
          </p:cNvSpPr>
          <p:nvPr/>
        </p:nvSpPr>
        <p:spPr bwMode="auto">
          <a:xfrm>
            <a:off x="5562600" y="5943600"/>
            <a:ext cx="1828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42" name="Line 25"/>
          <p:cNvSpPr>
            <a:spLocks noChangeShapeType="1"/>
          </p:cNvSpPr>
          <p:nvPr/>
        </p:nvSpPr>
        <p:spPr bwMode="auto">
          <a:xfrm>
            <a:off x="5562600" y="6400800"/>
            <a:ext cx="1828800" cy="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43" name="Text Box 26"/>
          <p:cNvSpPr txBox="1">
            <a:spLocks noChangeArrowheads="1"/>
          </p:cNvSpPr>
          <p:nvPr/>
        </p:nvSpPr>
        <p:spPr bwMode="auto">
          <a:xfrm>
            <a:off x="7696200" y="5715001"/>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b="1">
                <a:latin typeface="Times New Roman" panose="02020603050405020304" pitchFamily="18" charset="0"/>
              </a:rPr>
              <a:t>Product Flow</a:t>
            </a:r>
          </a:p>
        </p:txBody>
      </p:sp>
      <p:sp>
        <p:nvSpPr>
          <p:cNvPr id="34844" name="Text Box 27"/>
          <p:cNvSpPr txBox="1">
            <a:spLocks noChangeArrowheads="1"/>
          </p:cNvSpPr>
          <p:nvPr/>
        </p:nvSpPr>
        <p:spPr bwMode="auto">
          <a:xfrm>
            <a:off x="7696200" y="6172201"/>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b="1">
                <a:latin typeface="Times New Roman" panose="02020603050405020304" pitchFamily="18" charset="0"/>
              </a:rPr>
              <a:t>Information Flow</a:t>
            </a:r>
          </a:p>
        </p:txBody>
      </p:sp>
      <p:sp>
        <p:nvSpPr>
          <p:cNvPr id="34845" name="Line 28"/>
          <p:cNvSpPr>
            <a:spLocks noChangeShapeType="1"/>
          </p:cNvSpPr>
          <p:nvPr/>
        </p:nvSpPr>
        <p:spPr bwMode="auto">
          <a:xfrm flipV="1">
            <a:off x="3657600" y="2438400"/>
            <a:ext cx="2819400" cy="121920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34846" name="Line 29"/>
          <p:cNvSpPr>
            <a:spLocks noChangeShapeType="1"/>
          </p:cNvSpPr>
          <p:nvPr/>
        </p:nvSpPr>
        <p:spPr bwMode="auto">
          <a:xfrm flipV="1">
            <a:off x="3733800" y="2438400"/>
            <a:ext cx="3810000" cy="129540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34847" name="Line 30"/>
          <p:cNvSpPr>
            <a:spLocks noChangeShapeType="1"/>
          </p:cNvSpPr>
          <p:nvPr/>
        </p:nvSpPr>
        <p:spPr bwMode="auto">
          <a:xfrm flipV="1">
            <a:off x="3505200" y="3962400"/>
            <a:ext cx="0" cy="83820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48" name="Line 31"/>
          <p:cNvSpPr>
            <a:spLocks noChangeShapeType="1"/>
          </p:cNvSpPr>
          <p:nvPr/>
        </p:nvSpPr>
        <p:spPr bwMode="auto">
          <a:xfrm flipV="1">
            <a:off x="2438400" y="3962400"/>
            <a:ext cx="762000" cy="83820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49" name="Line 32"/>
          <p:cNvSpPr>
            <a:spLocks noChangeShapeType="1"/>
          </p:cNvSpPr>
          <p:nvPr/>
        </p:nvSpPr>
        <p:spPr bwMode="auto">
          <a:xfrm flipH="1">
            <a:off x="2667000" y="4038600"/>
            <a:ext cx="533400" cy="838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50" name="Line 33"/>
          <p:cNvSpPr>
            <a:spLocks noChangeShapeType="1"/>
          </p:cNvSpPr>
          <p:nvPr/>
        </p:nvSpPr>
        <p:spPr bwMode="auto">
          <a:xfrm flipH="1">
            <a:off x="3352800" y="3962400"/>
            <a:ext cx="0" cy="838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51" name="Line 34"/>
          <p:cNvSpPr>
            <a:spLocks noChangeShapeType="1"/>
          </p:cNvSpPr>
          <p:nvPr/>
        </p:nvSpPr>
        <p:spPr bwMode="auto">
          <a:xfrm>
            <a:off x="3733800" y="3886200"/>
            <a:ext cx="914400" cy="990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52" name="Text Box 35"/>
          <p:cNvSpPr txBox="1">
            <a:spLocks noChangeArrowheads="1"/>
          </p:cNvSpPr>
          <p:nvPr/>
        </p:nvSpPr>
        <p:spPr bwMode="auto">
          <a:xfrm>
            <a:off x="7391400" y="3505201"/>
            <a:ext cx="2743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b="1" i="1">
                <a:latin typeface="Times New Roman" panose="02020603050405020304" pitchFamily="18" charset="0"/>
              </a:rPr>
              <a:t>Distributor/Retailer Warehouse</a:t>
            </a:r>
          </a:p>
        </p:txBody>
      </p:sp>
      <p:sp>
        <p:nvSpPr>
          <p:cNvPr id="34853" name="Oval 36"/>
          <p:cNvSpPr>
            <a:spLocks noChangeArrowheads="1"/>
          </p:cNvSpPr>
          <p:nvPr/>
        </p:nvSpPr>
        <p:spPr bwMode="auto">
          <a:xfrm>
            <a:off x="4114800" y="4876800"/>
            <a:ext cx="762000" cy="4572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4854" name="Oval 37"/>
          <p:cNvSpPr>
            <a:spLocks noChangeArrowheads="1"/>
          </p:cNvSpPr>
          <p:nvPr/>
        </p:nvSpPr>
        <p:spPr bwMode="auto">
          <a:xfrm>
            <a:off x="3048000" y="4876800"/>
            <a:ext cx="762000" cy="4572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4855" name="Oval 38"/>
          <p:cNvSpPr>
            <a:spLocks noChangeArrowheads="1"/>
          </p:cNvSpPr>
          <p:nvPr/>
        </p:nvSpPr>
        <p:spPr bwMode="auto">
          <a:xfrm>
            <a:off x="6172200" y="3733800"/>
            <a:ext cx="685800" cy="3048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4856" name="Oval 39"/>
          <p:cNvSpPr>
            <a:spLocks noChangeArrowheads="1"/>
          </p:cNvSpPr>
          <p:nvPr/>
        </p:nvSpPr>
        <p:spPr bwMode="auto">
          <a:xfrm>
            <a:off x="5105400" y="4953000"/>
            <a:ext cx="762000" cy="4572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4857" name="Line 40"/>
          <p:cNvSpPr>
            <a:spLocks noChangeShapeType="1"/>
          </p:cNvSpPr>
          <p:nvPr/>
        </p:nvSpPr>
        <p:spPr bwMode="auto">
          <a:xfrm flipH="1" flipV="1">
            <a:off x="6781800" y="4038600"/>
            <a:ext cx="762000" cy="83820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58" name="Line 41"/>
          <p:cNvSpPr>
            <a:spLocks noChangeShapeType="1"/>
          </p:cNvSpPr>
          <p:nvPr/>
        </p:nvSpPr>
        <p:spPr bwMode="auto">
          <a:xfrm flipV="1">
            <a:off x="6629400" y="4038600"/>
            <a:ext cx="0" cy="83820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59" name="Line 42"/>
          <p:cNvSpPr>
            <a:spLocks noChangeShapeType="1"/>
          </p:cNvSpPr>
          <p:nvPr/>
        </p:nvSpPr>
        <p:spPr bwMode="auto">
          <a:xfrm flipV="1">
            <a:off x="5562600" y="4038600"/>
            <a:ext cx="762000" cy="83820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60" name="Line 43"/>
          <p:cNvSpPr>
            <a:spLocks noChangeShapeType="1"/>
          </p:cNvSpPr>
          <p:nvPr/>
        </p:nvSpPr>
        <p:spPr bwMode="auto">
          <a:xfrm flipH="1">
            <a:off x="5791200" y="4114800"/>
            <a:ext cx="533400" cy="838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61" name="Line 44"/>
          <p:cNvSpPr>
            <a:spLocks noChangeShapeType="1"/>
          </p:cNvSpPr>
          <p:nvPr/>
        </p:nvSpPr>
        <p:spPr bwMode="auto">
          <a:xfrm flipH="1">
            <a:off x="6477000" y="4038600"/>
            <a:ext cx="0" cy="838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62" name="Line 45"/>
          <p:cNvSpPr>
            <a:spLocks noChangeShapeType="1"/>
          </p:cNvSpPr>
          <p:nvPr/>
        </p:nvSpPr>
        <p:spPr bwMode="auto">
          <a:xfrm>
            <a:off x="6858000" y="3962400"/>
            <a:ext cx="914400" cy="990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63" name="Oval 46"/>
          <p:cNvSpPr>
            <a:spLocks noChangeArrowheads="1"/>
          </p:cNvSpPr>
          <p:nvPr/>
        </p:nvSpPr>
        <p:spPr bwMode="auto">
          <a:xfrm>
            <a:off x="7239000" y="4953000"/>
            <a:ext cx="762000" cy="4572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4864" name="Oval 47"/>
          <p:cNvSpPr>
            <a:spLocks noChangeArrowheads="1"/>
          </p:cNvSpPr>
          <p:nvPr/>
        </p:nvSpPr>
        <p:spPr bwMode="auto">
          <a:xfrm>
            <a:off x="6172200" y="4953000"/>
            <a:ext cx="762000" cy="4572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4865" name="Line 48"/>
          <p:cNvSpPr>
            <a:spLocks noChangeShapeType="1"/>
          </p:cNvSpPr>
          <p:nvPr/>
        </p:nvSpPr>
        <p:spPr bwMode="auto">
          <a:xfrm>
            <a:off x="2743200" y="5105400"/>
            <a:ext cx="304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66" name="Line 49"/>
          <p:cNvSpPr>
            <a:spLocks noChangeShapeType="1"/>
          </p:cNvSpPr>
          <p:nvPr/>
        </p:nvSpPr>
        <p:spPr bwMode="auto">
          <a:xfrm>
            <a:off x="3810000" y="5105400"/>
            <a:ext cx="304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67" name="Line 50"/>
          <p:cNvSpPr>
            <a:spLocks noChangeShapeType="1"/>
          </p:cNvSpPr>
          <p:nvPr/>
        </p:nvSpPr>
        <p:spPr bwMode="auto">
          <a:xfrm>
            <a:off x="7010400" y="5181600"/>
            <a:ext cx="304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68" name="Line 51"/>
          <p:cNvSpPr>
            <a:spLocks noChangeShapeType="1"/>
          </p:cNvSpPr>
          <p:nvPr/>
        </p:nvSpPr>
        <p:spPr bwMode="auto">
          <a:xfrm>
            <a:off x="5867400" y="5181600"/>
            <a:ext cx="304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A91C8FD-E110-4C9F-B8E6-E3A6B79B7BFE}" type="slidenum">
              <a:rPr lang="en-US" altLang="en-US">
                <a:solidFill>
                  <a:srgbClr val="898989"/>
                </a:solidFill>
                <a:latin typeface="Calibri" panose="020F0502020204030204" pitchFamily="34" charset="0"/>
              </a:rPr>
              <a:pPr eaLnBrk="1" hangingPunct="1"/>
              <a:t>35</a:t>
            </a:fld>
            <a:endParaRPr lang="en-US" altLang="en-US">
              <a:solidFill>
                <a:srgbClr val="898989"/>
              </a:solidFill>
              <a:latin typeface="Calibri" panose="020F0502020204030204" pitchFamily="34" charset="0"/>
            </a:endParaRPr>
          </a:p>
        </p:txBody>
      </p:sp>
      <p:sp>
        <p:nvSpPr>
          <p:cNvPr id="35843" name="Rectangle 2"/>
          <p:cNvSpPr>
            <a:spLocks noGrp="1" noChangeArrowheads="1"/>
          </p:cNvSpPr>
          <p:nvPr>
            <p:ph type="title"/>
          </p:nvPr>
        </p:nvSpPr>
        <p:spPr>
          <a:xfrm>
            <a:off x="2362200" y="228600"/>
            <a:ext cx="7793038" cy="1143000"/>
          </a:xfrm>
        </p:spPr>
        <p:txBody>
          <a:bodyPr/>
          <a:lstStyle/>
          <a:p>
            <a:pPr eaLnBrk="1" hangingPunct="1"/>
            <a:r>
              <a:rPr lang="en-US" altLang="en-US" smtClean="0">
                <a:latin typeface="+mn-lt"/>
              </a:rPr>
              <a:t>Manufacturer or Distributor Storage with Customer Pickup</a:t>
            </a:r>
          </a:p>
        </p:txBody>
      </p:sp>
      <p:sp>
        <p:nvSpPr>
          <p:cNvPr id="35844" name="Oval 3"/>
          <p:cNvSpPr>
            <a:spLocks noChangeArrowheads="1"/>
          </p:cNvSpPr>
          <p:nvPr/>
        </p:nvSpPr>
        <p:spPr bwMode="auto">
          <a:xfrm>
            <a:off x="2133600" y="1524000"/>
            <a:ext cx="762000" cy="4572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5845" name="Oval 4"/>
          <p:cNvSpPr>
            <a:spLocks noChangeArrowheads="1"/>
          </p:cNvSpPr>
          <p:nvPr/>
        </p:nvSpPr>
        <p:spPr bwMode="auto">
          <a:xfrm>
            <a:off x="7467600" y="1524000"/>
            <a:ext cx="762000" cy="4572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5846" name="Oval 5"/>
          <p:cNvSpPr>
            <a:spLocks noChangeArrowheads="1"/>
          </p:cNvSpPr>
          <p:nvPr/>
        </p:nvSpPr>
        <p:spPr bwMode="auto">
          <a:xfrm>
            <a:off x="6400800" y="1524000"/>
            <a:ext cx="762000" cy="4572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5847" name="Oval 6"/>
          <p:cNvSpPr>
            <a:spLocks noChangeArrowheads="1"/>
          </p:cNvSpPr>
          <p:nvPr/>
        </p:nvSpPr>
        <p:spPr bwMode="auto">
          <a:xfrm>
            <a:off x="5410200" y="1524000"/>
            <a:ext cx="762000" cy="4572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5848" name="Oval 7"/>
          <p:cNvSpPr>
            <a:spLocks noChangeArrowheads="1"/>
          </p:cNvSpPr>
          <p:nvPr/>
        </p:nvSpPr>
        <p:spPr bwMode="auto">
          <a:xfrm>
            <a:off x="4343400" y="1524000"/>
            <a:ext cx="762000" cy="4572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5849" name="Oval 8"/>
          <p:cNvSpPr>
            <a:spLocks noChangeArrowheads="1"/>
          </p:cNvSpPr>
          <p:nvPr/>
        </p:nvSpPr>
        <p:spPr bwMode="auto">
          <a:xfrm>
            <a:off x="3276600" y="1524000"/>
            <a:ext cx="762000" cy="4572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5850" name="Text Box 9"/>
          <p:cNvSpPr txBox="1">
            <a:spLocks noChangeArrowheads="1"/>
          </p:cNvSpPr>
          <p:nvPr/>
        </p:nvSpPr>
        <p:spPr bwMode="auto">
          <a:xfrm>
            <a:off x="8534400" y="1584326"/>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b="1" i="1">
                <a:latin typeface="Times New Roman" panose="02020603050405020304" pitchFamily="18" charset="0"/>
              </a:rPr>
              <a:t>Factories</a:t>
            </a:r>
          </a:p>
        </p:txBody>
      </p:sp>
      <p:sp>
        <p:nvSpPr>
          <p:cNvPr id="35851" name="Oval 10"/>
          <p:cNvSpPr>
            <a:spLocks noChangeArrowheads="1"/>
          </p:cNvSpPr>
          <p:nvPr/>
        </p:nvSpPr>
        <p:spPr bwMode="auto">
          <a:xfrm>
            <a:off x="3048000" y="3124200"/>
            <a:ext cx="685800" cy="3048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5852" name="Text Box 11"/>
          <p:cNvSpPr txBox="1">
            <a:spLocks noChangeArrowheads="1"/>
          </p:cNvSpPr>
          <p:nvPr/>
        </p:nvSpPr>
        <p:spPr bwMode="auto">
          <a:xfrm>
            <a:off x="1828800" y="3048001"/>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b="1" i="1">
                <a:latin typeface="Times New Roman" panose="02020603050405020304" pitchFamily="18" charset="0"/>
              </a:rPr>
              <a:t>Retailer</a:t>
            </a:r>
          </a:p>
        </p:txBody>
      </p:sp>
      <p:sp>
        <p:nvSpPr>
          <p:cNvPr id="35853" name="Text Box 12"/>
          <p:cNvSpPr txBox="1">
            <a:spLocks noChangeArrowheads="1"/>
          </p:cNvSpPr>
          <p:nvPr/>
        </p:nvSpPr>
        <p:spPr bwMode="auto">
          <a:xfrm>
            <a:off x="8686800" y="4419601"/>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b="1" i="1">
                <a:latin typeface="Times New Roman" panose="02020603050405020304" pitchFamily="18" charset="0"/>
              </a:rPr>
              <a:t>Pickup Sites</a:t>
            </a:r>
          </a:p>
        </p:txBody>
      </p:sp>
      <p:sp>
        <p:nvSpPr>
          <p:cNvPr id="35854" name="Oval 13"/>
          <p:cNvSpPr>
            <a:spLocks noChangeArrowheads="1"/>
          </p:cNvSpPr>
          <p:nvPr/>
        </p:nvSpPr>
        <p:spPr bwMode="auto">
          <a:xfrm>
            <a:off x="2590800" y="4343400"/>
            <a:ext cx="1752600" cy="6096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5855" name="Oval 14"/>
          <p:cNvSpPr>
            <a:spLocks noChangeArrowheads="1"/>
          </p:cNvSpPr>
          <p:nvPr/>
        </p:nvSpPr>
        <p:spPr bwMode="auto">
          <a:xfrm>
            <a:off x="6858000" y="4343400"/>
            <a:ext cx="1752600" cy="6096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5856" name="Oval 15"/>
          <p:cNvSpPr>
            <a:spLocks noChangeArrowheads="1"/>
          </p:cNvSpPr>
          <p:nvPr/>
        </p:nvSpPr>
        <p:spPr bwMode="auto">
          <a:xfrm>
            <a:off x="4648200" y="4343400"/>
            <a:ext cx="1752600" cy="6096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5857" name="Line 16"/>
          <p:cNvSpPr>
            <a:spLocks noChangeShapeType="1"/>
          </p:cNvSpPr>
          <p:nvPr/>
        </p:nvSpPr>
        <p:spPr bwMode="auto">
          <a:xfrm>
            <a:off x="2743200" y="1981200"/>
            <a:ext cx="2438400" cy="1371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858" name="Line 17"/>
          <p:cNvSpPr>
            <a:spLocks noChangeShapeType="1"/>
          </p:cNvSpPr>
          <p:nvPr/>
        </p:nvSpPr>
        <p:spPr bwMode="auto">
          <a:xfrm>
            <a:off x="3733800" y="1981200"/>
            <a:ext cx="1600200" cy="1295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859" name="Line 18"/>
          <p:cNvSpPr>
            <a:spLocks noChangeShapeType="1"/>
          </p:cNvSpPr>
          <p:nvPr/>
        </p:nvSpPr>
        <p:spPr bwMode="auto">
          <a:xfrm>
            <a:off x="4876800" y="1981200"/>
            <a:ext cx="533400" cy="1219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860" name="Line 19"/>
          <p:cNvSpPr>
            <a:spLocks noChangeShapeType="1"/>
          </p:cNvSpPr>
          <p:nvPr/>
        </p:nvSpPr>
        <p:spPr bwMode="auto">
          <a:xfrm flipH="1">
            <a:off x="5791200" y="1981200"/>
            <a:ext cx="1905000" cy="1295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861" name="Line 20"/>
          <p:cNvSpPr>
            <a:spLocks noChangeShapeType="1"/>
          </p:cNvSpPr>
          <p:nvPr/>
        </p:nvSpPr>
        <p:spPr bwMode="auto">
          <a:xfrm flipH="1">
            <a:off x="5715000" y="1981200"/>
            <a:ext cx="990600" cy="1219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862" name="Line 21"/>
          <p:cNvSpPr>
            <a:spLocks noChangeShapeType="1"/>
          </p:cNvSpPr>
          <p:nvPr/>
        </p:nvSpPr>
        <p:spPr bwMode="auto">
          <a:xfrm flipH="1">
            <a:off x="5562600" y="1981200"/>
            <a:ext cx="152400" cy="1219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863" name="Line 22"/>
          <p:cNvSpPr>
            <a:spLocks noChangeShapeType="1"/>
          </p:cNvSpPr>
          <p:nvPr/>
        </p:nvSpPr>
        <p:spPr bwMode="auto">
          <a:xfrm flipV="1">
            <a:off x="3429000" y="1981200"/>
            <a:ext cx="76200" cy="114300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864" name="Line 23"/>
          <p:cNvSpPr>
            <a:spLocks noChangeShapeType="1"/>
          </p:cNvSpPr>
          <p:nvPr/>
        </p:nvSpPr>
        <p:spPr bwMode="auto">
          <a:xfrm flipV="1">
            <a:off x="3505200" y="1905000"/>
            <a:ext cx="914400" cy="114300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865" name="Line 24"/>
          <p:cNvSpPr>
            <a:spLocks noChangeShapeType="1"/>
          </p:cNvSpPr>
          <p:nvPr/>
        </p:nvSpPr>
        <p:spPr bwMode="auto">
          <a:xfrm flipV="1">
            <a:off x="3581400" y="1828800"/>
            <a:ext cx="1905000" cy="121920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866" name="Line 25"/>
          <p:cNvSpPr>
            <a:spLocks noChangeShapeType="1"/>
          </p:cNvSpPr>
          <p:nvPr/>
        </p:nvSpPr>
        <p:spPr bwMode="auto">
          <a:xfrm flipH="1" flipV="1">
            <a:off x="3581400" y="3429000"/>
            <a:ext cx="228600" cy="213360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867" name="Line 26"/>
          <p:cNvSpPr>
            <a:spLocks noChangeShapeType="1"/>
          </p:cNvSpPr>
          <p:nvPr/>
        </p:nvSpPr>
        <p:spPr bwMode="auto">
          <a:xfrm flipH="1" flipV="1">
            <a:off x="2438400" y="1981200"/>
            <a:ext cx="762000" cy="114300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868" name="Line 27"/>
          <p:cNvSpPr>
            <a:spLocks noChangeShapeType="1"/>
          </p:cNvSpPr>
          <p:nvPr/>
        </p:nvSpPr>
        <p:spPr bwMode="auto">
          <a:xfrm>
            <a:off x="5562600" y="6384925"/>
            <a:ext cx="1828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869" name="Line 28"/>
          <p:cNvSpPr>
            <a:spLocks noChangeShapeType="1"/>
          </p:cNvSpPr>
          <p:nvPr/>
        </p:nvSpPr>
        <p:spPr bwMode="auto">
          <a:xfrm>
            <a:off x="5562600" y="6689725"/>
            <a:ext cx="1828800" cy="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870" name="Text Box 29"/>
          <p:cNvSpPr txBox="1">
            <a:spLocks noChangeArrowheads="1"/>
          </p:cNvSpPr>
          <p:nvPr/>
        </p:nvSpPr>
        <p:spPr bwMode="auto">
          <a:xfrm>
            <a:off x="7620000" y="6156326"/>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b="1">
                <a:latin typeface="Times New Roman" panose="02020603050405020304" pitchFamily="18" charset="0"/>
              </a:rPr>
              <a:t>Product Flow</a:t>
            </a:r>
          </a:p>
        </p:txBody>
      </p:sp>
      <p:sp>
        <p:nvSpPr>
          <p:cNvPr id="35871" name="Text Box 30"/>
          <p:cNvSpPr txBox="1">
            <a:spLocks noChangeArrowheads="1"/>
          </p:cNvSpPr>
          <p:nvPr/>
        </p:nvSpPr>
        <p:spPr bwMode="auto">
          <a:xfrm>
            <a:off x="7620000" y="6461126"/>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b="1">
                <a:latin typeface="Times New Roman" panose="02020603050405020304" pitchFamily="18" charset="0"/>
              </a:rPr>
              <a:t>Information Flow</a:t>
            </a:r>
          </a:p>
        </p:txBody>
      </p:sp>
      <p:sp>
        <p:nvSpPr>
          <p:cNvPr id="35872" name="Line 31"/>
          <p:cNvSpPr>
            <a:spLocks noChangeShapeType="1"/>
          </p:cNvSpPr>
          <p:nvPr/>
        </p:nvSpPr>
        <p:spPr bwMode="auto">
          <a:xfrm flipV="1">
            <a:off x="3657600" y="1905000"/>
            <a:ext cx="2819400" cy="121920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873" name="Line 32"/>
          <p:cNvSpPr>
            <a:spLocks noChangeShapeType="1"/>
          </p:cNvSpPr>
          <p:nvPr/>
        </p:nvSpPr>
        <p:spPr bwMode="auto">
          <a:xfrm flipV="1">
            <a:off x="3733800" y="1905000"/>
            <a:ext cx="3810000" cy="129540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874" name="Oval 33"/>
          <p:cNvSpPr>
            <a:spLocks noChangeArrowheads="1"/>
          </p:cNvSpPr>
          <p:nvPr/>
        </p:nvSpPr>
        <p:spPr bwMode="auto">
          <a:xfrm>
            <a:off x="5181600" y="3200400"/>
            <a:ext cx="685800" cy="3048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5875" name="Line 34"/>
          <p:cNvSpPr>
            <a:spLocks noChangeShapeType="1"/>
          </p:cNvSpPr>
          <p:nvPr/>
        </p:nvSpPr>
        <p:spPr bwMode="auto">
          <a:xfrm flipV="1">
            <a:off x="3276600" y="3429000"/>
            <a:ext cx="76200" cy="213360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876" name="Line 35"/>
          <p:cNvSpPr>
            <a:spLocks noChangeShapeType="1"/>
          </p:cNvSpPr>
          <p:nvPr/>
        </p:nvSpPr>
        <p:spPr bwMode="auto">
          <a:xfrm flipV="1">
            <a:off x="2590800" y="3429000"/>
            <a:ext cx="533400" cy="205740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877" name="Line 36"/>
          <p:cNvSpPr>
            <a:spLocks noChangeShapeType="1"/>
          </p:cNvSpPr>
          <p:nvPr/>
        </p:nvSpPr>
        <p:spPr bwMode="auto">
          <a:xfrm flipH="1">
            <a:off x="3886200" y="3505200"/>
            <a:ext cx="1371600" cy="838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878" name="Line 37"/>
          <p:cNvSpPr>
            <a:spLocks noChangeShapeType="1"/>
          </p:cNvSpPr>
          <p:nvPr/>
        </p:nvSpPr>
        <p:spPr bwMode="auto">
          <a:xfrm flipH="1">
            <a:off x="5562600" y="3505200"/>
            <a:ext cx="0" cy="762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879" name="Line 38"/>
          <p:cNvSpPr>
            <a:spLocks noChangeShapeType="1"/>
          </p:cNvSpPr>
          <p:nvPr/>
        </p:nvSpPr>
        <p:spPr bwMode="auto">
          <a:xfrm>
            <a:off x="5791200" y="3429000"/>
            <a:ext cx="1600200" cy="838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880" name="Text Box 39"/>
          <p:cNvSpPr txBox="1">
            <a:spLocks noChangeArrowheads="1"/>
          </p:cNvSpPr>
          <p:nvPr/>
        </p:nvSpPr>
        <p:spPr bwMode="auto">
          <a:xfrm>
            <a:off x="7162800" y="2971801"/>
            <a:ext cx="274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b="1" i="1">
                <a:latin typeface="Times New Roman" panose="02020603050405020304" pitchFamily="18" charset="0"/>
              </a:rPr>
              <a:t>Cross Dock DC</a:t>
            </a:r>
          </a:p>
        </p:txBody>
      </p:sp>
      <p:sp>
        <p:nvSpPr>
          <p:cNvPr id="35881" name="Oval 40"/>
          <p:cNvSpPr>
            <a:spLocks noChangeArrowheads="1"/>
          </p:cNvSpPr>
          <p:nvPr/>
        </p:nvSpPr>
        <p:spPr bwMode="auto">
          <a:xfrm>
            <a:off x="2438400" y="5562600"/>
            <a:ext cx="381000" cy="3048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5882" name="Oval 41"/>
          <p:cNvSpPr>
            <a:spLocks noChangeArrowheads="1"/>
          </p:cNvSpPr>
          <p:nvPr/>
        </p:nvSpPr>
        <p:spPr bwMode="auto">
          <a:xfrm>
            <a:off x="2971800" y="5562600"/>
            <a:ext cx="381000" cy="3048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5883" name="Oval 42"/>
          <p:cNvSpPr>
            <a:spLocks noChangeArrowheads="1"/>
          </p:cNvSpPr>
          <p:nvPr/>
        </p:nvSpPr>
        <p:spPr bwMode="auto">
          <a:xfrm>
            <a:off x="3505200" y="5562600"/>
            <a:ext cx="381000" cy="3048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5884" name="Oval 43"/>
          <p:cNvSpPr>
            <a:spLocks noChangeArrowheads="1"/>
          </p:cNvSpPr>
          <p:nvPr/>
        </p:nvSpPr>
        <p:spPr bwMode="auto">
          <a:xfrm>
            <a:off x="4114800" y="5562600"/>
            <a:ext cx="381000" cy="3048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5885" name="Line 44"/>
          <p:cNvSpPr>
            <a:spLocks noChangeShapeType="1"/>
          </p:cNvSpPr>
          <p:nvPr/>
        </p:nvSpPr>
        <p:spPr bwMode="auto">
          <a:xfrm flipH="1" flipV="1">
            <a:off x="3733800" y="3352800"/>
            <a:ext cx="609600" cy="220980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886" name="Line 45"/>
          <p:cNvSpPr>
            <a:spLocks noChangeShapeType="1"/>
          </p:cNvSpPr>
          <p:nvPr/>
        </p:nvSpPr>
        <p:spPr bwMode="auto">
          <a:xfrm flipV="1">
            <a:off x="2743200" y="4876800"/>
            <a:ext cx="152400" cy="685800"/>
          </a:xfrm>
          <a:prstGeom prst="line">
            <a:avLst/>
          </a:prstGeom>
          <a:noFill/>
          <a:ln w="50800" cmpd="tri">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887" name="Line 46"/>
          <p:cNvSpPr>
            <a:spLocks noChangeShapeType="1"/>
          </p:cNvSpPr>
          <p:nvPr/>
        </p:nvSpPr>
        <p:spPr bwMode="auto">
          <a:xfrm flipV="1">
            <a:off x="3124200" y="4953000"/>
            <a:ext cx="76200" cy="609600"/>
          </a:xfrm>
          <a:prstGeom prst="line">
            <a:avLst/>
          </a:prstGeom>
          <a:noFill/>
          <a:ln w="50800" cmpd="tri">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888" name="Line 47"/>
          <p:cNvSpPr>
            <a:spLocks noChangeShapeType="1"/>
          </p:cNvSpPr>
          <p:nvPr/>
        </p:nvSpPr>
        <p:spPr bwMode="auto">
          <a:xfrm flipH="1" flipV="1">
            <a:off x="3581400" y="4953000"/>
            <a:ext cx="76200" cy="609600"/>
          </a:xfrm>
          <a:prstGeom prst="line">
            <a:avLst/>
          </a:prstGeom>
          <a:noFill/>
          <a:ln w="50800" cmpd="tri">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889" name="Line 48"/>
          <p:cNvSpPr>
            <a:spLocks noChangeShapeType="1"/>
          </p:cNvSpPr>
          <p:nvPr/>
        </p:nvSpPr>
        <p:spPr bwMode="auto">
          <a:xfrm flipH="1" flipV="1">
            <a:off x="4038600" y="4876800"/>
            <a:ext cx="152400" cy="685800"/>
          </a:xfrm>
          <a:prstGeom prst="line">
            <a:avLst/>
          </a:prstGeom>
          <a:noFill/>
          <a:ln w="50800" cmpd="tri">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890" name="Line 49"/>
          <p:cNvSpPr>
            <a:spLocks noChangeShapeType="1"/>
          </p:cNvSpPr>
          <p:nvPr/>
        </p:nvSpPr>
        <p:spPr bwMode="auto">
          <a:xfrm flipV="1">
            <a:off x="5562600" y="6096000"/>
            <a:ext cx="1828800" cy="0"/>
          </a:xfrm>
          <a:prstGeom prst="line">
            <a:avLst/>
          </a:prstGeom>
          <a:noFill/>
          <a:ln w="50800" cmpd="tri">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891" name="Text Box 50"/>
          <p:cNvSpPr txBox="1">
            <a:spLocks noChangeArrowheads="1"/>
          </p:cNvSpPr>
          <p:nvPr/>
        </p:nvSpPr>
        <p:spPr bwMode="auto">
          <a:xfrm>
            <a:off x="7620000" y="5867401"/>
            <a:ext cx="2209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b="1">
                <a:latin typeface="Times New Roman" panose="02020603050405020304" pitchFamily="18" charset="0"/>
              </a:rPr>
              <a:t>Customer Flow</a:t>
            </a:r>
          </a:p>
        </p:txBody>
      </p:sp>
      <p:sp>
        <p:nvSpPr>
          <p:cNvPr id="35892" name="Oval 51"/>
          <p:cNvSpPr>
            <a:spLocks noChangeArrowheads="1"/>
          </p:cNvSpPr>
          <p:nvPr/>
        </p:nvSpPr>
        <p:spPr bwMode="auto">
          <a:xfrm>
            <a:off x="4572000" y="5562600"/>
            <a:ext cx="381000" cy="3048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5893" name="Oval 52"/>
          <p:cNvSpPr>
            <a:spLocks noChangeArrowheads="1"/>
          </p:cNvSpPr>
          <p:nvPr/>
        </p:nvSpPr>
        <p:spPr bwMode="auto">
          <a:xfrm>
            <a:off x="5105400" y="5562600"/>
            <a:ext cx="381000" cy="3048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5894" name="Oval 53"/>
          <p:cNvSpPr>
            <a:spLocks noChangeArrowheads="1"/>
          </p:cNvSpPr>
          <p:nvPr/>
        </p:nvSpPr>
        <p:spPr bwMode="auto">
          <a:xfrm>
            <a:off x="5638800" y="5562600"/>
            <a:ext cx="381000" cy="3048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5895" name="Oval 54"/>
          <p:cNvSpPr>
            <a:spLocks noChangeArrowheads="1"/>
          </p:cNvSpPr>
          <p:nvPr/>
        </p:nvSpPr>
        <p:spPr bwMode="auto">
          <a:xfrm>
            <a:off x="6248400" y="5562600"/>
            <a:ext cx="381000" cy="3048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5896" name="Line 55"/>
          <p:cNvSpPr>
            <a:spLocks noChangeShapeType="1"/>
          </p:cNvSpPr>
          <p:nvPr/>
        </p:nvSpPr>
        <p:spPr bwMode="auto">
          <a:xfrm flipV="1">
            <a:off x="4876800" y="4876800"/>
            <a:ext cx="152400" cy="685800"/>
          </a:xfrm>
          <a:prstGeom prst="line">
            <a:avLst/>
          </a:prstGeom>
          <a:noFill/>
          <a:ln w="50800" cmpd="tri">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897" name="Line 56"/>
          <p:cNvSpPr>
            <a:spLocks noChangeShapeType="1"/>
          </p:cNvSpPr>
          <p:nvPr/>
        </p:nvSpPr>
        <p:spPr bwMode="auto">
          <a:xfrm flipV="1">
            <a:off x="5257800" y="4953000"/>
            <a:ext cx="76200" cy="609600"/>
          </a:xfrm>
          <a:prstGeom prst="line">
            <a:avLst/>
          </a:prstGeom>
          <a:noFill/>
          <a:ln w="50800" cmpd="tri">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898" name="Line 57"/>
          <p:cNvSpPr>
            <a:spLocks noChangeShapeType="1"/>
          </p:cNvSpPr>
          <p:nvPr/>
        </p:nvSpPr>
        <p:spPr bwMode="auto">
          <a:xfrm flipH="1" flipV="1">
            <a:off x="5715000" y="4953000"/>
            <a:ext cx="76200" cy="609600"/>
          </a:xfrm>
          <a:prstGeom prst="line">
            <a:avLst/>
          </a:prstGeom>
          <a:noFill/>
          <a:ln w="50800" cmpd="tri">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899" name="Line 58"/>
          <p:cNvSpPr>
            <a:spLocks noChangeShapeType="1"/>
          </p:cNvSpPr>
          <p:nvPr/>
        </p:nvSpPr>
        <p:spPr bwMode="auto">
          <a:xfrm flipH="1" flipV="1">
            <a:off x="6172200" y="4876800"/>
            <a:ext cx="152400" cy="685800"/>
          </a:xfrm>
          <a:prstGeom prst="line">
            <a:avLst/>
          </a:prstGeom>
          <a:noFill/>
          <a:ln w="50800" cmpd="tri">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900" name="Oval 59"/>
          <p:cNvSpPr>
            <a:spLocks noChangeArrowheads="1"/>
          </p:cNvSpPr>
          <p:nvPr/>
        </p:nvSpPr>
        <p:spPr bwMode="auto">
          <a:xfrm>
            <a:off x="6705600" y="5562600"/>
            <a:ext cx="381000" cy="3048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5901" name="Oval 60"/>
          <p:cNvSpPr>
            <a:spLocks noChangeArrowheads="1"/>
          </p:cNvSpPr>
          <p:nvPr/>
        </p:nvSpPr>
        <p:spPr bwMode="auto">
          <a:xfrm>
            <a:off x="7239000" y="5562600"/>
            <a:ext cx="381000" cy="3048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5902" name="Oval 61"/>
          <p:cNvSpPr>
            <a:spLocks noChangeArrowheads="1"/>
          </p:cNvSpPr>
          <p:nvPr/>
        </p:nvSpPr>
        <p:spPr bwMode="auto">
          <a:xfrm>
            <a:off x="7772400" y="5562600"/>
            <a:ext cx="381000" cy="3048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5903" name="Oval 62"/>
          <p:cNvSpPr>
            <a:spLocks noChangeArrowheads="1"/>
          </p:cNvSpPr>
          <p:nvPr/>
        </p:nvSpPr>
        <p:spPr bwMode="auto">
          <a:xfrm>
            <a:off x="8382000" y="5562600"/>
            <a:ext cx="381000" cy="3048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5904" name="Line 63"/>
          <p:cNvSpPr>
            <a:spLocks noChangeShapeType="1"/>
          </p:cNvSpPr>
          <p:nvPr/>
        </p:nvSpPr>
        <p:spPr bwMode="auto">
          <a:xfrm flipV="1">
            <a:off x="7010400" y="4876800"/>
            <a:ext cx="152400" cy="685800"/>
          </a:xfrm>
          <a:prstGeom prst="line">
            <a:avLst/>
          </a:prstGeom>
          <a:noFill/>
          <a:ln w="50800" cmpd="tri">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905" name="Line 64"/>
          <p:cNvSpPr>
            <a:spLocks noChangeShapeType="1"/>
          </p:cNvSpPr>
          <p:nvPr/>
        </p:nvSpPr>
        <p:spPr bwMode="auto">
          <a:xfrm flipV="1">
            <a:off x="7391400" y="4953000"/>
            <a:ext cx="76200" cy="609600"/>
          </a:xfrm>
          <a:prstGeom prst="line">
            <a:avLst/>
          </a:prstGeom>
          <a:noFill/>
          <a:ln w="50800" cmpd="tri">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906" name="Line 65"/>
          <p:cNvSpPr>
            <a:spLocks noChangeShapeType="1"/>
          </p:cNvSpPr>
          <p:nvPr/>
        </p:nvSpPr>
        <p:spPr bwMode="auto">
          <a:xfrm flipH="1" flipV="1">
            <a:off x="7848600" y="4953000"/>
            <a:ext cx="76200" cy="609600"/>
          </a:xfrm>
          <a:prstGeom prst="line">
            <a:avLst/>
          </a:prstGeom>
          <a:noFill/>
          <a:ln w="50800" cmpd="tri">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907" name="Line 66"/>
          <p:cNvSpPr>
            <a:spLocks noChangeShapeType="1"/>
          </p:cNvSpPr>
          <p:nvPr/>
        </p:nvSpPr>
        <p:spPr bwMode="auto">
          <a:xfrm flipH="1" flipV="1">
            <a:off x="8305800" y="4876800"/>
            <a:ext cx="152400" cy="685800"/>
          </a:xfrm>
          <a:prstGeom prst="line">
            <a:avLst/>
          </a:prstGeom>
          <a:noFill/>
          <a:ln w="50800" cmpd="tri">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908" name="Text Box 67"/>
          <p:cNvSpPr txBox="1">
            <a:spLocks noChangeArrowheads="1"/>
          </p:cNvSpPr>
          <p:nvPr/>
        </p:nvSpPr>
        <p:spPr bwMode="auto">
          <a:xfrm>
            <a:off x="8991600" y="5334001"/>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b="1" i="1">
                <a:latin typeface="Times New Roman" panose="02020603050405020304" pitchFamily="18" charset="0"/>
              </a:rPr>
              <a:t>Customers</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2A4FA09-10FF-49E7-AED8-D558D4FE2076}" type="slidenum">
              <a:rPr lang="en-US" altLang="en-US">
                <a:solidFill>
                  <a:srgbClr val="898989"/>
                </a:solidFill>
                <a:latin typeface="Calibri" panose="020F0502020204030204" pitchFamily="34" charset="0"/>
              </a:rPr>
              <a:pPr eaLnBrk="1" hangingPunct="1"/>
              <a:t>36</a:t>
            </a:fld>
            <a:endParaRPr lang="en-US" altLang="en-US">
              <a:solidFill>
                <a:srgbClr val="898989"/>
              </a:solidFill>
              <a:latin typeface="Calibri" panose="020F0502020204030204" pitchFamily="34" charset="0"/>
            </a:endParaRPr>
          </a:p>
        </p:txBody>
      </p:sp>
      <p:sp>
        <p:nvSpPr>
          <p:cNvPr id="36867" name="Rectangle 2"/>
          <p:cNvSpPr>
            <a:spLocks noGrp="1" noChangeArrowheads="1"/>
          </p:cNvSpPr>
          <p:nvPr>
            <p:ph type="title"/>
          </p:nvPr>
        </p:nvSpPr>
        <p:spPr>
          <a:xfrm>
            <a:off x="1981200" y="304800"/>
            <a:ext cx="7772400" cy="1447800"/>
          </a:xfrm>
          <a:noFill/>
        </p:spPr>
        <p:txBody>
          <a:bodyPr vert="horz" wrap="square" lIns="92075" tIns="46038" rIns="92075" bIns="46038" numCol="1" anchor="ctr" anchorCtr="0" compatLnSpc="1">
            <a:prstTxWarp prst="textNoShape">
              <a:avLst/>
            </a:prstTxWarp>
          </a:bodyPr>
          <a:lstStyle/>
          <a:p>
            <a:pPr eaLnBrk="1" hangingPunct="1"/>
            <a:r>
              <a:rPr lang="en-US" altLang="en-US" smtClean="0">
                <a:latin typeface="+mn-lt"/>
              </a:rPr>
              <a:t>Components of an </a:t>
            </a:r>
            <a:br>
              <a:rPr lang="en-US" altLang="en-US" smtClean="0">
                <a:latin typeface="+mn-lt"/>
              </a:rPr>
            </a:br>
            <a:r>
              <a:rPr lang="en-US" altLang="en-US" smtClean="0">
                <a:latin typeface="+mn-lt"/>
              </a:rPr>
              <a:t>Integrated Logistics System</a:t>
            </a:r>
          </a:p>
        </p:txBody>
      </p:sp>
      <p:sp>
        <p:nvSpPr>
          <p:cNvPr id="36868" name="Rectangle 3"/>
          <p:cNvSpPr>
            <a:spLocks noGrp="1" noChangeArrowheads="1"/>
          </p:cNvSpPr>
          <p:nvPr>
            <p:ph type="body" idx="1"/>
          </p:nvPr>
        </p:nvSpPr>
        <p:spPr>
          <a:xfrm>
            <a:off x="762000" y="1981200"/>
            <a:ext cx="10591800" cy="4248150"/>
          </a:xfrm>
          <a:noFill/>
        </p:spPr>
        <p:txBody>
          <a:bodyPr vert="horz" wrap="square" lIns="92075" tIns="46038" rIns="92075" bIns="46038" numCol="1" anchor="t" anchorCtr="0" compatLnSpc="1">
            <a:prstTxWarp prst="textNoShape">
              <a:avLst/>
            </a:prstTxWarp>
          </a:bodyPr>
          <a:lstStyle/>
          <a:p>
            <a:pPr eaLnBrk="1" hangingPunct="1"/>
            <a:r>
              <a:rPr lang="en-US" altLang="en-US" dirty="0" smtClean="0">
                <a:latin typeface="+mn-lt"/>
              </a:rPr>
              <a:t>Physical Supply - responsible for inbound material movement which links the suppliers  with the operations process.</a:t>
            </a:r>
          </a:p>
          <a:p>
            <a:pPr eaLnBrk="1" hangingPunct="1"/>
            <a:r>
              <a:rPr lang="en-US" altLang="en-US" dirty="0" smtClean="0">
                <a:latin typeface="+mn-lt"/>
              </a:rPr>
              <a:t>Internal Operations - responsible for managing the in-process material flow within the material conversion process.</a:t>
            </a:r>
          </a:p>
          <a:p>
            <a:pPr eaLnBrk="1" hangingPunct="1"/>
            <a:r>
              <a:rPr lang="en-US" altLang="en-US" dirty="0" smtClean="0">
                <a:latin typeface="+mn-lt"/>
              </a:rPr>
              <a:t>Physical Distribution - responsible for outbound material movement which links the customer with the operations process.</a:t>
            </a:r>
          </a:p>
        </p:txBody>
      </p:sp>
      <p:sp>
        <p:nvSpPr>
          <p:cNvPr id="36869" name="Rectangle 4"/>
          <p:cNvSpPr>
            <a:spLocks noChangeArrowheads="1"/>
          </p:cNvSpPr>
          <p:nvPr/>
        </p:nvSpPr>
        <p:spPr bwMode="auto">
          <a:xfrm>
            <a:off x="3027363" y="6361113"/>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6"/>
          <p:cNvSpPr>
            <a:spLocks noGrp="1" noChangeArrowheads="1"/>
          </p:cNvSpPr>
          <p:nvPr>
            <p:ph type="sldNum" sz="quarter" idx="12"/>
          </p:nvPr>
        </p:nvSpPr>
        <p:spPr>
          <a:xfrm>
            <a:off x="9575800" y="6208713"/>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4030B04-0285-4094-8ED1-3DB2EB77FB5D}" type="slidenum">
              <a:rPr lang="en-US" altLang="en-US">
                <a:solidFill>
                  <a:srgbClr val="898989"/>
                </a:solidFill>
                <a:latin typeface="Calibri" panose="020F0502020204030204" pitchFamily="34" charset="0"/>
              </a:rPr>
              <a:pPr eaLnBrk="1" hangingPunct="1"/>
              <a:t>37</a:t>
            </a:fld>
            <a:endParaRPr lang="en-US" altLang="en-US">
              <a:solidFill>
                <a:srgbClr val="898989"/>
              </a:solidFill>
              <a:latin typeface="Calibri" panose="020F0502020204030204" pitchFamily="34" charset="0"/>
            </a:endParaRPr>
          </a:p>
        </p:txBody>
      </p:sp>
      <p:sp>
        <p:nvSpPr>
          <p:cNvPr id="218114" name="Rectangle 2"/>
          <p:cNvSpPr>
            <a:spLocks noGrp="1" noChangeArrowheads="1"/>
          </p:cNvSpPr>
          <p:nvPr>
            <p:ph type="ctrTitle"/>
          </p:nvPr>
        </p:nvSpPr>
        <p:spPr>
          <a:xfrm>
            <a:off x="762000" y="381000"/>
            <a:ext cx="7924800" cy="1143000"/>
          </a:xfrm>
        </p:spPr>
        <p:txBody>
          <a:bodyPr vert="horz" wrap="square" lIns="92075" tIns="46038" rIns="92075" bIns="46038" numCol="1" rtlCol="0" anchor="ctr" anchorCtr="0" compatLnSpc="1">
            <a:prstTxWarp prst="textNoShape">
              <a:avLst/>
            </a:prstTxWarp>
            <a:normAutofit fontScale="90000"/>
          </a:bodyPr>
          <a:lstStyle/>
          <a:p>
            <a:pPr algn="l" eaLnBrk="1" fontAlgn="auto" hangingPunct="1">
              <a:spcAft>
                <a:spcPts val="0"/>
              </a:spcAft>
              <a:defRPr/>
            </a:pPr>
            <a:r>
              <a:rPr lang="en-US" sz="4000" dirty="0">
                <a:latin typeface="+mn-lt"/>
              </a:rPr>
              <a:t>Key issues addressed by physical supply</a:t>
            </a:r>
          </a:p>
        </p:txBody>
      </p:sp>
      <p:sp>
        <p:nvSpPr>
          <p:cNvPr id="37892" name="Rectangle 3"/>
          <p:cNvSpPr>
            <a:spLocks noGrp="1" noChangeArrowheads="1"/>
          </p:cNvSpPr>
          <p:nvPr>
            <p:ph type="subTitle" idx="1"/>
          </p:nvPr>
        </p:nvSpPr>
        <p:spPr>
          <a:xfrm>
            <a:off x="762000" y="1524000"/>
            <a:ext cx="10287000" cy="4114800"/>
          </a:xfrm>
          <a:noFill/>
        </p:spPr>
        <p:txBody>
          <a:bodyPr vert="horz" wrap="square" lIns="92075" tIns="46038" rIns="92075" bIns="46038" numCol="1" anchor="t" anchorCtr="0" compatLnSpc="1">
            <a:prstTxWarp prst="textNoShape">
              <a:avLst/>
            </a:prstTxWarp>
          </a:bodyPr>
          <a:lstStyle/>
          <a:p>
            <a:pPr marL="342900" indent="-342900" algn="l" eaLnBrk="1" hangingPunct="1">
              <a:buFont typeface="Arial" panose="020B0604020202020204" pitchFamily="34" charset="0"/>
              <a:buChar char="•"/>
            </a:pPr>
            <a:r>
              <a:rPr lang="en-US" altLang="en-US" dirty="0" smtClean="0">
                <a:solidFill>
                  <a:schemeClr val="tx1"/>
                </a:solidFill>
                <a:latin typeface="+mn-lt"/>
              </a:rPr>
              <a:t>How much, when, and from whom should materials be ordered?</a:t>
            </a:r>
          </a:p>
          <a:p>
            <a:pPr marL="342900" indent="-342900" algn="l" eaLnBrk="1" hangingPunct="1">
              <a:buFont typeface="Arial" panose="020B0604020202020204" pitchFamily="34" charset="0"/>
              <a:buChar char="•"/>
            </a:pPr>
            <a:r>
              <a:rPr lang="en-US" altLang="en-US" dirty="0" smtClean="0">
                <a:solidFill>
                  <a:schemeClr val="tx1"/>
                </a:solidFill>
                <a:latin typeface="+mn-lt"/>
              </a:rPr>
              <a:t>What criteria should be used to evaluate suppliers?</a:t>
            </a:r>
          </a:p>
          <a:p>
            <a:pPr marL="342900" indent="-342900" algn="l" eaLnBrk="1" hangingPunct="1">
              <a:buFont typeface="Arial" panose="020B0604020202020204" pitchFamily="34" charset="0"/>
              <a:buChar char="•"/>
            </a:pPr>
            <a:r>
              <a:rPr lang="en-US" altLang="en-US" dirty="0" smtClean="0">
                <a:solidFill>
                  <a:schemeClr val="tx1"/>
                </a:solidFill>
                <a:latin typeface="+mn-lt"/>
              </a:rPr>
              <a:t>By what transportation mode and particular transport service should the material be transported?</a:t>
            </a:r>
          </a:p>
          <a:p>
            <a:pPr marL="342900" indent="-342900" algn="l" eaLnBrk="1" hangingPunct="1">
              <a:buFont typeface="Arial" panose="020B0604020202020204" pitchFamily="34" charset="0"/>
              <a:buChar char="•"/>
            </a:pPr>
            <a:r>
              <a:rPr lang="en-US" altLang="en-US" dirty="0" smtClean="0">
                <a:solidFill>
                  <a:schemeClr val="tx1"/>
                </a:solidFill>
                <a:latin typeface="+mn-lt"/>
              </a:rPr>
              <a:t>Where should incoming material be stored? </a:t>
            </a:r>
          </a:p>
        </p:txBody>
      </p:sp>
      <p:sp>
        <p:nvSpPr>
          <p:cNvPr id="37893" name="Rectangle 4"/>
          <p:cNvSpPr>
            <a:spLocks noChangeArrowheads="1"/>
          </p:cNvSpPr>
          <p:nvPr/>
        </p:nvSpPr>
        <p:spPr bwMode="auto">
          <a:xfrm>
            <a:off x="3230563" y="6361113"/>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6"/>
          <p:cNvSpPr>
            <a:spLocks noGrp="1" noChangeArrowheads="1"/>
          </p:cNvSpPr>
          <p:nvPr>
            <p:ph type="sldNum" sz="quarter" idx="12"/>
          </p:nvPr>
        </p:nvSpPr>
        <p:spPr>
          <a:xfrm>
            <a:off x="9753600" y="6215339"/>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FC5FAE-F8A6-4431-BF0E-27CFA4765ADF}" type="slidenum">
              <a:rPr lang="en-US" altLang="en-US">
                <a:solidFill>
                  <a:srgbClr val="898989"/>
                </a:solidFill>
                <a:latin typeface="Calibri" panose="020F0502020204030204" pitchFamily="34" charset="0"/>
              </a:rPr>
              <a:pPr eaLnBrk="1" hangingPunct="1"/>
              <a:t>38</a:t>
            </a:fld>
            <a:endParaRPr lang="en-US" altLang="en-US" dirty="0">
              <a:solidFill>
                <a:srgbClr val="898989"/>
              </a:solidFill>
              <a:latin typeface="Calibri" panose="020F0502020204030204" pitchFamily="34" charset="0"/>
            </a:endParaRPr>
          </a:p>
        </p:txBody>
      </p:sp>
      <p:sp>
        <p:nvSpPr>
          <p:cNvPr id="219138" name="Rectangle 2"/>
          <p:cNvSpPr>
            <a:spLocks noGrp="1" noChangeArrowheads="1"/>
          </p:cNvSpPr>
          <p:nvPr>
            <p:ph type="ctrTitle"/>
          </p:nvPr>
        </p:nvSpPr>
        <p:spPr>
          <a:xfrm>
            <a:off x="685800" y="381000"/>
            <a:ext cx="8610600" cy="1143000"/>
          </a:xfrm>
        </p:spPr>
        <p:txBody>
          <a:bodyPr vert="horz" wrap="square" lIns="92075" tIns="46038" rIns="92075" bIns="46038" numCol="1" rtlCol="0" anchor="ctr" anchorCtr="0" compatLnSpc="1">
            <a:prstTxWarp prst="textNoShape">
              <a:avLst/>
            </a:prstTxWarp>
            <a:normAutofit fontScale="90000"/>
          </a:bodyPr>
          <a:lstStyle/>
          <a:p>
            <a:pPr algn="l" eaLnBrk="1" fontAlgn="auto" hangingPunct="1">
              <a:spcAft>
                <a:spcPts val="0"/>
              </a:spcAft>
              <a:defRPr/>
            </a:pPr>
            <a:r>
              <a:rPr lang="en-US" sz="4000" dirty="0">
                <a:latin typeface="+mn-lt"/>
              </a:rPr>
              <a:t>Key issues addressed by physical distribution</a:t>
            </a:r>
          </a:p>
        </p:txBody>
      </p:sp>
      <p:sp>
        <p:nvSpPr>
          <p:cNvPr id="38916" name="Rectangle 3"/>
          <p:cNvSpPr>
            <a:spLocks noGrp="1" noChangeArrowheads="1"/>
          </p:cNvSpPr>
          <p:nvPr>
            <p:ph type="subTitle" idx="1"/>
          </p:nvPr>
        </p:nvSpPr>
        <p:spPr>
          <a:xfrm>
            <a:off x="762000" y="1600200"/>
            <a:ext cx="10439400" cy="4152900"/>
          </a:xfrm>
          <a:noFill/>
        </p:spPr>
        <p:txBody>
          <a:bodyPr vert="horz" wrap="square" lIns="92075" tIns="46038" rIns="92075" bIns="46038" numCol="1" anchor="t" anchorCtr="0" compatLnSpc="1">
            <a:prstTxWarp prst="textNoShape">
              <a:avLst/>
            </a:prstTxWarp>
          </a:bodyPr>
          <a:lstStyle/>
          <a:p>
            <a:pPr marL="342900" indent="-342900" algn="l" eaLnBrk="1" hangingPunct="1">
              <a:buFont typeface="Arial" panose="020B0604020202020204" pitchFamily="34" charset="0"/>
              <a:buChar char="•"/>
            </a:pPr>
            <a:r>
              <a:rPr lang="en-US" altLang="en-US" dirty="0" smtClean="0">
                <a:solidFill>
                  <a:schemeClr val="tx1"/>
                </a:solidFill>
                <a:latin typeface="+mn-lt"/>
              </a:rPr>
              <a:t>What is expected level of customer service?</a:t>
            </a:r>
          </a:p>
          <a:p>
            <a:pPr marL="342900" indent="-342900" algn="l" eaLnBrk="1" hangingPunct="1">
              <a:buFont typeface="Arial" panose="020B0604020202020204" pitchFamily="34" charset="0"/>
              <a:buChar char="•"/>
            </a:pPr>
            <a:r>
              <a:rPr lang="en-US" altLang="en-US" dirty="0" smtClean="0">
                <a:solidFill>
                  <a:schemeClr val="tx1"/>
                </a:solidFill>
                <a:latin typeface="+mn-lt"/>
              </a:rPr>
              <a:t>Is prescribed level of customer service</a:t>
            </a:r>
            <a:r>
              <a:rPr lang="en-US" altLang="en-US" dirty="0">
                <a:solidFill>
                  <a:schemeClr val="tx1"/>
                </a:solidFill>
                <a:latin typeface="+mn-lt"/>
              </a:rPr>
              <a:t> </a:t>
            </a:r>
            <a:r>
              <a:rPr lang="en-US" altLang="en-US" dirty="0" smtClean="0">
                <a:solidFill>
                  <a:schemeClr val="tx1"/>
                </a:solidFill>
                <a:latin typeface="+mn-lt"/>
              </a:rPr>
              <a:t>provided at minimum cost?</a:t>
            </a:r>
          </a:p>
          <a:p>
            <a:pPr marL="342900" indent="-342900" algn="l" eaLnBrk="1" hangingPunct="1">
              <a:buFont typeface="Arial" panose="020B0604020202020204" pitchFamily="34" charset="0"/>
              <a:buChar char="•"/>
            </a:pPr>
            <a:r>
              <a:rPr lang="en-US" altLang="en-US" dirty="0" smtClean="0">
                <a:solidFill>
                  <a:schemeClr val="tx1"/>
                </a:solidFill>
                <a:latin typeface="+mn-lt"/>
              </a:rPr>
              <a:t>What should be the mix of product stocked in each distribution facility?</a:t>
            </a:r>
          </a:p>
          <a:p>
            <a:pPr marL="342900" indent="-342900" algn="l" eaLnBrk="1" hangingPunct="1">
              <a:buFont typeface="Arial" panose="020B0604020202020204" pitchFamily="34" charset="0"/>
              <a:buChar char="•"/>
            </a:pPr>
            <a:r>
              <a:rPr lang="en-US" altLang="en-US" dirty="0" smtClean="0">
                <a:solidFill>
                  <a:schemeClr val="tx1"/>
                </a:solidFill>
                <a:latin typeface="+mn-lt"/>
              </a:rPr>
              <a:t>Which transportation modes and services should be used?</a:t>
            </a:r>
          </a:p>
        </p:txBody>
      </p:sp>
      <p:sp>
        <p:nvSpPr>
          <p:cNvPr id="38917" name="Rectangle 4"/>
          <p:cNvSpPr>
            <a:spLocks noChangeArrowheads="1"/>
          </p:cNvSpPr>
          <p:nvPr/>
        </p:nvSpPr>
        <p:spPr bwMode="auto">
          <a:xfrm>
            <a:off x="3128963" y="6361113"/>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8467C53-98AE-44F4-896E-5BD8216BC4AE}" type="slidenum">
              <a:rPr lang="en-US" altLang="en-US">
                <a:solidFill>
                  <a:srgbClr val="898989"/>
                </a:solidFill>
                <a:latin typeface="Calibri" panose="020F0502020204030204" pitchFamily="34" charset="0"/>
              </a:rPr>
              <a:pPr eaLnBrk="1" hangingPunct="1"/>
              <a:t>39</a:t>
            </a:fld>
            <a:endParaRPr lang="en-US" altLang="en-US">
              <a:solidFill>
                <a:srgbClr val="898989"/>
              </a:solidFill>
              <a:latin typeface="Calibri" panose="020F0502020204030204" pitchFamily="34" charset="0"/>
            </a:endParaRPr>
          </a:p>
        </p:txBody>
      </p:sp>
      <p:sp>
        <p:nvSpPr>
          <p:cNvPr id="39939" name="Rectangle 2"/>
          <p:cNvSpPr>
            <a:spLocks noGrp="1" noChangeArrowheads="1"/>
          </p:cNvSpPr>
          <p:nvPr>
            <p:ph type="title"/>
          </p:nvPr>
        </p:nvSpPr>
        <p:spPr>
          <a:xfrm>
            <a:off x="1981200" y="152400"/>
            <a:ext cx="8229600" cy="1143000"/>
          </a:xfrm>
        </p:spPr>
        <p:txBody>
          <a:bodyPr/>
          <a:lstStyle/>
          <a:p>
            <a:pPr eaLnBrk="1" hangingPunct="1"/>
            <a:r>
              <a:rPr lang="en-US" altLang="en-US" smtClean="0">
                <a:latin typeface="+mn-lt"/>
              </a:rPr>
              <a:t>Value added services</a:t>
            </a:r>
          </a:p>
        </p:txBody>
      </p:sp>
      <p:sp>
        <p:nvSpPr>
          <p:cNvPr id="39940" name="Rectangle 3"/>
          <p:cNvSpPr>
            <a:spLocks noGrp="1" noChangeArrowheads="1"/>
          </p:cNvSpPr>
          <p:nvPr>
            <p:ph type="body" idx="1"/>
          </p:nvPr>
        </p:nvSpPr>
        <p:spPr/>
        <p:txBody>
          <a:bodyPr/>
          <a:lstStyle/>
          <a:p>
            <a:pPr eaLnBrk="1" hangingPunct="1">
              <a:lnSpc>
                <a:spcPct val="80000"/>
              </a:lnSpc>
            </a:pPr>
            <a:r>
              <a:rPr lang="en-US" altLang="en-US" sz="2800">
                <a:latin typeface="+mn-lt"/>
              </a:rPr>
              <a:t>Specialist or Niche services</a:t>
            </a:r>
          </a:p>
          <a:p>
            <a:pPr lvl="2" eaLnBrk="1" hangingPunct="1">
              <a:lnSpc>
                <a:spcPct val="80000"/>
              </a:lnSpc>
            </a:pPr>
            <a:r>
              <a:rPr lang="en-US" altLang="en-US" sz="2000">
                <a:latin typeface="+mn-lt"/>
              </a:rPr>
              <a:t>Designed for specific products</a:t>
            </a:r>
          </a:p>
          <a:p>
            <a:pPr lvl="2" eaLnBrk="1" hangingPunct="1">
              <a:lnSpc>
                <a:spcPct val="80000"/>
              </a:lnSpc>
            </a:pPr>
            <a:r>
              <a:rPr lang="en-US" altLang="en-US" sz="2000">
                <a:latin typeface="+mn-lt"/>
              </a:rPr>
              <a:t>Use automated storage systems</a:t>
            </a:r>
          </a:p>
          <a:p>
            <a:pPr eaLnBrk="1" hangingPunct="1">
              <a:lnSpc>
                <a:spcPct val="80000"/>
              </a:lnSpc>
            </a:pPr>
            <a:r>
              <a:rPr lang="en-US" altLang="en-US" sz="2800">
                <a:latin typeface="+mn-lt"/>
              </a:rPr>
              <a:t>Time reliable services</a:t>
            </a:r>
          </a:p>
          <a:p>
            <a:pPr lvl="2" eaLnBrk="1" hangingPunct="1">
              <a:lnSpc>
                <a:spcPct val="80000"/>
              </a:lnSpc>
            </a:pPr>
            <a:r>
              <a:rPr lang="en-US" altLang="en-US" sz="2000">
                <a:latin typeface="+mn-lt"/>
              </a:rPr>
              <a:t>JIT operations</a:t>
            </a:r>
          </a:p>
          <a:p>
            <a:pPr eaLnBrk="1" hangingPunct="1">
              <a:lnSpc>
                <a:spcPct val="80000"/>
              </a:lnSpc>
            </a:pPr>
            <a:r>
              <a:rPr lang="en-US" altLang="en-US" sz="2800">
                <a:latin typeface="+mn-lt"/>
              </a:rPr>
              <a:t>Assembly</a:t>
            </a:r>
          </a:p>
          <a:p>
            <a:pPr eaLnBrk="1" hangingPunct="1">
              <a:lnSpc>
                <a:spcPct val="80000"/>
              </a:lnSpc>
            </a:pPr>
            <a:r>
              <a:rPr lang="en-US" altLang="en-US" sz="2800">
                <a:latin typeface="+mn-lt"/>
              </a:rPr>
              <a:t>Repacking</a:t>
            </a:r>
          </a:p>
          <a:p>
            <a:pPr lvl="2" eaLnBrk="1" hangingPunct="1">
              <a:lnSpc>
                <a:spcPct val="80000"/>
              </a:lnSpc>
            </a:pPr>
            <a:r>
              <a:rPr lang="en-US" altLang="en-US" sz="2000">
                <a:latin typeface="+mn-lt"/>
              </a:rPr>
              <a:t>Torch and battery</a:t>
            </a:r>
          </a:p>
          <a:p>
            <a:pPr eaLnBrk="1" hangingPunct="1">
              <a:lnSpc>
                <a:spcPct val="80000"/>
              </a:lnSpc>
            </a:pPr>
            <a:r>
              <a:rPr lang="en-US" altLang="en-US" sz="2800">
                <a:latin typeface="+mn-lt"/>
              </a:rPr>
              <a:t>Refurbishment</a:t>
            </a:r>
          </a:p>
          <a:p>
            <a:pPr lvl="2" eaLnBrk="1" hangingPunct="1">
              <a:lnSpc>
                <a:spcPct val="80000"/>
              </a:lnSpc>
            </a:pPr>
            <a:r>
              <a:rPr lang="en-US" altLang="en-US" sz="2000">
                <a:latin typeface="+mn-lt"/>
              </a:rPr>
              <a:t>Parts from used products can be used in new products</a:t>
            </a:r>
          </a:p>
          <a:p>
            <a:pPr eaLnBrk="1" hangingPunct="1">
              <a:lnSpc>
                <a:spcPct val="80000"/>
              </a:lnSpc>
            </a:pPr>
            <a:r>
              <a:rPr lang="en-US" altLang="en-US" sz="2800">
                <a:latin typeface="+mn-lt"/>
              </a:rPr>
              <a:t>Packaging returns</a:t>
            </a:r>
          </a:p>
          <a:p>
            <a:pPr lvl="2" eaLnBrk="1" hangingPunct="1">
              <a:lnSpc>
                <a:spcPct val="80000"/>
              </a:lnSpc>
            </a:pPr>
            <a:r>
              <a:rPr lang="en-US" altLang="en-US" sz="2000">
                <a:latin typeface="+mn-lt"/>
              </a:rPr>
              <a:t>Disposal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325A38A-9E9A-46F3-B1F7-034C55151BD3}" type="slidenum">
              <a:rPr lang="en-US" altLang="en-US">
                <a:solidFill>
                  <a:srgbClr val="898989"/>
                </a:solidFill>
                <a:latin typeface="Calibri" panose="020F0502020204030204" pitchFamily="34" charset="0"/>
              </a:rPr>
              <a:pPr eaLnBrk="1" hangingPunct="1"/>
              <a:t>4</a:t>
            </a:fld>
            <a:endParaRPr lang="en-US" altLang="en-US">
              <a:solidFill>
                <a:srgbClr val="898989"/>
              </a:solidFill>
              <a:latin typeface="Calibri" panose="020F0502020204030204" pitchFamily="34" charset="0"/>
            </a:endParaRPr>
          </a:p>
        </p:txBody>
      </p:sp>
      <p:sp>
        <p:nvSpPr>
          <p:cNvPr id="4099" name="Rectangle 2"/>
          <p:cNvSpPr>
            <a:spLocks noGrp="1" noChangeArrowheads="1"/>
          </p:cNvSpPr>
          <p:nvPr>
            <p:ph type="title"/>
          </p:nvPr>
        </p:nvSpPr>
        <p:spPr/>
        <p:txBody>
          <a:bodyPr/>
          <a:lstStyle/>
          <a:p>
            <a:pPr eaLnBrk="1" hangingPunct="1"/>
            <a:r>
              <a:rPr lang="en-US" altLang="en-US" dirty="0" smtClean="0">
                <a:latin typeface="+mn-lt"/>
              </a:rPr>
              <a:t>Supply Chain Decisions</a:t>
            </a:r>
          </a:p>
        </p:txBody>
      </p:sp>
      <p:sp>
        <p:nvSpPr>
          <p:cNvPr id="4100" name="Rectangle 3"/>
          <p:cNvSpPr>
            <a:spLocks noGrp="1" noChangeArrowheads="1"/>
          </p:cNvSpPr>
          <p:nvPr>
            <p:ph type="body" idx="1"/>
          </p:nvPr>
        </p:nvSpPr>
        <p:spPr/>
        <p:txBody>
          <a:bodyPr/>
          <a:lstStyle/>
          <a:p>
            <a:pPr marL="225425" lvl="2" indent="-225425" eaLnBrk="1" hangingPunct="1"/>
            <a:r>
              <a:rPr lang="en-US" altLang="en-US" dirty="0" smtClean="0">
                <a:solidFill>
                  <a:srgbClr val="CF320D"/>
                </a:solidFill>
                <a:latin typeface="+mn-lt"/>
              </a:rPr>
              <a:t>Location decisions </a:t>
            </a:r>
            <a:r>
              <a:rPr lang="en-US" altLang="en-US" dirty="0" smtClean="0">
                <a:latin typeface="+mn-lt"/>
              </a:rPr>
              <a:t>(Operations Research- Layout)</a:t>
            </a:r>
            <a:endParaRPr lang="en-US" altLang="en-US" dirty="0" smtClean="0">
              <a:solidFill>
                <a:srgbClr val="CF320D"/>
              </a:solidFill>
              <a:latin typeface="+mn-lt"/>
            </a:endParaRPr>
          </a:p>
          <a:p>
            <a:pPr marL="225425" lvl="2" indent="-225425" eaLnBrk="1" hangingPunct="1"/>
            <a:r>
              <a:rPr lang="en-US" altLang="en-US" dirty="0" smtClean="0">
                <a:solidFill>
                  <a:srgbClr val="CF320D"/>
                </a:solidFill>
                <a:latin typeface="+mn-lt"/>
              </a:rPr>
              <a:t>Production decisions </a:t>
            </a:r>
            <a:r>
              <a:rPr lang="en-US" altLang="en-US" dirty="0" smtClean="0">
                <a:latin typeface="+mn-lt"/>
              </a:rPr>
              <a:t>(Operations Management)</a:t>
            </a:r>
          </a:p>
          <a:p>
            <a:pPr marL="225425" lvl="2" indent="-225425" eaLnBrk="1" hangingPunct="1"/>
            <a:r>
              <a:rPr lang="en-US" altLang="en-US" dirty="0" smtClean="0">
                <a:solidFill>
                  <a:srgbClr val="CF320D"/>
                </a:solidFill>
                <a:latin typeface="+mn-lt"/>
              </a:rPr>
              <a:t>Inventory decisions </a:t>
            </a:r>
            <a:r>
              <a:rPr lang="en-US" altLang="en-US" dirty="0" smtClean="0">
                <a:latin typeface="+mn-lt"/>
              </a:rPr>
              <a:t>(Materials/Operations Management)</a:t>
            </a:r>
            <a:r>
              <a:rPr lang="en-US" altLang="en-US" dirty="0" smtClean="0">
                <a:solidFill>
                  <a:srgbClr val="CF320D"/>
                </a:solidFill>
                <a:latin typeface="+mn-lt"/>
              </a:rPr>
              <a:t> </a:t>
            </a:r>
          </a:p>
          <a:p>
            <a:pPr marL="225425" lvl="2" indent="-225425" eaLnBrk="1" hangingPunct="1"/>
            <a:r>
              <a:rPr lang="en-US" altLang="en-US" dirty="0" smtClean="0">
                <a:solidFill>
                  <a:srgbClr val="CF320D"/>
                </a:solidFill>
                <a:latin typeface="+mn-lt"/>
              </a:rPr>
              <a:t>Transportation decisions</a:t>
            </a:r>
            <a:r>
              <a:rPr lang="en-US" altLang="en-US" dirty="0"/>
              <a:t> </a:t>
            </a:r>
            <a:r>
              <a:rPr lang="en-US" altLang="en-US" dirty="0" smtClean="0">
                <a:latin typeface="+mn-lt"/>
              </a:rPr>
              <a:t>(Distribution, VRP, Operations Research)</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243E774-6D7B-4155-9F8A-1864F98D37DE}" type="slidenum">
              <a:rPr lang="en-US" altLang="en-US">
                <a:solidFill>
                  <a:srgbClr val="898989"/>
                </a:solidFill>
                <a:latin typeface="Calibri" panose="020F0502020204030204" pitchFamily="34" charset="0"/>
              </a:rPr>
              <a:pPr eaLnBrk="1" hangingPunct="1"/>
              <a:t>40</a:t>
            </a:fld>
            <a:endParaRPr lang="en-US" altLang="en-US">
              <a:solidFill>
                <a:srgbClr val="898989"/>
              </a:solidFill>
              <a:latin typeface="Calibri" panose="020F0502020204030204" pitchFamily="34" charset="0"/>
            </a:endParaRPr>
          </a:p>
        </p:txBody>
      </p:sp>
      <p:sp>
        <p:nvSpPr>
          <p:cNvPr id="40963" name="Rectangle 2"/>
          <p:cNvSpPr>
            <a:spLocks noGrp="1" noChangeArrowheads="1"/>
          </p:cNvSpPr>
          <p:nvPr>
            <p:ph type="title"/>
          </p:nvPr>
        </p:nvSpPr>
        <p:spPr/>
        <p:txBody>
          <a:bodyPr/>
          <a:lstStyle/>
          <a:p>
            <a:pPr eaLnBrk="1" hangingPunct="1"/>
            <a:r>
              <a:rPr lang="en-US" altLang="en-US" smtClean="0">
                <a:latin typeface="+mn-lt"/>
              </a:rPr>
              <a:t>Costs</a:t>
            </a:r>
          </a:p>
        </p:txBody>
      </p:sp>
      <p:sp>
        <p:nvSpPr>
          <p:cNvPr id="40964" name="Rectangle 3"/>
          <p:cNvSpPr>
            <a:spLocks noGrp="1" noChangeArrowheads="1"/>
          </p:cNvSpPr>
          <p:nvPr>
            <p:ph type="body" idx="1"/>
          </p:nvPr>
        </p:nvSpPr>
        <p:spPr/>
        <p:txBody>
          <a:bodyPr/>
          <a:lstStyle/>
          <a:p>
            <a:pPr eaLnBrk="1" hangingPunct="1"/>
            <a:r>
              <a:rPr lang="en-US" altLang="en-US" smtClean="0">
                <a:latin typeface="+mn-lt"/>
              </a:rPr>
              <a:t>Building cost (rent, depreciation)	24%</a:t>
            </a:r>
          </a:p>
          <a:p>
            <a:pPr eaLnBrk="1" hangingPunct="1"/>
            <a:r>
              <a:rPr lang="en-US" altLang="en-US" smtClean="0">
                <a:latin typeface="+mn-lt"/>
              </a:rPr>
              <a:t>Building services (lighting etc)	16%</a:t>
            </a:r>
          </a:p>
          <a:p>
            <a:pPr eaLnBrk="1" hangingPunct="1"/>
            <a:r>
              <a:rPr lang="en-US" altLang="en-US" smtClean="0">
                <a:latin typeface="+mn-lt"/>
              </a:rPr>
              <a:t>Equipment (rental)			13%</a:t>
            </a:r>
          </a:p>
          <a:p>
            <a:pPr eaLnBrk="1" hangingPunct="1"/>
            <a:r>
              <a:rPr lang="en-US" altLang="en-US" smtClean="0">
                <a:latin typeface="+mn-lt"/>
              </a:rPr>
              <a:t>Labour				38%</a:t>
            </a:r>
          </a:p>
          <a:p>
            <a:pPr eaLnBrk="1" hangingPunct="1"/>
            <a:r>
              <a:rPr lang="en-US" altLang="en-US" smtClean="0">
                <a:latin typeface="+mn-lt"/>
              </a:rPr>
              <a:t>Management and supervision	9%</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25C5E26-0A24-4E9C-B3C9-21EF18DD37FC}" type="slidenum">
              <a:rPr lang="en-US" altLang="en-US">
                <a:solidFill>
                  <a:srgbClr val="898989"/>
                </a:solidFill>
                <a:latin typeface="Calibri" panose="020F0502020204030204" pitchFamily="34" charset="0"/>
              </a:rPr>
              <a:pPr eaLnBrk="1" hangingPunct="1"/>
              <a:t>41</a:t>
            </a:fld>
            <a:endParaRPr lang="en-US" altLang="en-US">
              <a:solidFill>
                <a:srgbClr val="898989"/>
              </a:solidFill>
              <a:latin typeface="Calibri" panose="020F0502020204030204" pitchFamily="34" charset="0"/>
            </a:endParaRPr>
          </a:p>
        </p:txBody>
      </p:sp>
      <p:sp>
        <p:nvSpPr>
          <p:cNvPr id="41987" name="Rectangle 2"/>
          <p:cNvSpPr>
            <a:spLocks noGrp="1" noChangeArrowheads="1"/>
          </p:cNvSpPr>
          <p:nvPr>
            <p:ph type="title"/>
          </p:nvPr>
        </p:nvSpPr>
        <p:spPr/>
        <p:txBody>
          <a:bodyPr/>
          <a:lstStyle/>
          <a:p>
            <a:pPr eaLnBrk="1" hangingPunct="1"/>
            <a:r>
              <a:rPr lang="en-US" altLang="en-US" smtClean="0">
                <a:latin typeface="+mn-lt"/>
              </a:rPr>
              <a:t>Logistics Strategy Model </a:t>
            </a:r>
          </a:p>
        </p:txBody>
      </p:sp>
      <p:sp>
        <p:nvSpPr>
          <p:cNvPr id="41988" name="Rectangle 3"/>
          <p:cNvSpPr>
            <a:spLocks noGrp="1" noChangeArrowheads="1"/>
          </p:cNvSpPr>
          <p:nvPr>
            <p:ph type="body" idx="1"/>
          </p:nvPr>
        </p:nvSpPr>
        <p:spPr/>
        <p:txBody>
          <a:bodyPr/>
          <a:lstStyle/>
          <a:p>
            <a:pPr eaLnBrk="1" hangingPunct="1"/>
            <a:r>
              <a:rPr lang="en-US" altLang="en-US" smtClean="0">
                <a:latin typeface="+mn-lt"/>
              </a:rPr>
              <a:t>Variables</a:t>
            </a:r>
          </a:p>
          <a:p>
            <a:pPr lvl="2" eaLnBrk="1" hangingPunct="1"/>
            <a:r>
              <a:rPr lang="en-US" altLang="en-US" smtClean="0">
                <a:latin typeface="+mn-lt"/>
              </a:rPr>
              <a:t>Location and capacity of each plant, distribution depot and transshipment depot</a:t>
            </a:r>
          </a:p>
          <a:p>
            <a:pPr eaLnBrk="1" hangingPunct="1"/>
            <a:r>
              <a:rPr lang="en-US" altLang="en-US" smtClean="0">
                <a:latin typeface="+mn-lt"/>
              </a:rPr>
              <a:t>Data</a:t>
            </a:r>
          </a:p>
          <a:p>
            <a:pPr lvl="2" eaLnBrk="1" hangingPunct="1"/>
            <a:r>
              <a:rPr lang="en-US" altLang="en-US" smtClean="0">
                <a:latin typeface="+mn-lt"/>
              </a:rPr>
              <a:t>Customer locations and demand</a:t>
            </a:r>
          </a:p>
          <a:p>
            <a:pPr lvl="2" eaLnBrk="1" hangingPunct="1"/>
            <a:r>
              <a:rPr lang="en-US" altLang="en-US" smtClean="0">
                <a:latin typeface="+mn-lt"/>
              </a:rPr>
              <a:t>Delivery costs</a:t>
            </a:r>
          </a:p>
          <a:p>
            <a:pPr lvl="2" eaLnBrk="1" hangingPunct="1"/>
            <a:r>
              <a:rPr lang="en-US" altLang="en-US" smtClean="0">
                <a:latin typeface="+mn-lt"/>
              </a:rPr>
              <a:t>Speed, work periods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4F991DC-6798-4768-86E4-067FACDA46CA}" type="slidenum">
              <a:rPr lang="en-US" altLang="en-US">
                <a:solidFill>
                  <a:srgbClr val="898989"/>
                </a:solidFill>
                <a:latin typeface="Calibri" panose="020F0502020204030204" pitchFamily="34" charset="0"/>
              </a:rPr>
              <a:pPr eaLnBrk="1" hangingPunct="1"/>
              <a:t>42</a:t>
            </a:fld>
            <a:endParaRPr lang="en-US" altLang="en-US">
              <a:solidFill>
                <a:srgbClr val="898989"/>
              </a:solidFill>
              <a:latin typeface="Calibri" panose="020F0502020204030204" pitchFamily="34" charset="0"/>
            </a:endParaRPr>
          </a:p>
        </p:txBody>
      </p:sp>
      <p:sp>
        <p:nvSpPr>
          <p:cNvPr id="251906" name="Rectangle 2"/>
          <p:cNvSpPr>
            <a:spLocks noGrp="1" noChangeArrowheads="1"/>
          </p:cNvSpPr>
          <p:nvPr>
            <p:ph type="title"/>
          </p:nvPr>
        </p:nvSpPr>
        <p:spPr/>
        <p:txBody>
          <a:bodyPr rtlCol="0">
            <a:normAutofit/>
          </a:bodyPr>
          <a:lstStyle/>
          <a:p>
            <a:pPr eaLnBrk="1" fontAlgn="auto" hangingPunct="1">
              <a:spcAft>
                <a:spcPts val="0"/>
              </a:spcAft>
              <a:defRPr/>
            </a:pPr>
            <a:r>
              <a:rPr lang="en-US" sz="4000">
                <a:latin typeface="+mn-lt"/>
              </a:rPr>
              <a:t>Distribution – Tactical and Operational Issues</a:t>
            </a:r>
          </a:p>
        </p:txBody>
      </p:sp>
      <p:sp>
        <p:nvSpPr>
          <p:cNvPr id="43012" name="Rectangle 3"/>
          <p:cNvSpPr>
            <a:spLocks noGrp="1" noChangeArrowheads="1"/>
          </p:cNvSpPr>
          <p:nvPr>
            <p:ph type="body" idx="1"/>
          </p:nvPr>
        </p:nvSpPr>
        <p:spPr/>
        <p:txBody>
          <a:bodyPr/>
          <a:lstStyle/>
          <a:p>
            <a:pPr eaLnBrk="1" hangingPunct="1"/>
            <a:r>
              <a:rPr lang="en-US" altLang="en-US" smtClean="0">
                <a:latin typeface="+mn-lt"/>
              </a:rPr>
              <a:t>Management of people</a:t>
            </a:r>
          </a:p>
          <a:p>
            <a:pPr lvl="2" eaLnBrk="1" hangingPunct="1"/>
            <a:r>
              <a:rPr lang="en-US" altLang="en-US" smtClean="0">
                <a:latin typeface="+mn-lt"/>
              </a:rPr>
              <a:t>Selection of drivers, driving licenses, payment rates</a:t>
            </a:r>
          </a:p>
          <a:p>
            <a:pPr lvl="2" eaLnBrk="1" hangingPunct="1"/>
            <a:r>
              <a:rPr lang="en-US" altLang="en-US" smtClean="0">
                <a:latin typeface="+mn-lt"/>
              </a:rPr>
              <a:t>Fleet utilization</a:t>
            </a:r>
          </a:p>
          <a:p>
            <a:pPr eaLnBrk="1" hangingPunct="1"/>
            <a:r>
              <a:rPr lang="en-US" altLang="en-US" smtClean="0">
                <a:latin typeface="+mn-lt"/>
              </a:rPr>
              <a:t>Management of assets</a:t>
            </a:r>
          </a:p>
          <a:p>
            <a:pPr lvl="2" eaLnBrk="1" hangingPunct="1"/>
            <a:r>
              <a:rPr lang="en-US" altLang="en-US" smtClean="0">
                <a:latin typeface="+mn-lt"/>
              </a:rPr>
              <a:t>Condition of vehicles, insurance, depreciation, life</a:t>
            </a:r>
          </a:p>
          <a:p>
            <a:pPr lvl="2" eaLnBrk="1" hangingPunct="1"/>
            <a:r>
              <a:rPr lang="en-US" altLang="en-US" smtClean="0">
                <a:latin typeface="+mn-lt"/>
              </a:rPr>
              <a:t>capacities</a:t>
            </a:r>
          </a:p>
          <a:p>
            <a:pPr eaLnBrk="1" hangingPunct="1"/>
            <a:r>
              <a:rPr lang="en-US" altLang="en-US" smtClean="0">
                <a:latin typeface="+mn-lt"/>
              </a:rPr>
              <a:t>Management of money</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C05E195-97BE-410C-A6F4-4CEE58AAFA00}" type="slidenum">
              <a:rPr lang="en-US" altLang="en-US">
                <a:solidFill>
                  <a:srgbClr val="898989"/>
                </a:solidFill>
                <a:latin typeface="Calibri" panose="020F0502020204030204" pitchFamily="34" charset="0"/>
              </a:rPr>
              <a:pPr eaLnBrk="1" hangingPunct="1"/>
              <a:t>43</a:t>
            </a:fld>
            <a:endParaRPr lang="en-US" altLang="en-US">
              <a:solidFill>
                <a:srgbClr val="898989"/>
              </a:solidFill>
              <a:latin typeface="Calibri" panose="020F0502020204030204" pitchFamily="34" charset="0"/>
            </a:endParaRPr>
          </a:p>
        </p:txBody>
      </p:sp>
      <p:sp>
        <p:nvSpPr>
          <p:cNvPr id="44035" name="Rectangle 2"/>
          <p:cNvSpPr>
            <a:spLocks noGrp="1" noChangeArrowheads="1"/>
          </p:cNvSpPr>
          <p:nvPr>
            <p:ph type="title"/>
          </p:nvPr>
        </p:nvSpPr>
        <p:spPr/>
        <p:txBody>
          <a:bodyPr/>
          <a:lstStyle/>
          <a:p>
            <a:pPr eaLnBrk="1" hangingPunct="1"/>
            <a:r>
              <a:rPr lang="en-US" altLang="en-US" smtClean="0">
                <a:latin typeface="+mn-lt"/>
              </a:rPr>
              <a:t>Logistics Challenges</a:t>
            </a:r>
          </a:p>
        </p:txBody>
      </p:sp>
      <p:sp>
        <p:nvSpPr>
          <p:cNvPr id="44036" name="Rectangle 3"/>
          <p:cNvSpPr>
            <a:spLocks noGrp="1" noChangeArrowheads="1"/>
          </p:cNvSpPr>
          <p:nvPr>
            <p:ph type="body" idx="1"/>
          </p:nvPr>
        </p:nvSpPr>
        <p:spPr/>
        <p:txBody>
          <a:bodyPr/>
          <a:lstStyle/>
          <a:p>
            <a:pPr eaLnBrk="1" hangingPunct="1">
              <a:lnSpc>
                <a:spcPct val="90000"/>
              </a:lnSpc>
            </a:pPr>
            <a:r>
              <a:rPr lang="en-US" altLang="en-US" smtClean="0">
                <a:latin typeface="+mn-lt"/>
              </a:rPr>
              <a:t>External environment</a:t>
            </a:r>
          </a:p>
          <a:p>
            <a:pPr lvl="2" eaLnBrk="1" hangingPunct="1">
              <a:lnSpc>
                <a:spcPct val="90000"/>
              </a:lnSpc>
            </a:pPr>
            <a:r>
              <a:rPr lang="en-US" altLang="en-US" smtClean="0">
                <a:latin typeface="+mn-lt"/>
              </a:rPr>
              <a:t>Road vs rail – congestion</a:t>
            </a:r>
          </a:p>
          <a:p>
            <a:pPr eaLnBrk="1" hangingPunct="1">
              <a:lnSpc>
                <a:spcPct val="90000"/>
              </a:lnSpc>
            </a:pPr>
            <a:r>
              <a:rPr lang="en-US" altLang="en-US" smtClean="0">
                <a:latin typeface="+mn-lt"/>
              </a:rPr>
              <a:t>Supply</a:t>
            </a:r>
          </a:p>
          <a:p>
            <a:pPr lvl="2" eaLnBrk="1" hangingPunct="1">
              <a:lnSpc>
                <a:spcPct val="90000"/>
              </a:lnSpc>
            </a:pPr>
            <a:r>
              <a:rPr lang="en-US" altLang="en-US" smtClean="0">
                <a:latin typeface="+mn-lt"/>
              </a:rPr>
              <a:t>JIT and CIM, few suppliers, longer distances</a:t>
            </a:r>
          </a:p>
          <a:p>
            <a:pPr lvl="2" eaLnBrk="1" hangingPunct="1">
              <a:lnSpc>
                <a:spcPct val="90000"/>
              </a:lnSpc>
            </a:pPr>
            <a:r>
              <a:rPr lang="en-US" altLang="en-US" smtClean="0">
                <a:latin typeface="+mn-lt"/>
              </a:rPr>
              <a:t>Single sourcing, frequent travel</a:t>
            </a:r>
          </a:p>
          <a:p>
            <a:pPr eaLnBrk="1" hangingPunct="1">
              <a:lnSpc>
                <a:spcPct val="90000"/>
              </a:lnSpc>
            </a:pPr>
            <a:r>
              <a:rPr lang="en-US" altLang="en-US" smtClean="0">
                <a:latin typeface="+mn-lt"/>
              </a:rPr>
              <a:t>Distribution</a:t>
            </a:r>
          </a:p>
          <a:p>
            <a:pPr lvl="2" eaLnBrk="1" hangingPunct="1">
              <a:lnSpc>
                <a:spcPct val="90000"/>
              </a:lnSpc>
            </a:pPr>
            <a:r>
              <a:rPr lang="en-US" altLang="en-US" smtClean="0">
                <a:latin typeface="+mn-lt"/>
              </a:rPr>
              <a:t>Time sensitive products</a:t>
            </a:r>
          </a:p>
          <a:p>
            <a:pPr lvl="2" eaLnBrk="1" hangingPunct="1">
              <a:lnSpc>
                <a:spcPct val="90000"/>
              </a:lnSpc>
            </a:pPr>
            <a:r>
              <a:rPr lang="en-US" altLang="en-US" smtClean="0">
                <a:latin typeface="+mn-lt"/>
              </a:rPr>
              <a:t>New vehicles</a:t>
            </a:r>
          </a:p>
          <a:p>
            <a:pPr lvl="2" eaLnBrk="1" hangingPunct="1">
              <a:lnSpc>
                <a:spcPct val="90000"/>
              </a:lnSpc>
            </a:pPr>
            <a:r>
              <a:rPr lang="en-US" altLang="en-US" smtClean="0">
                <a:latin typeface="+mn-lt"/>
              </a:rPr>
              <a:t>Cross docking – stockless depots</a:t>
            </a:r>
          </a:p>
          <a:p>
            <a:pPr lvl="2" eaLnBrk="1" hangingPunct="1">
              <a:lnSpc>
                <a:spcPct val="90000"/>
              </a:lnSpc>
            </a:pPr>
            <a:r>
              <a:rPr lang="en-US" altLang="en-US" smtClean="0">
                <a:latin typeface="+mn-lt"/>
              </a:rPr>
              <a:t>Interactive routing and scheduling</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2CDD429-49D5-4625-83FA-0E5C70948345}" type="slidenum">
              <a:rPr lang="en-US" altLang="en-US">
                <a:solidFill>
                  <a:srgbClr val="898989"/>
                </a:solidFill>
                <a:latin typeface="Calibri" panose="020F0502020204030204" pitchFamily="34" charset="0"/>
              </a:rPr>
              <a:pPr eaLnBrk="1" hangingPunct="1"/>
              <a:t>44</a:t>
            </a:fld>
            <a:endParaRPr lang="en-US" altLang="en-US">
              <a:solidFill>
                <a:srgbClr val="898989"/>
              </a:solidFill>
              <a:latin typeface="Calibri" panose="020F0502020204030204" pitchFamily="34" charset="0"/>
            </a:endParaRPr>
          </a:p>
        </p:txBody>
      </p:sp>
      <p:sp>
        <p:nvSpPr>
          <p:cNvPr id="45059" name="Rectangle 2"/>
          <p:cNvSpPr>
            <a:spLocks noGrp="1" noChangeArrowheads="1"/>
          </p:cNvSpPr>
          <p:nvPr>
            <p:ph type="title"/>
          </p:nvPr>
        </p:nvSpPr>
        <p:spPr/>
        <p:txBody>
          <a:bodyPr/>
          <a:lstStyle/>
          <a:p>
            <a:pPr eaLnBrk="1" hangingPunct="1"/>
            <a:r>
              <a:rPr lang="en-US" altLang="en-US" smtClean="0">
                <a:latin typeface="+mn-lt"/>
              </a:rPr>
              <a:t>Logistics Challenges</a:t>
            </a:r>
          </a:p>
        </p:txBody>
      </p:sp>
      <p:sp>
        <p:nvSpPr>
          <p:cNvPr id="45060" name="Rectangle 3"/>
          <p:cNvSpPr>
            <a:spLocks noGrp="1" noChangeArrowheads="1"/>
          </p:cNvSpPr>
          <p:nvPr>
            <p:ph type="body" idx="1"/>
          </p:nvPr>
        </p:nvSpPr>
        <p:spPr/>
        <p:txBody>
          <a:bodyPr/>
          <a:lstStyle/>
          <a:p>
            <a:pPr eaLnBrk="1" hangingPunct="1"/>
            <a:r>
              <a:rPr lang="en-US" altLang="en-US" smtClean="0">
                <a:latin typeface="+mn-lt"/>
              </a:rPr>
              <a:t>Retailing</a:t>
            </a:r>
          </a:p>
          <a:p>
            <a:pPr lvl="2" eaLnBrk="1" hangingPunct="1"/>
            <a:r>
              <a:rPr lang="en-US" altLang="en-US" smtClean="0">
                <a:latin typeface="+mn-lt"/>
              </a:rPr>
              <a:t>Reduction in retail selling price</a:t>
            </a:r>
          </a:p>
          <a:p>
            <a:pPr lvl="2" eaLnBrk="1" hangingPunct="1"/>
            <a:r>
              <a:rPr lang="en-US" altLang="en-US" smtClean="0">
                <a:latin typeface="+mn-lt"/>
              </a:rPr>
              <a:t>Reduction of holding depots</a:t>
            </a:r>
          </a:p>
          <a:p>
            <a:pPr lvl="2" eaLnBrk="1" hangingPunct="1"/>
            <a:r>
              <a:rPr lang="en-US" altLang="en-US" smtClean="0">
                <a:latin typeface="+mn-lt"/>
              </a:rPr>
              <a:t>VMI policies</a:t>
            </a:r>
          </a:p>
          <a:p>
            <a:pPr eaLnBrk="1" hangingPunct="1"/>
            <a:r>
              <a:rPr lang="en-US" altLang="en-US" smtClean="0">
                <a:latin typeface="+mn-lt"/>
              </a:rPr>
              <a:t>Consumer</a:t>
            </a:r>
          </a:p>
          <a:p>
            <a:pPr lvl="2" eaLnBrk="1" hangingPunct="1"/>
            <a:r>
              <a:rPr lang="en-US" altLang="en-US" smtClean="0">
                <a:latin typeface="+mn-lt"/>
              </a:rPr>
              <a:t>Increase in direct home deliveries</a:t>
            </a:r>
          </a:p>
          <a:p>
            <a:pPr lvl="2" eaLnBrk="1" hangingPunct="1"/>
            <a:r>
              <a:rPr lang="en-US" altLang="en-US" smtClean="0">
                <a:latin typeface="+mn-lt"/>
              </a:rPr>
              <a:t>Returns</a:t>
            </a:r>
          </a:p>
          <a:p>
            <a:pPr lvl="2" eaLnBrk="1" hangingPunct="1"/>
            <a:r>
              <a:rPr lang="en-US" altLang="en-US" smtClean="0">
                <a:latin typeface="+mn-lt"/>
              </a:rPr>
              <a:t>Customer service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p:txBody>
          <a:bodyPr/>
          <a:lstStyle/>
          <a:p>
            <a:pPr eaLnBrk="1" hangingPunct="1"/>
            <a:r>
              <a:rPr lang="en-US" altLang="en-US" smtClean="0">
                <a:latin typeface="+mn-lt"/>
              </a:rPr>
              <a:t>Warehousing</a:t>
            </a:r>
          </a:p>
        </p:txBody>
      </p:sp>
      <p:sp>
        <p:nvSpPr>
          <p:cNvPr id="9219" name="Rectangle 3"/>
          <p:cNvSpPr>
            <a:spLocks noGrp="1" noChangeArrowheads="1"/>
          </p:cNvSpPr>
          <p:nvPr>
            <p:ph type="subTitle" idx="1"/>
          </p:nvPr>
        </p:nvSpPr>
        <p:spPr/>
        <p:txBody>
          <a:bodyPr rtlCol="0">
            <a:normAutofit/>
          </a:bodyPr>
          <a:lstStyle/>
          <a:p>
            <a:pPr eaLnBrk="1" fontAlgn="auto" hangingPunct="1">
              <a:spcAft>
                <a:spcPts val="0"/>
              </a:spcAft>
              <a:defRPr/>
            </a:pPr>
            <a:r>
              <a:rPr lang="en-US" smtClean="0">
                <a:latin typeface="+mn-lt"/>
              </a:rPr>
              <a:t>Issues and concepts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862AB4B-3CD3-49AF-BE9F-82B88903D89C}" type="slidenum">
              <a:rPr lang="en-US" altLang="en-US">
                <a:solidFill>
                  <a:srgbClr val="898989"/>
                </a:solidFill>
                <a:latin typeface="Calibri" panose="020F0502020204030204" pitchFamily="34" charset="0"/>
              </a:rPr>
              <a:pPr eaLnBrk="1" hangingPunct="1"/>
              <a:t>46</a:t>
            </a:fld>
            <a:endParaRPr lang="en-US" altLang="en-US">
              <a:solidFill>
                <a:srgbClr val="898989"/>
              </a:solidFill>
              <a:latin typeface="Calibri" panose="020F0502020204030204" pitchFamily="34" charset="0"/>
            </a:endParaRPr>
          </a:p>
        </p:txBody>
      </p:sp>
      <p:sp>
        <p:nvSpPr>
          <p:cNvPr id="47107" name="Rectangle 2"/>
          <p:cNvSpPr>
            <a:spLocks noGrp="1" noChangeArrowheads="1"/>
          </p:cNvSpPr>
          <p:nvPr>
            <p:ph type="title"/>
          </p:nvPr>
        </p:nvSpPr>
        <p:spPr/>
        <p:txBody>
          <a:bodyPr/>
          <a:lstStyle/>
          <a:p>
            <a:pPr eaLnBrk="1" hangingPunct="1"/>
            <a:r>
              <a:rPr lang="en-US" altLang="en-US" smtClean="0">
                <a:latin typeface="+mn-lt"/>
              </a:rPr>
              <a:t>Introduction</a:t>
            </a:r>
          </a:p>
        </p:txBody>
      </p:sp>
      <p:sp>
        <p:nvSpPr>
          <p:cNvPr id="47108" name="Rectangle 3"/>
          <p:cNvSpPr>
            <a:spLocks noGrp="1" noChangeArrowheads="1"/>
          </p:cNvSpPr>
          <p:nvPr>
            <p:ph type="body" idx="1"/>
          </p:nvPr>
        </p:nvSpPr>
        <p:spPr/>
        <p:txBody>
          <a:bodyPr/>
          <a:lstStyle/>
          <a:p>
            <a:pPr eaLnBrk="1" hangingPunct="1"/>
            <a:r>
              <a:rPr lang="en-US" altLang="en-US" dirty="0" smtClean="0">
                <a:latin typeface="+mn-lt"/>
              </a:rPr>
              <a:t>Supporting function for logistics.</a:t>
            </a:r>
          </a:p>
          <a:p>
            <a:pPr eaLnBrk="1" hangingPunct="1"/>
            <a:r>
              <a:rPr lang="en-US" altLang="en-US" dirty="0" smtClean="0">
                <a:latin typeface="+mn-lt"/>
              </a:rPr>
              <a:t>Used as a switching facility rather than as a long term storage house.</a:t>
            </a:r>
          </a:p>
          <a:p>
            <a:pPr eaLnBrk="1" hangingPunct="1"/>
            <a:r>
              <a:rPr lang="en-US" altLang="en-US" dirty="0" smtClean="0">
                <a:latin typeface="+mn-lt"/>
              </a:rPr>
              <a:t>Its performance is judged by its productivity and cost performance, while trying to achieve customer satisfaction and lower cost of operation.</a:t>
            </a:r>
          </a:p>
          <a:p>
            <a:pPr eaLnBrk="1" hangingPunct="1"/>
            <a:r>
              <a:rPr lang="en-US" altLang="en-US" dirty="0" smtClean="0">
                <a:latin typeface="+mn-lt"/>
              </a:rPr>
              <a:t>Important step in designing logistic network is to choose between a centralized or decentralized warehouse.</a:t>
            </a:r>
          </a:p>
          <a:p>
            <a:pPr eaLnBrk="1" hangingPunct="1"/>
            <a:r>
              <a:rPr lang="en-US" altLang="en-US" dirty="0" smtClean="0">
                <a:latin typeface="+mn-lt"/>
              </a:rPr>
              <a:t>Centralized warehouse offers better control, economies of scale. Whereas decentralized warehouse ensures best service to the customers.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C4E177-B58B-48C4-BC11-C8CCB69BB026}" type="slidenum">
              <a:rPr lang="en-US" altLang="en-US">
                <a:solidFill>
                  <a:srgbClr val="898989"/>
                </a:solidFill>
                <a:latin typeface="Calibri" panose="020F0502020204030204" pitchFamily="34" charset="0"/>
              </a:rPr>
              <a:pPr eaLnBrk="1" hangingPunct="1"/>
              <a:t>47</a:t>
            </a:fld>
            <a:endParaRPr lang="en-US" altLang="en-US">
              <a:solidFill>
                <a:srgbClr val="898989"/>
              </a:solidFill>
              <a:latin typeface="Calibri" panose="020F0502020204030204" pitchFamily="34" charset="0"/>
            </a:endParaRPr>
          </a:p>
        </p:txBody>
      </p:sp>
      <p:sp>
        <p:nvSpPr>
          <p:cNvPr id="48131" name="Rectangle 2"/>
          <p:cNvSpPr>
            <a:spLocks noGrp="1" noChangeArrowheads="1"/>
          </p:cNvSpPr>
          <p:nvPr>
            <p:ph type="title"/>
          </p:nvPr>
        </p:nvSpPr>
        <p:spPr/>
        <p:txBody>
          <a:bodyPr/>
          <a:lstStyle/>
          <a:p>
            <a:pPr eaLnBrk="1" hangingPunct="1"/>
            <a:r>
              <a:rPr lang="en-US" altLang="en-US" smtClean="0">
                <a:latin typeface="+mn-lt"/>
              </a:rPr>
              <a:t>Introduction</a:t>
            </a:r>
          </a:p>
        </p:txBody>
      </p:sp>
      <p:sp>
        <p:nvSpPr>
          <p:cNvPr id="48132" name="Rectangle 3"/>
          <p:cNvSpPr>
            <a:spLocks noGrp="1" noChangeArrowheads="1"/>
          </p:cNvSpPr>
          <p:nvPr>
            <p:ph type="body" idx="1"/>
          </p:nvPr>
        </p:nvSpPr>
        <p:spPr/>
        <p:txBody>
          <a:bodyPr/>
          <a:lstStyle/>
          <a:p>
            <a:pPr marL="533400" indent="-533400" eaLnBrk="1" hangingPunct="1">
              <a:buNone/>
            </a:pPr>
            <a:r>
              <a:rPr lang="en-US" altLang="en-US" smtClean="0">
                <a:latin typeface="+mn-lt"/>
              </a:rPr>
              <a:t>Objectives for designing warehouse could include:</a:t>
            </a:r>
          </a:p>
          <a:p>
            <a:pPr marL="533400" indent="-533400" eaLnBrk="1" hangingPunct="1">
              <a:buFontTx/>
              <a:buAutoNum type="arabicPeriod"/>
            </a:pPr>
            <a:r>
              <a:rPr lang="en-US" altLang="en-US" smtClean="0">
                <a:latin typeface="+mn-lt"/>
              </a:rPr>
              <a:t>Maximum utilization of storage space</a:t>
            </a:r>
          </a:p>
          <a:p>
            <a:pPr marL="533400" indent="-533400" eaLnBrk="1" hangingPunct="1">
              <a:buFontTx/>
              <a:buAutoNum type="arabicPeriod"/>
            </a:pPr>
            <a:r>
              <a:rPr lang="en-US" altLang="en-US" smtClean="0">
                <a:latin typeface="+mn-lt"/>
              </a:rPr>
              <a:t>Higher labor productivity</a:t>
            </a:r>
          </a:p>
          <a:p>
            <a:pPr marL="533400" indent="-533400" eaLnBrk="1" hangingPunct="1">
              <a:buFontTx/>
              <a:buAutoNum type="arabicPeriod"/>
            </a:pPr>
            <a:r>
              <a:rPr lang="en-US" altLang="en-US" smtClean="0">
                <a:latin typeface="+mn-lt"/>
              </a:rPr>
              <a:t>Maximum asset utilization</a:t>
            </a:r>
          </a:p>
          <a:p>
            <a:pPr marL="533400" indent="-533400" eaLnBrk="1" hangingPunct="1">
              <a:buFontTx/>
              <a:buAutoNum type="arabicPeriod"/>
            </a:pPr>
            <a:r>
              <a:rPr lang="en-US" altLang="en-US" smtClean="0">
                <a:latin typeface="+mn-lt"/>
              </a:rPr>
              <a:t>Reduction in material handling</a:t>
            </a:r>
          </a:p>
          <a:p>
            <a:pPr marL="533400" indent="-533400" eaLnBrk="1" hangingPunct="1">
              <a:buFontTx/>
              <a:buAutoNum type="arabicPeriod"/>
            </a:pPr>
            <a:r>
              <a:rPr lang="en-US" altLang="en-US" smtClean="0">
                <a:latin typeface="+mn-lt"/>
              </a:rPr>
              <a:t>Reduction in operating cost</a:t>
            </a:r>
          </a:p>
          <a:p>
            <a:pPr marL="533400" indent="-533400" eaLnBrk="1" hangingPunct="1">
              <a:buFontTx/>
              <a:buAutoNum type="arabicPeriod"/>
            </a:pPr>
            <a:r>
              <a:rPr lang="en-US" altLang="en-US" smtClean="0">
                <a:latin typeface="+mn-lt"/>
              </a:rPr>
              <a:t>Increased inventory turnover</a:t>
            </a:r>
          </a:p>
          <a:p>
            <a:pPr marL="533400" indent="-533400" eaLnBrk="1" hangingPunct="1">
              <a:buFontTx/>
              <a:buAutoNum type="arabicPeriod"/>
            </a:pPr>
            <a:r>
              <a:rPr lang="en-US" altLang="en-US" smtClean="0">
                <a:latin typeface="+mn-lt"/>
              </a:rPr>
              <a:t>Reduced order filling time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A3213AE-7938-445B-830D-11FBC8D02B19}" type="slidenum">
              <a:rPr lang="en-US" altLang="en-US">
                <a:solidFill>
                  <a:srgbClr val="898989"/>
                </a:solidFill>
                <a:latin typeface="Calibri" panose="020F0502020204030204" pitchFamily="34" charset="0"/>
              </a:rPr>
              <a:pPr eaLnBrk="1" hangingPunct="1"/>
              <a:t>48</a:t>
            </a:fld>
            <a:endParaRPr lang="en-US" altLang="en-US">
              <a:solidFill>
                <a:srgbClr val="898989"/>
              </a:solidFill>
              <a:latin typeface="Calibri" panose="020F0502020204030204" pitchFamily="34" charset="0"/>
            </a:endParaRPr>
          </a:p>
        </p:txBody>
      </p:sp>
      <p:sp>
        <p:nvSpPr>
          <p:cNvPr id="49155" name="Rectangle 2"/>
          <p:cNvSpPr>
            <a:spLocks noGrp="1" noChangeArrowheads="1"/>
          </p:cNvSpPr>
          <p:nvPr>
            <p:ph type="title"/>
          </p:nvPr>
        </p:nvSpPr>
        <p:spPr/>
        <p:txBody>
          <a:bodyPr/>
          <a:lstStyle/>
          <a:p>
            <a:pPr eaLnBrk="1" hangingPunct="1"/>
            <a:r>
              <a:rPr lang="en-US" altLang="en-US" smtClean="0">
                <a:latin typeface="+mn-lt"/>
              </a:rPr>
              <a:t>Warehouse practices in India</a:t>
            </a:r>
          </a:p>
        </p:txBody>
      </p:sp>
      <p:sp>
        <p:nvSpPr>
          <p:cNvPr id="49156" name="Rectangle 3"/>
          <p:cNvSpPr>
            <a:spLocks noGrp="1" noChangeArrowheads="1"/>
          </p:cNvSpPr>
          <p:nvPr>
            <p:ph type="body" idx="1"/>
          </p:nvPr>
        </p:nvSpPr>
        <p:spPr>
          <a:xfrm>
            <a:off x="838200" y="1600200"/>
            <a:ext cx="10668000" cy="4724400"/>
          </a:xfrm>
        </p:spPr>
        <p:txBody>
          <a:bodyPr/>
          <a:lstStyle/>
          <a:p>
            <a:pPr eaLnBrk="1" hangingPunct="1">
              <a:lnSpc>
                <a:spcPct val="90000"/>
              </a:lnSpc>
              <a:buFontTx/>
              <a:buNone/>
            </a:pPr>
            <a:r>
              <a:rPr lang="en-US" altLang="en-US" dirty="0" smtClean="0">
                <a:latin typeface="+mn-lt"/>
              </a:rPr>
              <a:t>Central Warehouse Corp (CWC)</a:t>
            </a:r>
          </a:p>
          <a:p>
            <a:pPr eaLnBrk="1" hangingPunct="1">
              <a:lnSpc>
                <a:spcPct val="90000"/>
              </a:lnSpc>
            </a:pPr>
            <a:r>
              <a:rPr lang="en-US" altLang="en-US" dirty="0" smtClean="0">
                <a:latin typeface="+mn-lt"/>
              </a:rPr>
              <a:t>Government of India enterprise. Started in 1957 under Warehousing Corp Act.</a:t>
            </a:r>
          </a:p>
          <a:p>
            <a:pPr eaLnBrk="1" hangingPunct="1">
              <a:lnSpc>
                <a:spcPct val="90000"/>
              </a:lnSpc>
            </a:pPr>
            <a:r>
              <a:rPr lang="en-US" altLang="en-US" dirty="0" smtClean="0">
                <a:latin typeface="+mn-lt"/>
              </a:rPr>
              <a:t>Main objective is to provide scientific storage facilities for agricultural inputs and produce. (Presently about 40% of the commodities in storage are food grain and fertilizers.)</a:t>
            </a:r>
          </a:p>
          <a:p>
            <a:pPr eaLnBrk="1" hangingPunct="1">
              <a:lnSpc>
                <a:spcPct val="90000"/>
              </a:lnSpc>
            </a:pPr>
            <a:r>
              <a:rPr lang="en-US" altLang="en-US" dirty="0" smtClean="0">
                <a:latin typeface="+mn-lt"/>
              </a:rPr>
              <a:t>Manages 507 facilities at a combined utilization of 70%. Total capacity of approximately 100 lakh metric tons.)</a:t>
            </a:r>
          </a:p>
          <a:p>
            <a:pPr eaLnBrk="1" hangingPunct="1">
              <a:lnSpc>
                <a:spcPct val="90000"/>
              </a:lnSpc>
            </a:pPr>
            <a:r>
              <a:rPr lang="en-US" altLang="en-US" dirty="0" smtClean="0">
                <a:latin typeface="+mn-lt"/>
              </a:rPr>
              <a:t>Plans to set-up new warehouses near railway stations in collaboration with Indian Railways.</a:t>
            </a:r>
          </a:p>
          <a:p>
            <a:pPr eaLnBrk="1" hangingPunct="1">
              <a:lnSpc>
                <a:spcPct val="90000"/>
              </a:lnSpc>
            </a:pPr>
            <a:r>
              <a:rPr lang="en-US" altLang="en-US" dirty="0" smtClean="0">
                <a:latin typeface="+mn-lt"/>
              </a:rPr>
              <a:t>Farmers Extension Services Scheme (FESS): Educating farmers about scientific storage practices.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5752DD1-52A4-43B9-91EC-C5813D03BBCF}" type="slidenum">
              <a:rPr lang="en-US" altLang="en-US">
                <a:solidFill>
                  <a:srgbClr val="898989"/>
                </a:solidFill>
                <a:latin typeface="Calibri" panose="020F0502020204030204" pitchFamily="34" charset="0"/>
              </a:rPr>
              <a:pPr eaLnBrk="1" hangingPunct="1"/>
              <a:t>49</a:t>
            </a:fld>
            <a:endParaRPr lang="en-US" altLang="en-US">
              <a:solidFill>
                <a:srgbClr val="898989"/>
              </a:solidFill>
              <a:latin typeface="Calibri" panose="020F0502020204030204" pitchFamily="34" charset="0"/>
            </a:endParaRPr>
          </a:p>
        </p:txBody>
      </p:sp>
      <p:sp>
        <p:nvSpPr>
          <p:cNvPr id="50179" name="Rectangle 2"/>
          <p:cNvSpPr>
            <a:spLocks noGrp="1" noChangeArrowheads="1"/>
          </p:cNvSpPr>
          <p:nvPr>
            <p:ph type="title"/>
          </p:nvPr>
        </p:nvSpPr>
        <p:spPr/>
        <p:txBody>
          <a:bodyPr/>
          <a:lstStyle/>
          <a:p>
            <a:pPr eaLnBrk="1" hangingPunct="1"/>
            <a:r>
              <a:rPr lang="en-US" altLang="en-US" smtClean="0">
                <a:latin typeface="+mn-lt"/>
              </a:rPr>
              <a:t>Warehouse practices in India</a:t>
            </a:r>
          </a:p>
        </p:txBody>
      </p:sp>
      <p:sp>
        <p:nvSpPr>
          <p:cNvPr id="50180" name="Rectangle 3"/>
          <p:cNvSpPr>
            <a:spLocks noGrp="1" noChangeArrowheads="1"/>
          </p:cNvSpPr>
          <p:nvPr>
            <p:ph type="body" idx="1"/>
          </p:nvPr>
        </p:nvSpPr>
        <p:spPr/>
        <p:txBody>
          <a:bodyPr/>
          <a:lstStyle/>
          <a:p>
            <a:pPr eaLnBrk="1" hangingPunct="1">
              <a:buFontTx/>
              <a:buNone/>
            </a:pPr>
            <a:r>
              <a:rPr lang="en-US" altLang="en-US" smtClean="0">
                <a:latin typeface="+mn-lt"/>
              </a:rPr>
              <a:t>Snowman Frozen Food Limited</a:t>
            </a:r>
          </a:p>
          <a:p>
            <a:pPr eaLnBrk="1" hangingPunct="1"/>
            <a:r>
              <a:rPr lang="en-US" altLang="en-US" smtClean="0">
                <a:latin typeface="+mn-lt"/>
              </a:rPr>
              <a:t>Joint venture between Gateway Distriparks, Nichirei Logistics and Mitsubishi Logistics.</a:t>
            </a:r>
          </a:p>
          <a:p>
            <a:pPr eaLnBrk="1" hangingPunct="1"/>
            <a:r>
              <a:rPr lang="en-US" altLang="en-US" smtClean="0">
                <a:latin typeface="+mn-lt"/>
              </a:rPr>
              <a:t>Operates cold storages for marine products, processed food products and fruits.</a:t>
            </a:r>
          </a:p>
          <a:p>
            <a:pPr eaLnBrk="1" hangingPunct="1"/>
            <a:r>
              <a:rPr lang="en-US" altLang="en-US" smtClean="0">
                <a:latin typeface="+mn-lt"/>
              </a:rPr>
              <a:t>Bangalore headquartered company.</a:t>
            </a:r>
          </a:p>
          <a:p>
            <a:pPr eaLnBrk="1" hangingPunct="1"/>
            <a:r>
              <a:rPr lang="en-US" altLang="en-US" smtClean="0">
                <a:latin typeface="+mn-lt"/>
              </a:rPr>
              <a:t>Owns and operates 16 cold stores across India.</a:t>
            </a:r>
          </a:p>
          <a:p>
            <a:pPr eaLnBrk="1" hangingPunct="1"/>
            <a:r>
              <a:rPr lang="en-US" altLang="en-US" smtClean="0">
                <a:latin typeface="+mn-lt"/>
              </a:rPr>
              <a:t>100 reefer trucks.</a:t>
            </a:r>
          </a:p>
          <a:p>
            <a:pPr eaLnBrk="1" hangingPunct="1"/>
            <a:r>
              <a:rPr lang="en-US" altLang="en-US" smtClean="0">
                <a:latin typeface="+mn-lt"/>
              </a:rPr>
              <a:t>200 clients storing over 3000 types of temperature-controlled products.</a:t>
            </a:r>
          </a:p>
          <a:p>
            <a:pPr eaLnBrk="1" hangingPunct="1"/>
            <a:endParaRPr lang="en-US" altLang="en-US" smtClean="0">
              <a:latin typeface="+mn-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D1D7806-7D52-4B02-9545-C9AEBCC5EF31}" type="slidenum">
              <a:rPr lang="en-US" altLang="en-US">
                <a:solidFill>
                  <a:srgbClr val="898989"/>
                </a:solidFill>
                <a:latin typeface="Calibri" panose="020F0502020204030204" pitchFamily="34" charset="0"/>
              </a:rPr>
              <a:pPr eaLnBrk="1" hangingPunct="1"/>
              <a:t>5</a:t>
            </a:fld>
            <a:endParaRPr lang="en-US" altLang="en-US">
              <a:solidFill>
                <a:srgbClr val="898989"/>
              </a:solidFill>
              <a:latin typeface="Calibri" panose="020F0502020204030204" pitchFamily="34" charset="0"/>
            </a:endParaRPr>
          </a:p>
        </p:txBody>
      </p:sp>
      <p:sp>
        <p:nvSpPr>
          <p:cNvPr id="5123" name="Rectangle 2"/>
          <p:cNvSpPr>
            <a:spLocks noGrp="1" noChangeArrowheads="1"/>
          </p:cNvSpPr>
          <p:nvPr>
            <p:ph type="title"/>
          </p:nvPr>
        </p:nvSpPr>
        <p:spPr>
          <a:xfrm>
            <a:off x="2133600" y="228600"/>
            <a:ext cx="7793038" cy="1143000"/>
          </a:xfrm>
        </p:spPr>
        <p:txBody>
          <a:bodyPr/>
          <a:lstStyle/>
          <a:p>
            <a:pPr eaLnBrk="1" hangingPunct="1"/>
            <a:r>
              <a:rPr lang="en-US" altLang="en-US" dirty="0" smtClean="0">
                <a:latin typeface="+mn-lt"/>
              </a:rPr>
              <a:t>Logistics</a:t>
            </a:r>
          </a:p>
        </p:txBody>
      </p:sp>
      <p:sp>
        <p:nvSpPr>
          <p:cNvPr id="5124" name="Rectangle 3"/>
          <p:cNvSpPr>
            <a:spLocks noGrp="1" noChangeArrowheads="1"/>
          </p:cNvSpPr>
          <p:nvPr>
            <p:ph type="body" idx="1"/>
          </p:nvPr>
        </p:nvSpPr>
        <p:spPr>
          <a:xfrm>
            <a:off x="838200" y="1447800"/>
            <a:ext cx="10515600" cy="4114800"/>
          </a:xfrm>
        </p:spPr>
        <p:txBody>
          <a:bodyPr/>
          <a:lstStyle/>
          <a:p>
            <a:pPr marL="225425" indent="-225425" eaLnBrk="1" hangingPunct="1"/>
            <a:r>
              <a:rPr lang="en-US" altLang="en-US" dirty="0" smtClean="0">
                <a:latin typeface="+mn-lt"/>
              </a:rPr>
              <a:t>Logistics is the art and science of determining requirements, acquiring them and finally maintaining them in an operational ready condition for their entire life.</a:t>
            </a:r>
          </a:p>
          <a:p>
            <a:pPr marL="225425" indent="-225425" eaLnBrk="1" hangingPunct="1"/>
            <a:r>
              <a:rPr lang="en-US" altLang="en-US" dirty="0" smtClean="0">
                <a:latin typeface="+mn-lt"/>
              </a:rPr>
              <a:t>It is the management of all activities which facilitate movement and coordination of supply and demand in the creation of time and space utility.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5A937FD-3E7E-4A0C-A2FE-7D8E5C38498F}" type="slidenum">
              <a:rPr lang="en-US" altLang="en-US">
                <a:solidFill>
                  <a:srgbClr val="898989"/>
                </a:solidFill>
                <a:latin typeface="Calibri" panose="020F0502020204030204" pitchFamily="34" charset="0"/>
              </a:rPr>
              <a:pPr eaLnBrk="1" hangingPunct="1"/>
              <a:t>50</a:t>
            </a:fld>
            <a:endParaRPr lang="en-US" altLang="en-US">
              <a:solidFill>
                <a:srgbClr val="898989"/>
              </a:solidFill>
              <a:latin typeface="Calibri" panose="020F0502020204030204" pitchFamily="34" charset="0"/>
            </a:endParaRPr>
          </a:p>
        </p:txBody>
      </p:sp>
      <p:sp>
        <p:nvSpPr>
          <p:cNvPr id="51203" name="Rectangle 2"/>
          <p:cNvSpPr>
            <a:spLocks noGrp="1" noChangeArrowheads="1"/>
          </p:cNvSpPr>
          <p:nvPr>
            <p:ph type="title"/>
          </p:nvPr>
        </p:nvSpPr>
        <p:spPr/>
        <p:txBody>
          <a:bodyPr/>
          <a:lstStyle/>
          <a:p>
            <a:pPr eaLnBrk="1" hangingPunct="1"/>
            <a:r>
              <a:rPr lang="en-US" altLang="en-US" smtClean="0">
                <a:latin typeface="+mn-lt"/>
              </a:rPr>
              <a:t>Warehouse practices in India</a:t>
            </a:r>
          </a:p>
        </p:txBody>
      </p:sp>
      <p:sp>
        <p:nvSpPr>
          <p:cNvPr id="51204" name="Rectangle 3"/>
          <p:cNvSpPr>
            <a:spLocks noGrp="1" noChangeArrowheads="1"/>
          </p:cNvSpPr>
          <p:nvPr>
            <p:ph type="body" idx="1"/>
          </p:nvPr>
        </p:nvSpPr>
        <p:spPr/>
        <p:txBody>
          <a:bodyPr/>
          <a:lstStyle/>
          <a:p>
            <a:pPr eaLnBrk="1" hangingPunct="1">
              <a:buFontTx/>
              <a:buNone/>
            </a:pPr>
            <a:r>
              <a:rPr lang="en-US" altLang="en-US" smtClean="0">
                <a:latin typeface="+mn-lt"/>
              </a:rPr>
              <a:t>Bulk Liquid Cargo Storage</a:t>
            </a:r>
          </a:p>
          <a:p>
            <a:pPr eaLnBrk="1" hangingPunct="1"/>
            <a:r>
              <a:rPr lang="en-US" altLang="en-US" smtClean="0">
                <a:latin typeface="+mn-lt"/>
              </a:rPr>
              <a:t>IMC Limited. A Chennai-based company. Formerly known as the Indian Molasses Company. Started in 1935.</a:t>
            </a:r>
          </a:p>
          <a:p>
            <a:pPr eaLnBrk="1" hangingPunct="1"/>
            <a:r>
              <a:rPr lang="en-US" altLang="en-US" smtClean="0">
                <a:latin typeface="+mn-lt"/>
              </a:rPr>
              <a:t>Largest third-party liquid storage facility service provider in the private sector. Expert in storing hazardous liquid cargo, petroleum, and other products which have a flash point between 23</a:t>
            </a:r>
            <a:r>
              <a:rPr lang="en-US" altLang="en-US" baseline="30000" smtClean="0">
                <a:latin typeface="+mn-lt"/>
              </a:rPr>
              <a:t>o</a:t>
            </a:r>
            <a:r>
              <a:rPr lang="en-US" altLang="en-US" smtClean="0">
                <a:latin typeface="+mn-lt"/>
              </a:rPr>
              <a:t> to 93</a:t>
            </a:r>
            <a:r>
              <a:rPr lang="en-US" altLang="en-US" baseline="30000" smtClean="0">
                <a:latin typeface="+mn-lt"/>
              </a:rPr>
              <a:t>o </a:t>
            </a:r>
            <a:r>
              <a:rPr lang="en-US" altLang="en-US" smtClean="0">
                <a:latin typeface="+mn-lt"/>
              </a:rPr>
              <a:t>C.</a:t>
            </a:r>
          </a:p>
          <a:p>
            <a:pPr eaLnBrk="1" hangingPunct="1"/>
            <a:r>
              <a:rPr lang="en-US" altLang="en-US" smtClean="0">
                <a:latin typeface="+mn-lt"/>
              </a:rPr>
              <a:t>Has facilities at 12 major seaports in India with a storage capacity of over 600,000 cubic meters as per the EIN and ISO standards.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8E29D5C-55A1-4EBF-848E-C47AFC80335C}" type="slidenum">
              <a:rPr lang="en-US" altLang="en-US">
                <a:solidFill>
                  <a:srgbClr val="898989"/>
                </a:solidFill>
                <a:latin typeface="Calibri" panose="020F0502020204030204" pitchFamily="34" charset="0"/>
              </a:rPr>
              <a:pPr eaLnBrk="1" hangingPunct="1"/>
              <a:t>51</a:t>
            </a:fld>
            <a:endParaRPr lang="en-US" altLang="en-US">
              <a:solidFill>
                <a:srgbClr val="898989"/>
              </a:solidFill>
              <a:latin typeface="Calibri" panose="020F0502020204030204" pitchFamily="34" charset="0"/>
            </a:endParaRPr>
          </a:p>
        </p:txBody>
      </p:sp>
      <p:sp>
        <p:nvSpPr>
          <p:cNvPr id="52227" name="Rectangle 2"/>
          <p:cNvSpPr>
            <a:spLocks noGrp="1" noChangeArrowheads="1"/>
          </p:cNvSpPr>
          <p:nvPr>
            <p:ph type="title"/>
          </p:nvPr>
        </p:nvSpPr>
        <p:spPr/>
        <p:txBody>
          <a:bodyPr/>
          <a:lstStyle/>
          <a:p>
            <a:pPr eaLnBrk="1" hangingPunct="1"/>
            <a:r>
              <a:rPr lang="en-US" altLang="en-US" smtClean="0">
                <a:latin typeface="+mn-lt"/>
              </a:rPr>
              <a:t>Warehouse practices in India</a:t>
            </a:r>
          </a:p>
        </p:txBody>
      </p:sp>
      <p:sp>
        <p:nvSpPr>
          <p:cNvPr id="52228" name="Rectangle 3"/>
          <p:cNvSpPr>
            <a:spLocks noGrp="1" noChangeArrowheads="1"/>
          </p:cNvSpPr>
          <p:nvPr>
            <p:ph type="body" idx="1"/>
          </p:nvPr>
        </p:nvSpPr>
        <p:spPr/>
        <p:txBody>
          <a:bodyPr/>
          <a:lstStyle/>
          <a:p>
            <a:pPr eaLnBrk="1" hangingPunct="1">
              <a:lnSpc>
                <a:spcPct val="90000"/>
              </a:lnSpc>
              <a:buFontTx/>
              <a:buNone/>
            </a:pPr>
            <a:r>
              <a:rPr lang="en-US" altLang="en-US" smtClean="0">
                <a:latin typeface="+mn-lt"/>
              </a:rPr>
              <a:t>Document warehousing</a:t>
            </a:r>
          </a:p>
          <a:p>
            <a:pPr eaLnBrk="1" hangingPunct="1">
              <a:lnSpc>
                <a:spcPct val="90000"/>
              </a:lnSpc>
            </a:pPr>
            <a:r>
              <a:rPr lang="en-US" altLang="en-US" smtClean="0">
                <a:latin typeface="+mn-lt"/>
              </a:rPr>
              <a:t>BPO division of KarROX Technologies, Mumbai.</a:t>
            </a:r>
          </a:p>
          <a:p>
            <a:pPr eaLnBrk="1" hangingPunct="1">
              <a:lnSpc>
                <a:spcPct val="90000"/>
              </a:lnSpc>
            </a:pPr>
            <a:r>
              <a:rPr lang="en-US" altLang="en-US" smtClean="0">
                <a:latin typeface="+mn-lt"/>
              </a:rPr>
              <a:t>Document may be in the form of digital or physical media form.</a:t>
            </a:r>
          </a:p>
          <a:p>
            <a:pPr eaLnBrk="1" hangingPunct="1">
              <a:lnSpc>
                <a:spcPct val="90000"/>
              </a:lnSpc>
            </a:pPr>
            <a:r>
              <a:rPr lang="en-US" altLang="en-US" smtClean="0">
                <a:latin typeface="+mn-lt"/>
              </a:rPr>
              <a:t>Stores, handles and retrieves business documents that business firms otherwise find difficult to handle.</a:t>
            </a:r>
          </a:p>
          <a:p>
            <a:pPr eaLnBrk="1" hangingPunct="1">
              <a:lnSpc>
                <a:spcPct val="90000"/>
              </a:lnSpc>
            </a:pPr>
            <a:r>
              <a:rPr lang="en-US" altLang="en-US" smtClean="0">
                <a:latin typeface="+mn-lt"/>
              </a:rPr>
              <a:t>Dedicated warehouse of 2 lakh sq. ft and fleet of specifically designed vehicles to transport documents.</a:t>
            </a:r>
          </a:p>
          <a:p>
            <a:pPr eaLnBrk="1" hangingPunct="1">
              <a:lnSpc>
                <a:spcPct val="90000"/>
              </a:lnSpc>
            </a:pPr>
            <a:r>
              <a:rPr lang="en-US" altLang="en-US" smtClean="0">
                <a:latin typeface="+mn-lt"/>
              </a:rPr>
              <a:t>Delivery time within 4 hours for a document within Mumbai.</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28A7A5-C380-4C9C-B1CA-F101F0F7CF52}" type="slidenum">
              <a:rPr lang="en-US" altLang="en-US">
                <a:solidFill>
                  <a:srgbClr val="898989"/>
                </a:solidFill>
                <a:latin typeface="Calibri" panose="020F0502020204030204" pitchFamily="34" charset="0"/>
              </a:rPr>
              <a:pPr eaLnBrk="1" hangingPunct="1"/>
              <a:t>52</a:t>
            </a:fld>
            <a:endParaRPr lang="en-US" altLang="en-US">
              <a:solidFill>
                <a:srgbClr val="898989"/>
              </a:solidFill>
              <a:latin typeface="Calibri" panose="020F0502020204030204" pitchFamily="34" charset="0"/>
            </a:endParaRPr>
          </a:p>
        </p:txBody>
      </p:sp>
      <p:sp>
        <p:nvSpPr>
          <p:cNvPr id="53251" name="Rectangle 2"/>
          <p:cNvSpPr>
            <a:spLocks noGrp="1" noChangeArrowheads="1"/>
          </p:cNvSpPr>
          <p:nvPr>
            <p:ph type="title"/>
          </p:nvPr>
        </p:nvSpPr>
        <p:spPr/>
        <p:txBody>
          <a:bodyPr/>
          <a:lstStyle/>
          <a:p>
            <a:pPr eaLnBrk="1" hangingPunct="1"/>
            <a:r>
              <a:rPr lang="en-US" altLang="en-US" smtClean="0">
                <a:latin typeface="+mn-lt"/>
              </a:rPr>
              <a:t>Warehouse functions</a:t>
            </a:r>
          </a:p>
        </p:txBody>
      </p:sp>
      <p:sp>
        <p:nvSpPr>
          <p:cNvPr id="53252" name="Rectangle 3"/>
          <p:cNvSpPr>
            <a:spLocks noGrp="1" noChangeArrowheads="1"/>
          </p:cNvSpPr>
          <p:nvPr>
            <p:ph type="body" idx="1"/>
          </p:nvPr>
        </p:nvSpPr>
        <p:spPr/>
        <p:txBody>
          <a:bodyPr/>
          <a:lstStyle/>
          <a:p>
            <a:pPr eaLnBrk="1" hangingPunct="1"/>
            <a:r>
              <a:rPr lang="en-US" altLang="en-US" smtClean="0">
                <a:latin typeface="+mn-lt"/>
              </a:rPr>
              <a:t>Material storage function: Primary task of a warehouse. The main function could be seen to be formed of:</a:t>
            </a:r>
          </a:p>
          <a:p>
            <a:pPr eaLnBrk="1" hangingPunct="1">
              <a:buFontTx/>
              <a:buNone/>
            </a:pPr>
            <a:r>
              <a:rPr lang="en-US" altLang="en-US" smtClean="0">
                <a:latin typeface="+mn-lt"/>
              </a:rPr>
              <a:t>Hold: Holding the final product till the demand for it pulls the products into the market.</a:t>
            </a:r>
          </a:p>
          <a:p>
            <a:pPr eaLnBrk="1" hangingPunct="1">
              <a:buFontTx/>
              <a:buNone/>
            </a:pPr>
            <a:r>
              <a:rPr lang="en-US" altLang="en-US" smtClean="0">
                <a:latin typeface="+mn-lt"/>
              </a:rPr>
              <a:t>Consolidation: If supplies are originating from various sources in small quantities. Transportation cost saving from warehouse to the buyer</a:t>
            </a:r>
          </a:p>
          <a:p>
            <a:pPr eaLnBrk="1" hangingPunct="1">
              <a:buFontTx/>
              <a:buNone/>
            </a:pPr>
            <a:r>
              <a:rPr lang="en-US" altLang="en-US" smtClean="0">
                <a:latin typeface="+mn-lt"/>
              </a:rPr>
              <a:t>Break bulk: Opposite of Consolidation. Transportation cost saving from supplier to the warehouse.</a:t>
            </a:r>
          </a:p>
          <a:p>
            <a:pPr eaLnBrk="1" hangingPunct="1">
              <a:buFontTx/>
              <a:buNone/>
            </a:pPr>
            <a:r>
              <a:rPr lang="en-US" altLang="en-US" smtClean="0">
                <a:latin typeface="+mn-lt"/>
              </a:rPr>
              <a:t>Cross docking: Similar to break-bulk but involves multiple suppliers.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63E496F-3BD7-4286-87E0-D2DEC728B1F9}" type="slidenum">
              <a:rPr lang="en-US" altLang="en-US">
                <a:solidFill>
                  <a:srgbClr val="898989"/>
                </a:solidFill>
                <a:latin typeface="Calibri" panose="020F0502020204030204" pitchFamily="34" charset="0"/>
              </a:rPr>
              <a:pPr eaLnBrk="1" hangingPunct="1"/>
              <a:t>53</a:t>
            </a:fld>
            <a:endParaRPr lang="en-US" altLang="en-US">
              <a:solidFill>
                <a:srgbClr val="898989"/>
              </a:solidFill>
              <a:latin typeface="Calibri" panose="020F0502020204030204" pitchFamily="34" charset="0"/>
            </a:endParaRPr>
          </a:p>
        </p:txBody>
      </p:sp>
      <p:sp>
        <p:nvSpPr>
          <p:cNvPr id="54275" name="Rectangle 2"/>
          <p:cNvSpPr>
            <a:spLocks noGrp="1" noChangeArrowheads="1"/>
          </p:cNvSpPr>
          <p:nvPr>
            <p:ph type="title"/>
          </p:nvPr>
        </p:nvSpPr>
        <p:spPr/>
        <p:txBody>
          <a:bodyPr/>
          <a:lstStyle/>
          <a:p>
            <a:pPr eaLnBrk="1" hangingPunct="1"/>
            <a:r>
              <a:rPr lang="en-US" altLang="en-US" smtClean="0">
                <a:latin typeface="+mn-lt"/>
              </a:rPr>
              <a:t>Warehouse functions</a:t>
            </a:r>
          </a:p>
        </p:txBody>
      </p:sp>
      <p:sp>
        <p:nvSpPr>
          <p:cNvPr id="54276" name="Rectangle 3"/>
          <p:cNvSpPr>
            <a:spLocks noGrp="1" noChangeArrowheads="1"/>
          </p:cNvSpPr>
          <p:nvPr>
            <p:ph type="body" idx="1"/>
          </p:nvPr>
        </p:nvSpPr>
        <p:spPr/>
        <p:txBody>
          <a:bodyPr/>
          <a:lstStyle/>
          <a:p>
            <a:pPr eaLnBrk="1" hangingPunct="1"/>
            <a:r>
              <a:rPr lang="en-US" altLang="en-US" smtClean="0">
                <a:latin typeface="+mn-lt"/>
              </a:rPr>
              <a:t>Material storage function: Cont.</a:t>
            </a:r>
          </a:p>
          <a:p>
            <a:pPr eaLnBrk="1" hangingPunct="1">
              <a:buFontTx/>
              <a:buNone/>
            </a:pPr>
            <a:r>
              <a:rPr lang="en-US" altLang="en-US" smtClean="0">
                <a:latin typeface="+mn-lt"/>
              </a:rPr>
              <a:t>Mixing: In cases of companies having a number of plants manufacturing different components, which are combined at the warehouse, to make a final product.</a:t>
            </a:r>
          </a:p>
          <a:p>
            <a:pPr eaLnBrk="1" hangingPunct="1">
              <a:buFontTx/>
              <a:buNone/>
            </a:pPr>
            <a:r>
              <a:rPr lang="en-US" altLang="en-US" smtClean="0">
                <a:latin typeface="+mn-lt"/>
              </a:rPr>
              <a:t>Postponement: Various components warehoused to postpone the final assembly and thereby reduce the finished good inventory.</a:t>
            </a:r>
          </a:p>
          <a:p>
            <a:pPr eaLnBrk="1" hangingPunct="1">
              <a:buFontTx/>
              <a:buNone/>
            </a:pPr>
            <a:r>
              <a:rPr lang="en-US" altLang="en-US" smtClean="0">
                <a:latin typeface="+mn-lt"/>
              </a:rPr>
              <a:t>Packing: Repacking the material as per the ordered quantities of the individual customer (retailers).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7EE4ABF-2BB7-4515-85F4-92AF05643930}" type="slidenum">
              <a:rPr lang="en-US" altLang="en-US">
                <a:solidFill>
                  <a:srgbClr val="898989"/>
                </a:solidFill>
                <a:latin typeface="Calibri" panose="020F0502020204030204" pitchFamily="34" charset="0"/>
              </a:rPr>
              <a:pPr eaLnBrk="1" hangingPunct="1"/>
              <a:t>54</a:t>
            </a:fld>
            <a:endParaRPr lang="en-US" altLang="en-US">
              <a:solidFill>
                <a:srgbClr val="898989"/>
              </a:solidFill>
              <a:latin typeface="Calibri" panose="020F0502020204030204" pitchFamily="34" charset="0"/>
            </a:endParaRPr>
          </a:p>
        </p:txBody>
      </p:sp>
      <p:sp>
        <p:nvSpPr>
          <p:cNvPr id="55299" name="Rectangle 2"/>
          <p:cNvSpPr>
            <a:spLocks noGrp="1" noChangeArrowheads="1"/>
          </p:cNvSpPr>
          <p:nvPr>
            <p:ph type="title"/>
          </p:nvPr>
        </p:nvSpPr>
        <p:spPr/>
        <p:txBody>
          <a:bodyPr/>
          <a:lstStyle/>
          <a:p>
            <a:pPr eaLnBrk="1" hangingPunct="1"/>
            <a:r>
              <a:rPr lang="en-US" altLang="en-US" smtClean="0">
                <a:latin typeface="+mn-lt"/>
              </a:rPr>
              <a:t>Warehouse functions</a:t>
            </a:r>
          </a:p>
        </p:txBody>
      </p:sp>
      <p:sp>
        <p:nvSpPr>
          <p:cNvPr id="55300" name="Rectangle 3"/>
          <p:cNvSpPr>
            <a:spLocks noGrp="1" noChangeArrowheads="1"/>
          </p:cNvSpPr>
          <p:nvPr>
            <p:ph type="body" idx="1"/>
          </p:nvPr>
        </p:nvSpPr>
        <p:spPr/>
        <p:txBody>
          <a:bodyPr/>
          <a:lstStyle/>
          <a:p>
            <a:pPr eaLnBrk="1" hangingPunct="1"/>
            <a:r>
              <a:rPr lang="en-US" altLang="en-US" smtClean="0">
                <a:latin typeface="+mn-lt"/>
              </a:rPr>
              <a:t>Material handling function – Divided into three activities.</a:t>
            </a:r>
          </a:p>
          <a:p>
            <a:pPr eaLnBrk="1" hangingPunct="1">
              <a:buFontTx/>
              <a:buNone/>
            </a:pPr>
            <a:r>
              <a:rPr lang="en-US" altLang="en-US" smtClean="0">
                <a:latin typeface="+mn-lt"/>
              </a:rPr>
              <a:t>Loading and unloading: Unloading/loading the material from/to the vehicle.</a:t>
            </a:r>
          </a:p>
          <a:p>
            <a:pPr eaLnBrk="1" hangingPunct="1">
              <a:buFontTx/>
              <a:buNone/>
            </a:pPr>
            <a:r>
              <a:rPr lang="en-US" altLang="en-US" smtClean="0">
                <a:latin typeface="+mn-lt"/>
              </a:rPr>
              <a:t>Material movement: Moving the material within the warehouse manually or with the help of material handling equipments (e.g. forklift, crane, conveyer). </a:t>
            </a:r>
          </a:p>
          <a:p>
            <a:pPr eaLnBrk="1" hangingPunct="1">
              <a:buFontTx/>
              <a:buNone/>
            </a:pPr>
            <a:r>
              <a:rPr lang="en-US" altLang="en-US" smtClean="0">
                <a:latin typeface="+mn-lt"/>
              </a:rPr>
              <a:t>Order filling: Fulfilling the given order from various lots at various locations within the warehouse.</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57E6AB8-539C-4531-A04C-E56FBCAF0365}" type="slidenum">
              <a:rPr lang="en-US" altLang="en-US">
                <a:solidFill>
                  <a:srgbClr val="898989"/>
                </a:solidFill>
                <a:latin typeface="Calibri" panose="020F0502020204030204" pitchFamily="34" charset="0"/>
              </a:rPr>
              <a:pPr eaLnBrk="1" hangingPunct="1"/>
              <a:t>55</a:t>
            </a:fld>
            <a:endParaRPr lang="en-US" altLang="en-US">
              <a:solidFill>
                <a:srgbClr val="898989"/>
              </a:solidFill>
              <a:latin typeface="Calibri" panose="020F0502020204030204" pitchFamily="34" charset="0"/>
            </a:endParaRPr>
          </a:p>
        </p:txBody>
      </p:sp>
      <p:sp>
        <p:nvSpPr>
          <p:cNvPr id="56323" name="Rectangle 2"/>
          <p:cNvSpPr>
            <a:spLocks noGrp="1" noChangeArrowheads="1"/>
          </p:cNvSpPr>
          <p:nvPr>
            <p:ph type="title"/>
          </p:nvPr>
        </p:nvSpPr>
        <p:spPr/>
        <p:txBody>
          <a:bodyPr/>
          <a:lstStyle/>
          <a:p>
            <a:pPr eaLnBrk="1" hangingPunct="1"/>
            <a:r>
              <a:rPr lang="en-US" altLang="en-US" smtClean="0">
                <a:latin typeface="+mn-lt"/>
              </a:rPr>
              <a:t>Warehouse functions</a:t>
            </a:r>
          </a:p>
        </p:txBody>
      </p:sp>
      <p:sp>
        <p:nvSpPr>
          <p:cNvPr id="56324" name="Rectangle 3"/>
          <p:cNvSpPr>
            <a:spLocks noGrp="1" noChangeArrowheads="1"/>
          </p:cNvSpPr>
          <p:nvPr>
            <p:ph type="body" idx="1"/>
          </p:nvPr>
        </p:nvSpPr>
        <p:spPr/>
        <p:txBody>
          <a:bodyPr/>
          <a:lstStyle/>
          <a:p>
            <a:pPr eaLnBrk="1" hangingPunct="1"/>
            <a:r>
              <a:rPr lang="en-US" altLang="en-US" smtClean="0">
                <a:latin typeface="+mn-lt"/>
              </a:rPr>
              <a:t>Information sharing function: Information flow inside and outside the warehouse. Close coordination with the production facility (for inflow information) and the marketing function (for outflow information).</a:t>
            </a:r>
          </a:p>
          <a:p>
            <a:pPr eaLnBrk="1" hangingPunct="1">
              <a:buFontTx/>
              <a:buNone/>
            </a:pPr>
            <a:r>
              <a:rPr lang="en-US" altLang="en-US" smtClean="0">
                <a:latin typeface="+mn-lt"/>
              </a:rPr>
              <a:t>Other critical information regarding – inventory levels of various products; warehouse expenses; transit damage; consignment tracking etc.</a:t>
            </a:r>
          </a:p>
          <a:p>
            <a:pPr eaLnBrk="1" hangingPunct="1">
              <a:buFontTx/>
              <a:buNone/>
            </a:pPr>
            <a:r>
              <a:rPr lang="en-US" altLang="en-US" smtClean="0">
                <a:latin typeface="+mn-lt"/>
              </a:rPr>
              <a:t>In case of private warehouse: Integration with the ERP system of the organization?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E760D4C-BFC2-4888-944C-417C727C472B}" type="slidenum">
              <a:rPr lang="en-US" altLang="en-US">
                <a:solidFill>
                  <a:srgbClr val="898989"/>
                </a:solidFill>
                <a:latin typeface="Calibri" panose="020F0502020204030204" pitchFamily="34" charset="0"/>
              </a:rPr>
              <a:pPr eaLnBrk="1" hangingPunct="1"/>
              <a:t>56</a:t>
            </a:fld>
            <a:endParaRPr lang="en-US" altLang="en-US">
              <a:solidFill>
                <a:srgbClr val="898989"/>
              </a:solidFill>
              <a:latin typeface="Calibri" panose="020F0502020204030204" pitchFamily="34" charset="0"/>
            </a:endParaRPr>
          </a:p>
        </p:txBody>
      </p:sp>
      <p:sp>
        <p:nvSpPr>
          <p:cNvPr id="57347" name="Rectangle 2"/>
          <p:cNvSpPr>
            <a:spLocks noGrp="1" noChangeArrowheads="1"/>
          </p:cNvSpPr>
          <p:nvPr>
            <p:ph type="title"/>
          </p:nvPr>
        </p:nvSpPr>
        <p:spPr/>
        <p:txBody>
          <a:bodyPr/>
          <a:lstStyle/>
          <a:p>
            <a:pPr eaLnBrk="1" hangingPunct="1"/>
            <a:r>
              <a:rPr lang="en-US" altLang="en-US" smtClean="0">
                <a:latin typeface="+mn-lt"/>
              </a:rPr>
              <a:t>Warehouse strategies</a:t>
            </a:r>
          </a:p>
        </p:txBody>
      </p:sp>
      <p:sp>
        <p:nvSpPr>
          <p:cNvPr id="57348" name="Rectangle 3"/>
          <p:cNvSpPr>
            <a:spLocks noGrp="1" noChangeArrowheads="1"/>
          </p:cNvSpPr>
          <p:nvPr>
            <p:ph type="body" idx="1"/>
          </p:nvPr>
        </p:nvSpPr>
        <p:spPr/>
        <p:txBody>
          <a:bodyPr/>
          <a:lstStyle/>
          <a:p>
            <a:pPr eaLnBrk="1" hangingPunct="1">
              <a:buFontTx/>
              <a:buNone/>
            </a:pPr>
            <a:r>
              <a:rPr lang="en-US" altLang="en-US" smtClean="0">
                <a:latin typeface="+mn-lt"/>
              </a:rPr>
              <a:t>Options available regarding acquiring a warehouse</a:t>
            </a:r>
          </a:p>
          <a:p>
            <a:pPr eaLnBrk="1" hangingPunct="1"/>
            <a:r>
              <a:rPr lang="en-US" altLang="en-US" smtClean="0">
                <a:latin typeface="+mn-lt"/>
              </a:rPr>
              <a:t>Private</a:t>
            </a:r>
          </a:p>
          <a:p>
            <a:pPr eaLnBrk="1" hangingPunct="1"/>
            <a:r>
              <a:rPr lang="en-US" altLang="en-US" smtClean="0">
                <a:latin typeface="+mn-lt"/>
              </a:rPr>
              <a:t>Public</a:t>
            </a:r>
          </a:p>
          <a:p>
            <a:pPr eaLnBrk="1" hangingPunct="1"/>
            <a:r>
              <a:rPr lang="en-US" altLang="en-US" smtClean="0">
                <a:latin typeface="+mn-lt"/>
              </a:rPr>
              <a:t>Contract</a:t>
            </a:r>
          </a:p>
          <a:p>
            <a:pPr eaLnBrk="1" hangingPunct="1">
              <a:buFontTx/>
              <a:buNone/>
            </a:pPr>
            <a:r>
              <a:rPr lang="en-US" altLang="en-US" smtClean="0">
                <a:latin typeface="+mn-lt"/>
              </a:rPr>
              <a:t>Issues to be considered: Degree of control, investment, product characteristics, demand fluctuations, economies of scale, etc.</a:t>
            </a:r>
          </a:p>
          <a:p>
            <a:pPr eaLnBrk="1" hangingPunct="1">
              <a:buFontTx/>
              <a:buNone/>
            </a:pPr>
            <a:r>
              <a:rPr lang="en-US" altLang="en-US" smtClean="0">
                <a:latin typeface="+mn-lt"/>
              </a:rPr>
              <a:t>Long term decision- have a long term impact on system efficiency.</a:t>
            </a:r>
          </a:p>
          <a:p>
            <a:pPr eaLnBrk="1" hangingPunct="1">
              <a:buFontTx/>
              <a:buNone/>
            </a:pPr>
            <a:r>
              <a:rPr lang="en-US" altLang="en-US" smtClean="0">
                <a:latin typeface="+mn-lt"/>
              </a:rPr>
              <a:t>In practice, combination of these basic options is found commonly.</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E6E794A-A865-48D6-AB71-C74EB1C9A89F}" type="slidenum">
              <a:rPr lang="en-US" altLang="en-US">
                <a:solidFill>
                  <a:srgbClr val="898989"/>
                </a:solidFill>
                <a:latin typeface="Calibri" panose="020F0502020204030204" pitchFamily="34" charset="0"/>
              </a:rPr>
              <a:pPr eaLnBrk="1" hangingPunct="1"/>
              <a:t>57</a:t>
            </a:fld>
            <a:endParaRPr lang="en-US" altLang="en-US">
              <a:solidFill>
                <a:srgbClr val="898989"/>
              </a:solidFill>
              <a:latin typeface="Calibri" panose="020F0502020204030204" pitchFamily="34" charset="0"/>
            </a:endParaRPr>
          </a:p>
        </p:txBody>
      </p:sp>
      <p:sp>
        <p:nvSpPr>
          <p:cNvPr id="58371" name="Rectangle 2"/>
          <p:cNvSpPr>
            <a:spLocks noGrp="1" noChangeArrowheads="1"/>
          </p:cNvSpPr>
          <p:nvPr>
            <p:ph type="title"/>
          </p:nvPr>
        </p:nvSpPr>
        <p:spPr/>
        <p:txBody>
          <a:bodyPr/>
          <a:lstStyle/>
          <a:p>
            <a:pPr eaLnBrk="1" hangingPunct="1"/>
            <a:r>
              <a:rPr lang="en-US" altLang="en-US" smtClean="0">
                <a:latin typeface="+mn-lt"/>
              </a:rPr>
              <a:t>Private warehouse</a:t>
            </a:r>
          </a:p>
        </p:txBody>
      </p:sp>
      <p:sp>
        <p:nvSpPr>
          <p:cNvPr id="58372" name="Rectangle 3"/>
          <p:cNvSpPr>
            <a:spLocks noGrp="1" noChangeArrowheads="1"/>
          </p:cNvSpPr>
          <p:nvPr>
            <p:ph type="body" idx="1"/>
          </p:nvPr>
        </p:nvSpPr>
        <p:spPr/>
        <p:txBody>
          <a:bodyPr/>
          <a:lstStyle/>
          <a:p>
            <a:pPr marL="609600" indent="-609600" eaLnBrk="1" hangingPunct="1"/>
            <a:r>
              <a:rPr lang="en-US" altLang="en-US" smtClean="0">
                <a:latin typeface="+mn-lt"/>
              </a:rPr>
              <a:t>Firm owning the products in the warehouse, operates the warehouse. Administrative and financial control. The warehouse might be leased or rented.</a:t>
            </a:r>
          </a:p>
          <a:p>
            <a:pPr marL="609600" indent="-609600" eaLnBrk="1" hangingPunct="1">
              <a:buNone/>
            </a:pPr>
            <a:r>
              <a:rPr lang="en-US" altLang="en-US" smtClean="0">
                <a:latin typeface="+mn-lt"/>
              </a:rPr>
              <a:t>Firm prefers a private warehouse when:</a:t>
            </a:r>
          </a:p>
          <a:p>
            <a:pPr marL="609600" indent="-609600" eaLnBrk="1" hangingPunct="1">
              <a:buFontTx/>
              <a:buAutoNum type="arabicPeriod"/>
            </a:pPr>
            <a:r>
              <a:rPr lang="en-US" altLang="en-US" smtClean="0">
                <a:latin typeface="+mn-lt"/>
              </a:rPr>
              <a:t>Product specific handling and storing system needed.</a:t>
            </a:r>
          </a:p>
          <a:p>
            <a:pPr marL="609600" indent="-609600" eaLnBrk="1" hangingPunct="1">
              <a:buFontTx/>
              <a:buAutoNum type="arabicPeriod"/>
            </a:pPr>
            <a:r>
              <a:rPr lang="en-US" altLang="en-US" smtClean="0">
                <a:latin typeface="+mn-lt"/>
              </a:rPr>
              <a:t>High volumes, giving economies of scale benefits.</a:t>
            </a:r>
          </a:p>
          <a:p>
            <a:pPr marL="609600" indent="-609600" eaLnBrk="1" hangingPunct="1">
              <a:buFontTx/>
              <a:buAutoNum type="arabicPeriod"/>
            </a:pPr>
            <a:r>
              <a:rPr lang="en-US" altLang="en-US" smtClean="0">
                <a:latin typeface="+mn-lt"/>
              </a:rPr>
              <a:t>A high degree of control needed.</a:t>
            </a:r>
          </a:p>
          <a:p>
            <a:pPr marL="609600" indent="-609600" eaLnBrk="1" hangingPunct="1">
              <a:buNone/>
            </a:pPr>
            <a:r>
              <a:rPr lang="en-US" altLang="en-US" smtClean="0">
                <a:latin typeface="+mn-lt"/>
              </a:rPr>
              <a:t>Benefits: Flexibility, control, low operating costs. </a:t>
            </a:r>
          </a:p>
          <a:p>
            <a:pPr marL="609600" indent="-609600" eaLnBrk="1" hangingPunct="1">
              <a:buNone/>
            </a:pPr>
            <a:r>
              <a:rPr lang="en-US" altLang="en-US" smtClean="0">
                <a:latin typeface="+mn-lt"/>
              </a:rPr>
              <a:t>Could be planned close to market to increase customer service levels.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D94E5D5-EF97-4DD9-BAB7-2E5EBAC152B1}" type="slidenum">
              <a:rPr lang="en-US" altLang="en-US">
                <a:solidFill>
                  <a:srgbClr val="898989"/>
                </a:solidFill>
                <a:latin typeface="Calibri" panose="020F0502020204030204" pitchFamily="34" charset="0"/>
              </a:rPr>
              <a:pPr eaLnBrk="1" hangingPunct="1"/>
              <a:t>58</a:t>
            </a:fld>
            <a:endParaRPr lang="en-US" altLang="en-US">
              <a:solidFill>
                <a:srgbClr val="898989"/>
              </a:solidFill>
              <a:latin typeface="Calibri" panose="020F0502020204030204" pitchFamily="34" charset="0"/>
            </a:endParaRPr>
          </a:p>
        </p:txBody>
      </p:sp>
      <p:sp>
        <p:nvSpPr>
          <p:cNvPr id="59395" name="Rectangle 2"/>
          <p:cNvSpPr>
            <a:spLocks noGrp="1" noChangeArrowheads="1"/>
          </p:cNvSpPr>
          <p:nvPr>
            <p:ph type="title"/>
          </p:nvPr>
        </p:nvSpPr>
        <p:spPr/>
        <p:txBody>
          <a:bodyPr/>
          <a:lstStyle/>
          <a:p>
            <a:pPr eaLnBrk="1" hangingPunct="1"/>
            <a:r>
              <a:rPr lang="en-US" altLang="en-US" smtClean="0">
                <a:latin typeface="+mn-lt"/>
              </a:rPr>
              <a:t>Public warehouse</a:t>
            </a:r>
          </a:p>
        </p:txBody>
      </p:sp>
      <p:sp>
        <p:nvSpPr>
          <p:cNvPr id="59396" name="Rectangle 3"/>
          <p:cNvSpPr>
            <a:spLocks noGrp="1" noChangeArrowheads="1"/>
          </p:cNvSpPr>
          <p:nvPr>
            <p:ph type="body" idx="1"/>
          </p:nvPr>
        </p:nvSpPr>
        <p:spPr/>
        <p:txBody>
          <a:bodyPr/>
          <a:lstStyle/>
          <a:p>
            <a:pPr eaLnBrk="1" hangingPunct="1"/>
            <a:r>
              <a:rPr lang="en-US" altLang="en-US" smtClean="0">
                <a:latin typeface="+mn-lt"/>
              </a:rPr>
              <a:t>Firms having storage facility, material handling system for their own use, let others use the same. </a:t>
            </a:r>
          </a:p>
          <a:p>
            <a:pPr eaLnBrk="1" hangingPunct="1"/>
            <a:r>
              <a:rPr lang="en-US" altLang="en-US" smtClean="0">
                <a:latin typeface="+mn-lt"/>
              </a:rPr>
              <a:t>Used for most generic products.</a:t>
            </a:r>
          </a:p>
          <a:p>
            <a:pPr eaLnBrk="1" hangingPunct="1"/>
            <a:r>
              <a:rPr lang="en-US" altLang="en-US" smtClean="0">
                <a:latin typeface="+mn-lt"/>
              </a:rPr>
              <a:t>Ideal for new firms, because it gives financial flexibility.</a:t>
            </a:r>
          </a:p>
          <a:p>
            <a:pPr eaLnBrk="1" hangingPunct="1"/>
            <a:r>
              <a:rPr lang="en-US" altLang="en-US" smtClean="0">
                <a:latin typeface="+mn-lt"/>
              </a:rPr>
              <a:t>Disadvantages: No control over operations, order fulfillment is slow (customer service suffers), product damage may be high.</a:t>
            </a:r>
          </a:p>
          <a:p>
            <a:pPr eaLnBrk="1" hangingPunct="1"/>
            <a:r>
              <a:rPr lang="en-US" altLang="en-US" smtClean="0">
                <a:latin typeface="+mn-lt"/>
              </a:rPr>
              <a:t>Advantages: Economies of scale because of volume generated through large number of users. No investment needed by firms hiring the facility.</a:t>
            </a:r>
          </a:p>
          <a:p>
            <a:pPr eaLnBrk="1" hangingPunct="1"/>
            <a:r>
              <a:rPr lang="en-US" altLang="en-US" smtClean="0">
                <a:latin typeface="+mn-lt"/>
              </a:rPr>
              <a:t>Example: Customs warehouse for export/import firms.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3D7BEB-5475-465B-85CE-DB46865B12D6}" type="slidenum">
              <a:rPr lang="en-US" altLang="en-US">
                <a:solidFill>
                  <a:srgbClr val="898989"/>
                </a:solidFill>
                <a:latin typeface="Calibri" panose="020F0502020204030204" pitchFamily="34" charset="0"/>
              </a:rPr>
              <a:pPr eaLnBrk="1" hangingPunct="1"/>
              <a:t>59</a:t>
            </a:fld>
            <a:endParaRPr lang="en-US" altLang="en-US">
              <a:solidFill>
                <a:srgbClr val="898989"/>
              </a:solidFill>
              <a:latin typeface="Calibri" panose="020F0502020204030204" pitchFamily="34" charset="0"/>
            </a:endParaRPr>
          </a:p>
        </p:txBody>
      </p:sp>
      <p:sp>
        <p:nvSpPr>
          <p:cNvPr id="60419" name="Rectangle 2"/>
          <p:cNvSpPr>
            <a:spLocks noGrp="1" noChangeArrowheads="1"/>
          </p:cNvSpPr>
          <p:nvPr>
            <p:ph type="title"/>
          </p:nvPr>
        </p:nvSpPr>
        <p:spPr/>
        <p:txBody>
          <a:bodyPr/>
          <a:lstStyle/>
          <a:p>
            <a:pPr eaLnBrk="1" hangingPunct="1"/>
            <a:r>
              <a:rPr lang="en-US" altLang="en-US" smtClean="0">
                <a:latin typeface="+mn-lt"/>
              </a:rPr>
              <a:t>Contract warehouse</a:t>
            </a:r>
          </a:p>
        </p:txBody>
      </p:sp>
      <p:sp>
        <p:nvSpPr>
          <p:cNvPr id="60420" name="Rectangle 3"/>
          <p:cNvSpPr>
            <a:spLocks noGrp="1" noChangeArrowheads="1"/>
          </p:cNvSpPr>
          <p:nvPr>
            <p:ph type="body" idx="1"/>
          </p:nvPr>
        </p:nvSpPr>
        <p:spPr/>
        <p:txBody>
          <a:bodyPr/>
          <a:lstStyle/>
          <a:p>
            <a:pPr eaLnBrk="1" hangingPunct="1"/>
            <a:r>
              <a:rPr lang="en-US" altLang="en-US" dirty="0" smtClean="0">
                <a:latin typeface="+mn-lt"/>
              </a:rPr>
              <a:t>Product specific facilities hired for specific period at a fixed charge.</a:t>
            </a:r>
          </a:p>
          <a:p>
            <a:pPr eaLnBrk="1" hangingPunct="1"/>
            <a:r>
              <a:rPr lang="en-US" altLang="en-US" dirty="0" smtClean="0">
                <a:latin typeface="+mn-lt"/>
              </a:rPr>
              <a:t>Provides benefits of both private and public warehouses.</a:t>
            </a:r>
          </a:p>
          <a:p>
            <a:pPr eaLnBrk="1" hangingPunct="1"/>
            <a:r>
              <a:rPr lang="en-US" altLang="en-US" dirty="0" smtClean="0">
                <a:latin typeface="+mn-lt"/>
              </a:rPr>
              <a:t>Resources like </a:t>
            </a:r>
            <a:r>
              <a:rPr lang="en-US" altLang="en-US" dirty="0" err="1" smtClean="0">
                <a:latin typeface="+mn-lt"/>
              </a:rPr>
              <a:t>equipments</a:t>
            </a:r>
            <a:r>
              <a:rPr lang="en-US" altLang="en-US" dirty="0" smtClean="0">
                <a:latin typeface="+mn-lt"/>
              </a:rPr>
              <a:t>, labor, communication devises can be shared with other depositors from the same industry. This gives economies of scale. </a:t>
            </a:r>
          </a:p>
          <a:p>
            <a:pPr eaLnBrk="1" hangingPunct="1"/>
            <a:r>
              <a:rPr lang="en-US" altLang="en-US" dirty="0" smtClean="0">
                <a:latin typeface="+mn-lt"/>
              </a:rPr>
              <a:t>Also gives flexibility of operation and customized facilities.</a:t>
            </a:r>
          </a:p>
          <a:p>
            <a:pPr eaLnBrk="1" hangingPunct="1"/>
            <a:r>
              <a:rPr lang="en-US" altLang="en-US" dirty="0" smtClean="0">
                <a:latin typeface="+mn-lt"/>
              </a:rPr>
              <a:t>Since these are product specific, product damage is minimal.</a:t>
            </a:r>
          </a:p>
          <a:p>
            <a:pPr eaLnBrk="1" hangingPunct="1"/>
            <a:r>
              <a:rPr lang="en-US" altLang="en-US" dirty="0" smtClean="0">
                <a:latin typeface="+mn-lt"/>
              </a:rPr>
              <a:t>Fastest growing sector within warehousing business. Expected to grow at 12 – 15% over the next five years.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6"/>
          <p:cNvSpPr>
            <a:spLocks noGrp="1" noChangeArrowheads="1"/>
          </p:cNvSpPr>
          <p:nvPr>
            <p:ph type="sldNum" sz="quarter" idx="12"/>
          </p:nvPr>
        </p:nvSpPr>
        <p:spPr>
          <a:xfrm>
            <a:off x="9753600" y="6255026"/>
            <a:ext cx="1905000" cy="45720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C1C0D55-37EB-438F-8B83-804E004BA8E4}" type="slidenum">
              <a:rPr lang="en-US" altLang="en-US">
                <a:solidFill>
                  <a:srgbClr val="898989"/>
                </a:solidFill>
                <a:latin typeface="Calibri" panose="020F0502020204030204" pitchFamily="34" charset="0"/>
              </a:rPr>
              <a:pPr eaLnBrk="1" hangingPunct="1"/>
              <a:t>6</a:t>
            </a:fld>
            <a:endParaRPr lang="en-US" altLang="en-US" dirty="0">
              <a:solidFill>
                <a:srgbClr val="898989"/>
              </a:solidFill>
              <a:latin typeface="Calibri" panose="020F0502020204030204" pitchFamily="34" charset="0"/>
            </a:endParaRPr>
          </a:p>
        </p:txBody>
      </p:sp>
      <p:sp>
        <p:nvSpPr>
          <p:cNvPr id="6147" name="Rectangle 2"/>
          <p:cNvSpPr>
            <a:spLocks noGrp="1" noChangeArrowheads="1"/>
          </p:cNvSpPr>
          <p:nvPr>
            <p:ph type="ctrTitle"/>
          </p:nvPr>
        </p:nvSpPr>
        <p:spPr>
          <a:xfrm>
            <a:off x="762000" y="1524000"/>
            <a:ext cx="10439400" cy="2438400"/>
          </a:xfrm>
          <a:noFill/>
        </p:spPr>
        <p:txBody>
          <a:bodyPr vert="horz" wrap="square" lIns="92075" tIns="46038" rIns="92075" bIns="46038" numCol="1" anchor="ctr" anchorCtr="0" compatLnSpc="1">
            <a:prstTxWarp prst="textNoShape">
              <a:avLst/>
            </a:prstTxWarp>
          </a:bodyPr>
          <a:lstStyle/>
          <a:p>
            <a:pPr algn="l" eaLnBrk="1" hangingPunct="1"/>
            <a:r>
              <a:rPr lang="en-US" altLang="en-US" sz="2400" dirty="0">
                <a:latin typeface="+mn-lt"/>
                <a:cs typeface="Times New Roman" panose="02020603050405020304" pitchFamily="18" charset="0"/>
              </a:rPr>
              <a:t>Logistics is the process of planning, implementing, and controlling the efficient, cost-effective flow and storage of goods, services, and related information, from point of origin to point of consumption, for the purpose of conforming to customer requirements.</a:t>
            </a:r>
          </a:p>
        </p:txBody>
      </p:sp>
      <p:sp>
        <p:nvSpPr>
          <p:cNvPr id="6148" name="Rectangle 3"/>
          <p:cNvSpPr>
            <a:spLocks noChangeArrowheads="1"/>
          </p:cNvSpPr>
          <p:nvPr/>
        </p:nvSpPr>
        <p:spPr bwMode="auto">
          <a:xfrm>
            <a:off x="6934200" y="6248400"/>
            <a:ext cx="342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5" name="Rectangle 2"/>
          <p:cNvSpPr txBox="1">
            <a:spLocks noChangeArrowheads="1"/>
          </p:cNvSpPr>
          <p:nvPr/>
        </p:nvSpPr>
        <p:spPr>
          <a:xfrm>
            <a:off x="2133600" y="228600"/>
            <a:ext cx="7793038" cy="1143000"/>
          </a:xfrm>
          <a:prstGeom prst="rect">
            <a:avLst/>
          </a:prstGeom>
        </p:spPr>
        <p:txBody>
          <a:bodyPr anchor="ctr">
            <a:normAutofit/>
          </a:bodyPr>
          <a:lstStyle/>
          <a:p>
            <a:pPr algn="ctr" fontAlgn="auto">
              <a:spcAft>
                <a:spcPts val="0"/>
              </a:spcAft>
              <a:defRPr/>
            </a:pPr>
            <a:r>
              <a:rPr lang="en-US" sz="3600">
                <a:ea typeface="+mj-ea"/>
              </a:rPr>
              <a:t>Logistics</a:t>
            </a:r>
            <a:endParaRPr lang="en-US" sz="3600" dirty="0">
              <a:ea typeface="+mj-ea"/>
            </a:endParaRPr>
          </a:p>
        </p:txBody>
      </p:sp>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2C0BE47-51BF-4347-B287-6305ED3B427C}" type="slidenum">
              <a:rPr lang="en-US" altLang="en-US">
                <a:solidFill>
                  <a:srgbClr val="898989"/>
                </a:solidFill>
                <a:latin typeface="Calibri" panose="020F0502020204030204" pitchFamily="34" charset="0"/>
              </a:rPr>
              <a:pPr eaLnBrk="1" hangingPunct="1"/>
              <a:t>60</a:t>
            </a:fld>
            <a:endParaRPr lang="en-US" altLang="en-US">
              <a:solidFill>
                <a:srgbClr val="898989"/>
              </a:solidFill>
              <a:latin typeface="Calibri" panose="020F0502020204030204" pitchFamily="34" charset="0"/>
            </a:endParaRPr>
          </a:p>
        </p:txBody>
      </p:sp>
      <p:sp>
        <p:nvSpPr>
          <p:cNvPr id="61443" name="Rectangle 2"/>
          <p:cNvSpPr>
            <a:spLocks noGrp="1" noChangeArrowheads="1"/>
          </p:cNvSpPr>
          <p:nvPr>
            <p:ph type="title"/>
          </p:nvPr>
        </p:nvSpPr>
        <p:spPr/>
        <p:txBody>
          <a:bodyPr/>
          <a:lstStyle/>
          <a:p>
            <a:pPr eaLnBrk="1" hangingPunct="1"/>
            <a:r>
              <a:rPr lang="en-US" altLang="en-US" smtClean="0">
                <a:latin typeface="+mn-lt"/>
              </a:rPr>
              <a:t>Warehouse site selection</a:t>
            </a:r>
          </a:p>
        </p:txBody>
      </p:sp>
      <p:sp>
        <p:nvSpPr>
          <p:cNvPr id="61444" name="Rectangle 3"/>
          <p:cNvSpPr>
            <a:spLocks noGrp="1" noChangeArrowheads="1"/>
          </p:cNvSpPr>
          <p:nvPr>
            <p:ph type="body" idx="1"/>
          </p:nvPr>
        </p:nvSpPr>
        <p:spPr/>
        <p:txBody>
          <a:bodyPr/>
          <a:lstStyle/>
          <a:p>
            <a:pPr marL="609600" indent="-609600" eaLnBrk="1" hangingPunct="1"/>
            <a:r>
              <a:rPr lang="en-US" altLang="en-US" smtClean="0">
                <a:latin typeface="+mn-lt"/>
              </a:rPr>
              <a:t>Two main considerations: service and cost.</a:t>
            </a:r>
          </a:p>
          <a:p>
            <a:pPr marL="609600" indent="-609600" eaLnBrk="1" hangingPunct="1"/>
            <a:r>
              <a:rPr lang="en-US" altLang="en-US" smtClean="0">
                <a:latin typeface="+mn-lt"/>
              </a:rPr>
              <a:t>Other issues could include- </a:t>
            </a:r>
          </a:p>
          <a:p>
            <a:pPr marL="609600" indent="-609600" eaLnBrk="1" hangingPunct="1">
              <a:buFontTx/>
              <a:buAutoNum type="arabicPeriod"/>
            </a:pPr>
            <a:r>
              <a:rPr lang="en-US" altLang="en-US" smtClean="0">
                <a:latin typeface="+mn-lt"/>
              </a:rPr>
              <a:t>Infrastructure</a:t>
            </a:r>
          </a:p>
          <a:p>
            <a:pPr marL="609600" indent="-609600" eaLnBrk="1" hangingPunct="1">
              <a:buFontTx/>
              <a:buAutoNum type="arabicPeriod"/>
            </a:pPr>
            <a:r>
              <a:rPr lang="en-US" altLang="en-US" smtClean="0">
                <a:latin typeface="+mn-lt"/>
              </a:rPr>
              <a:t>Market</a:t>
            </a:r>
          </a:p>
          <a:p>
            <a:pPr marL="609600" indent="-609600" eaLnBrk="1" hangingPunct="1">
              <a:buFontTx/>
              <a:buAutoNum type="arabicPeriod"/>
            </a:pPr>
            <a:r>
              <a:rPr lang="en-US" altLang="en-US" smtClean="0">
                <a:latin typeface="+mn-lt"/>
              </a:rPr>
              <a:t>Access</a:t>
            </a:r>
          </a:p>
          <a:p>
            <a:pPr marL="609600" indent="-609600" eaLnBrk="1" hangingPunct="1">
              <a:buFontTx/>
              <a:buAutoNum type="arabicPeriod"/>
            </a:pPr>
            <a:r>
              <a:rPr lang="en-US" altLang="en-US" smtClean="0">
                <a:latin typeface="+mn-lt"/>
              </a:rPr>
              <a:t>Primary transportation cost</a:t>
            </a:r>
          </a:p>
          <a:p>
            <a:pPr marL="609600" indent="-609600" eaLnBrk="1" hangingPunct="1">
              <a:buFontTx/>
              <a:buAutoNum type="arabicPeriod"/>
            </a:pPr>
            <a:r>
              <a:rPr lang="en-US" altLang="en-US" smtClean="0">
                <a:latin typeface="+mn-lt"/>
              </a:rPr>
              <a:t>Availability</a:t>
            </a:r>
          </a:p>
          <a:p>
            <a:pPr marL="609600" indent="-609600" eaLnBrk="1" hangingPunct="1">
              <a:buFontTx/>
              <a:buAutoNum type="arabicPeriod"/>
            </a:pPr>
            <a:r>
              <a:rPr lang="en-US" altLang="en-US" smtClean="0">
                <a:latin typeface="+mn-lt"/>
              </a:rPr>
              <a:t>Product</a:t>
            </a:r>
          </a:p>
          <a:p>
            <a:pPr marL="609600" indent="-609600" eaLnBrk="1" hangingPunct="1">
              <a:buFontTx/>
              <a:buAutoNum type="arabicPeriod"/>
            </a:pPr>
            <a:r>
              <a:rPr lang="en-US" altLang="en-US" smtClean="0">
                <a:latin typeface="+mn-lt"/>
              </a:rPr>
              <a:t>Regulation</a:t>
            </a:r>
          </a:p>
          <a:p>
            <a:pPr marL="609600" indent="-609600" eaLnBrk="1" hangingPunct="1">
              <a:buFontTx/>
              <a:buAutoNum type="arabicPeriod"/>
            </a:pPr>
            <a:r>
              <a:rPr lang="en-US" altLang="en-US" smtClean="0">
                <a:latin typeface="+mn-lt"/>
              </a:rPr>
              <a:t>Local levies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E4272A1-FC15-41BD-AB78-EA1A79DD6211}" type="slidenum">
              <a:rPr lang="en-US" altLang="en-US">
                <a:solidFill>
                  <a:srgbClr val="898989"/>
                </a:solidFill>
                <a:latin typeface="Calibri" panose="020F0502020204030204" pitchFamily="34" charset="0"/>
              </a:rPr>
              <a:pPr eaLnBrk="1" hangingPunct="1"/>
              <a:t>61</a:t>
            </a:fld>
            <a:endParaRPr lang="en-US" altLang="en-US">
              <a:solidFill>
                <a:srgbClr val="898989"/>
              </a:solidFill>
              <a:latin typeface="Calibri" panose="020F0502020204030204" pitchFamily="34" charset="0"/>
            </a:endParaRPr>
          </a:p>
        </p:txBody>
      </p:sp>
      <p:sp>
        <p:nvSpPr>
          <p:cNvPr id="62467" name="Rectangle 2"/>
          <p:cNvSpPr>
            <a:spLocks noGrp="1" noChangeArrowheads="1"/>
          </p:cNvSpPr>
          <p:nvPr>
            <p:ph type="title"/>
          </p:nvPr>
        </p:nvSpPr>
        <p:spPr/>
        <p:txBody>
          <a:bodyPr/>
          <a:lstStyle/>
          <a:p>
            <a:pPr eaLnBrk="1" hangingPunct="1"/>
            <a:r>
              <a:rPr lang="en-US" altLang="en-US" dirty="0" smtClean="0">
                <a:latin typeface="+mn-lt"/>
              </a:rPr>
              <a:t>Current warehouse statistics in India</a:t>
            </a:r>
          </a:p>
        </p:txBody>
      </p:sp>
      <p:sp>
        <p:nvSpPr>
          <p:cNvPr id="62468" name="Rectangle 3"/>
          <p:cNvSpPr>
            <a:spLocks noGrp="1" noChangeArrowheads="1"/>
          </p:cNvSpPr>
          <p:nvPr>
            <p:ph type="body" idx="1"/>
          </p:nvPr>
        </p:nvSpPr>
        <p:spPr>
          <a:xfrm>
            <a:off x="838200" y="1447801"/>
            <a:ext cx="10668000" cy="4678363"/>
          </a:xfrm>
        </p:spPr>
        <p:txBody>
          <a:bodyPr/>
          <a:lstStyle/>
          <a:p>
            <a:pPr eaLnBrk="1" hangingPunct="1"/>
            <a:r>
              <a:rPr lang="en-US" altLang="en-US" dirty="0" smtClean="0">
                <a:latin typeface="+mn-lt"/>
              </a:rPr>
              <a:t>CWCs and SWCs (State Warehouse Corp) - two main public warehousing agencies. </a:t>
            </a:r>
          </a:p>
          <a:p>
            <a:pPr eaLnBrk="1" hangingPunct="1"/>
            <a:r>
              <a:rPr lang="en-US" altLang="en-US" dirty="0" smtClean="0">
                <a:latin typeface="+mn-lt"/>
              </a:rPr>
              <a:t>Clients for these include Food Corp. of India (FCI)</a:t>
            </a:r>
          </a:p>
          <a:p>
            <a:pPr eaLnBrk="1" hangingPunct="1"/>
            <a:r>
              <a:rPr lang="en-US" altLang="en-US" dirty="0" smtClean="0">
                <a:latin typeface="+mn-lt"/>
              </a:rPr>
              <a:t>Total capacity of @20 million </a:t>
            </a:r>
            <a:r>
              <a:rPr lang="en-US" altLang="en-US" dirty="0" err="1" smtClean="0">
                <a:latin typeface="+mn-lt"/>
              </a:rPr>
              <a:t>tonne</a:t>
            </a:r>
            <a:r>
              <a:rPr lang="en-US" altLang="en-US" dirty="0" smtClean="0">
                <a:latin typeface="+mn-lt"/>
              </a:rPr>
              <a:t> across 1800 warehouses in India. FCI has additional 13 million </a:t>
            </a:r>
            <a:r>
              <a:rPr lang="en-US" altLang="en-US" dirty="0" err="1" smtClean="0">
                <a:latin typeface="+mn-lt"/>
              </a:rPr>
              <a:t>tonne</a:t>
            </a:r>
            <a:r>
              <a:rPr lang="en-US" altLang="en-US" dirty="0" smtClean="0">
                <a:latin typeface="+mn-lt"/>
              </a:rPr>
              <a:t> storage capacity. Total of 19% of the total food grain production in India.</a:t>
            </a:r>
          </a:p>
          <a:p>
            <a:pPr eaLnBrk="1" hangingPunct="1"/>
            <a:r>
              <a:rPr lang="en-US" altLang="en-US" dirty="0" smtClean="0">
                <a:latin typeface="+mn-lt"/>
              </a:rPr>
              <a:t>Overall efficiencies low compared to the other countries.</a:t>
            </a:r>
          </a:p>
          <a:p>
            <a:pPr eaLnBrk="1" hangingPunct="1"/>
            <a:r>
              <a:rPr lang="en-US" altLang="en-US" dirty="0" smtClean="0">
                <a:latin typeface="+mn-lt"/>
              </a:rPr>
              <a:t>Mostly unskilled labor employed in the warehouse operations.</a:t>
            </a:r>
          </a:p>
          <a:p>
            <a:pPr eaLnBrk="1" hangingPunct="1"/>
            <a:r>
              <a:rPr lang="en-US" altLang="en-US" dirty="0" smtClean="0">
                <a:latin typeface="+mn-lt"/>
              </a:rPr>
              <a:t>Inadequate cold storage facilities result in 30-35% post harvest loss of agricultural products like vegetables and fruits.</a:t>
            </a:r>
          </a:p>
          <a:p>
            <a:pPr eaLnBrk="1" hangingPunct="1"/>
            <a:r>
              <a:rPr lang="en-US" altLang="en-US" dirty="0" smtClean="0">
                <a:latin typeface="+mn-lt"/>
              </a:rPr>
              <a:t>Total cold storage capacity of 9.7 million </a:t>
            </a:r>
            <a:r>
              <a:rPr lang="en-US" altLang="en-US" dirty="0" err="1" smtClean="0">
                <a:latin typeface="+mn-lt"/>
              </a:rPr>
              <a:t>tonne</a:t>
            </a:r>
            <a:r>
              <a:rPr lang="en-US" altLang="en-US" dirty="0" smtClean="0">
                <a:latin typeface="+mn-lt"/>
              </a:rPr>
              <a:t> (@7% of total production).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BBE332-F999-45C7-84CD-CB80AD878B59}" type="slidenum">
              <a:rPr lang="en-US" altLang="en-US">
                <a:solidFill>
                  <a:srgbClr val="898989"/>
                </a:solidFill>
                <a:latin typeface="Calibri" panose="020F0502020204030204" pitchFamily="34" charset="0"/>
              </a:rPr>
              <a:pPr eaLnBrk="1" hangingPunct="1"/>
              <a:t>7</a:t>
            </a:fld>
            <a:endParaRPr lang="en-US" altLang="en-US">
              <a:solidFill>
                <a:srgbClr val="898989"/>
              </a:solidFill>
              <a:latin typeface="Calibri" panose="020F0502020204030204" pitchFamily="34" charset="0"/>
            </a:endParaRPr>
          </a:p>
        </p:txBody>
      </p:sp>
      <p:sp>
        <p:nvSpPr>
          <p:cNvPr id="7171" name="Rectangle 2"/>
          <p:cNvSpPr>
            <a:spLocks noGrp="1" noChangeArrowheads="1"/>
          </p:cNvSpPr>
          <p:nvPr>
            <p:ph type="title"/>
          </p:nvPr>
        </p:nvSpPr>
        <p:spPr>
          <a:xfrm>
            <a:off x="2057400" y="304800"/>
            <a:ext cx="7793038" cy="1143000"/>
          </a:xfrm>
        </p:spPr>
        <p:txBody>
          <a:bodyPr/>
          <a:lstStyle/>
          <a:p>
            <a:pPr eaLnBrk="1" hangingPunct="1"/>
            <a:r>
              <a:rPr lang="en-US" altLang="en-US" smtClean="0">
                <a:latin typeface="+mn-lt"/>
              </a:rPr>
              <a:t>Logistics</a:t>
            </a:r>
          </a:p>
        </p:txBody>
      </p:sp>
      <p:sp>
        <p:nvSpPr>
          <p:cNvPr id="7172" name="Rectangle 3"/>
          <p:cNvSpPr>
            <a:spLocks noGrp="1" noChangeArrowheads="1"/>
          </p:cNvSpPr>
          <p:nvPr>
            <p:ph type="body" idx="1"/>
          </p:nvPr>
        </p:nvSpPr>
        <p:spPr>
          <a:xfrm>
            <a:off x="685800" y="1752600"/>
            <a:ext cx="10744200" cy="4114800"/>
          </a:xfrm>
        </p:spPr>
        <p:txBody>
          <a:bodyPr/>
          <a:lstStyle/>
          <a:p>
            <a:pPr eaLnBrk="1" hangingPunct="1"/>
            <a:r>
              <a:rPr lang="en-US" altLang="en-US" dirty="0" smtClean="0">
                <a:latin typeface="+mn-lt"/>
              </a:rPr>
              <a:t>Shifting from one city to another</a:t>
            </a:r>
          </a:p>
          <a:p>
            <a:pPr eaLnBrk="1" hangingPunct="1"/>
            <a:r>
              <a:rPr lang="en-US" altLang="en-US" dirty="0" smtClean="0">
                <a:latin typeface="+mn-lt"/>
              </a:rPr>
              <a:t>Moving TV equipment during a cricket series!</a:t>
            </a:r>
          </a:p>
          <a:p>
            <a:pPr eaLnBrk="1" hangingPunct="1"/>
            <a:r>
              <a:rPr lang="en-US" altLang="en-US" dirty="0" err="1" smtClean="0">
                <a:latin typeface="+mn-lt"/>
              </a:rPr>
              <a:t>Dabbawallas</a:t>
            </a:r>
            <a:r>
              <a:rPr lang="en-US" altLang="en-US" dirty="0" smtClean="0">
                <a:latin typeface="+mn-lt"/>
              </a:rPr>
              <a:t> of Mumbai (8000 people and 500,000 customers)</a:t>
            </a:r>
          </a:p>
          <a:p>
            <a:pPr eaLnBrk="1" hangingPunct="1"/>
            <a:endParaRPr lang="en-US" altLang="en-US" dirty="0" smtClean="0">
              <a:latin typeface="+mn-lt"/>
            </a:endParaRPr>
          </a:p>
          <a:p>
            <a:pPr eaLnBrk="1" hangingPunct="1"/>
            <a:r>
              <a:rPr lang="en-US" altLang="en-US" dirty="0" smtClean="0">
                <a:solidFill>
                  <a:srgbClr val="990033"/>
                </a:solidFill>
                <a:latin typeface="+mn-lt"/>
              </a:rPr>
              <a:t>Importing items</a:t>
            </a:r>
          </a:p>
          <a:p>
            <a:pPr eaLnBrk="1" hangingPunct="1"/>
            <a:r>
              <a:rPr lang="en-US" altLang="en-US" dirty="0" smtClean="0">
                <a:solidFill>
                  <a:srgbClr val="990033"/>
                </a:solidFill>
                <a:latin typeface="+mn-lt"/>
              </a:rPr>
              <a:t>Warehousing and distribution</a:t>
            </a:r>
            <a:endParaRPr lang="en-US" altLang="en-US" dirty="0" smtClean="0">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05618D5-3CD7-4A0A-97FF-F32837E68B07}" type="slidenum">
              <a:rPr lang="en-US" altLang="en-US">
                <a:solidFill>
                  <a:srgbClr val="898989"/>
                </a:solidFill>
                <a:latin typeface="Calibri" panose="020F0502020204030204" pitchFamily="34" charset="0"/>
              </a:rPr>
              <a:pPr eaLnBrk="1" hangingPunct="1"/>
              <a:t>8</a:t>
            </a:fld>
            <a:endParaRPr lang="en-US" altLang="en-US">
              <a:solidFill>
                <a:srgbClr val="898989"/>
              </a:solidFill>
              <a:latin typeface="Calibri" panose="020F0502020204030204" pitchFamily="34" charset="0"/>
            </a:endParaRPr>
          </a:p>
        </p:txBody>
      </p:sp>
      <p:sp>
        <p:nvSpPr>
          <p:cNvPr id="8195" name="Rectangle 2"/>
          <p:cNvSpPr>
            <a:spLocks noGrp="1" noChangeArrowheads="1"/>
          </p:cNvSpPr>
          <p:nvPr>
            <p:ph type="title"/>
          </p:nvPr>
        </p:nvSpPr>
        <p:spPr/>
        <p:txBody>
          <a:bodyPr/>
          <a:lstStyle/>
          <a:p>
            <a:pPr eaLnBrk="1" hangingPunct="1"/>
            <a:r>
              <a:rPr lang="en-US" altLang="en-US" smtClean="0">
                <a:latin typeface="+mn-lt"/>
              </a:rPr>
              <a:t>Logistics</a:t>
            </a:r>
          </a:p>
        </p:txBody>
      </p:sp>
      <p:sp>
        <p:nvSpPr>
          <p:cNvPr id="8196" name="Rectangle 3"/>
          <p:cNvSpPr>
            <a:spLocks noGrp="1" noChangeArrowheads="1"/>
          </p:cNvSpPr>
          <p:nvPr>
            <p:ph type="body" idx="1"/>
          </p:nvPr>
        </p:nvSpPr>
        <p:spPr/>
        <p:txBody>
          <a:bodyPr/>
          <a:lstStyle/>
          <a:p>
            <a:pPr eaLnBrk="1" hangingPunct="1"/>
            <a:r>
              <a:rPr lang="en-US" altLang="en-US" dirty="0" smtClean="0">
                <a:latin typeface="+mn-lt"/>
              </a:rPr>
              <a:t>It is concerned with physical and information flows from raw material to the final distribution of the finished product</a:t>
            </a:r>
          </a:p>
          <a:p>
            <a:pPr eaLnBrk="1" hangingPunct="1"/>
            <a:r>
              <a:rPr lang="en-US" altLang="en-US" dirty="0" smtClean="0">
                <a:latin typeface="+mn-lt"/>
              </a:rPr>
              <a:t>Logistics = Supply Chains + Materials Management + Distribution</a:t>
            </a:r>
          </a:p>
          <a:p>
            <a:pPr eaLnBrk="1" hangingPunct="1"/>
            <a:r>
              <a:rPr lang="en-US" altLang="en-US" dirty="0" smtClean="0">
                <a:latin typeface="+mn-lt"/>
              </a:rPr>
              <a:t>Positioning of resource at the right time, at the right place, at the right cost and at the right quality.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E7E2203-921A-49B3-B15B-8B0085A23B1A}" type="slidenum">
              <a:rPr lang="en-US" altLang="en-US">
                <a:solidFill>
                  <a:srgbClr val="898989"/>
                </a:solidFill>
                <a:latin typeface="Calibri" panose="020F0502020204030204" pitchFamily="34" charset="0"/>
              </a:rPr>
              <a:pPr eaLnBrk="1" hangingPunct="1"/>
              <a:t>9</a:t>
            </a:fld>
            <a:endParaRPr lang="en-US" altLang="en-US">
              <a:solidFill>
                <a:srgbClr val="898989"/>
              </a:solidFill>
              <a:latin typeface="Calibri" panose="020F0502020204030204" pitchFamily="34" charset="0"/>
            </a:endParaRPr>
          </a:p>
        </p:txBody>
      </p:sp>
      <p:sp>
        <p:nvSpPr>
          <p:cNvPr id="9219" name="Rectangle 2"/>
          <p:cNvSpPr>
            <a:spLocks noGrp="1" noChangeArrowheads="1"/>
          </p:cNvSpPr>
          <p:nvPr>
            <p:ph type="title"/>
          </p:nvPr>
        </p:nvSpPr>
        <p:spPr/>
        <p:txBody>
          <a:bodyPr/>
          <a:lstStyle/>
          <a:p>
            <a:pPr eaLnBrk="1" hangingPunct="1"/>
            <a:r>
              <a:rPr lang="en-US" altLang="en-US" smtClean="0">
                <a:latin typeface="+mn-lt"/>
              </a:rPr>
              <a:t>Constituents</a:t>
            </a:r>
          </a:p>
        </p:txBody>
      </p:sp>
      <p:sp>
        <p:nvSpPr>
          <p:cNvPr id="9220" name="Rectangle 3"/>
          <p:cNvSpPr>
            <a:spLocks noGrp="1" noChangeArrowheads="1"/>
          </p:cNvSpPr>
          <p:nvPr>
            <p:ph type="body" idx="1"/>
          </p:nvPr>
        </p:nvSpPr>
        <p:spPr/>
        <p:txBody>
          <a:bodyPr/>
          <a:lstStyle/>
          <a:p>
            <a:pPr eaLnBrk="1" hangingPunct="1"/>
            <a:r>
              <a:rPr lang="en-US" altLang="en-US" smtClean="0">
                <a:latin typeface="+mn-lt"/>
              </a:rPr>
              <a:t>Storage Warehousing and materials handling</a:t>
            </a:r>
          </a:p>
          <a:p>
            <a:pPr lvl="2" eaLnBrk="1" hangingPunct="1"/>
            <a:r>
              <a:rPr lang="en-US" altLang="en-US" smtClean="0">
                <a:latin typeface="+mn-lt"/>
              </a:rPr>
              <a:t>Location of warehouses, number and size of depots</a:t>
            </a:r>
          </a:p>
          <a:p>
            <a:pPr eaLnBrk="1" hangingPunct="1"/>
            <a:r>
              <a:rPr lang="en-US" altLang="en-US" smtClean="0">
                <a:latin typeface="+mn-lt"/>
              </a:rPr>
              <a:t>Transport</a:t>
            </a:r>
          </a:p>
          <a:p>
            <a:pPr lvl="2" eaLnBrk="1" hangingPunct="1"/>
            <a:r>
              <a:rPr lang="en-US" altLang="en-US" smtClean="0">
                <a:latin typeface="+mn-lt"/>
              </a:rPr>
              <a:t>Mode, load planning, route</a:t>
            </a:r>
          </a:p>
          <a:p>
            <a:pPr eaLnBrk="1" hangingPunct="1"/>
            <a:r>
              <a:rPr lang="en-US" altLang="en-US" smtClean="0">
                <a:latin typeface="+mn-lt"/>
              </a:rPr>
              <a:t>Inventory</a:t>
            </a:r>
          </a:p>
          <a:p>
            <a:pPr lvl="2" eaLnBrk="1" hangingPunct="1"/>
            <a:r>
              <a:rPr lang="en-US" altLang="en-US" smtClean="0">
                <a:latin typeface="+mn-lt"/>
              </a:rPr>
              <a:t>What to stock, how much to stock</a:t>
            </a:r>
          </a:p>
          <a:p>
            <a:pPr eaLnBrk="1" hangingPunct="1"/>
            <a:r>
              <a:rPr lang="en-US" altLang="en-US" smtClean="0">
                <a:latin typeface="+mn-lt"/>
              </a:rPr>
              <a:t>Information and control</a:t>
            </a:r>
          </a:p>
          <a:p>
            <a:pPr lvl="2" eaLnBrk="1" hangingPunct="1"/>
            <a:r>
              <a:rPr lang="en-US" altLang="en-US" smtClean="0">
                <a:latin typeface="+mn-lt"/>
              </a:rPr>
              <a:t>Forecasting, IT systems</a:t>
            </a:r>
          </a:p>
          <a:p>
            <a:pPr eaLnBrk="1" hangingPunct="1"/>
            <a:r>
              <a:rPr lang="en-US" altLang="en-US" smtClean="0">
                <a:latin typeface="+mn-lt"/>
              </a:rPr>
              <a:t>Packaging and Utilization</a:t>
            </a:r>
          </a:p>
          <a:p>
            <a:pPr lvl="2" eaLnBrk="1" hangingPunct="1"/>
            <a:r>
              <a:rPr lang="en-US" altLang="en-US" smtClean="0">
                <a:latin typeface="+mn-lt"/>
              </a:rPr>
              <a:t>Handling systems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2961</Words>
  <Application>Microsoft Office PowerPoint</Application>
  <PresentationFormat>Widescreen</PresentationFormat>
  <Paragraphs>523</Paragraphs>
  <Slides>61</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Arial Rounded MT Bold</vt:lpstr>
      <vt:lpstr>Calibri</vt:lpstr>
      <vt:lpstr>Times New Roman</vt:lpstr>
      <vt:lpstr>Wingdings</vt:lpstr>
      <vt:lpstr>Office Theme</vt:lpstr>
      <vt:lpstr>Logistics and Distribution Management – Introduction and Concepts </vt:lpstr>
      <vt:lpstr>A typical supply network</vt:lpstr>
      <vt:lpstr>The Supply Chain</vt:lpstr>
      <vt:lpstr>Supply Chain Decisions</vt:lpstr>
      <vt:lpstr>Logistics</vt:lpstr>
      <vt:lpstr>Logistics is the process of planning, implementing, and controlling the efficient, cost-effective flow and storage of goods, services, and related information, from point of origin to point of consumption, for the purpose of conforming to customer requirements.</vt:lpstr>
      <vt:lpstr>Logistics</vt:lpstr>
      <vt:lpstr>Logistics</vt:lpstr>
      <vt:lpstr>Constituents</vt:lpstr>
      <vt:lpstr>PowerPoint Presentation</vt:lpstr>
      <vt:lpstr>PowerPoint Presentation</vt:lpstr>
      <vt:lpstr>Why third party?</vt:lpstr>
      <vt:lpstr>Disadvantages</vt:lpstr>
      <vt:lpstr>PowerPoint Presentation</vt:lpstr>
      <vt:lpstr>Indian Scenario</vt:lpstr>
      <vt:lpstr>India - Critical SCM component</vt:lpstr>
      <vt:lpstr>Logistics Cost</vt:lpstr>
      <vt:lpstr>Logistics Costs in India</vt:lpstr>
      <vt:lpstr>Services Outsourced</vt:lpstr>
      <vt:lpstr>The Role of Distribution in the Supply Chain</vt:lpstr>
      <vt:lpstr>Factors Influencing Distribution Network Design</vt:lpstr>
      <vt:lpstr>Factors Influencing Distribution Network Design</vt:lpstr>
      <vt:lpstr>Service and Number of Facilities</vt:lpstr>
      <vt:lpstr>Transportation Costs and Number of Facilities</vt:lpstr>
      <vt:lpstr>PowerPoint Presentation</vt:lpstr>
      <vt:lpstr>PowerPoint Presentation</vt:lpstr>
      <vt:lpstr>Distribution Channels and Structure</vt:lpstr>
      <vt:lpstr>Distribution Channels and Structure</vt:lpstr>
      <vt:lpstr>Distribution Channels and Structure</vt:lpstr>
      <vt:lpstr>Distribution Channels and Structure</vt:lpstr>
      <vt:lpstr>Manufacturer Storage with Direct Shipping</vt:lpstr>
      <vt:lpstr>In-Transit Merge Network</vt:lpstr>
      <vt:lpstr>Distributor Storage with Carrier Delivery</vt:lpstr>
      <vt:lpstr>Distributor Storage with Last Mile Delivery</vt:lpstr>
      <vt:lpstr>Manufacturer or Distributor Storage with Customer Pickup</vt:lpstr>
      <vt:lpstr>Components of an  Integrated Logistics System</vt:lpstr>
      <vt:lpstr>Key issues addressed by physical supply</vt:lpstr>
      <vt:lpstr>Key issues addressed by physical distribution</vt:lpstr>
      <vt:lpstr>Value added services</vt:lpstr>
      <vt:lpstr>Costs</vt:lpstr>
      <vt:lpstr>Logistics Strategy Model </vt:lpstr>
      <vt:lpstr>Distribution – Tactical and Operational Issues</vt:lpstr>
      <vt:lpstr>Logistics Challenges</vt:lpstr>
      <vt:lpstr>Logistics Challenges</vt:lpstr>
      <vt:lpstr>Warehousing</vt:lpstr>
      <vt:lpstr>Introduction</vt:lpstr>
      <vt:lpstr>Introduction</vt:lpstr>
      <vt:lpstr>Warehouse practices in India</vt:lpstr>
      <vt:lpstr>Warehouse practices in India</vt:lpstr>
      <vt:lpstr>Warehouse practices in India</vt:lpstr>
      <vt:lpstr>Warehouse practices in India</vt:lpstr>
      <vt:lpstr>Warehouse functions</vt:lpstr>
      <vt:lpstr>Warehouse functions</vt:lpstr>
      <vt:lpstr>Warehouse functions</vt:lpstr>
      <vt:lpstr>Warehouse functions</vt:lpstr>
      <vt:lpstr>Warehouse strategies</vt:lpstr>
      <vt:lpstr>Private warehouse</vt:lpstr>
      <vt:lpstr>Public warehouse</vt:lpstr>
      <vt:lpstr>Contract warehouse</vt:lpstr>
      <vt:lpstr>Warehouse site selection</vt:lpstr>
      <vt:lpstr>Current warehouse statistics in India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Microsoft account</cp:lastModifiedBy>
  <cp:revision>52</cp:revision>
  <dcterms:created xsi:type="dcterms:W3CDTF">2010-09-05T11:34:20Z</dcterms:created>
  <dcterms:modified xsi:type="dcterms:W3CDTF">2023-10-03T06:16:58Z</dcterms:modified>
</cp:coreProperties>
</file>