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4" r:id="rId1"/>
    <p:sldMasterId id="2147483666" r:id="rId2"/>
  </p:sldMasterIdLst>
  <p:notesMasterIdLst>
    <p:notesMasterId r:id="rId32"/>
  </p:notesMasterIdLst>
  <p:handoutMasterIdLst>
    <p:handoutMasterId r:id="rId33"/>
  </p:handoutMasterIdLst>
  <p:sldIdLst>
    <p:sldId id="256" r:id="rId3"/>
    <p:sldId id="279" r:id="rId4"/>
    <p:sldId id="290" r:id="rId5"/>
    <p:sldId id="364" r:id="rId6"/>
    <p:sldId id="291" r:id="rId7"/>
    <p:sldId id="292" r:id="rId8"/>
    <p:sldId id="293" r:id="rId9"/>
    <p:sldId id="294" r:id="rId10"/>
    <p:sldId id="295" r:id="rId11"/>
    <p:sldId id="296" r:id="rId12"/>
    <p:sldId id="365" r:id="rId13"/>
    <p:sldId id="299" r:id="rId14"/>
    <p:sldId id="366" r:id="rId15"/>
    <p:sldId id="301" r:id="rId16"/>
    <p:sldId id="335" r:id="rId17"/>
    <p:sldId id="369" r:id="rId18"/>
    <p:sldId id="370" r:id="rId19"/>
    <p:sldId id="338" r:id="rId20"/>
    <p:sldId id="339" r:id="rId21"/>
    <p:sldId id="371" r:id="rId22"/>
    <p:sldId id="351" r:id="rId23"/>
    <p:sldId id="352" r:id="rId24"/>
    <p:sldId id="353" r:id="rId25"/>
    <p:sldId id="357" r:id="rId26"/>
    <p:sldId id="359" r:id="rId27"/>
    <p:sldId id="341" r:id="rId28"/>
    <p:sldId id="372" r:id="rId29"/>
    <p:sldId id="343" r:id="rId30"/>
    <p:sldId id="373" r:id="rId3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FFFF00"/>
    <a:srgbClr val="3399FF"/>
    <a:srgbClr val="CC0000"/>
    <a:srgbClr val="FFFFFF"/>
    <a:srgbClr val="856EF8"/>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713" autoAdjust="0"/>
  </p:normalViewPr>
  <p:slideViewPr>
    <p:cSldViewPr>
      <p:cViewPr varScale="1">
        <p:scale>
          <a:sx n="70" d="100"/>
          <a:sy n="70" d="100"/>
        </p:scale>
        <p:origin x="60" y="861"/>
      </p:cViewPr>
      <p:guideLst>
        <p:guide orient="horz" pos="2160"/>
        <p:guide pos="3840"/>
      </p:guideLst>
    </p:cSldViewPr>
  </p:slideViewPr>
  <p:outlineViewPr>
    <p:cViewPr>
      <p:scale>
        <a:sx n="33" d="100"/>
        <a:sy n="33" d="100"/>
      </p:scale>
      <p:origin x="0" y="1593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2" d="100"/>
          <a:sy n="42" d="100"/>
        </p:scale>
        <p:origin x="-1253" y="-93"/>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636046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8529" units="cm"/>
          <inkml:channel name="Y" type="integer" max="19019" units="cm"/>
          <inkml:channel name="F" type="integer" max="65535" units="dev"/>
          <inkml:channel name="T" type="integer" max="2.14748E9" units="dev"/>
        </inkml:traceFormat>
        <inkml:channelProperties>
          <inkml:channelProperty channel="X" name="resolution" value="999.96497" units="1/cm"/>
          <inkml:channelProperty channel="Y" name="resolution" value="999.94745" units="1/cm"/>
          <inkml:channelProperty channel="F" name="resolution" value="0" units="1/dev"/>
          <inkml:channelProperty channel="T" name="resolution" value="1" units="1/dev"/>
        </inkml:channelProperties>
      </inkml:inkSource>
      <inkml:timestamp xml:id="ts0" timeString="2023-10-10T11:04:28.981"/>
    </inkml:context>
    <inkml:brush xml:id="br0">
      <inkml:brushProperty name="width" value="0.05292" units="cm"/>
      <inkml:brushProperty name="height" value="0.05292" units="cm"/>
      <inkml:brushProperty name="color" value="#FF0000"/>
    </inkml:brush>
  </inkml:definitions>
  <inkml:trace contextRef="#ctx0" brushRef="#br0">19128 7384 6447 0,'0'0'576'0,"0"0"-576"0,0 0 0 0,0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eaLnBrk="0" hangingPunct="0">
              <a:defRPr sz="1000" i="1"/>
            </a:lvl1pPr>
          </a:lstStyle>
          <a:p>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eaLnBrk="0" hangingPunct="0">
              <a:defRPr sz="1000" i="1"/>
            </a:lvl1pPr>
          </a:lstStyle>
          <a:p>
            <a:endParaRPr lang="en-US"/>
          </a:p>
        </p:txBody>
      </p:sp>
      <p:sp>
        <p:nvSpPr>
          <p:cNvPr id="2052" name="Rectangle 4"/>
          <p:cNvSpPr>
            <a:spLocks noGrp="1" noRot="1" noChangeAspect="1" noChangeArrowheads="1" noTextEdit="1"/>
          </p:cNvSpPr>
          <p:nvPr>
            <p:ph type="sldImg" idx="2"/>
          </p:nvPr>
        </p:nvSpPr>
        <p:spPr bwMode="auto">
          <a:xfrm>
            <a:off x="393700" y="692150"/>
            <a:ext cx="60706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eaLnBrk="0" hangingPunct="0">
              <a:defRPr sz="1000" i="1"/>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eaLnBrk="0" hangingPunct="0">
              <a:defRPr sz="1000" i="1"/>
            </a:lvl1pPr>
          </a:lstStyle>
          <a:p>
            <a:fld id="{131E2172-D368-49F1-B189-09F5960A2415}" type="slidenum">
              <a:rPr lang="en-US"/>
              <a:pPr/>
              <a:t>‹#›</a:t>
            </a:fld>
            <a:endParaRPr lang="en-US"/>
          </a:p>
        </p:txBody>
      </p:sp>
    </p:spTree>
    <p:extLst>
      <p:ext uri="{BB962C8B-B14F-4D97-AF65-F5344CB8AC3E}">
        <p14:creationId xmlns:p14="http://schemas.microsoft.com/office/powerpoint/2010/main" val="11722674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E2172-D368-49F1-B189-09F5960A2415}" type="slidenum">
              <a:rPr lang="en-US" smtClean="0"/>
              <a:pPr/>
              <a:t>1</a:t>
            </a:fld>
            <a:endParaRPr lang="en-US"/>
          </a:p>
        </p:txBody>
      </p:sp>
    </p:spTree>
    <p:extLst>
      <p:ext uri="{BB962C8B-B14F-4D97-AF65-F5344CB8AC3E}">
        <p14:creationId xmlns:p14="http://schemas.microsoft.com/office/powerpoint/2010/main" val="2093067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E2172-D368-49F1-B189-09F5960A2415}" type="slidenum">
              <a:rPr lang="en-US" smtClean="0"/>
              <a:pPr/>
              <a:t>12</a:t>
            </a:fld>
            <a:endParaRPr lang="en-US"/>
          </a:p>
        </p:txBody>
      </p:sp>
    </p:spTree>
    <p:extLst>
      <p:ext uri="{BB962C8B-B14F-4D97-AF65-F5344CB8AC3E}">
        <p14:creationId xmlns:p14="http://schemas.microsoft.com/office/powerpoint/2010/main" val="777094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E2172-D368-49F1-B189-09F5960A2415}" type="slidenum">
              <a:rPr lang="en-US" smtClean="0"/>
              <a:pPr/>
              <a:t>14</a:t>
            </a:fld>
            <a:endParaRPr lang="en-US"/>
          </a:p>
        </p:txBody>
      </p:sp>
    </p:spTree>
    <p:extLst>
      <p:ext uri="{BB962C8B-B14F-4D97-AF65-F5344CB8AC3E}">
        <p14:creationId xmlns:p14="http://schemas.microsoft.com/office/powerpoint/2010/main" val="2561806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E2172-D368-49F1-B189-09F5960A2415}" type="slidenum">
              <a:rPr lang="en-US" smtClean="0"/>
              <a:pPr/>
              <a:t>15</a:t>
            </a:fld>
            <a:endParaRPr lang="en-US"/>
          </a:p>
        </p:txBody>
      </p:sp>
    </p:spTree>
    <p:extLst>
      <p:ext uri="{BB962C8B-B14F-4D97-AF65-F5344CB8AC3E}">
        <p14:creationId xmlns:p14="http://schemas.microsoft.com/office/powerpoint/2010/main" val="2263753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E2172-D368-49F1-B189-09F5960A2415}" type="slidenum">
              <a:rPr lang="en-US" smtClean="0"/>
              <a:pPr/>
              <a:t>18</a:t>
            </a:fld>
            <a:endParaRPr lang="en-US"/>
          </a:p>
        </p:txBody>
      </p:sp>
    </p:spTree>
    <p:extLst>
      <p:ext uri="{BB962C8B-B14F-4D97-AF65-F5344CB8AC3E}">
        <p14:creationId xmlns:p14="http://schemas.microsoft.com/office/powerpoint/2010/main" val="3207905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E2172-D368-49F1-B189-09F5960A2415}" type="slidenum">
              <a:rPr lang="en-US" smtClean="0"/>
              <a:pPr/>
              <a:t>19</a:t>
            </a:fld>
            <a:endParaRPr lang="en-US"/>
          </a:p>
        </p:txBody>
      </p:sp>
    </p:spTree>
    <p:extLst>
      <p:ext uri="{BB962C8B-B14F-4D97-AF65-F5344CB8AC3E}">
        <p14:creationId xmlns:p14="http://schemas.microsoft.com/office/powerpoint/2010/main" val="2661826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E2172-D368-49F1-B189-09F5960A2415}" type="slidenum">
              <a:rPr lang="en-US" smtClean="0"/>
              <a:pPr/>
              <a:t>21</a:t>
            </a:fld>
            <a:endParaRPr lang="en-US"/>
          </a:p>
        </p:txBody>
      </p:sp>
    </p:spTree>
    <p:extLst>
      <p:ext uri="{BB962C8B-B14F-4D97-AF65-F5344CB8AC3E}">
        <p14:creationId xmlns:p14="http://schemas.microsoft.com/office/powerpoint/2010/main" val="2793139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E2172-D368-49F1-B189-09F5960A2415}" type="slidenum">
              <a:rPr lang="en-US" smtClean="0"/>
              <a:pPr/>
              <a:t>22</a:t>
            </a:fld>
            <a:endParaRPr lang="en-US"/>
          </a:p>
        </p:txBody>
      </p:sp>
    </p:spTree>
    <p:extLst>
      <p:ext uri="{BB962C8B-B14F-4D97-AF65-F5344CB8AC3E}">
        <p14:creationId xmlns:p14="http://schemas.microsoft.com/office/powerpoint/2010/main" val="1791156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E2172-D368-49F1-B189-09F5960A2415}" type="slidenum">
              <a:rPr lang="en-US" smtClean="0"/>
              <a:pPr/>
              <a:t>23</a:t>
            </a:fld>
            <a:endParaRPr lang="en-US"/>
          </a:p>
        </p:txBody>
      </p:sp>
    </p:spTree>
    <p:extLst>
      <p:ext uri="{BB962C8B-B14F-4D97-AF65-F5344CB8AC3E}">
        <p14:creationId xmlns:p14="http://schemas.microsoft.com/office/powerpoint/2010/main" val="2136455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E2172-D368-49F1-B189-09F5960A2415}" type="slidenum">
              <a:rPr lang="en-US" smtClean="0"/>
              <a:pPr/>
              <a:t>24</a:t>
            </a:fld>
            <a:endParaRPr lang="en-US"/>
          </a:p>
        </p:txBody>
      </p:sp>
    </p:spTree>
    <p:extLst>
      <p:ext uri="{BB962C8B-B14F-4D97-AF65-F5344CB8AC3E}">
        <p14:creationId xmlns:p14="http://schemas.microsoft.com/office/powerpoint/2010/main" val="2524459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E2172-D368-49F1-B189-09F5960A2415}" type="slidenum">
              <a:rPr lang="en-US" smtClean="0"/>
              <a:pPr/>
              <a:t>25</a:t>
            </a:fld>
            <a:endParaRPr lang="en-US"/>
          </a:p>
        </p:txBody>
      </p:sp>
    </p:spTree>
    <p:extLst>
      <p:ext uri="{BB962C8B-B14F-4D97-AF65-F5344CB8AC3E}">
        <p14:creationId xmlns:p14="http://schemas.microsoft.com/office/powerpoint/2010/main" val="1296127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E2172-D368-49F1-B189-09F5960A2415}" type="slidenum">
              <a:rPr lang="en-US" smtClean="0"/>
              <a:pPr/>
              <a:t>2</a:t>
            </a:fld>
            <a:endParaRPr lang="en-US"/>
          </a:p>
        </p:txBody>
      </p:sp>
    </p:spTree>
    <p:extLst>
      <p:ext uri="{BB962C8B-B14F-4D97-AF65-F5344CB8AC3E}">
        <p14:creationId xmlns:p14="http://schemas.microsoft.com/office/powerpoint/2010/main" val="2746910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E2172-D368-49F1-B189-09F5960A2415}" type="slidenum">
              <a:rPr lang="en-US" smtClean="0"/>
              <a:pPr/>
              <a:t>26</a:t>
            </a:fld>
            <a:endParaRPr lang="en-US"/>
          </a:p>
        </p:txBody>
      </p:sp>
    </p:spTree>
    <p:extLst>
      <p:ext uri="{BB962C8B-B14F-4D97-AF65-F5344CB8AC3E}">
        <p14:creationId xmlns:p14="http://schemas.microsoft.com/office/powerpoint/2010/main" val="5821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E2172-D368-49F1-B189-09F5960A2415}" type="slidenum">
              <a:rPr lang="en-US" smtClean="0"/>
              <a:pPr/>
              <a:t>28</a:t>
            </a:fld>
            <a:endParaRPr lang="en-US"/>
          </a:p>
        </p:txBody>
      </p:sp>
    </p:spTree>
    <p:extLst>
      <p:ext uri="{BB962C8B-B14F-4D97-AF65-F5344CB8AC3E}">
        <p14:creationId xmlns:p14="http://schemas.microsoft.com/office/powerpoint/2010/main" val="1026488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E2172-D368-49F1-B189-09F5960A2415}" type="slidenum">
              <a:rPr lang="en-US" smtClean="0"/>
              <a:pPr/>
              <a:t>3</a:t>
            </a:fld>
            <a:endParaRPr lang="en-US"/>
          </a:p>
        </p:txBody>
      </p:sp>
    </p:spTree>
    <p:extLst>
      <p:ext uri="{BB962C8B-B14F-4D97-AF65-F5344CB8AC3E}">
        <p14:creationId xmlns:p14="http://schemas.microsoft.com/office/powerpoint/2010/main" val="3534494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E2172-D368-49F1-B189-09F5960A2415}" type="slidenum">
              <a:rPr lang="en-US" smtClean="0"/>
              <a:pPr/>
              <a:t>5</a:t>
            </a:fld>
            <a:endParaRPr lang="en-US"/>
          </a:p>
        </p:txBody>
      </p:sp>
    </p:spTree>
    <p:extLst>
      <p:ext uri="{BB962C8B-B14F-4D97-AF65-F5344CB8AC3E}">
        <p14:creationId xmlns:p14="http://schemas.microsoft.com/office/powerpoint/2010/main" val="3366102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E2172-D368-49F1-B189-09F5960A2415}" type="slidenum">
              <a:rPr lang="en-US" smtClean="0"/>
              <a:pPr/>
              <a:t>6</a:t>
            </a:fld>
            <a:endParaRPr lang="en-US"/>
          </a:p>
        </p:txBody>
      </p:sp>
    </p:spTree>
    <p:extLst>
      <p:ext uri="{BB962C8B-B14F-4D97-AF65-F5344CB8AC3E}">
        <p14:creationId xmlns:p14="http://schemas.microsoft.com/office/powerpoint/2010/main" val="1203426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E2172-D368-49F1-B189-09F5960A2415}" type="slidenum">
              <a:rPr lang="en-US" smtClean="0"/>
              <a:pPr/>
              <a:t>7</a:t>
            </a:fld>
            <a:endParaRPr lang="en-US"/>
          </a:p>
        </p:txBody>
      </p:sp>
    </p:spTree>
    <p:extLst>
      <p:ext uri="{BB962C8B-B14F-4D97-AF65-F5344CB8AC3E}">
        <p14:creationId xmlns:p14="http://schemas.microsoft.com/office/powerpoint/2010/main" val="3016622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E2172-D368-49F1-B189-09F5960A2415}" type="slidenum">
              <a:rPr lang="en-US" smtClean="0"/>
              <a:pPr/>
              <a:t>8</a:t>
            </a:fld>
            <a:endParaRPr lang="en-US"/>
          </a:p>
        </p:txBody>
      </p:sp>
    </p:spTree>
    <p:extLst>
      <p:ext uri="{BB962C8B-B14F-4D97-AF65-F5344CB8AC3E}">
        <p14:creationId xmlns:p14="http://schemas.microsoft.com/office/powerpoint/2010/main" val="704578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E2172-D368-49F1-B189-09F5960A2415}" type="slidenum">
              <a:rPr lang="en-US" smtClean="0"/>
              <a:pPr/>
              <a:t>9</a:t>
            </a:fld>
            <a:endParaRPr lang="en-US"/>
          </a:p>
        </p:txBody>
      </p:sp>
    </p:spTree>
    <p:extLst>
      <p:ext uri="{BB962C8B-B14F-4D97-AF65-F5344CB8AC3E}">
        <p14:creationId xmlns:p14="http://schemas.microsoft.com/office/powerpoint/2010/main" val="378600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1E2172-D368-49F1-B189-09F5960A2415}" type="slidenum">
              <a:rPr lang="en-US" smtClean="0"/>
              <a:pPr/>
              <a:t>10</a:t>
            </a:fld>
            <a:endParaRPr lang="en-US"/>
          </a:p>
        </p:txBody>
      </p:sp>
    </p:spTree>
    <p:extLst>
      <p:ext uri="{BB962C8B-B14F-4D97-AF65-F5344CB8AC3E}">
        <p14:creationId xmlns:p14="http://schemas.microsoft.com/office/powerpoint/2010/main" val="769252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dirty="0" smtClean="0"/>
              <a:t>© 2014 </a:t>
            </a:r>
            <a:r>
              <a:rPr lang="en-US" dirty="0" err="1" smtClean="0"/>
              <a:t>Cengage</a:t>
            </a:r>
            <a:r>
              <a:rPr lang="en-US" dirty="0" smtClean="0"/>
              <a:t> Learning. All Rights Reserved. May not be scanned, copied or duplicated, or posted to a publicly accessible website, in whole or in part.</a:t>
            </a:r>
            <a:endParaRPr lang="en-US" dirty="0"/>
          </a:p>
        </p:txBody>
      </p:sp>
      <p:sp>
        <p:nvSpPr>
          <p:cNvPr id="6" name="Slide Number Placeholder 5"/>
          <p:cNvSpPr>
            <a:spLocks noGrp="1"/>
          </p:cNvSpPr>
          <p:nvPr>
            <p:ph type="sldNum" sz="quarter" idx="12"/>
          </p:nvPr>
        </p:nvSpPr>
        <p:spPr/>
        <p:txBody>
          <a:bodyPr/>
          <a:lstStyle>
            <a:lvl1pPr>
              <a:defRPr/>
            </a:lvl1pPr>
          </a:lstStyle>
          <a:p>
            <a:fld id="{E97B02D8-34F9-42A3-A0A5-36CAB90B0237}" type="slidenum">
              <a:rPr lang="en-US"/>
              <a:pPr/>
              <a:t>‹#›</a:t>
            </a:fld>
            <a:endParaRPr lang="en-US"/>
          </a:p>
        </p:txBody>
      </p:sp>
    </p:spTree>
    <p:extLst>
      <p:ext uri="{BB962C8B-B14F-4D97-AF65-F5344CB8AC3E}">
        <p14:creationId xmlns:p14="http://schemas.microsoft.com/office/powerpoint/2010/main" val="1265269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dirty="0" smtClean="0"/>
              <a:t>© 2014 </a:t>
            </a:r>
            <a:r>
              <a:rPr lang="en-US" dirty="0" err="1" smtClean="0"/>
              <a:t>Cengage</a:t>
            </a:r>
            <a:r>
              <a:rPr lang="en-US" dirty="0" smtClean="0"/>
              <a:t> Learning. All Rights Reserved. May not be scanned, copied or duplicated, or posted to a publicly accessible website, in whole or in part.</a:t>
            </a:r>
            <a:endParaRPr lang="en-US" dirty="0"/>
          </a:p>
        </p:txBody>
      </p:sp>
      <p:sp>
        <p:nvSpPr>
          <p:cNvPr id="6" name="Slide Number Placeholder 5"/>
          <p:cNvSpPr>
            <a:spLocks noGrp="1"/>
          </p:cNvSpPr>
          <p:nvPr>
            <p:ph type="sldNum" sz="quarter" idx="12"/>
          </p:nvPr>
        </p:nvSpPr>
        <p:spPr/>
        <p:txBody>
          <a:bodyPr/>
          <a:lstStyle>
            <a:lvl1pPr>
              <a:defRPr/>
            </a:lvl1pPr>
          </a:lstStyle>
          <a:p>
            <a:fld id="{ED0B76AC-DE63-4A3F-A21B-1FBCA32C75A5}" type="slidenum">
              <a:rPr lang="en-US"/>
              <a:pPr/>
              <a:t>‹#›</a:t>
            </a:fld>
            <a:endParaRPr lang="en-US"/>
          </a:p>
        </p:txBody>
      </p:sp>
    </p:spTree>
    <p:extLst>
      <p:ext uri="{BB962C8B-B14F-4D97-AF65-F5344CB8AC3E}">
        <p14:creationId xmlns:p14="http://schemas.microsoft.com/office/powerpoint/2010/main" val="423313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dirty="0" smtClean="0"/>
              <a:t>© 2014 </a:t>
            </a:r>
            <a:r>
              <a:rPr lang="en-US" dirty="0" err="1" smtClean="0"/>
              <a:t>Cengage</a:t>
            </a:r>
            <a:r>
              <a:rPr lang="en-US" dirty="0" smtClean="0"/>
              <a:t> Learning. All Rights Reserved. May not be scanned, copied or duplicated, or posted to a publicly accessible website, in whole or in part.</a:t>
            </a:r>
            <a:endParaRPr lang="en-US" dirty="0"/>
          </a:p>
        </p:txBody>
      </p:sp>
      <p:sp>
        <p:nvSpPr>
          <p:cNvPr id="6" name="Slide Number Placeholder 5"/>
          <p:cNvSpPr>
            <a:spLocks noGrp="1"/>
          </p:cNvSpPr>
          <p:nvPr>
            <p:ph type="sldNum" sz="quarter" idx="12"/>
          </p:nvPr>
        </p:nvSpPr>
        <p:spPr/>
        <p:txBody>
          <a:bodyPr/>
          <a:lstStyle>
            <a:lvl1pPr>
              <a:defRPr/>
            </a:lvl1pPr>
          </a:lstStyle>
          <a:p>
            <a:fld id="{DADBCFCF-AC95-4B64-9BA1-E171E8E6BB51}" type="slidenum">
              <a:rPr lang="en-US"/>
              <a:pPr/>
              <a:t>‹#›</a:t>
            </a:fld>
            <a:endParaRPr lang="en-US"/>
          </a:p>
        </p:txBody>
      </p:sp>
    </p:spTree>
    <p:extLst>
      <p:ext uri="{BB962C8B-B14F-4D97-AF65-F5344CB8AC3E}">
        <p14:creationId xmlns:p14="http://schemas.microsoft.com/office/powerpoint/2010/main" val="2880024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2014 Cengage Learning. All Rights Reserved. May not be scanned, copied or duplicated, or posted to a publicly accessible website, in whole or in part.</a:t>
            </a:r>
            <a:endParaRPr lang="en-US" dirty="0"/>
          </a:p>
        </p:txBody>
      </p:sp>
      <p:sp>
        <p:nvSpPr>
          <p:cNvPr id="6" name="Slide Number Placeholder 5"/>
          <p:cNvSpPr>
            <a:spLocks noGrp="1"/>
          </p:cNvSpPr>
          <p:nvPr>
            <p:ph type="sldNum" sz="quarter" idx="12"/>
          </p:nvPr>
        </p:nvSpPr>
        <p:spPr/>
        <p:txBody>
          <a:bodyPr/>
          <a:lstStyle/>
          <a:p>
            <a:fld id="{E97B02D8-34F9-42A3-A0A5-36CAB90B023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IN"/>
          </a:p>
        </p:txBody>
      </p:sp>
      <p:sp>
        <p:nvSpPr>
          <p:cNvPr id="3" name="Content Placeholder 2"/>
          <p:cNvSpPr>
            <a:spLocks noGrp="1"/>
          </p:cNvSpPr>
          <p:nvPr>
            <p:ph idx="1"/>
          </p:nvPr>
        </p:nvSpPr>
        <p:spPr/>
        <p:txBody>
          <a:bodyPr>
            <a:normAutofit/>
          </a:bodyPr>
          <a:lstStyle>
            <a:lvl1pPr>
              <a:defRPr sz="2400"/>
            </a:lvl1pPr>
            <a:lvl2pPr>
              <a:defRPr sz="2400"/>
            </a:lvl2pPr>
            <a:lvl3pPr>
              <a:defRPr sz="2400"/>
            </a:lvl3pPr>
            <a:lvl4pPr>
              <a:defRPr sz="2400"/>
            </a:lvl4pPr>
            <a:lvl5pP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2014 Cengage Learning. All Rights Reserved. May not be scanned, copied or duplicated, or posted to a publicly accessible website, in whole or in part.</a:t>
            </a:r>
            <a:endParaRPr lang="en-US" dirty="0"/>
          </a:p>
        </p:txBody>
      </p:sp>
      <p:sp>
        <p:nvSpPr>
          <p:cNvPr id="6" name="Slide Number Placeholder 5"/>
          <p:cNvSpPr>
            <a:spLocks noGrp="1"/>
          </p:cNvSpPr>
          <p:nvPr>
            <p:ph type="sldNum" sz="quarter" idx="12"/>
          </p:nvPr>
        </p:nvSpPr>
        <p:spPr/>
        <p:txBody>
          <a:bodyPr/>
          <a:lstStyle/>
          <a:p>
            <a:fld id="{9CEA8C81-C8CC-46DA-BC2B-0D3EC17BE2E5}"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2014 Cengage Learning. All Rights Reserved. May not be scanned, copied or duplicated, or posted to a publicly accessible website, in whole or in part.</a:t>
            </a:r>
            <a:endParaRPr lang="en-US" dirty="0"/>
          </a:p>
        </p:txBody>
      </p:sp>
      <p:sp>
        <p:nvSpPr>
          <p:cNvPr id="6" name="Slide Number Placeholder 5"/>
          <p:cNvSpPr>
            <a:spLocks noGrp="1"/>
          </p:cNvSpPr>
          <p:nvPr>
            <p:ph type="sldNum" sz="quarter" idx="12"/>
          </p:nvPr>
        </p:nvSpPr>
        <p:spPr/>
        <p:txBody>
          <a:bodyPr/>
          <a:lstStyle/>
          <a:p>
            <a:fld id="{6A8B90AB-C880-4F85-A658-1E80771DADCC}"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 2014 Cengage Learning. All Rights Reserved. May not be scanned, copied or duplicated, or posted to a publicly accessible website, in whole or in part.</a:t>
            </a:r>
            <a:endParaRPr lang="en-US" dirty="0"/>
          </a:p>
        </p:txBody>
      </p:sp>
      <p:sp>
        <p:nvSpPr>
          <p:cNvPr id="7" name="Slide Number Placeholder 6"/>
          <p:cNvSpPr>
            <a:spLocks noGrp="1"/>
          </p:cNvSpPr>
          <p:nvPr>
            <p:ph type="sldNum" sz="quarter" idx="12"/>
          </p:nvPr>
        </p:nvSpPr>
        <p:spPr/>
        <p:txBody>
          <a:bodyPr/>
          <a:lstStyle/>
          <a:p>
            <a:fld id="{69007088-CFED-4270-A613-6A82880CD79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 2014 Cengage Learning. All Rights Reserved. May not be scanned, copied or duplicated, or posted to a publicly accessible website, in whole or in part.</a:t>
            </a:r>
            <a:endParaRPr lang="en-US" dirty="0"/>
          </a:p>
        </p:txBody>
      </p:sp>
      <p:sp>
        <p:nvSpPr>
          <p:cNvPr id="9" name="Slide Number Placeholder 8"/>
          <p:cNvSpPr>
            <a:spLocks noGrp="1"/>
          </p:cNvSpPr>
          <p:nvPr>
            <p:ph type="sldNum" sz="quarter" idx="12"/>
          </p:nvPr>
        </p:nvSpPr>
        <p:spPr/>
        <p:txBody>
          <a:bodyPr/>
          <a:lstStyle/>
          <a:p>
            <a:fld id="{0F5FE072-AA92-4867-9509-676C4B2E901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2014 Cengage Learning. All Rights Reserved. May not be scanned, copied or duplicated, or posted to a publicly accessible website, in whole or in part.</a:t>
            </a:r>
            <a:endParaRPr lang="en-US" dirty="0"/>
          </a:p>
        </p:txBody>
      </p:sp>
      <p:sp>
        <p:nvSpPr>
          <p:cNvPr id="5" name="Slide Number Placeholder 4"/>
          <p:cNvSpPr>
            <a:spLocks noGrp="1"/>
          </p:cNvSpPr>
          <p:nvPr>
            <p:ph type="sldNum" sz="quarter" idx="12"/>
          </p:nvPr>
        </p:nvSpPr>
        <p:spPr/>
        <p:txBody>
          <a:bodyPr/>
          <a:lstStyle/>
          <a:p>
            <a:fld id="{E3193520-01D5-4272-A3B2-355BC5F1A46D}"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 2014 Cengage Learning. All Rights Reserved. May not be scanned, copied or duplicated, or posted to a publicly accessible website, in whole or in part.</a:t>
            </a:r>
            <a:endParaRPr lang="en-US" dirty="0"/>
          </a:p>
        </p:txBody>
      </p:sp>
      <p:sp>
        <p:nvSpPr>
          <p:cNvPr id="4" name="Slide Number Placeholder 3"/>
          <p:cNvSpPr>
            <a:spLocks noGrp="1"/>
          </p:cNvSpPr>
          <p:nvPr>
            <p:ph type="sldNum" sz="quarter" idx="12"/>
          </p:nvPr>
        </p:nvSpPr>
        <p:spPr/>
        <p:txBody>
          <a:bodyPr/>
          <a:lstStyle/>
          <a:p>
            <a:fld id="{1AA6668E-FBED-4901-A278-C75F5B5CE659}"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 2014 Cengage Learning. All Rights Reserved. May not be scanned, copied or duplicated, or posted to a publicly accessible website, in whole or in part.</a:t>
            </a:r>
            <a:endParaRPr lang="en-US" dirty="0"/>
          </a:p>
        </p:txBody>
      </p:sp>
      <p:sp>
        <p:nvSpPr>
          <p:cNvPr id="7" name="Slide Number Placeholder 6"/>
          <p:cNvSpPr>
            <a:spLocks noGrp="1"/>
          </p:cNvSpPr>
          <p:nvPr>
            <p:ph type="sldNum" sz="quarter" idx="12"/>
          </p:nvPr>
        </p:nvSpPr>
        <p:spPr/>
        <p:txBody>
          <a:bodyPr/>
          <a:lstStyle/>
          <a:p>
            <a:fld id="{50530F7E-7B98-4BD7-8D4B-8A5512718B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dirty="0" smtClean="0"/>
              <a:t>© 2014 </a:t>
            </a:r>
            <a:r>
              <a:rPr lang="en-US" dirty="0" err="1" smtClean="0"/>
              <a:t>Cengage</a:t>
            </a:r>
            <a:r>
              <a:rPr lang="en-US" dirty="0" smtClean="0"/>
              <a:t> Learning. All Rights Reserved. May not be scanned, copied or duplicated, or posted to a publicly accessible website, in whole or in part.</a:t>
            </a:r>
            <a:endParaRPr lang="en-US" dirty="0"/>
          </a:p>
        </p:txBody>
      </p:sp>
      <p:sp>
        <p:nvSpPr>
          <p:cNvPr id="6" name="Slide Number Placeholder 5"/>
          <p:cNvSpPr>
            <a:spLocks noGrp="1"/>
          </p:cNvSpPr>
          <p:nvPr>
            <p:ph type="sldNum" sz="quarter" idx="12"/>
          </p:nvPr>
        </p:nvSpPr>
        <p:spPr/>
        <p:txBody>
          <a:bodyPr/>
          <a:lstStyle>
            <a:lvl1pPr>
              <a:defRPr/>
            </a:lvl1pPr>
          </a:lstStyle>
          <a:p>
            <a:fld id="{9CEA8C81-C8CC-46DA-BC2B-0D3EC17BE2E5}" type="slidenum">
              <a:rPr lang="en-US"/>
              <a:pPr/>
              <a:t>‹#›</a:t>
            </a:fld>
            <a:endParaRPr lang="en-US"/>
          </a:p>
        </p:txBody>
      </p:sp>
    </p:spTree>
    <p:extLst>
      <p:ext uri="{BB962C8B-B14F-4D97-AF65-F5344CB8AC3E}">
        <p14:creationId xmlns:p14="http://schemas.microsoft.com/office/powerpoint/2010/main" val="10841133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 2014 Cengage Learning. All Rights Reserved. May not be scanned, copied or duplicated, or posted to a publicly accessible website, in whole or in part.</a:t>
            </a:r>
            <a:endParaRPr lang="en-US" dirty="0"/>
          </a:p>
        </p:txBody>
      </p:sp>
      <p:sp>
        <p:nvSpPr>
          <p:cNvPr id="7" name="Slide Number Placeholder 6"/>
          <p:cNvSpPr>
            <a:spLocks noGrp="1"/>
          </p:cNvSpPr>
          <p:nvPr>
            <p:ph type="sldNum" sz="quarter" idx="12"/>
          </p:nvPr>
        </p:nvSpPr>
        <p:spPr/>
        <p:txBody>
          <a:bodyPr/>
          <a:lstStyle/>
          <a:p>
            <a:fld id="{20477EE8-7FCE-4143-98F3-A41784D04E7E}"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2014 Cengage Learning. All Rights Reserved. May not be scanned, copied or duplicated, or posted to a publicly accessible website, in whole or in part.</a:t>
            </a:r>
            <a:endParaRPr lang="en-US" dirty="0"/>
          </a:p>
        </p:txBody>
      </p:sp>
      <p:sp>
        <p:nvSpPr>
          <p:cNvPr id="6" name="Slide Number Placeholder 5"/>
          <p:cNvSpPr>
            <a:spLocks noGrp="1"/>
          </p:cNvSpPr>
          <p:nvPr>
            <p:ph type="sldNum" sz="quarter" idx="12"/>
          </p:nvPr>
        </p:nvSpPr>
        <p:spPr/>
        <p:txBody>
          <a:bodyPr/>
          <a:lstStyle/>
          <a:p>
            <a:fld id="{ED0B76AC-DE63-4A3F-A21B-1FBCA32C75A5}"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2014 Cengage Learning. All Rights Reserved. May not be scanned, copied or duplicated, or posted to a publicly accessible website, in whole or in part.</a:t>
            </a:r>
            <a:endParaRPr lang="en-US" dirty="0"/>
          </a:p>
        </p:txBody>
      </p:sp>
      <p:sp>
        <p:nvSpPr>
          <p:cNvPr id="6" name="Slide Number Placeholder 5"/>
          <p:cNvSpPr>
            <a:spLocks noGrp="1"/>
          </p:cNvSpPr>
          <p:nvPr>
            <p:ph type="sldNum" sz="quarter" idx="12"/>
          </p:nvPr>
        </p:nvSpPr>
        <p:spPr/>
        <p:txBody>
          <a:bodyPr/>
          <a:lstStyle/>
          <a:p>
            <a:fld id="{DADBCFCF-AC95-4B64-9BA1-E171E8E6BB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dirty="0" smtClean="0"/>
              <a:t>© 2014 </a:t>
            </a:r>
            <a:r>
              <a:rPr lang="en-US" dirty="0" err="1" smtClean="0"/>
              <a:t>Cengage</a:t>
            </a:r>
            <a:r>
              <a:rPr lang="en-US" dirty="0" smtClean="0"/>
              <a:t> Learning. All Rights Reserved. May not be scanned, copied or duplicated, or posted to a publicly accessible website, in whole or in part.</a:t>
            </a:r>
            <a:endParaRPr lang="en-US" dirty="0"/>
          </a:p>
        </p:txBody>
      </p:sp>
      <p:sp>
        <p:nvSpPr>
          <p:cNvPr id="6" name="Slide Number Placeholder 5"/>
          <p:cNvSpPr>
            <a:spLocks noGrp="1"/>
          </p:cNvSpPr>
          <p:nvPr>
            <p:ph type="sldNum" sz="quarter" idx="12"/>
          </p:nvPr>
        </p:nvSpPr>
        <p:spPr/>
        <p:txBody>
          <a:bodyPr/>
          <a:lstStyle>
            <a:lvl1pPr>
              <a:defRPr/>
            </a:lvl1pPr>
          </a:lstStyle>
          <a:p>
            <a:fld id="{6A8B90AB-C880-4F85-A658-1E80771DADCC}" type="slidenum">
              <a:rPr lang="en-US"/>
              <a:pPr/>
              <a:t>‹#›</a:t>
            </a:fld>
            <a:endParaRPr lang="en-US"/>
          </a:p>
        </p:txBody>
      </p:sp>
    </p:spTree>
    <p:extLst>
      <p:ext uri="{BB962C8B-B14F-4D97-AF65-F5344CB8AC3E}">
        <p14:creationId xmlns:p14="http://schemas.microsoft.com/office/powerpoint/2010/main" val="8043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dirty="0" smtClean="0"/>
              <a:t>© 2014 </a:t>
            </a:r>
            <a:r>
              <a:rPr lang="en-US" dirty="0" err="1" smtClean="0"/>
              <a:t>Cengage</a:t>
            </a:r>
            <a:r>
              <a:rPr lang="en-US" dirty="0" smtClean="0"/>
              <a:t> Learning. All Rights Reserved. May not be scanned, copied or duplicated, or posted to a publicly accessible website, in whole or in part.</a:t>
            </a:r>
            <a:endParaRPr lang="en-US" dirty="0"/>
          </a:p>
        </p:txBody>
      </p:sp>
      <p:sp>
        <p:nvSpPr>
          <p:cNvPr id="7" name="Slide Number Placeholder 6"/>
          <p:cNvSpPr>
            <a:spLocks noGrp="1"/>
          </p:cNvSpPr>
          <p:nvPr>
            <p:ph type="sldNum" sz="quarter" idx="12"/>
          </p:nvPr>
        </p:nvSpPr>
        <p:spPr/>
        <p:txBody>
          <a:bodyPr/>
          <a:lstStyle>
            <a:lvl1pPr>
              <a:defRPr/>
            </a:lvl1pPr>
          </a:lstStyle>
          <a:p>
            <a:fld id="{69007088-CFED-4270-A613-6A82880CD791}" type="slidenum">
              <a:rPr lang="en-US"/>
              <a:pPr/>
              <a:t>‹#›</a:t>
            </a:fld>
            <a:endParaRPr lang="en-US"/>
          </a:p>
        </p:txBody>
      </p:sp>
    </p:spTree>
    <p:extLst>
      <p:ext uri="{BB962C8B-B14F-4D97-AF65-F5344CB8AC3E}">
        <p14:creationId xmlns:p14="http://schemas.microsoft.com/office/powerpoint/2010/main" val="1925154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dirty="0" smtClean="0"/>
              <a:t>© 2014 </a:t>
            </a:r>
            <a:r>
              <a:rPr lang="en-US" dirty="0" err="1" smtClean="0"/>
              <a:t>Cengage</a:t>
            </a:r>
            <a:r>
              <a:rPr lang="en-US" dirty="0" smtClean="0"/>
              <a:t> Learning. All Rights Reserved. May not be scanned, copied or duplicated, or posted to a publicly accessible website, in whole or in part.</a:t>
            </a:r>
            <a:endParaRPr lang="en-US" dirty="0"/>
          </a:p>
        </p:txBody>
      </p:sp>
      <p:sp>
        <p:nvSpPr>
          <p:cNvPr id="9" name="Slide Number Placeholder 8"/>
          <p:cNvSpPr>
            <a:spLocks noGrp="1"/>
          </p:cNvSpPr>
          <p:nvPr>
            <p:ph type="sldNum" sz="quarter" idx="12"/>
          </p:nvPr>
        </p:nvSpPr>
        <p:spPr/>
        <p:txBody>
          <a:bodyPr/>
          <a:lstStyle>
            <a:lvl1pPr>
              <a:defRPr/>
            </a:lvl1pPr>
          </a:lstStyle>
          <a:p>
            <a:fld id="{0F5FE072-AA92-4867-9509-676C4B2E9014}" type="slidenum">
              <a:rPr lang="en-US"/>
              <a:pPr/>
              <a:t>‹#›</a:t>
            </a:fld>
            <a:endParaRPr lang="en-US"/>
          </a:p>
        </p:txBody>
      </p:sp>
    </p:spTree>
    <p:extLst>
      <p:ext uri="{BB962C8B-B14F-4D97-AF65-F5344CB8AC3E}">
        <p14:creationId xmlns:p14="http://schemas.microsoft.com/office/powerpoint/2010/main" val="256215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dirty="0" smtClean="0"/>
              <a:t>© 2014 </a:t>
            </a:r>
            <a:r>
              <a:rPr lang="en-US" dirty="0" err="1" smtClean="0"/>
              <a:t>Cengage</a:t>
            </a:r>
            <a:r>
              <a:rPr lang="en-US" dirty="0" smtClean="0"/>
              <a:t> Learning. All Rights Reserved. May not be scanned, copied or duplicated, or posted to a publicly accessible website, in whole or in part.</a:t>
            </a:r>
            <a:endParaRPr lang="en-US" dirty="0"/>
          </a:p>
        </p:txBody>
      </p:sp>
      <p:sp>
        <p:nvSpPr>
          <p:cNvPr id="5" name="Slide Number Placeholder 4"/>
          <p:cNvSpPr>
            <a:spLocks noGrp="1"/>
          </p:cNvSpPr>
          <p:nvPr>
            <p:ph type="sldNum" sz="quarter" idx="12"/>
          </p:nvPr>
        </p:nvSpPr>
        <p:spPr/>
        <p:txBody>
          <a:bodyPr/>
          <a:lstStyle>
            <a:lvl1pPr>
              <a:defRPr/>
            </a:lvl1pPr>
          </a:lstStyle>
          <a:p>
            <a:fld id="{E3193520-01D5-4272-A3B2-355BC5F1A46D}" type="slidenum">
              <a:rPr lang="en-US"/>
              <a:pPr/>
              <a:t>‹#›</a:t>
            </a:fld>
            <a:endParaRPr lang="en-US"/>
          </a:p>
        </p:txBody>
      </p:sp>
    </p:spTree>
    <p:extLst>
      <p:ext uri="{BB962C8B-B14F-4D97-AF65-F5344CB8AC3E}">
        <p14:creationId xmlns:p14="http://schemas.microsoft.com/office/powerpoint/2010/main" val="190658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dirty="0" smtClean="0"/>
              <a:t>© 2014 </a:t>
            </a:r>
            <a:r>
              <a:rPr lang="en-US" dirty="0" err="1" smtClean="0"/>
              <a:t>Cengage</a:t>
            </a:r>
            <a:r>
              <a:rPr lang="en-US" dirty="0" smtClean="0"/>
              <a:t> Learning. All Rights Reserved. May not be scanned, copied or duplicated, or posted to a publicly accessible website, in whole or in part.</a:t>
            </a:r>
            <a:endParaRPr lang="en-US" dirty="0"/>
          </a:p>
        </p:txBody>
      </p:sp>
      <p:sp>
        <p:nvSpPr>
          <p:cNvPr id="4" name="Slide Number Placeholder 3"/>
          <p:cNvSpPr>
            <a:spLocks noGrp="1"/>
          </p:cNvSpPr>
          <p:nvPr>
            <p:ph type="sldNum" sz="quarter" idx="12"/>
          </p:nvPr>
        </p:nvSpPr>
        <p:spPr/>
        <p:txBody>
          <a:bodyPr/>
          <a:lstStyle>
            <a:lvl1pPr>
              <a:defRPr/>
            </a:lvl1pPr>
          </a:lstStyle>
          <a:p>
            <a:fld id="{1AA6668E-FBED-4901-A278-C75F5B5CE659}" type="slidenum">
              <a:rPr lang="en-US"/>
              <a:pPr/>
              <a:t>‹#›</a:t>
            </a:fld>
            <a:endParaRPr lang="en-US"/>
          </a:p>
        </p:txBody>
      </p:sp>
    </p:spTree>
    <p:extLst>
      <p:ext uri="{BB962C8B-B14F-4D97-AF65-F5344CB8AC3E}">
        <p14:creationId xmlns:p14="http://schemas.microsoft.com/office/powerpoint/2010/main" val="1753083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dirty="0" smtClean="0"/>
              <a:t>© 2014 </a:t>
            </a:r>
            <a:r>
              <a:rPr lang="en-US" dirty="0" err="1" smtClean="0"/>
              <a:t>Cengage</a:t>
            </a:r>
            <a:r>
              <a:rPr lang="en-US" dirty="0" smtClean="0"/>
              <a:t> Learning. All Rights Reserved. May not be scanned, copied or duplicated, or posted to a publicly accessible website, in whole or in part.</a:t>
            </a:r>
            <a:endParaRPr lang="en-US" dirty="0"/>
          </a:p>
        </p:txBody>
      </p:sp>
      <p:sp>
        <p:nvSpPr>
          <p:cNvPr id="7" name="Slide Number Placeholder 6"/>
          <p:cNvSpPr>
            <a:spLocks noGrp="1"/>
          </p:cNvSpPr>
          <p:nvPr>
            <p:ph type="sldNum" sz="quarter" idx="12"/>
          </p:nvPr>
        </p:nvSpPr>
        <p:spPr/>
        <p:txBody>
          <a:bodyPr/>
          <a:lstStyle>
            <a:lvl1pPr>
              <a:defRPr/>
            </a:lvl1pPr>
          </a:lstStyle>
          <a:p>
            <a:fld id="{50530F7E-7B98-4BD7-8D4B-8A5512718B21}" type="slidenum">
              <a:rPr lang="en-US"/>
              <a:pPr/>
              <a:t>‹#›</a:t>
            </a:fld>
            <a:endParaRPr lang="en-US"/>
          </a:p>
        </p:txBody>
      </p:sp>
    </p:spTree>
    <p:extLst>
      <p:ext uri="{BB962C8B-B14F-4D97-AF65-F5344CB8AC3E}">
        <p14:creationId xmlns:p14="http://schemas.microsoft.com/office/powerpoint/2010/main" val="208475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dirty="0" smtClean="0"/>
              <a:t>© 2014 </a:t>
            </a:r>
            <a:r>
              <a:rPr lang="en-US" dirty="0" err="1" smtClean="0"/>
              <a:t>Cengage</a:t>
            </a:r>
            <a:r>
              <a:rPr lang="en-US" dirty="0" smtClean="0"/>
              <a:t> Learning. All Rights Reserved. May not be scanned, copied or duplicated, or posted to a publicly accessible website, in whole or in part.</a:t>
            </a:r>
            <a:endParaRPr lang="en-US" dirty="0"/>
          </a:p>
        </p:txBody>
      </p:sp>
      <p:sp>
        <p:nvSpPr>
          <p:cNvPr id="7" name="Slide Number Placeholder 6"/>
          <p:cNvSpPr>
            <a:spLocks noGrp="1"/>
          </p:cNvSpPr>
          <p:nvPr>
            <p:ph type="sldNum" sz="quarter" idx="12"/>
          </p:nvPr>
        </p:nvSpPr>
        <p:spPr/>
        <p:txBody>
          <a:bodyPr/>
          <a:lstStyle>
            <a:lvl1pPr>
              <a:defRPr/>
            </a:lvl1pPr>
          </a:lstStyle>
          <a:p>
            <a:fld id="{20477EE8-7FCE-4143-98F3-A41784D04E7E}" type="slidenum">
              <a:rPr lang="en-US"/>
              <a:pPr/>
              <a:t>‹#›</a:t>
            </a:fld>
            <a:endParaRPr lang="en-US"/>
          </a:p>
        </p:txBody>
      </p:sp>
    </p:spTree>
    <p:extLst>
      <p:ext uri="{BB962C8B-B14F-4D97-AF65-F5344CB8AC3E}">
        <p14:creationId xmlns:p14="http://schemas.microsoft.com/office/powerpoint/2010/main" val="65575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683"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4"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71685"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dirty="0" smtClean="0"/>
              <a:t>© 2014 </a:t>
            </a:r>
            <a:r>
              <a:rPr lang="en-US" dirty="0" err="1" smtClean="0"/>
              <a:t>Cengage</a:t>
            </a:r>
            <a:r>
              <a:rPr lang="en-US" dirty="0" smtClean="0"/>
              <a:t> Learning. All Rights Reserved. May not be scanned, copied or duplicated, or posted to a publicly accessible website, in whole or in part.</a:t>
            </a:r>
            <a:endParaRPr lang="en-US" dirty="0"/>
          </a:p>
        </p:txBody>
      </p:sp>
      <p:sp>
        <p:nvSpPr>
          <p:cNvPr id="71686"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4D73EEB-700E-41C2-BA1F-E42E5C94CA14}"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Font typeface="Wingdings" pitchFamily="2" charset="2"/>
        <a:buChar char="Ø"/>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2014 Cengage Learning. All Rights Reserved. May not be scanned, copied or duplicated, or posted to a publicly accessible website, in whole or in part.</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73EEB-700E-41C2-BA1F-E42E5C94CA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09800" y="2209800"/>
            <a:ext cx="7772400" cy="2362200"/>
          </a:xfrm>
          <a:noFill/>
          <a:ln/>
        </p:spPr>
        <p:txBody>
          <a:bodyPr vert="horz" lIns="92075" tIns="46038" rIns="92075" bIns="46038" rtlCol="0" anchor="ctr">
            <a:normAutofit/>
          </a:bodyPr>
          <a:lstStyle/>
          <a:p>
            <a:r>
              <a:rPr lang="en-US" dirty="0">
                <a:solidFill>
                  <a:schemeClr val="tx1"/>
                </a:solidFill>
              </a:rPr>
              <a:t>Network Modeling</a:t>
            </a:r>
          </a:p>
        </p:txBody>
      </p:sp>
      <p:sp>
        <p:nvSpPr>
          <p:cNvPr id="5" name="Slide Number Placeholder 4"/>
          <p:cNvSpPr>
            <a:spLocks noGrp="1"/>
          </p:cNvSpPr>
          <p:nvPr>
            <p:ph type="sldNum" sz="quarter" idx="12"/>
          </p:nvPr>
        </p:nvSpPr>
        <p:spPr/>
        <p:txBody>
          <a:bodyPr/>
          <a:lstStyle/>
          <a:p>
            <a:fld id="{9CEA8C81-C8CC-46DA-BC2B-0D3EC17BE2E5}" type="slidenum">
              <a:rPr lang="en-US" smtClean="0"/>
              <a:pPr/>
              <a:t>1</a:t>
            </a:fld>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vert="horz" lIns="92075" tIns="46038" rIns="92075" bIns="46038" rtlCol="0" anchor="ctr">
            <a:normAutofit/>
          </a:bodyPr>
          <a:lstStyle/>
          <a:p>
            <a:r>
              <a:rPr lang="en-US" dirty="0">
                <a:solidFill>
                  <a:schemeClr val="tx1"/>
                </a:solidFill>
              </a:rPr>
              <a:t>Implementing the </a:t>
            </a:r>
            <a:r>
              <a:rPr lang="en-US" dirty="0" smtClean="0">
                <a:solidFill>
                  <a:schemeClr val="tx1"/>
                </a:solidFill>
              </a:rPr>
              <a:t>model</a:t>
            </a:r>
            <a:endParaRPr lang="en-US" dirty="0">
              <a:solidFill>
                <a:schemeClr val="tx1"/>
              </a:solidFill>
            </a:endParaRPr>
          </a:p>
        </p:txBody>
      </p:sp>
      <p:sp>
        <p:nvSpPr>
          <p:cNvPr id="15363" name="Rectangle 3"/>
          <p:cNvSpPr>
            <a:spLocks noGrp="1" noChangeArrowheads="1"/>
          </p:cNvSpPr>
          <p:nvPr>
            <p:ph idx="1"/>
          </p:nvPr>
        </p:nvSpPr>
        <p:spPr>
          <a:noFill/>
          <a:ln/>
        </p:spPr>
        <p:txBody>
          <a:bodyPr vert="horz" lIns="92075" tIns="46038" rIns="92075" bIns="46038" rtlCol="0">
            <a:normAutofit/>
          </a:bodyPr>
          <a:lstStyle/>
          <a:p>
            <a:pPr>
              <a:buFont typeface="Wingdings" pitchFamily="2" charset="2"/>
              <a:buNone/>
            </a:pPr>
            <a:r>
              <a:rPr lang="en-US" dirty="0" smtClean="0">
                <a:solidFill>
                  <a:schemeClr val="tx1"/>
                </a:solidFill>
              </a:rPr>
              <a:t>See Excel formulation…</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9CEA8C81-C8CC-46DA-BC2B-0D3EC17BE2E5}"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solution to the BMC problem</a:t>
            </a:r>
            <a:endParaRPr lang="en-IN" dirty="0"/>
          </a:p>
        </p:txBody>
      </p:sp>
      <p:pic>
        <p:nvPicPr>
          <p:cNvPr id="5" name="Content Placeholder 4" descr="trans02.gif"/>
          <p:cNvPicPr>
            <a:picLocks noGrp="1" noChangeAspect="1"/>
          </p:cNvPicPr>
          <p:nvPr>
            <p:ph idx="1"/>
          </p:nvPr>
        </p:nvPicPr>
        <p:blipFill>
          <a:blip r:embed="rId2"/>
          <a:stretch>
            <a:fillRect/>
          </a:stretch>
        </p:blipFill>
        <p:spPr>
          <a:xfrm>
            <a:off x="3251109" y="1600201"/>
            <a:ext cx="5689782" cy="4525963"/>
          </a:xfrm>
        </p:spPr>
      </p:pic>
      <p:sp>
        <p:nvSpPr>
          <p:cNvPr id="4" name="Slide Number Placeholder 3"/>
          <p:cNvSpPr>
            <a:spLocks noGrp="1"/>
          </p:cNvSpPr>
          <p:nvPr>
            <p:ph type="sldNum" sz="quarter" idx="12"/>
          </p:nvPr>
        </p:nvSpPr>
        <p:spPr/>
        <p:txBody>
          <a:bodyPr/>
          <a:lstStyle/>
          <a:p>
            <a:fld id="{9CEA8C81-C8CC-46DA-BC2B-0D3EC17BE2E5}"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09800" y="377826"/>
            <a:ext cx="7772400" cy="582613"/>
          </a:xfrm>
          <a:noFill/>
          <a:ln/>
        </p:spPr>
        <p:txBody>
          <a:bodyPr vert="horz" lIns="92075" tIns="46038" rIns="92075" bIns="46038" rtlCol="0" anchor="ctr">
            <a:normAutofit fontScale="90000"/>
          </a:bodyPr>
          <a:lstStyle/>
          <a:p>
            <a:r>
              <a:rPr lang="en-US" sz="4000" dirty="0"/>
              <a:t>The shortest path problem</a:t>
            </a:r>
          </a:p>
        </p:txBody>
      </p:sp>
      <p:sp>
        <p:nvSpPr>
          <p:cNvPr id="17411" name="Rectangle 3"/>
          <p:cNvSpPr>
            <a:spLocks noGrp="1" noChangeArrowheads="1"/>
          </p:cNvSpPr>
          <p:nvPr>
            <p:ph idx="1"/>
          </p:nvPr>
        </p:nvSpPr>
        <p:spPr>
          <a:xfrm>
            <a:off x="551384" y="1500174"/>
            <a:ext cx="10945216" cy="4519626"/>
          </a:xfrm>
          <a:noFill/>
          <a:ln/>
        </p:spPr>
        <p:txBody>
          <a:bodyPr vert="horz" lIns="92075" tIns="46038" rIns="92075" bIns="46038" rtlCol="0">
            <a:normAutofit/>
          </a:bodyPr>
          <a:lstStyle/>
          <a:p>
            <a:r>
              <a:rPr lang="en-US" dirty="0">
                <a:solidFill>
                  <a:schemeClr val="tx1"/>
                </a:solidFill>
              </a:rPr>
              <a:t>Many decision problems boil down to determining the shortest (or least costly) route or path through a network.</a:t>
            </a:r>
          </a:p>
          <a:p>
            <a:pPr lvl="1"/>
            <a:r>
              <a:rPr lang="en-US" dirty="0">
                <a:solidFill>
                  <a:schemeClr val="tx1"/>
                </a:solidFill>
              </a:rPr>
              <a:t>Ex. Emergency Vehicle Routing</a:t>
            </a:r>
          </a:p>
          <a:p>
            <a:r>
              <a:rPr lang="en-US" dirty="0">
                <a:solidFill>
                  <a:schemeClr val="tx1"/>
                </a:solidFill>
              </a:rPr>
              <a:t>This is a special case of a transshipment problem where:</a:t>
            </a:r>
          </a:p>
          <a:p>
            <a:pPr lvl="1"/>
            <a:r>
              <a:rPr lang="en-US" dirty="0">
                <a:solidFill>
                  <a:schemeClr val="tx1"/>
                </a:solidFill>
              </a:rPr>
              <a:t>There is one supply node with a supply of -1</a:t>
            </a:r>
          </a:p>
          <a:p>
            <a:pPr lvl="1"/>
            <a:r>
              <a:rPr lang="en-US" dirty="0">
                <a:solidFill>
                  <a:schemeClr val="tx1"/>
                </a:solidFill>
              </a:rPr>
              <a:t>There is one demand node with a demand of +1</a:t>
            </a:r>
          </a:p>
          <a:p>
            <a:pPr lvl="1"/>
            <a:r>
              <a:rPr lang="en-US" dirty="0">
                <a:solidFill>
                  <a:schemeClr val="tx1"/>
                </a:solidFill>
              </a:rPr>
              <a:t>All other nodes have supply/demand of +0</a:t>
            </a:r>
          </a:p>
        </p:txBody>
      </p:sp>
      <p:sp>
        <p:nvSpPr>
          <p:cNvPr id="5" name="Slide Number Placeholder 4"/>
          <p:cNvSpPr>
            <a:spLocks noGrp="1"/>
          </p:cNvSpPr>
          <p:nvPr>
            <p:ph type="sldNum" sz="quarter" idx="12"/>
          </p:nvPr>
        </p:nvSpPr>
        <p:spPr/>
        <p:txBody>
          <a:bodyPr/>
          <a:lstStyle/>
          <a:p>
            <a:fld id="{9CEA8C81-C8CC-46DA-BC2B-0D3EC17BE2E5}"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7411">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7411">
                                            <p:txEl>
                                              <p:pRg st="2" end="2"/>
                                            </p:txEl>
                                          </p:spTgt>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7411">
                                            <p:txEl>
                                              <p:pRg st="3" end="3"/>
                                            </p:txEl>
                                          </p:spTgt>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17411">
                                            <p:txEl>
                                              <p:pRg st="4" end="4"/>
                                            </p:txEl>
                                          </p:spTgt>
                                        </p:tgtEl>
                                        <p:attrNameLst>
                                          <p:attrName>style.visibility</p:attrName>
                                        </p:attrNameLst>
                                      </p:cBhvr>
                                      <p:to>
                                        <p:strVal val="visible"/>
                                      </p:to>
                                    </p:set>
                                  </p:childTnLst>
                                </p:cTn>
                              </p:par>
                            </p:childTnLst>
                          </p:cTn>
                        </p:par>
                        <p:par>
                          <p:cTn id="20" fill="hold" nodeType="afterGroup">
                            <p:stCondLst>
                              <p:cond delay="1500"/>
                            </p:stCondLst>
                            <p:childTnLst>
                              <p:par>
                                <p:cTn id="21" presetID="1" presetClass="entr" presetSubtype="0" fill="hold" grpId="0" nodeType="afterEffect">
                                  <p:stCondLst>
                                    <p:cond delay="0"/>
                                  </p:stCondLst>
                                  <p:childTnLst>
                                    <p:set>
                                      <p:cBhvr>
                                        <p:cTn id="22" dur="1" fill="hold">
                                          <p:stCondLst>
                                            <p:cond delay="499"/>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The American car association</a:t>
            </a:r>
            <a:endParaRPr lang="en-IN" dirty="0"/>
          </a:p>
        </p:txBody>
      </p:sp>
      <p:pic>
        <p:nvPicPr>
          <p:cNvPr id="5" name="Content Placeholder 4" descr="trans03.gif"/>
          <p:cNvPicPr>
            <a:picLocks noGrp="1" noChangeAspect="1"/>
          </p:cNvPicPr>
          <p:nvPr>
            <p:ph idx="1"/>
          </p:nvPr>
        </p:nvPicPr>
        <p:blipFill>
          <a:blip r:embed="rId2"/>
          <a:stretch>
            <a:fillRect/>
          </a:stretch>
        </p:blipFill>
        <p:spPr>
          <a:xfrm>
            <a:off x="2309786" y="1240762"/>
            <a:ext cx="7402366" cy="5331510"/>
          </a:xfrm>
        </p:spPr>
      </p:pic>
      <p:sp>
        <p:nvSpPr>
          <p:cNvPr id="4" name="Slide Number Placeholder 3"/>
          <p:cNvSpPr>
            <a:spLocks noGrp="1"/>
          </p:cNvSpPr>
          <p:nvPr>
            <p:ph type="sldNum" sz="quarter" idx="12"/>
          </p:nvPr>
        </p:nvSpPr>
        <p:spPr/>
        <p:txBody>
          <a:bodyPr/>
          <a:lstStyle/>
          <a:p>
            <a:fld id="{9CEA8C81-C8CC-46DA-BC2B-0D3EC17BE2E5}"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vert="horz" lIns="92075" tIns="46038" rIns="92075" bIns="46038" rtlCol="0" anchor="ctr">
            <a:normAutofit/>
          </a:bodyPr>
          <a:lstStyle/>
          <a:p>
            <a:r>
              <a:rPr lang="en-US" dirty="0">
                <a:solidFill>
                  <a:schemeClr val="tx1"/>
                </a:solidFill>
              </a:rPr>
              <a:t>Solving the </a:t>
            </a:r>
            <a:r>
              <a:rPr lang="en-US" dirty="0" smtClean="0">
                <a:solidFill>
                  <a:schemeClr val="tx1"/>
                </a:solidFill>
              </a:rPr>
              <a:t>problem</a:t>
            </a:r>
            <a:endParaRPr lang="en-US" dirty="0">
              <a:solidFill>
                <a:schemeClr val="tx1"/>
              </a:solidFill>
            </a:endParaRPr>
          </a:p>
        </p:txBody>
      </p:sp>
      <p:sp>
        <p:nvSpPr>
          <p:cNvPr id="19459" name="Rectangle 3"/>
          <p:cNvSpPr>
            <a:spLocks noGrp="1" noChangeArrowheads="1"/>
          </p:cNvSpPr>
          <p:nvPr>
            <p:ph idx="1"/>
          </p:nvPr>
        </p:nvSpPr>
        <p:spPr>
          <a:noFill/>
          <a:ln/>
        </p:spPr>
        <p:txBody>
          <a:bodyPr vert="horz" lIns="92075" tIns="46038" rIns="92075" bIns="46038" rtlCol="0">
            <a:normAutofit/>
          </a:bodyPr>
          <a:lstStyle/>
          <a:p>
            <a:r>
              <a:rPr lang="en-US" dirty="0">
                <a:solidFill>
                  <a:schemeClr val="tx1"/>
                </a:solidFill>
              </a:rPr>
              <a:t>There are two possible objectives for this problem</a:t>
            </a:r>
          </a:p>
          <a:p>
            <a:pPr lvl="1"/>
            <a:r>
              <a:rPr lang="en-US" dirty="0">
                <a:solidFill>
                  <a:schemeClr val="tx1"/>
                </a:solidFill>
              </a:rPr>
              <a:t>Finding the quickest route (minimizing travel time)</a:t>
            </a:r>
          </a:p>
          <a:p>
            <a:pPr lvl="1"/>
            <a:r>
              <a:rPr lang="en-US" dirty="0">
                <a:solidFill>
                  <a:schemeClr val="tx1"/>
                </a:solidFill>
              </a:rPr>
              <a:t>Finding the most scenic route (maximizing the scenic rating </a:t>
            </a:r>
            <a:r>
              <a:rPr lang="en-US" dirty="0" smtClean="0">
                <a:solidFill>
                  <a:schemeClr val="tx1"/>
                </a:solidFill>
              </a:rPr>
              <a:t>points)</a:t>
            </a:r>
          </a:p>
          <a:p>
            <a:pPr lvl="1">
              <a:buNone/>
            </a:pPr>
            <a:endParaRPr lang="en-US" dirty="0" smtClean="0">
              <a:solidFill>
                <a:schemeClr val="tx1"/>
              </a:solidFill>
            </a:endParaRPr>
          </a:p>
          <a:p>
            <a:pPr marL="358775" lvl="1" indent="0">
              <a:buNone/>
            </a:pPr>
            <a:r>
              <a:rPr lang="en-US" dirty="0" smtClean="0">
                <a:solidFill>
                  <a:schemeClr val="tx1"/>
                </a:solidFill>
              </a:rPr>
              <a:t>See Excel… </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9CEA8C81-C8CC-46DA-BC2B-0D3EC17BE2E5}"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9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94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94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81200" y="274638"/>
            <a:ext cx="8229600" cy="546100"/>
          </a:xfrm>
          <a:noFill/>
          <a:ln/>
        </p:spPr>
        <p:txBody>
          <a:bodyPr vert="horz" lIns="92075" tIns="46038" rIns="92075" bIns="46038" rtlCol="0" anchor="ctr">
            <a:normAutofit fontScale="90000"/>
          </a:bodyPr>
          <a:lstStyle/>
          <a:p>
            <a:r>
              <a:rPr lang="en-US" sz="4000" dirty="0"/>
              <a:t>The maximal flow problem</a:t>
            </a:r>
          </a:p>
        </p:txBody>
      </p:sp>
      <p:sp>
        <p:nvSpPr>
          <p:cNvPr id="32771" name="Rectangle 3"/>
          <p:cNvSpPr>
            <a:spLocks noGrp="1" noChangeArrowheads="1"/>
          </p:cNvSpPr>
          <p:nvPr>
            <p:ph idx="1"/>
          </p:nvPr>
        </p:nvSpPr>
        <p:spPr>
          <a:xfrm>
            <a:off x="767408" y="1252556"/>
            <a:ext cx="10585176" cy="4748213"/>
          </a:xfrm>
          <a:noFill/>
          <a:ln/>
        </p:spPr>
        <p:txBody>
          <a:bodyPr vert="horz" lIns="92075" tIns="46038" rIns="92075" bIns="46038" rtlCol="0">
            <a:normAutofit/>
          </a:bodyPr>
          <a:lstStyle/>
          <a:p>
            <a:r>
              <a:rPr lang="en-US" dirty="0">
                <a:solidFill>
                  <a:schemeClr val="tx1"/>
                </a:solidFill>
              </a:rPr>
              <a:t>In some network problems, the objective is to determine the maximum amount of flow that can occur through a network.</a:t>
            </a:r>
          </a:p>
          <a:p>
            <a:r>
              <a:rPr lang="en-US" dirty="0">
                <a:solidFill>
                  <a:schemeClr val="tx1"/>
                </a:solidFill>
              </a:rPr>
              <a:t>The arcs in these problems have upper and lower flow limits.</a:t>
            </a:r>
          </a:p>
          <a:p>
            <a:r>
              <a:rPr lang="en-US" dirty="0">
                <a:solidFill>
                  <a:schemeClr val="tx1"/>
                </a:solidFill>
              </a:rPr>
              <a:t>Examples</a:t>
            </a:r>
          </a:p>
          <a:p>
            <a:pPr lvl="1"/>
            <a:r>
              <a:rPr lang="en-US" dirty="0">
                <a:solidFill>
                  <a:schemeClr val="tx1"/>
                </a:solidFill>
              </a:rPr>
              <a:t>How much water can flow through a network of pipes?</a:t>
            </a:r>
          </a:p>
          <a:p>
            <a:pPr lvl="1"/>
            <a:r>
              <a:rPr lang="en-US" dirty="0">
                <a:solidFill>
                  <a:schemeClr val="tx1"/>
                </a:solidFill>
              </a:rPr>
              <a:t>How many cars can travel through a network of streets?</a:t>
            </a:r>
          </a:p>
        </p:txBody>
      </p:sp>
      <p:sp>
        <p:nvSpPr>
          <p:cNvPr id="5" name="Slide Number Placeholder 4"/>
          <p:cNvSpPr>
            <a:spLocks noGrp="1"/>
          </p:cNvSpPr>
          <p:nvPr>
            <p:ph type="sldNum" sz="quarter" idx="12"/>
          </p:nvPr>
        </p:nvSpPr>
        <p:spPr/>
        <p:txBody>
          <a:bodyPr/>
          <a:lstStyle/>
          <a:p>
            <a:fld id="{9CEA8C81-C8CC-46DA-BC2B-0D3EC17BE2E5}"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771">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The Northwest Petroleum Company</a:t>
            </a:r>
            <a:endParaRPr lang="en-IN" dirty="0"/>
          </a:p>
        </p:txBody>
      </p:sp>
      <p:pic>
        <p:nvPicPr>
          <p:cNvPr id="5" name="Content Placeholder 4" descr="trans04.gif"/>
          <p:cNvPicPr>
            <a:picLocks noGrp="1" noChangeAspect="1"/>
          </p:cNvPicPr>
          <p:nvPr>
            <p:ph idx="1"/>
          </p:nvPr>
        </p:nvPicPr>
        <p:blipFill>
          <a:blip r:embed="rId2"/>
          <a:stretch>
            <a:fillRect/>
          </a:stretch>
        </p:blipFill>
        <p:spPr>
          <a:xfrm>
            <a:off x="3013207" y="1600201"/>
            <a:ext cx="6165586" cy="4525963"/>
          </a:xfrm>
        </p:spPr>
      </p:pic>
      <p:sp>
        <p:nvSpPr>
          <p:cNvPr id="4" name="Slide Number Placeholder 3"/>
          <p:cNvSpPr>
            <a:spLocks noGrp="1"/>
          </p:cNvSpPr>
          <p:nvPr>
            <p:ph type="sldNum" sz="quarter" idx="12"/>
          </p:nvPr>
        </p:nvSpPr>
        <p:spPr/>
        <p:txBody>
          <a:bodyPr/>
          <a:lstStyle/>
          <a:p>
            <a:fld id="{9CEA8C81-C8CC-46DA-BC2B-0D3EC17BE2E5}"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The Northwest Petroleum Company</a:t>
            </a:r>
            <a:endParaRPr lang="en-IN" dirty="0"/>
          </a:p>
        </p:txBody>
      </p:sp>
      <p:pic>
        <p:nvPicPr>
          <p:cNvPr id="5" name="Content Placeholder 4" descr="maxiflow.gif"/>
          <p:cNvPicPr>
            <a:picLocks noGrp="1" noChangeAspect="1"/>
          </p:cNvPicPr>
          <p:nvPr>
            <p:ph idx="1"/>
          </p:nvPr>
        </p:nvPicPr>
        <p:blipFill>
          <a:blip r:embed="rId2"/>
          <a:stretch>
            <a:fillRect/>
          </a:stretch>
        </p:blipFill>
        <p:spPr>
          <a:xfrm>
            <a:off x="3078692" y="1600201"/>
            <a:ext cx="6034617" cy="4525963"/>
          </a:xfrm>
        </p:spPr>
      </p:pic>
      <p:sp>
        <p:nvSpPr>
          <p:cNvPr id="4" name="Slide Number Placeholder 3"/>
          <p:cNvSpPr>
            <a:spLocks noGrp="1"/>
          </p:cNvSpPr>
          <p:nvPr>
            <p:ph type="sldNum" sz="quarter" idx="12"/>
          </p:nvPr>
        </p:nvSpPr>
        <p:spPr/>
        <p:txBody>
          <a:bodyPr/>
          <a:lstStyle/>
          <a:p>
            <a:fld id="{9CEA8C81-C8CC-46DA-BC2B-0D3EC17BE2E5}"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52600" y="241300"/>
            <a:ext cx="8458200" cy="596900"/>
          </a:xfrm>
          <a:noFill/>
          <a:ln/>
        </p:spPr>
        <p:txBody>
          <a:bodyPr vert="horz" lIns="92075" tIns="46038" rIns="92075" bIns="46038" rtlCol="0" anchor="ctr">
            <a:normAutofit fontScale="90000"/>
          </a:bodyPr>
          <a:lstStyle/>
          <a:p>
            <a:r>
              <a:rPr lang="en-US" dirty="0"/>
              <a:t>Formulation of the max flow problem</a:t>
            </a:r>
          </a:p>
        </p:txBody>
      </p:sp>
      <p:sp>
        <p:nvSpPr>
          <p:cNvPr id="36867" name="Rectangle 3"/>
          <p:cNvSpPr>
            <a:spLocks noGrp="1" noChangeArrowheads="1"/>
          </p:cNvSpPr>
          <p:nvPr>
            <p:ph idx="1"/>
          </p:nvPr>
        </p:nvSpPr>
        <p:spPr>
          <a:xfrm>
            <a:off x="767408" y="1116030"/>
            <a:ext cx="10225136" cy="4670425"/>
          </a:xfrm>
          <a:noFill/>
          <a:ln/>
        </p:spPr>
        <p:txBody>
          <a:bodyPr vert="horz" lIns="92075" tIns="46038" rIns="92075" bIns="46038" rtlCol="0">
            <a:normAutofit lnSpcReduction="10000"/>
          </a:bodyPr>
          <a:lstStyle/>
          <a:p>
            <a:pPr>
              <a:buFont typeface="Wingdings" pitchFamily="2" charset="2"/>
              <a:buNone/>
            </a:pPr>
            <a:r>
              <a:rPr lang="en-US" sz="2200" dirty="0"/>
              <a:t>MAX:		 X</a:t>
            </a:r>
            <a:r>
              <a:rPr lang="en-US" sz="2200" baseline="-25000" dirty="0"/>
              <a:t>61</a:t>
            </a:r>
            <a:endParaRPr lang="en-US" sz="2200" dirty="0"/>
          </a:p>
          <a:p>
            <a:pPr>
              <a:buFont typeface="Wingdings" pitchFamily="2" charset="2"/>
              <a:buNone/>
            </a:pPr>
            <a:r>
              <a:rPr lang="en-US" sz="2200" dirty="0"/>
              <a:t>Subject to:	+X</a:t>
            </a:r>
            <a:r>
              <a:rPr lang="en-US" sz="2200" baseline="-25000" dirty="0"/>
              <a:t>61</a:t>
            </a:r>
            <a:r>
              <a:rPr lang="en-US" sz="2200" dirty="0"/>
              <a:t> - X</a:t>
            </a:r>
            <a:r>
              <a:rPr lang="en-US" sz="2200" baseline="-25000" dirty="0"/>
              <a:t>12</a:t>
            </a:r>
            <a:r>
              <a:rPr lang="en-US" sz="2200" dirty="0"/>
              <a:t> - X</a:t>
            </a:r>
            <a:r>
              <a:rPr lang="en-US" sz="2200" baseline="-25000" dirty="0"/>
              <a:t>13</a:t>
            </a:r>
            <a:r>
              <a:rPr lang="en-US" sz="2200" dirty="0"/>
              <a:t> = 0</a:t>
            </a:r>
          </a:p>
          <a:p>
            <a:pPr>
              <a:buFont typeface="Wingdings" pitchFamily="2" charset="2"/>
              <a:buNone/>
            </a:pPr>
            <a:r>
              <a:rPr lang="en-US" sz="2200" dirty="0"/>
              <a:t>			+X</a:t>
            </a:r>
            <a:r>
              <a:rPr lang="en-US" sz="2200" baseline="-25000" dirty="0"/>
              <a:t>12</a:t>
            </a:r>
            <a:r>
              <a:rPr lang="en-US" sz="2200" dirty="0"/>
              <a:t> - X</a:t>
            </a:r>
            <a:r>
              <a:rPr lang="en-US" sz="2200" baseline="-25000" dirty="0"/>
              <a:t>24</a:t>
            </a:r>
            <a:r>
              <a:rPr lang="en-US" sz="2200" dirty="0"/>
              <a:t> - X</a:t>
            </a:r>
            <a:r>
              <a:rPr lang="en-US" sz="2200" baseline="-25000" dirty="0"/>
              <a:t>25</a:t>
            </a:r>
            <a:r>
              <a:rPr lang="en-US" sz="2200" dirty="0"/>
              <a:t> = 0</a:t>
            </a:r>
          </a:p>
          <a:p>
            <a:pPr>
              <a:buFont typeface="Wingdings" pitchFamily="2" charset="2"/>
              <a:buNone/>
            </a:pPr>
            <a:r>
              <a:rPr lang="en-US" sz="2200" dirty="0"/>
              <a:t>			+X</a:t>
            </a:r>
            <a:r>
              <a:rPr lang="en-US" sz="2200" baseline="-25000" dirty="0"/>
              <a:t>13</a:t>
            </a:r>
            <a:r>
              <a:rPr lang="en-US" sz="2200" dirty="0"/>
              <a:t> - X</a:t>
            </a:r>
            <a:r>
              <a:rPr lang="en-US" sz="2200" baseline="-25000" dirty="0"/>
              <a:t>34</a:t>
            </a:r>
            <a:r>
              <a:rPr lang="en-US" sz="2200" dirty="0"/>
              <a:t> - X</a:t>
            </a:r>
            <a:r>
              <a:rPr lang="en-US" sz="2200" baseline="-25000" dirty="0"/>
              <a:t>35</a:t>
            </a:r>
            <a:r>
              <a:rPr lang="en-US" sz="2200" dirty="0"/>
              <a:t> = 0</a:t>
            </a:r>
          </a:p>
          <a:p>
            <a:pPr>
              <a:buFont typeface="Wingdings" pitchFamily="2" charset="2"/>
              <a:buNone/>
            </a:pPr>
            <a:r>
              <a:rPr lang="en-US" sz="2200" dirty="0"/>
              <a:t>			+X</a:t>
            </a:r>
            <a:r>
              <a:rPr lang="en-US" sz="2200" baseline="-25000" dirty="0"/>
              <a:t>24</a:t>
            </a:r>
            <a:r>
              <a:rPr lang="en-US" sz="2200" dirty="0"/>
              <a:t> + X</a:t>
            </a:r>
            <a:r>
              <a:rPr lang="en-US" sz="2200" baseline="-25000" dirty="0"/>
              <a:t>34</a:t>
            </a:r>
            <a:r>
              <a:rPr lang="en-US" sz="2200" dirty="0"/>
              <a:t> - X</a:t>
            </a:r>
            <a:r>
              <a:rPr lang="en-US" sz="2200" baseline="-25000" dirty="0"/>
              <a:t>46</a:t>
            </a:r>
            <a:r>
              <a:rPr lang="en-US" sz="2200" dirty="0"/>
              <a:t> = 0</a:t>
            </a:r>
          </a:p>
          <a:p>
            <a:pPr>
              <a:buFont typeface="Wingdings" pitchFamily="2" charset="2"/>
              <a:buNone/>
            </a:pPr>
            <a:r>
              <a:rPr lang="en-US" sz="2200" dirty="0"/>
              <a:t>			+X</a:t>
            </a:r>
            <a:r>
              <a:rPr lang="en-US" sz="2200" baseline="-25000" dirty="0"/>
              <a:t>25</a:t>
            </a:r>
            <a:r>
              <a:rPr lang="en-US" sz="2200" dirty="0"/>
              <a:t> + X</a:t>
            </a:r>
            <a:r>
              <a:rPr lang="en-US" sz="2200" baseline="-25000" dirty="0"/>
              <a:t>35</a:t>
            </a:r>
            <a:r>
              <a:rPr lang="en-US" sz="2200" dirty="0"/>
              <a:t> - X</a:t>
            </a:r>
            <a:r>
              <a:rPr lang="en-US" sz="2200" baseline="-25000" dirty="0"/>
              <a:t>56</a:t>
            </a:r>
            <a:r>
              <a:rPr lang="en-US" sz="2200" dirty="0"/>
              <a:t> = 0</a:t>
            </a:r>
          </a:p>
          <a:p>
            <a:pPr>
              <a:buFont typeface="Wingdings" pitchFamily="2" charset="2"/>
              <a:buNone/>
            </a:pPr>
            <a:r>
              <a:rPr lang="en-US" sz="2200" dirty="0"/>
              <a:t>			+X</a:t>
            </a:r>
            <a:r>
              <a:rPr lang="en-US" sz="2200" baseline="-25000" dirty="0"/>
              <a:t>46</a:t>
            </a:r>
            <a:r>
              <a:rPr lang="en-US" sz="2200" dirty="0"/>
              <a:t> + X</a:t>
            </a:r>
            <a:r>
              <a:rPr lang="en-US" sz="2200" baseline="-25000" dirty="0"/>
              <a:t>56</a:t>
            </a:r>
            <a:r>
              <a:rPr lang="en-US" sz="2200" dirty="0"/>
              <a:t> - X</a:t>
            </a:r>
            <a:r>
              <a:rPr lang="en-US" sz="2200" baseline="-25000" dirty="0"/>
              <a:t>61</a:t>
            </a:r>
            <a:r>
              <a:rPr lang="en-US" sz="2200" dirty="0"/>
              <a:t> = 0</a:t>
            </a:r>
          </a:p>
          <a:p>
            <a:pPr algn="ctr">
              <a:buFont typeface="Wingdings" pitchFamily="2" charset="2"/>
              <a:buNone/>
            </a:pPr>
            <a:endParaRPr lang="en-US" sz="2200" dirty="0"/>
          </a:p>
          <a:p>
            <a:pPr defTabSz="895350">
              <a:buFont typeface="Wingdings" pitchFamily="2" charset="2"/>
              <a:buNone/>
            </a:pPr>
            <a:r>
              <a:rPr lang="en-US" sz="2200" dirty="0" smtClean="0"/>
              <a:t>with </a:t>
            </a:r>
            <a:r>
              <a:rPr lang="en-US" sz="2200" dirty="0"/>
              <a:t>the following bounds on the decision variables:</a:t>
            </a:r>
          </a:p>
          <a:p>
            <a:pPr>
              <a:buFont typeface="Wingdings" pitchFamily="2" charset="2"/>
              <a:buNone/>
            </a:pPr>
            <a:r>
              <a:rPr lang="en-US" sz="2200" dirty="0"/>
              <a:t>	0 &lt;= X</a:t>
            </a:r>
            <a:r>
              <a:rPr lang="en-US" sz="2200" baseline="-25000" dirty="0"/>
              <a:t>12</a:t>
            </a:r>
            <a:r>
              <a:rPr lang="en-US" sz="2200" dirty="0"/>
              <a:t> &lt;= </a:t>
            </a:r>
            <a:r>
              <a:rPr lang="en-US" sz="2200" dirty="0" smtClean="0"/>
              <a:t>6   	</a:t>
            </a:r>
            <a:r>
              <a:rPr lang="en-US" sz="2200" dirty="0"/>
              <a:t>	</a:t>
            </a:r>
            <a:r>
              <a:rPr lang="en-US" sz="2200" dirty="0" smtClean="0"/>
              <a:t> 0 </a:t>
            </a:r>
            <a:r>
              <a:rPr lang="en-US" sz="2200" dirty="0"/>
              <a:t>&lt;= X</a:t>
            </a:r>
            <a:r>
              <a:rPr lang="en-US" sz="2200" baseline="-25000" dirty="0"/>
              <a:t>25</a:t>
            </a:r>
            <a:r>
              <a:rPr lang="en-US" sz="2200" dirty="0"/>
              <a:t> &lt;= 2	</a:t>
            </a:r>
            <a:r>
              <a:rPr lang="en-US" sz="2200" dirty="0" smtClean="0"/>
              <a:t>	0 </a:t>
            </a:r>
            <a:r>
              <a:rPr lang="en-US" sz="2200" dirty="0"/>
              <a:t>&lt;= X</a:t>
            </a:r>
            <a:r>
              <a:rPr lang="en-US" sz="2200" baseline="-25000" dirty="0"/>
              <a:t>46</a:t>
            </a:r>
            <a:r>
              <a:rPr lang="en-US" sz="2200" dirty="0"/>
              <a:t> &lt;= 6</a:t>
            </a:r>
          </a:p>
          <a:p>
            <a:pPr>
              <a:buFont typeface="Wingdings" pitchFamily="2" charset="2"/>
              <a:buNone/>
            </a:pPr>
            <a:r>
              <a:rPr lang="en-US" sz="2200" dirty="0"/>
              <a:t>	0 &lt;= X</a:t>
            </a:r>
            <a:r>
              <a:rPr lang="en-US" sz="2200" baseline="-25000" dirty="0"/>
              <a:t>13</a:t>
            </a:r>
            <a:r>
              <a:rPr lang="en-US" sz="2200" dirty="0"/>
              <a:t> &lt;= 4	</a:t>
            </a:r>
            <a:r>
              <a:rPr lang="en-US" sz="2200" dirty="0" smtClean="0"/>
              <a:t>		0 </a:t>
            </a:r>
            <a:r>
              <a:rPr lang="en-US" sz="2200" dirty="0"/>
              <a:t>&lt;= X</a:t>
            </a:r>
            <a:r>
              <a:rPr lang="en-US" sz="2200" baseline="-25000" dirty="0"/>
              <a:t>34</a:t>
            </a:r>
            <a:r>
              <a:rPr lang="en-US" sz="2200" dirty="0"/>
              <a:t> &lt;= 2	</a:t>
            </a:r>
            <a:r>
              <a:rPr lang="en-US" sz="2200" dirty="0" smtClean="0"/>
              <a:t>	0 </a:t>
            </a:r>
            <a:r>
              <a:rPr lang="en-US" sz="2200" dirty="0"/>
              <a:t>&lt;= X</a:t>
            </a:r>
            <a:r>
              <a:rPr lang="en-US" sz="2200" baseline="-25000" dirty="0"/>
              <a:t>56</a:t>
            </a:r>
            <a:r>
              <a:rPr lang="en-US" sz="2200" dirty="0"/>
              <a:t> &lt;= 4</a:t>
            </a:r>
          </a:p>
          <a:p>
            <a:pPr>
              <a:buFont typeface="Wingdings" pitchFamily="2" charset="2"/>
              <a:buNone/>
            </a:pPr>
            <a:r>
              <a:rPr lang="en-US" sz="2200" dirty="0"/>
              <a:t>	0 &lt;= X</a:t>
            </a:r>
            <a:r>
              <a:rPr lang="en-US" sz="2200" baseline="-25000" dirty="0"/>
              <a:t>24</a:t>
            </a:r>
            <a:r>
              <a:rPr lang="en-US" sz="2200" dirty="0"/>
              <a:t> &lt;= 3	</a:t>
            </a:r>
            <a:r>
              <a:rPr lang="en-US" sz="2200" dirty="0" smtClean="0"/>
              <a:t>		0 </a:t>
            </a:r>
            <a:r>
              <a:rPr lang="en-US" sz="2200" dirty="0"/>
              <a:t>&lt;= X</a:t>
            </a:r>
            <a:r>
              <a:rPr lang="en-US" sz="2200" baseline="-25000" dirty="0"/>
              <a:t>35</a:t>
            </a:r>
            <a:r>
              <a:rPr lang="en-US" sz="2200" dirty="0"/>
              <a:t> &lt;= 5	</a:t>
            </a:r>
            <a:r>
              <a:rPr lang="en-US" sz="2200" dirty="0" smtClean="0"/>
              <a:t>	0 </a:t>
            </a:r>
            <a:r>
              <a:rPr lang="en-US" sz="2200" dirty="0"/>
              <a:t>&lt;= X</a:t>
            </a:r>
            <a:r>
              <a:rPr lang="en-US" sz="2200" baseline="-25000" dirty="0"/>
              <a:t>61</a:t>
            </a:r>
            <a:r>
              <a:rPr lang="en-US" sz="2200" dirty="0"/>
              <a:t> &lt;= inf </a:t>
            </a:r>
          </a:p>
          <a:p>
            <a:pPr>
              <a:buFont typeface="Wingdings" pitchFamily="2" charset="2"/>
              <a:buNone/>
            </a:pPr>
            <a:endParaRPr lang="en-US" sz="2200" dirty="0"/>
          </a:p>
        </p:txBody>
      </p:sp>
      <p:sp>
        <p:nvSpPr>
          <p:cNvPr id="5" name="Slide Number Placeholder 4"/>
          <p:cNvSpPr>
            <a:spLocks noGrp="1"/>
          </p:cNvSpPr>
          <p:nvPr>
            <p:ph type="sldNum" sz="quarter" idx="12"/>
          </p:nvPr>
        </p:nvSpPr>
        <p:spPr/>
        <p:txBody>
          <a:bodyPr/>
          <a:lstStyle/>
          <a:p>
            <a:fld id="{9CEA8C81-C8CC-46DA-BC2B-0D3EC17BE2E5}"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vert="horz" lIns="92075" tIns="46038" rIns="92075" bIns="46038" rtlCol="0" anchor="ctr">
            <a:normAutofit/>
          </a:bodyPr>
          <a:lstStyle/>
          <a:p>
            <a:r>
              <a:rPr lang="en-US" dirty="0">
                <a:solidFill>
                  <a:schemeClr val="tx1"/>
                </a:solidFill>
              </a:rPr>
              <a:t>Implementing the </a:t>
            </a:r>
            <a:r>
              <a:rPr lang="en-US" dirty="0" smtClean="0">
                <a:solidFill>
                  <a:schemeClr val="tx1"/>
                </a:solidFill>
              </a:rPr>
              <a:t>model</a:t>
            </a:r>
            <a:endParaRPr lang="en-US" dirty="0">
              <a:solidFill>
                <a:schemeClr val="tx1"/>
              </a:solidFill>
            </a:endParaRPr>
          </a:p>
        </p:txBody>
      </p:sp>
      <p:sp>
        <p:nvSpPr>
          <p:cNvPr id="37891" name="Rectangle 3"/>
          <p:cNvSpPr>
            <a:spLocks noGrp="1" noChangeArrowheads="1"/>
          </p:cNvSpPr>
          <p:nvPr>
            <p:ph idx="1"/>
          </p:nvPr>
        </p:nvSpPr>
        <p:spPr>
          <a:noFill/>
          <a:ln/>
        </p:spPr>
        <p:txBody>
          <a:bodyPr vert="horz" lIns="92075" tIns="46038" rIns="92075" bIns="46038" rtlCol="0">
            <a:normAutofit/>
          </a:bodyPr>
          <a:lstStyle/>
          <a:p>
            <a:pPr>
              <a:buFont typeface="Wingdings" pitchFamily="2" charset="2"/>
              <a:buNone/>
            </a:pPr>
            <a:r>
              <a:rPr lang="en-US" dirty="0" smtClean="0">
                <a:solidFill>
                  <a:schemeClr val="tx1"/>
                </a:solidFill>
              </a:rPr>
              <a:t>See Excel… </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9CEA8C81-C8CC-46DA-BC2B-0D3EC17BE2E5}"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09800" y="504825"/>
            <a:ext cx="7772400" cy="482600"/>
          </a:xfrm>
          <a:noFill/>
          <a:ln/>
        </p:spPr>
        <p:txBody>
          <a:bodyPr vert="horz" lIns="92075" tIns="46038" rIns="92075" bIns="46038" rtlCol="0" anchor="ctr">
            <a:normAutofit fontScale="90000"/>
          </a:bodyPr>
          <a:lstStyle/>
          <a:p>
            <a:r>
              <a:rPr lang="en-US" sz="4000" dirty="0"/>
              <a:t>Introduction</a:t>
            </a:r>
          </a:p>
        </p:txBody>
      </p:sp>
      <p:sp>
        <p:nvSpPr>
          <p:cNvPr id="7171" name="Rectangle 3"/>
          <p:cNvSpPr>
            <a:spLocks noGrp="1" noChangeArrowheads="1"/>
          </p:cNvSpPr>
          <p:nvPr>
            <p:ph idx="1"/>
          </p:nvPr>
        </p:nvSpPr>
        <p:spPr>
          <a:xfrm>
            <a:off x="839416" y="1500174"/>
            <a:ext cx="10585176" cy="4800614"/>
          </a:xfrm>
          <a:noFill/>
          <a:ln/>
        </p:spPr>
        <p:txBody>
          <a:bodyPr vert="horz" lIns="92075" tIns="46038" rIns="92075" bIns="46038" rtlCol="0">
            <a:normAutofit/>
          </a:bodyPr>
          <a:lstStyle/>
          <a:p>
            <a:r>
              <a:rPr lang="en-US" dirty="0">
                <a:solidFill>
                  <a:schemeClr val="tx1"/>
                </a:solidFill>
              </a:rPr>
              <a:t>A number of business problems can be represented graphically as networks.</a:t>
            </a:r>
          </a:p>
          <a:p>
            <a:r>
              <a:rPr lang="en-US" dirty="0" smtClean="0">
                <a:solidFill>
                  <a:schemeClr val="tx1"/>
                </a:solidFill>
              </a:rPr>
              <a:t>We focus </a:t>
            </a:r>
            <a:r>
              <a:rPr lang="en-US" dirty="0">
                <a:solidFill>
                  <a:schemeClr val="tx1"/>
                </a:solidFill>
              </a:rPr>
              <a:t>on several such problems:</a:t>
            </a:r>
          </a:p>
          <a:p>
            <a:pPr marL="1362075" lvl="1"/>
            <a:r>
              <a:rPr lang="en-US" dirty="0">
                <a:solidFill>
                  <a:schemeClr val="tx1"/>
                </a:solidFill>
              </a:rPr>
              <a:t>Transshipment Problems</a:t>
            </a:r>
          </a:p>
          <a:p>
            <a:pPr marL="1362075" lvl="1"/>
            <a:r>
              <a:rPr lang="en-US" dirty="0">
                <a:solidFill>
                  <a:schemeClr val="tx1"/>
                </a:solidFill>
              </a:rPr>
              <a:t>Shortest Path Problems</a:t>
            </a:r>
          </a:p>
          <a:p>
            <a:pPr marL="1362075" lvl="1"/>
            <a:r>
              <a:rPr lang="en-US" dirty="0">
                <a:solidFill>
                  <a:schemeClr val="tx1"/>
                </a:solidFill>
              </a:rPr>
              <a:t>Maximal Flow Problems</a:t>
            </a:r>
          </a:p>
          <a:p>
            <a:pPr marL="1362075" lvl="1"/>
            <a:r>
              <a:rPr lang="en-US" dirty="0" smtClean="0">
                <a:solidFill>
                  <a:schemeClr val="tx1"/>
                </a:solidFill>
              </a:rPr>
              <a:t>Generalized </a:t>
            </a:r>
            <a:r>
              <a:rPr lang="en-US" dirty="0">
                <a:solidFill>
                  <a:schemeClr val="tx1"/>
                </a:solidFill>
              </a:rPr>
              <a:t>Network Flow Problems</a:t>
            </a:r>
          </a:p>
          <a:p>
            <a:pPr marL="1362075" lvl="1"/>
            <a:r>
              <a:rPr lang="en-US" dirty="0">
                <a:solidFill>
                  <a:schemeClr val="tx1"/>
                </a:solidFill>
              </a:rPr>
              <a:t>The Minimum Spanning Tree Problem</a:t>
            </a:r>
          </a:p>
        </p:txBody>
      </p:sp>
      <p:sp>
        <p:nvSpPr>
          <p:cNvPr id="5" name="Slide Number Placeholder 4"/>
          <p:cNvSpPr>
            <a:spLocks noGrp="1"/>
          </p:cNvSpPr>
          <p:nvPr>
            <p:ph type="sldNum" sz="quarter" idx="12"/>
          </p:nvPr>
        </p:nvSpPr>
        <p:spPr/>
        <p:txBody>
          <a:bodyPr/>
          <a:lstStyle/>
          <a:p>
            <a:fld id="{9CEA8C81-C8CC-46DA-BC2B-0D3EC17BE2E5}"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17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17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Optimal solution </a:t>
            </a:r>
            <a:endParaRPr lang="en-IN" dirty="0"/>
          </a:p>
        </p:txBody>
      </p:sp>
      <p:pic>
        <p:nvPicPr>
          <p:cNvPr id="5" name="Content Placeholder 4" descr="maxiflows.gif"/>
          <p:cNvPicPr>
            <a:picLocks noGrp="1" noChangeAspect="1"/>
          </p:cNvPicPr>
          <p:nvPr>
            <p:ph idx="1"/>
          </p:nvPr>
        </p:nvPicPr>
        <p:blipFill>
          <a:blip r:embed="rId2"/>
          <a:stretch>
            <a:fillRect/>
          </a:stretch>
        </p:blipFill>
        <p:spPr>
          <a:xfrm>
            <a:off x="2881291" y="1600201"/>
            <a:ext cx="6105088" cy="4525963"/>
          </a:xfrm>
        </p:spPr>
      </p:pic>
      <p:sp>
        <p:nvSpPr>
          <p:cNvPr id="4" name="Slide Number Placeholder 3"/>
          <p:cNvSpPr>
            <a:spLocks noGrp="1"/>
          </p:cNvSpPr>
          <p:nvPr>
            <p:ph type="sldNum" sz="quarter" idx="12"/>
          </p:nvPr>
        </p:nvSpPr>
        <p:spPr/>
        <p:txBody>
          <a:bodyPr/>
          <a:lstStyle/>
          <a:p>
            <a:fld id="{9CEA8C81-C8CC-46DA-BC2B-0D3EC17BE2E5}"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133600" y="377825"/>
            <a:ext cx="7772400" cy="990600"/>
          </a:xfrm>
        </p:spPr>
        <p:txBody>
          <a:bodyPr>
            <a:normAutofit fontScale="90000"/>
          </a:bodyPr>
          <a:lstStyle/>
          <a:p>
            <a:r>
              <a:rPr lang="en-US" sz="4000" dirty="0"/>
              <a:t>Special modeling considerations:</a:t>
            </a:r>
            <a:br>
              <a:rPr lang="en-US" sz="4000" dirty="0"/>
            </a:br>
            <a:r>
              <a:rPr lang="en-US" sz="4000" dirty="0"/>
              <a:t>flow aggregation</a:t>
            </a:r>
          </a:p>
        </p:txBody>
      </p:sp>
      <p:sp>
        <p:nvSpPr>
          <p:cNvPr id="50180" name="Oval 4"/>
          <p:cNvSpPr>
            <a:spLocks noChangeArrowheads="1"/>
          </p:cNvSpPr>
          <p:nvPr/>
        </p:nvSpPr>
        <p:spPr bwMode="auto">
          <a:xfrm>
            <a:off x="3200400" y="2133600"/>
            <a:ext cx="609600" cy="685800"/>
          </a:xfrm>
          <a:prstGeom prst="ellipse">
            <a:avLst/>
          </a:prstGeom>
          <a:solidFill>
            <a:schemeClr val="accent1"/>
          </a:solidFill>
          <a:ln w="254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1" name="Text Box 5"/>
          <p:cNvSpPr txBox="1">
            <a:spLocks noChangeArrowheads="1"/>
          </p:cNvSpPr>
          <p:nvPr/>
        </p:nvSpPr>
        <p:spPr bwMode="auto">
          <a:xfrm>
            <a:off x="3352800" y="22098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t>1</a:t>
            </a:r>
          </a:p>
        </p:txBody>
      </p:sp>
      <p:sp>
        <p:nvSpPr>
          <p:cNvPr id="50182" name="Oval 6"/>
          <p:cNvSpPr>
            <a:spLocks noChangeArrowheads="1"/>
          </p:cNvSpPr>
          <p:nvPr/>
        </p:nvSpPr>
        <p:spPr bwMode="auto">
          <a:xfrm>
            <a:off x="3200400" y="3352800"/>
            <a:ext cx="609600" cy="685800"/>
          </a:xfrm>
          <a:prstGeom prst="ellipse">
            <a:avLst/>
          </a:prstGeom>
          <a:solidFill>
            <a:schemeClr val="accent1"/>
          </a:solidFill>
          <a:ln w="254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3" name="Text Box 7"/>
          <p:cNvSpPr txBox="1">
            <a:spLocks noChangeArrowheads="1"/>
          </p:cNvSpPr>
          <p:nvPr/>
        </p:nvSpPr>
        <p:spPr bwMode="auto">
          <a:xfrm>
            <a:off x="3352800" y="34290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2</a:t>
            </a:r>
          </a:p>
        </p:txBody>
      </p:sp>
      <p:sp>
        <p:nvSpPr>
          <p:cNvPr id="50184" name="Oval 8"/>
          <p:cNvSpPr>
            <a:spLocks noChangeArrowheads="1"/>
          </p:cNvSpPr>
          <p:nvPr/>
        </p:nvSpPr>
        <p:spPr bwMode="auto">
          <a:xfrm>
            <a:off x="5867400" y="2133600"/>
            <a:ext cx="609600" cy="685800"/>
          </a:xfrm>
          <a:prstGeom prst="ellipse">
            <a:avLst/>
          </a:prstGeom>
          <a:solidFill>
            <a:schemeClr val="accent1"/>
          </a:solidFill>
          <a:ln w="254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5" name="Text Box 9"/>
          <p:cNvSpPr txBox="1">
            <a:spLocks noChangeArrowheads="1"/>
          </p:cNvSpPr>
          <p:nvPr/>
        </p:nvSpPr>
        <p:spPr bwMode="auto">
          <a:xfrm>
            <a:off x="6019800" y="22098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3</a:t>
            </a:r>
          </a:p>
        </p:txBody>
      </p:sp>
      <p:sp>
        <p:nvSpPr>
          <p:cNvPr id="50186" name="Oval 10"/>
          <p:cNvSpPr>
            <a:spLocks noChangeArrowheads="1"/>
          </p:cNvSpPr>
          <p:nvPr/>
        </p:nvSpPr>
        <p:spPr bwMode="auto">
          <a:xfrm>
            <a:off x="5867400" y="3352800"/>
            <a:ext cx="609600" cy="685800"/>
          </a:xfrm>
          <a:prstGeom prst="ellipse">
            <a:avLst/>
          </a:prstGeom>
          <a:solidFill>
            <a:schemeClr val="accent1"/>
          </a:solidFill>
          <a:ln w="254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7" name="Text Box 11"/>
          <p:cNvSpPr txBox="1">
            <a:spLocks noChangeArrowheads="1"/>
          </p:cNvSpPr>
          <p:nvPr/>
        </p:nvSpPr>
        <p:spPr bwMode="auto">
          <a:xfrm>
            <a:off x="6019800" y="34290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4</a:t>
            </a:r>
          </a:p>
        </p:txBody>
      </p:sp>
      <p:sp>
        <p:nvSpPr>
          <p:cNvPr id="50188" name="Oval 12"/>
          <p:cNvSpPr>
            <a:spLocks noChangeArrowheads="1"/>
          </p:cNvSpPr>
          <p:nvPr/>
        </p:nvSpPr>
        <p:spPr bwMode="auto">
          <a:xfrm>
            <a:off x="8534400" y="2133600"/>
            <a:ext cx="609600" cy="685800"/>
          </a:xfrm>
          <a:prstGeom prst="ellipse">
            <a:avLst/>
          </a:prstGeom>
          <a:solidFill>
            <a:schemeClr val="accent1"/>
          </a:solidFill>
          <a:ln w="254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9" name="Text Box 13"/>
          <p:cNvSpPr txBox="1">
            <a:spLocks noChangeArrowheads="1"/>
          </p:cNvSpPr>
          <p:nvPr/>
        </p:nvSpPr>
        <p:spPr bwMode="auto">
          <a:xfrm>
            <a:off x="8686800" y="22098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5</a:t>
            </a:r>
          </a:p>
        </p:txBody>
      </p:sp>
      <p:sp>
        <p:nvSpPr>
          <p:cNvPr id="50190" name="Oval 14"/>
          <p:cNvSpPr>
            <a:spLocks noChangeArrowheads="1"/>
          </p:cNvSpPr>
          <p:nvPr/>
        </p:nvSpPr>
        <p:spPr bwMode="auto">
          <a:xfrm>
            <a:off x="8534400" y="3352800"/>
            <a:ext cx="609600" cy="685800"/>
          </a:xfrm>
          <a:prstGeom prst="ellipse">
            <a:avLst/>
          </a:prstGeom>
          <a:solidFill>
            <a:schemeClr val="accent1"/>
          </a:solidFill>
          <a:ln w="254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1" name="Text Box 15"/>
          <p:cNvSpPr txBox="1">
            <a:spLocks noChangeArrowheads="1"/>
          </p:cNvSpPr>
          <p:nvPr/>
        </p:nvSpPr>
        <p:spPr bwMode="auto">
          <a:xfrm>
            <a:off x="8686800" y="34290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6</a:t>
            </a:r>
          </a:p>
        </p:txBody>
      </p:sp>
      <p:sp>
        <p:nvSpPr>
          <p:cNvPr id="50192" name="Text Box 16"/>
          <p:cNvSpPr txBox="1">
            <a:spLocks noChangeArrowheads="1"/>
          </p:cNvSpPr>
          <p:nvPr/>
        </p:nvSpPr>
        <p:spPr bwMode="auto">
          <a:xfrm>
            <a:off x="2362200" y="22098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-100</a:t>
            </a:r>
          </a:p>
        </p:txBody>
      </p:sp>
      <p:sp>
        <p:nvSpPr>
          <p:cNvPr id="50193" name="Text Box 17"/>
          <p:cNvSpPr txBox="1">
            <a:spLocks noChangeArrowheads="1"/>
          </p:cNvSpPr>
          <p:nvPr/>
        </p:nvSpPr>
        <p:spPr bwMode="auto">
          <a:xfrm>
            <a:off x="2362200" y="35052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-100</a:t>
            </a:r>
          </a:p>
        </p:txBody>
      </p:sp>
      <p:sp>
        <p:nvSpPr>
          <p:cNvPr id="50194" name="Text Box 18"/>
          <p:cNvSpPr txBox="1">
            <a:spLocks noChangeArrowheads="1"/>
          </p:cNvSpPr>
          <p:nvPr/>
        </p:nvSpPr>
        <p:spPr bwMode="auto">
          <a:xfrm>
            <a:off x="9220200" y="22098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+75</a:t>
            </a:r>
          </a:p>
        </p:txBody>
      </p:sp>
      <p:sp>
        <p:nvSpPr>
          <p:cNvPr id="50195" name="Text Box 19"/>
          <p:cNvSpPr txBox="1">
            <a:spLocks noChangeArrowheads="1"/>
          </p:cNvSpPr>
          <p:nvPr/>
        </p:nvSpPr>
        <p:spPr bwMode="auto">
          <a:xfrm>
            <a:off x="9220200" y="3429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+50</a:t>
            </a:r>
          </a:p>
        </p:txBody>
      </p:sp>
      <p:sp>
        <p:nvSpPr>
          <p:cNvPr id="50196" name="Text Box 20"/>
          <p:cNvSpPr txBox="1">
            <a:spLocks noChangeArrowheads="1"/>
          </p:cNvSpPr>
          <p:nvPr/>
        </p:nvSpPr>
        <p:spPr bwMode="auto">
          <a:xfrm>
            <a:off x="5791200" y="4114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+0</a:t>
            </a:r>
          </a:p>
        </p:txBody>
      </p:sp>
      <p:sp>
        <p:nvSpPr>
          <p:cNvPr id="50197" name="Text Box 21"/>
          <p:cNvSpPr txBox="1">
            <a:spLocks noChangeArrowheads="1"/>
          </p:cNvSpPr>
          <p:nvPr/>
        </p:nvSpPr>
        <p:spPr bwMode="auto">
          <a:xfrm>
            <a:off x="5791200" y="16764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+0</a:t>
            </a:r>
          </a:p>
        </p:txBody>
      </p:sp>
      <p:sp>
        <p:nvSpPr>
          <p:cNvPr id="50198" name="Line 22"/>
          <p:cNvSpPr>
            <a:spLocks noChangeShapeType="1"/>
          </p:cNvSpPr>
          <p:nvPr/>
        </p:nvSpPr>
        <p:spPr bwMode="auto">
          <a:xfrm>
            <a:off x="3810000" y="2438400"/>
            <a:ext cx="1981200" cy="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9" name="Line 23"/>
          <p:cNvSpPr>
            <a:spLocks noChangeShapeType="1"/>
          </p:cNvSpPr>
          <p:nvPr/>
        </p:nvSpPr>
        <p:spPr bwMode="auto">
          <a:xfrm>
            <a:off x="3810000" y="2438400"/>
            <a:ext cx="1981200" cy="114300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0" name="Line 24"/>
          <p:cNvSpPr>
            <a:spLocks noChangeShapeType="1"/>
          </p:cNvSpPr>
          <p:nvPr/>
        </p:nvSpPr>
        <p:spPr bwMode="auto">
          <a:xfrm>
            <a:off x="3810000" y="3733800"/>
            <a:ext cx="1981200" cy="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1" name="Line 25"/>
          <p:cNvSpPr>
            <a:spLocks noChangeShapeType="1"/>
          </p:cNvSpPr>
          <p:nvPr/>
        </p:nvSpPr>
        <p:spPr bwMode="auto">
          <a:xfrm flipV="1">
            <a:off x="3810000" y="2667000"/>
            <a:ext cx="1905000" cy="106680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2" name="Line 26"/>
          <p:cNvSpPr>
            <a:spLocks noChangeShapeType="1"/>
          </p:cNvSpPr>
          <p:nvPr/>
        </p:nvSpPr>
        <p:spPr bwMode="auto">
          <a:xfrm>
            <a:off x="6477000" y="2438400"/>
            <a:ext cx="1981200" cy="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3" name="Line 27"/>
          <p:cNvSpPr>
            <a:spLocks noChangeShapeType="1"/>
          </p:cNvSpPr>
          <p:nvPr/>
        </p:nvSpPr>
        <p:spPr bwMode="auto">
          <a:xfrm>
            <a:off x="6477000" y="2438400"/>
            <a:ext cx="1981200" cy="106680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4" name="Line 28"/>
          <p:cNvSpPr>
            <a:spLocks noChangeShapeType="1"/>
          </p:cNvSpPr>
          <p:nvPr/>
        </p:nvSpPr>
        <p:spPr bwMode="auto">
          <a:xfrm>
            <a:off x="6477000" y="3733800"/>
            <a:ext cx="1981200" cy="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5" name="Line 29"/>
          <p:cNvSpPr>
            <a:spLocks noChangeShapeType="1"/>
          </p:cNvSpPr>
          <p:nvPr/>
        </p:nvSpPr>
        <p:spPr bwMode="auto">
          <a:xfrm flipV="1">
            <a:off x="6477000" y="2590800"/>
            <a:ext cx="1905000" cy="114300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6" name="Text Box 30"/>
          <p:cNvSpPr txBox="1">
            <a:spLocks noChangeArrowheads="1"/>
          </p:cNvSpPr>
          <p:nvPr/>
        </p:nvSpPr>
        <p:spPr bwMode="auto">
          <a:xfrm>
            <a:off x="3733800" y="19812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$3</a:t>
            </a:r>
          </a:p>
        </p:txBody>
      </p:sp>
      <p:sp>
        <p:nvSpPr>
          <p:cNvPr id="50207" name="Text Box 31"/>
          <p:cNvSpPr txBox="1">
            <a:spLocks noChangeArrowheads="1"/>
          </p:cNvSpPr>
          <p:nvPr/>
        </p:nvSpPr>
        <p:spPr bwMode="auto">
          <a:xfrm>
            <a:off x="3733800" y="25908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$4</a:t>
            </a:r>
          </a:p>
        </p:txBody>
      </p:sp>
      <p:sp>
        <p:nvSpPr>
          <p:cNvPr id="50208" name="Text Box 32"/>
          <p:cNvSpPr txBox="1">
            <a:spLocks noChangeArrowheads="1"/>
          </p:cNvSpPr>
          <p:nvPr/>
        </p:nvSpPr>
        <p:spPr bwMode="auto">
          <a:xfrm>
            <a:off x="3733800" y="32908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$4</a:t>
            </a:r>
          </a:p>
        </p:txBody>
      </p:sp>
      <p:sp>
        <p:nvSpPr>
          <p:cNvPr id="50209" name="Text Box 33"/>
          <p:cNvSpPr txBox="1">
            <a:spLocks noChangeArrowheads="1"/>
          </p:cNvSpPr>
          <p:nvPr/>
        </p:nvSpPr>
        <p:spPr bwMode="auto">
          <a:xfrm>
            <a:off x="3810000" y="3748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$5</a:t>
            </a:r>
          </a:p>
        </p:txBody>
      </p:sp>
      <p:sp>
        <p:nvSpPr>
          <p:cNvPr id="50210" name="Text Box 34"/>
          <p:cNvSpPr txBox="1">
            <a:spLocks noChangeArrowheads="1"/>
          </p:cNvSpPr>
          <p:nvPr/>
        </p:nvSpPr>
        <p:spPr bwMode="auto">
          <a:xfrm>
            <a:off x="6400800" y="20574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$5</a:t>
            </a:r>
          </a:p>
        </p:txBody>
      </p:sp>
      <p:sp>
        <p:nvSpPr>
          <p:cNvPr id="50211" name="Text Box 35"/>
          <p:cNvSpPr txBox="1">
            <a:spLocks noChangeArrowheads="1"/>
          </p:cNvSpPr>
          <p:nvPr/>
        </p:nvSpPr>
        <p:spPr bwMode="auto">
          <a:xfrm>
            <a:off x="6400800" y="3214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$5</a:t>
            </a:r>
          </a:p>
        </p:txBody>
      </p:sp>
      <p:sp>
        <p:nvSpPr>
          <p:cNvPr id="50212" name="Text Box 36"/>
          <p:cNvSpPr txBox="1">
            <a:spLocks noChangeArrowheads="1"/>
          </p:cNvSpPr>
          <p:nvPr/>
        </p:nvSpPr>
        <p:spPr bwMode="auto">
          <a:xfrm>
            <a:off x="6400800" y="25146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$3</a:t>
            </a:r>
          </a:p>
        </p:txBody>
      </p:sp>
      <p:sp>
        <p:nvSpPr>
          <p:cNvPr id="50213" name="Text Box 37"/>
          <p:cNvSpPr txBox="1">
            <a:spLocks noChangeArrowheads="1"/>
          </p:cNvSpPr>
          <p:nvPr/>
        </p:nvSpPr>
        <p:spPr bwMode="auto">
          <a:xfrm>
            <a:off x="6553200" y="3748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$6</a:t>
            </a:r>
          </a:p>
        </p:txBody>
      </p:sp>
      <p:sp>
        <p:nvSpPr>
          <p:cNvPr id="50214" name="Text Box 38"/>
          <p:cNvSpPr txBox="1">
            <a:spLocks noChangeArrowheads="1"/>
          </p:cNvSpPr>
          <p:nvPr/>
        </p:nvSpPr>
        <p:spPr bwMode="auto">
          <a:xfrm>
            <a:off x="1981200" y="4892676"/>
            <a:ext cx="8305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Suppose the total flow into nodes 3 &amp; 4 must be at least 50 and 60, respectively. How would you model this?</a:t>
            </a:r>
          </a:p>
        </p:txBody>
      </p:sp>
      <p:sp>
        <p:nvSpPr>
          <p:cNvPr id="39" name="Slide Number Placeholder 38"/>
          <p:cNvSpPr>
            <a:spLocks noGrp="1"/>
          </p:cNvSpPr>
          <p:nvPr>
            <p:ph type="sldNum" sz="quarter" idx="12"/>
          </p:nvPr>
        </p:nvSpPr>
        <p:spPr/>
        <p:txBody>
          <a:bodyPr/>
          <a:lstStyle/>
          <a:p>
            <a:fld id="{9CEA8C81-C8CC-46DA-BC2B-0D3EC17BE2E5}"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3" name="Oval 3"/>
          <p:cNvSpPr>
            <a:spLocks noChangeArrowheads="1"/>
          </p:cNvSpPr>
          <p:nvPr/>
        </p:nvSpPr>
        <p:spPr bwMode="auto">
          <a:xfrm>
            <a:off x="3200400" y="2362200"/>
            <a:ext cx="609600" cy="685800"/>
          </a:xfrm>
          <a:prstGeom prst="ellipse">
            <a:avLst/>
          </a:prstGeom>
          <a:solidFill>
            <a:schemeClr val="accent1"/>
          </a:solidFill>
          <a:ln w="254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4" name="Text Box 4"/>
          <p:cNvSpPr txBox="1">
            <a:spLocks noChangeArrowheads="1"/>
          </p:cNvSpPr>
          <p:nvPr/>
        </p:nvSpPr>
        <p:spPr bwMode="auto">
          <a:xfrm>
            <a:off x="3352800" y="24384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1</a:t>
            </a:r>
          </a:p>
        </p:txBody>
      </p:sp>
      <p:sp>
        <p:nvSpPr>
          <p:cNvPr id="51205" name="Oval 5"/>
          <p:cNvSpPr>
            <a:spLocks noChangeArrowheads="1"/>
          </p:cNvSpPr>
          <p:nvPr/>
        </p:nvSpPr>
        <p:spPr bwMode="auto">
          <a:xfrm>
            <a:off x="3200400" y="3581400"/>
            <a:ext cx="609600" cy="685800"/>
          </a:xfrm>
          <a:prstGeom prst="ellipse">
            <a:avLst/>
          </a:prstGeom>
          <a:solidFill>
            <a:schemeClr val="accent1"/>
          </a:solidFill>
          <a:ln w="254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6" name="Text Box 6"/>
          <p:cNvSpPr txBox="1">
            <a:spLocks noChangeArrowheads="1"/>
          </p:cNvSpPr>
          <p:nvPr/>
        </p:nvSpPr>
        <p:spPr bwMode="auto">
          <a:xfrm>
            <a:off x="3352800" y="36576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2</a:t>
            </a:r>
          </a:p>
        </p:txBody>
      </p:sp>
      <p:sp>
        <p:nvSpPr>
          <p:cNvPr id="51207" name="Oval 7"/>
          <p:cNvSpPr>
            <a:spLocks noChangeArrowheads="1"/>
          </p:cNvSpPr>
          <p:nvPr/>
        </p:nvSpPr>
        <p:spPr bwMode="auto">
          <a:xfrm>
            <a:off x="6705600" y="2362200"/>
            <a:ext cx="609600" cy="685800"/>
          </a:xfrm>
          <a:prstGeom prst="ellipse">
            <a:avLst/>
          </a:prstGeom>
          <a:solidFill>
            <a:schemeClr val="accent1"/>
          </a:solidFill>
          <a:ln w="254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8" name="Text Box 8"/>
          <p:cNvSpPr txBox="1">
            <a:spLocks noChangeArrowheads="1"/>
          </p:cNvSpPr>
          <p:nvPr/>
        </p:nvSpPr>
        <p:spPr bwMode="auto">
          <a:xfrm>
            <a:off x="6858000" y="24384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3</a:t>
            </a:r>
          </a:p>
        </p:txBody>
      </p:sp>
      <p:sp>
        <p:nvSpPr>
          <p:cNvPr id="51209" name="Oval 9"/>
          <p:cNvSpPr>
            <a:spLocks noChangeArrowheads="1"/>
          </p:cNvSpPr>
          <p:nvPr/>
        </p:nvSpPr>
        <p:spPr bwMode="auto">
          <a:xfrm>
            <a:off x="6705600" y="3581400"/>
            <a:ext cx="609600" cy="685800"/>
          </a:xfrm>
          <a:prstGeom prst="ellipse">
            <a:avLst/>
          </a:prstGeom>
          <a:solidFill>
            <a:schemeClr val="accent1"/>
          </a:solidFill>
          <a:ln w="254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0" name="Text Box 10"/>
          <p:cNvSpPr txBox="1">
            <a:spLocks noChangeArrowheads="1"/>
          </p:cNvSpPr>
          <p:nvPr/>
        </p:nvSpPr>
        <p:spPr bwMode="auto">
          <a:xfrm>
            <a:off x="6858000" y="36576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4</a:t>
            </a:r>
          </a:p>
        </p:txBody>
      </p:sp>
      <p:sp>
        <p:nvSpPr>
          <p:cNvPr id="51211" name="Oval 11"/>
          <p:cNvSpPr>
            <a:spLocks noChangeArrowheads="1"/>
          </p:cNvSpPr>
          <p:nvPr/>
        </p:nvSpPr>
        <p:spPr bwMode="auto">
          <a:xfrm>
            <a:off x="8534400" y="2362200"/>
            <a:ext cx="609600" cy="685800"/>
          </a:xfrm>
          <a:prstGeom prst="ellipse">
            <a:avLst/>
          </a:prstGeom>
          <a:solidFill>
            <a:schemeClr val="accent1"/>
          </a:solidFill>
          <a:ln w="254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2" name="Text Box 12"/>
          <p:cNvSpPr txBox="1">
            <a:spLocks noChangeArrowheads="1"/>
          </p:cNvSpPr>
          <p:nvPr/>
        </p:nvSpPr>
        <p:spPr bwMode="auto">
          <a:xfrm>
            <a:off x="8686800" y="24384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5</a:t>
            </a:r>
          </a:p>
        </p:txBody>
      </p:sp>
      <p:sp>
        <p:nvSpPr>
          <p:cNvPr id="51213" name="Oval 13"/>
          <p:cNvSpPr>
            <a:spLocks noChangeArrowheads="1"/>
          </p:cNvSpPr>
          <p:nvPr/>
        </p:nvSpPr>
        <p:spPr bwMode="auto">
          <a:xfrm>
            <a:off x="8534400" y="3581400"/>
            <a:ext cx="609600" cy="685800"/>
          </a:xfrm>
          <a:prstGeom prst="ellipse">
            <a:avLst/>
          </a:prstGeom>
          <a:solidFill>
            <a:schemeClr val="accent1"/>
          </a:solidFill>
          <a:ln w="254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4" name="Text Box 14"/>
          <p:cNvSpPr txBox="1">
            <a:spLocks noChangeArrowheads="1"/>
          </p:cNvSpPr>
          <p:nvPr/>
        </p:nvSpPr>
        <p:spPr bwMode="auto">
          <a:xfrm>
            <a:off x="8686800" y="36576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6</a:t>
            </a:r>
          </a:p>
        </p:txBody>
      </p:sp>
      <p:sp>
        <p:nvSpPr>
          <p:cNvPr id="51215" name="Text Box 15"/>
          <p:cNvSpPr txBox="1">
            <a:spLocks noChangeArrowheads="1"/>
          </p:cNvSpPr>
          <p:nvPr/>
        </p:nvSpPr>
        <p:spPr bwMode="auto">
          <a:xfrm>
            <a:off x="2362200" y="24384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-100</a:t>
            </a:r>
          </a:p>
        </p:txBody>
      </p:sp>
      <p:sp>
        <p:nvSpPr>
          <p:cNvPr id="51216" name="Text Box 16"/>
          <p:cNvSpPr txBox="1">
            <a:spLocks noChangeArrowheads="1"/>
          </p:cNvSpPr>
          <p:nvPr/>
        </p:nvSpPr>
        <p:spPr bwMode="auto">
          <a:xfrm>
            <a:off x="2362200" y="37338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-100</a:t>
            </a:r>
          </a:p>
        </p:txBody>
      </p:sp>
      <p:sp>
        <p:nvSpPr>
          <p:cNvPr id="51217" name="Text Box 17"/>
          <p:cNvSpPr txBox="1">
            <a:spLocks noChangeArrowheads="1"/>
          </p:cNvSpPr>
          <p:nvPr/>
        </p:nvSpPr>
        <p:spPr bwMode="auto">
          <a:xfrm>
            <a:off x="9220200" y="24384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+75</a:t>
            </a:r>
          </a:p>
        </p:txBody>
      </p:sp>
      <p:sp>
        <p:nvSpPr>
          <p:cNvPr id="51218" name="Text Box 18"/>
          <p:cNvSpPr txBox="1">
            <a:spLocks noChangeArrowheads="1"/>
          </p:cNvSpPr>
          <p:nvPr/>
        </p:nvSpPr>
        <p:spPr bwMode="auto">
          <a:xfrm>
            <a:off x="9220200" y="36576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+50</a:t>
            </a:r>
          </a:p>
        </p:txBody>
      </p:sp>
      <p:sp>
        <p:nvSpPr>
          <p:cNvPr id="51219" name="Text Box 19"/>
          <p:cNvSpPr txBox="1">
            <a:spLocks noChangeArrowheads="1"/>
          </p:cNvSpPr>
          <p:nvPr/>
        </p:nvSpPr>
        <p:spPr bwMode="auto">
          <a:xfrm>
            <a:off x="6629400" y="43434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+0</a:t>
            </a:r>
          </a:p>
        </p:txBody>
      </p:sp>
      <p:sp>
        <p:nvSpPr>
          <p:cNvPr id="51220" name="Text Box 20"/>
          <p:cNvSpPr txBox="1">
            <a:spLocks noChangeArrowheads="1"/>
          </p:cNvSpPr>
          <p:nvPr/>
        </p:nvSpPr>
        <p:spPr bwMode="auto">
          <a:xfrm>
            <a:off x="6629400" y="1905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+0</a:t>
            </a:r>
          </a:p>
        </p:txBody>
      </p:sp>
      <p:sp>
        <p:nvSpPr>
          <p:cNvPr id="51221" name="Line 21"/>
          <p:cNvSpPr>
            <a:spLocks noChangeShapeType="1"/>
          </p:cNvSpPr>
          <p:nvPr/>
        </p:nvSpPr>
        <p:spPr bwMode="auto">
          <a:xfrm>
            <a:off x="3810000" y="2667000"/>
            <a:ext cx="838200" cy="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2" name="Line 22"/>
          <p:cNvSpPr>
            <a:spLocks noChangeShapeType="1"/>
          </p:cNvSpPr>
          <p:nvPr/>
        </p:nvSpPr>
        <p:spPr bwMode="auto">
          <a:xfrm>
            <a:off x="3810000" y="2667000"/>
            <a:ext cx="838200" cy="106680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3" name="Line 23"/>
          <p:cNvSpPr>
            <a:spLocks noChangeShapeType="1"/>
          </p:cNvSpPr>
          <p:nvPr/>
        </p:nvSpPr>
        <p:spPr bwMode="auto">
          <a:xfrm>
            <a:off x="3810000" y="3962400"/>
            <a:ext cx="838200" cy="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4" name="Line 24"/>
          <p:cNvSpPr>
            <a:spLocks noChangeShapeType="1"/>
          </p:cNvSpPr>
          <p:nvPr/>
        </p:nvSpPr>
        <p:spPr bwMode="auto">
          <a:xfrm flipV="1">
            <a:off x="3810000" y="2971800"/>
            <a:ext cx="838200" cy="99060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5" name="Line 25"/>
          <p:cNvSpPr>
            <a:spLocks noChangeShapeType="1"/>
          </p:cNvSpPr>
          <p:nvPr/>
        </p:nvSpPr>
        <p:spPr bwMode="auto">
          <a:xfrm>
            <a:off x="7315200" y="2667000"/>
            <a:ext cx="1143000" cy="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6" name="Line 26"/>
          <p:cNvSpPr>
            <a:spLocks noChangeShapeType="1"/>
          </p:cNvSpPr>
          <p:nvPr/>
        </p:nvSpPr>
        <p:spPr bwMode="auto">
          <a:xfrm>
            <a:off x="7315200" y="2667000"/>
            <a:ext cx="1143000" cy="106680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7" name="Line 27"/>
          <p:cNvSpPr>
            <a:spLocks noChangeShapeType="1"/>
          </p:cNvSpPr>
          <p:nvPr/>
        </p:nvSpPr>
        <p:spPr bwMode="auto">
          <a:xfrm>
            <a:off x="7315200" y="3962400"/>
            <a:ext cx="1143000" cy="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8" name="Line 28"/>
          <p:cNvSpPr>
            <a:spLocks noChangeShapeType="1"/>
          </p:cNvSpPr>
          <p:nvPr/>
        </p:nvSpPr>
        <p:spPr bwMode="auto">
          <a:xfrm flipV="1">
            <a:off x="7315200" y="2819400"/>
            <a:ext cx="1066800" cy="114300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9" name="Text Box 29"/>
          <p:cNvSpPr txBox="1">
            <a:spLocks noChangeArrowheads="1"/>
          </p:cNvSpPr>
          <p:nvPr/>
        </p:nvSpPr>
        <p:spPr bwMode="auto">
          <a:xfrm>
            <a:off x="3733800" y="22098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$3</a:t>
            </a:r>
          </a:p>
        </p:txBody>
      </p:sp>
      <p:sp>
        <p:nvSpPr>
          <p:cNvPr id="51230" name="Text Box 30"/>
          <p:cNvSpPr txBox="1">
            <a:spLocks noChangeArrowheads="1"/>
          </p:cNvSpPr>
          <p:nvPr/>
        </p:nvSpPr>
        <p:spPr bwMode="auto">
          <a:xfrm>
            <a:off x="3657600" y="28956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$4</a:t>
            </a:r>
          </a:p>
        </p:txBody>
      </p:sp>
      <p:sp>
        <p:nvSpPr>
          <p:cNvPr id="51231" name="Text Box 31"/>
          <p:cNvSpPr txBox="1">
            <a:spLocks noChangeArrowheads="1"/>
          </p:cNvSpPr>
          <p:nvPr/>
        </p:nvSpPr>
        <p:spPr bwMode="auto">
          <a:xfrm>
            <a:off x="3657600" y="33528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$4</a:t>
            </a:r>
          </a:p>
        </p:txBody>
      </p:sp>
      <p:sp>
        <p:nvSpPr>
          <p:cNvPr id="51232" name="Text Box 32"/>
          <p:cNvSpPr txBox="1">
            <a:spLocks noChangeArrowheads="1"/>
          </p:cNvSpPr>
          <p:nvPr/>
        </p:nvSpPr>
        <p:spPr bwMode="auto">
          <a:xfrm>
            <a:off x="3810000" y="3976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$5</a:t>
            </a:r>
          </a:p>
        </p:txBody>
      </p:sp>
      <p:sp>
        <p:nvSpPr>
          <p:cNvPr id="51233" name="Text Box 33"/>
          <p:cNvSpPr txBox="1">
            <a:spLocks noChangeArrowheads="1"/>
          </p:cNvSpPr>
          <p:nvPr/>
        </p:nvSpPr>
        <p:spPr bwMode="auto">
          <a:xfrm>
            <a:off x="7239000" y="22860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$5</a:t>
            </a:r>
          </a:p>
        </p:txBody>
      </p:sp>
      <p:sp>
        <p:nvSpPr>
          <p:cNvPr id="51234" name="Text Box 34"/>
          <p:cNvSpPr txBox="1">
            <a:spLocks noChangeArrowheads="1"/>
          </p:cNvSpPr>
          <p:nvPr/>
        </p:nvSpPr>
        <p:spPr bwMode="auto">
          <a:xfrm>
            <a:off x="7162800" y="33528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$5</a:t>
            </a:r>
          </a:p>
        </p:txBody>
      </p:sp>
      <p:sp>
        <p:nvSpPr>
          <p:cNvPr id="51235" name="Text Box 35"/>
          <p:cNvSpPr txBox="1">
            <a:spLocks noChangeArrowheads="1"/>
          </p:cNvSpPr>
          <p:nvPr/>
        </p:nvSpPr>
        <p:spPr bwMode="auto">
          <a:xfrm>
            <a:off x="7162800" y="28956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$3</a:t>
            </a:r>
          </a:p>
        </p:txBody>
      </p:sp>
      <p:sp>
        <p:nvSpPr>
          <p:cNvPr id="51236" name="Text Box 36"/>
          <p:cNvSpPr txBox="1">
            <a:spLocks noChangeArrowheads="1"/>
          </p:cNvSpPr>
          <p:nvPr/>
        </p:nvSpPr>
        <p:spPr bwMode="auto">
          <a:xfrm>
            <a:off x="7391400" y="3976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$6</a:t>
            </a:r>
          </a:p>
        </p:txBody>
      </p:sp>
      <p:sp>
        <p:nvSpPr>
          <p:cNvPr id="51238" name="Oval 38"/>
          <p:cNvSpPr>
            <a:spLocks noChangeArrowheads="1"/>
          </p:cNvSpPr>
          <p:nvPr/>
        </p:nvSpPr>
        <p:spPr bwMode="auto">
          <a:xfrm>
            <a:off x="4724400" y="2362200"/>
            <a:ext cx="609600" cy="685800"/>
          </a:xfrm>
          <a:prstGeom prst="ellipse">
            <a:avLst/>
          </a:prstGeom>
          <a:solidFill>
            <a:schemeClr val="accent1"/>
          </a:solidFill>
          <a:ln w="254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9" name="Text Box 39"/>
          <p:cNvSpPr txBox="1">
            <a:spLocks noChangeArrowheads="1"/>
          </p:cNvSpPr>
          <p:nvPr/>
        </p:nvSpPr>
        <p:spPr bwMode="auto">
          <a:xfrm>
            <a:off x="4724400" y="24384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30</a:t>
            </a:r>
          </a:p>
        </p:txBody>
      </p:sp>
      <p:sp>
        <p:nvSpPr>
          <p:cNvPr id="51240" name="Oval 40"/>
          <p:cNvSpPr>
            <a:spLocks noChangeArrowheads="1"/>
          </p:cNvSpPr>
          <p:nvPr/>
        </p:nvSpPr>
        <p:spPr bwMode="auto">
          <a:xfrm>
            <a:off x="4724400" y="3581400"/>
            <a:ext cx="609600" cy="685800"/>
          </a:xfrm>
          <a:prstGeom prst="ellipse">
            <a:avLst/>
          </a:prstGeom>
          <a:solidFill>
            <a:schemeClr val="accent1"/>
          </a:solidFill>
          <a:ln w="254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1" name="Text Box 41"/>
          <p:cNvSpPr txBox="1">
            <a:spLocks noChangeArrowheads="1"/>
          </p:cNvSpPr>
          <p:nvPr/>
        </p:nvSpPr>
        <p:spPr bwMode="auto">
          <a:xfrm>
            <a:off x="4724400" y="3657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40</a:t>
            </a:r>
          </a:p>
        </p:txBody>
      </p:sp>
      <p:sp>
        <p:nvSpPr>
          <p:cNvPr id="51242" name="Text Box 42"/>
          <p:cNvSpPr txBox="1">
            <a:spLocks noChangeArrowheads="1"/>
          </p:cNvSpPr>
          <p:nvPr/>
        </p:nvSpPr>
        <p:spPr bwMode="auto">
          <a:xfrm>
            <a:off x="4648200" y="43434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+0</a:t>
            </a:r>
          </a:p>
        </p:txBody>
      </p:sp>
      <p:sp>
        <p:nvSpPr>
          <p:cNvPr id="51243" name="Text Box 43"/>
          <p:cNvSpPr txBox="1">
            <a:spLocks noChangeArrowheads="1"/>
          </p:cNvSpPr>
          <p:nvPr/>
        </p:nvSpPr>
        <p:spPr bwMode="auto">
          <a:xfrm>
            <a:off x="4648200" y="1905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+0</a:t>
            </a:r>
          </a:p>
        </p:txBody>
      </p:sp>
      <p:sp>
        <p:nvSpPr>
          <p:cNvPr id="51248" name="Line 48"/>
          <p:cNvSpPr>
            <a:spLocks noChangeShapeType="1"/>
          </p:cNvSpPr>
          <p:nvPr/>
        </p:nvSpPr>
        <p:spPr bwMode="auto">
          <a:xfrm>
            <a:off x="5334000" y="2667000"/>
            <a:ext cx="1295400" cy="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9" name="Line 49"/>
          <p:cNvSpPr>
            <a:spLocks noChangeShapeType="1"/>
          </p:cNvSpPr>
          <p:nvPr/>
        </p:nvSpPr>
        <p:spPr bwMode="auto">
          <a:xfrm>
            <a:off x="5334000" y="3962400"/>
            <a:ext cx="1295400" cy="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50" name="Text Box 50"/>
          <p:cNvSpPr txBox="1">
            <a:spLocks noChangeArrowheads="1"/>
          </p:cNvSpPr>
          <p:nvPr/>
        </p:nvSpPr>
        <p:spPr bwMode="auto">
          <a:xfrm>
            <a:off x="5410200" y="2667001"/>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t>L.B.=50</a:t>
            </a:r>
          </a:p>
        </p:txBody>
      </p:sp>
      <p:sp>
        <p:nvSpPr>
          <p:cNvPr id="51251" name="Text Box 51"/>
          <p:cNvSpPr txBox="1">
            <a:spLocks noChangeArrowheads="1"/>
          </p:cNvSpPr>
          <p:nvPr/>
        </p:nvSpPr>
        <p:spPr bwMode="auto">
          <a:xfrm>
            <a:off x="5410200" y="3962401"/>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t>L.B.=60</a:t>
            </a:r>
          </a:p>
        </p:txBody>
      </p:sp>
      <p:sp>
        <p:nvSpPr>
          <p:cNvPr id="51252" name="Text Box 52"/>
          <p:cNvSpPr txBox="1">
            <a:spLocks noChangeArrowheads="1"/>
          </p:cNvSpPr>
          <p:nvPr/>
        </p:nvSpPr>
        <p:spPr bwMode="auto">
          <a:xfrm>
            <a:off x="2514600" y="5197476"/>
            <a:ext cx="7162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Nodes 30 &amp; 40 aggregate the total flow into nodes 3 &amp; 4, respectively.</a:t>
            </a:r>
          </a:p>
        </p:txBody>
      </p:sp>
      <p:sp>
        <p:nvSpPr>
          <p:cNvPr id="49" name="Slide Number Placeholder 48"/>
          <p:cNvSpPr>
            <a:spLocks noGrp="1"/>
          </p:cNvSpPr>
          <p:nvPr>
            <p:ph type="sldNum" sz="quarter" idx="12"/>
          </p:nvPr>
        </p:nvSpPr>
        <p:spPr/>
        <p:txBody>
          <a:bodyPr/>
          <a:lstStyle/>
          <a:p>
            <a:fld id="{9CEA8C81-C8CC-46DA-BC2B-0D3EC17BE2E5}" type="slidenum">
              <a:rPr lang="en-US" smtClean="0"/>
              <a:pPr/>
              <a:t>22</a:t>
            </a:fld>
            <a:endParaRPr lang="en-US"/>
          </a:p>
        </p:txBody>
      </p:sp>
      <p:sp>
        <p:nvSpPr>
          <p:cNvPr id="50" name="Rectangle 2"/>
          <p:cNvSpPr>
            <a:spLocks noGrp="1" noChangeArrowheads="1"/>
          </p:cNvSpPr>
          <p:nvPr>
            <p:ph type="title"/>
          </p:nvPr>
        </p:nvSpPr>
        <p:spPr>
          <a:xfrm>
            <a:off x="2133600" y="377825"/>
            <a:ext cx="7772400" cy="990600"/>
          </a:xfrm>
        </p:spPr>
        <p:txBody>
          <a:bodyPr>
            <a:normAutofit fontScale="90000"/>
          </a:bodyPr>
          <a:lstStyle/>
          <a:p>
            <a:r>
              <a:rPr lang="en-US" sz="4000" dirty="0"/>
              <a:t>Special modeling considerations:</a:t>
            </a:r>
            <a:br>
              <a:rPr lang="en-US" sz="4000" dirty="0"/>
            </a:br>
            <a:r>
              <a:rPr lang="en-US" sz="4000" dirty="0"/>
              <a:t>flow aggregation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981200" y="538163"/>
            <a:ext cx="8229600" cy="703262"/>
          </a:xfrm>
        </p:spPr>
        <p:txBody>
          <a:bodyPr>
            <a:normAutofit fontScale="90000"/>
          </a:bodyPr>
          <a:lstStyle/>
          <a:p>
            <a:r>
              <a:rPr lang="en-US" sz="4000" dirty="0"/>
              <a:t>Special modeling considerations: multiple arcs between nodes</a:t>
            </a:r>
          </a:p>
        </p:txBody>
      </p:sp>
      <p:sp>
        <p:nvSpPr>
          <p:cNvPr id="52227" name="Oval 3"/>
          <p:cNvSpPr>
            <a:spLocks noChangeArrowheads="1"/>
          </p:cNvSpPr>
          <p:nvPr/>
        </p:nvSpPr>
        <p:spPr bwMode="auto">
          <a:xfrm>
            <a:off x="3962400" y="1995488"/>
            <a:ext cx="609600" cy="685800"/>
          </a:xfrm>
          <a:prstGeom prst="ellipse">
            <a:avLst/>
          </a:prstGeom>
          <a:solidFill>
            <a:schemeClr val="accent1"/>
          </a:solidFill>
          <a:ln w="254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8" name="Text Box 4"/>
          <p:cNvSpPr txBox="1">
            <a:spLocks noChangeArrowheads="1"/>
          </p:cNvSpPr>
          <p:nvPr/>
        </p:nvSpPr>
        <p:spPr bwMode="auto">
          <a:xfrm>
            <a:off x="4038600" y="2071688"/>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1</a:t>
            </a:r>
          </a:p>
        </p:txBody>
      </p:sp>
      <p:sp>
        <p:nvSpPr>
          <p:cNvPr id="52233" name="Oval 9"/>
          <p:cNvSpPr>
            <a:spLocks noChangeArrowheads="1"/>
          </p:cNvSpPr>
          <p:nvPr/>
        </p:nvSpPr>
        <p:spPr bwMode="auto">
          <a:xfrm>
            <a:off x="3810000" y="5486400"/>
            <a:ext cx="609600" cy="685800"/>
          </a:xfrm>
          <a:prstGeom prst="ellipse">
            <a:avLst/>
          </a:prstGeom>
          <a:solidFill>
            <a:schemeClr val="accent1"/>
          </a:solidFill>
          <a:ln w="254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 name="Text Box 10"/>
          <p:cNvSpPr txBox="1">
            <a:spLocks noChangeArrowheads="1"/>
          </p:cNvSpPr>
          <p:nvPr/>
        </p:nvSpPr>
        <p:spPr bwMode="auto">
          <a:xfrm>
            <a:off x="3962400" y="55626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1</a:t>
            </a:r>
          </a:p>
        </p:txBody>
      </p:sp>
      <p:sp>
        <p:nvSpPr>
          <p:cNvPr id="52235" name="Oval 11"/>
          <p:cNvSpPr>
            <a:spLocks noChangeArrowheads="1"/>
          </p:cNvSpPr>
          <p:nvPr/>
        </p:nvSpPr>
        <p:spPr bwMode="auto">
          <a:xfrm>
            <a:off x="5867400" y="3962400"/>
            <a:ext cx="609600" cy="685800"/>
          </a:xfrm>
          <a:prstGeom prst="ellipse">
            <a:avLst/>
          </a:prstGeom>
          <a:solidFill>
            <a:schemeClr val="accent1"/>
          </a:solidFill>
          <a:ln w="254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6" name="Text Box 12"/>
          <p:cNvSpPr txBox="1">
            <a:spLocks noChangeArrowheads="1"/>
          </p:cNvSpPr>
          <p:nvPr/>
        </p:nvSpPr>
        <p:spPr bwMode="auto">
          <a:xfrm>
            <a:off x="5943600" y="4038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10</a:t>
            </a:r>
          </a:p>
        </p:txBody>
      </p:sp>
      <p:sp>
        <p:nvSpPr>
          <p:cNvPr id="52237" name="Oval 13"/>
          <p:cNvSpPr>
            <a:spLocks noChangeArrowheads="1"/>
          </p:cNvSpPr>
          <p:nvPr/>
        </p:nvSpPr>
        <p:spPr bwMode="auto">
          <a:xfrm>
            <a:off x="7848600" y="5486400"/>
            <a:ext cx="609600" cy="685800"/>
          </a:xfrm>
          <a:prstGeom prst="ellipse">
            <a:avLst/>
          </a:prstGeom>
          <a:solidFill>
            <a:schemeClr val="accent1"/>
          </a:solidFill>
          <a:ln w="254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8" name="Text Box 14"/>
          <p:cNvSpPr txBox="1">
            <a:spLocks noChangeArrowheads="1"/>
          </p:cNvSpPr>
          <p:nvPr/>
        </p:nvSpPr>
        <p:spPr bwMode="auto">
          <a:xfrm>
            <a:off x="8001000" y="55626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2</a:t>
            </a:r>
          </a:p>
        </p:txBody>
      </p:sp>
      <p:sp>
        <p:nvSpPr>
          <p:cNvPr id="52239" name="Text Box 15"/>
          <p:cNvSpPr txBox="1">
            <a:spLocks noChangeArrowheads="1"/>
          </p:cNvSpPr>
          <p:nvPr/>
        </p:nvSpPr>
        <p:spPr bwMode="auto">
          <a:xfrm>
            <a:off x="3276600" y="2071688"/>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-75</a:t>
            </a:r>
          </a:p>
        </p:txBody>
      </p:sp>
      <p:sp>
        <p:nvSpPr>
          <p:cNvPr id="52241" name="Text Box 17"/>
          <p:cNvSpPr txBox="1">
            <a:spLocks noChangeArrowheads="1"/>
          </p:cNvSpPr>
          <p:nvPr/>
        </p:nvSpPr>
        <p:spPr bwMode="auto">
          <a:xfrm>
            <a:off x="6400800" y="37338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+0</a:t>
            </a:r>
          </a:p>
        </p:txBody>
      </p:sp>
      <p:sp>
        <p:nvSpPr>
          <p:cNvPr id="52242" name="Text Box 18"/>
          <p:cNvSpPr txBox="1">
            <a:spLocks noChangeArrowheads="1"/>
          </p:cNvSpPr>
          <p:nvPr/>
        </p:nvSpPr>
        <p:spPr bwMode="auto">
          <a:xfrm>
            <a:off x="8534400" y="5562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+50</a:t>
            </a:r>
          </a:p>
        </p:txBody>
      </p:sp>
      <p:sp>
        <p:nvSpPr>
          <p:cNvPr id="52243" name="Text Box 19"/>
          <p:cNvSpPr txBox="1">
            <a:spLocks noChangeArrowheads="1"/>
          </p:cNvSpPr>
          <p:nvPr/>
        </p:nvSpPr>
        <p:spPr bwMode="auto">
          <a:xfrm>
            <a:off x="3200400" y="5638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-75</a:t>
            </a:r>
          </a:p>
        </p:txBody>
      </p:sp>
      <p:sp>
        <p:nvSpPr>
          <p:cNvPr id="52245" name="Line 21"/>
          <p:cNvSpPr>
            <a:spLocks noChangeShapeType="1"/>
          </p:cNvSpPr>
          <p:nvPr/>
        </p:nvSpPr>
        <p:spPr bwMode="auto">
          <a:xfrm>
            <a:off x="4495800" y="2147888"/>
            <a:ext cx="2819400" cy="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8" name="Line 24"/>
          <p:cNvSpPr>
            <a:spLocks noChangeShapeType="1"/>
          </p:cNvSpPr>
          <p:nvPr/>
        </p:nvSpPr>
        <p:spPr bwMode="auto">
          <a:xfrm flipV="1">
            <a:off x="4495800" y="2528888"/>
            <a:ext cx="2819400" cy="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0" name="Line 26"/>
          <p:cNvSpPr>
            <a:spLocks noChangeShapeType="1"/>
          </p:cNvSpPr>
          <p:nvPr/>
        </p:nvSpPr>
        <p:spPr bwMode="auto">
          <a:xfrm>
            <a:off x="6477000" y="4419600"/>
            <a:ext cx="1371600" cy="114300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1" name="Line 27"/>
          <p:cNvSpPr>
            <a:spLocks noChangeShapeType="1"/>
          </p:cNvSpPr>
          <p:nvPr/>
        </p:nvSpPr>
        <p:spPr bwMode="auto">
          <a:xfrm>
            <a:off x="4419600" y="5867400"/>
            <a:ext cx="3276600" cy="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Line 28"/>
          <p:cNvSpPr>
            <a:spLocks noChangeShapeType="1"/>
          </p:cNvSpPr>
          <p:nvPr/>
        </p:nvSpPr>
        <p:spPr bwMode="auto">
          <a:xfrm flipV="1">
            <a:off x="4343400" y="4419600"/>
            <a:ext cx="1447800" cy="1219200"/>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3" name="Text Box 29"/>
          <p:cNvSpPr txBox="1">
            <a:spLocks noChangeArrowheads="1"/>
          </p:cNvSpPr>
          <p:nvPr/>
        </p:nvSpPr>
        <p:spPr bwMode="auto">
          <a:xfrm>
            <a:off x="5791200" y="1690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$8</a:t>
            </a:r>
          </a:p>
        </p:txBody>
      </p:sp>
      <p:sp>
        <p:nvSpPr>
          <p:cNvPr id="52258" name="Text Box 34"/>
          <p:cNvSpPr txBox="1">
            <a:spLocks noChangeArrowheads="1"/>
          </p:cNvSpPr>
          <p:nvPr/>
        </p:nvSpPr>
        <p:spPr bwMode="auto">
          <a:xfrm>
            <a:off x="4648200" y="4738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$0</a:t>
            </a:r>
          </a:p>
        </p:txBody>
      </p:sp>
      <p:sp>
        <p:nvSpPr>
          <p:cNvPr id="52260" name="Text Box 36"/>
          <p:cNvSpPr txBox="1">
            <a:spLocks noChangeArrowheads="1"/>
          </p:cNvSpPr>
          <p:nvPr/>
        </p:nvSpPr>
        <p:spPr bwMode="auto">
          <a:xfrm>
            <a:off x="5867400" y="54864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$6</a:t>
            </a:r>
          </a:p>
        </p:txBody>
      </p:sp>
      <p:sp>
        <p:nvSpPr>
          <p:cNvPr id="52261" name="Oval 37"/>
          <p:cNvSpPr>
            <a:spLocks noChangeArrowheads="1"/>
          </p:cNvSpPr>
          <p:nvPr/>
        </p:nvSpPr>
        <p:spPr bwMode="auto">
          <a:xfrm>
            <a:off x="7391400" y="1995488"/>
            <a:ext cx="609600" cy="685800"/>
          </a:xfrm>
          <a:prstGeom prst="ellipse">
            <a:avLst/>
          </a:prstGeom>
          <a:solidFill>
            <a:schemeClr val="accent1"/>
          </a:solidFill>
          <a:ln w="254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2" name="Text Box 38"/>
          <p:cNvSpPr txBox="1">
            <a:spLocks noChangeArrowheads="1"/>
          </p:cNvSpPr>
          <p:nvPr/>
        </p:nvSpPr>
        <p:spPr bwMode="auto">
          <a:xfrm>
            <a:off x="7391400" y="207168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t>2</a:t>
            </a:r>
          </a:p>
        </p:txBody>
      </p:sp>
      <p:sp>
        <p:nvSpPr>
          <p:cNvPr id="52266" name="Text Box 42"/>
          <p:cNvSpPr txBox="1">
            <a:spLocks noChangeArrowheads="1"/>
          </p:cNvSpPr>
          <p:nvPr/>
        </p:nvSpPr>
        <p:spPr bwMode="auto">
          <a:xfrm>
            <a:off x="8001000" y="2147888"/>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t>+50</a:t>
            </a:r>
          </a:p>
        </p:txBody>
      </p:sp>
      <p:sp>
        <p:nvSpPr>
          <p:cNvPr id="52271" name="Text Box 47"/>
          <p:cNvSpPr txBox="1">
            <a:spLocks noChangeArrowheads="1"/>
          </p:cNvSpPr>
          <p:nvPr/>
        </p:nvSpPr>
        <p:spPr bwMode="auto">
          <a:xfrm>
            <a:off x="767408" y="2971801"/>
            <a:ext cx="94433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2400" dirty="0"/>
              <a:t>Two </a:t>
            </a:r>
            <a:r>
              <a:rPr lang="en-US" sz="2400" dirty="0" smtClean="0"/>
              <a:t>(</a:t>
            </a:r>
            <a:r>
              <a:rPr lang="en-US" sz="2400" dirty="0"/>
              <a:t>or more) arcs cannot share the same beginning and ending nodes.  Instead, try...</a:t>
            </a:r>
          </a:p>
        </p:txBody>
      </p:sp>
      <p:sp>
        <p:nvSpPr>
          <p:cNvPr id="52272" name="Text Box 48"/>
          <p:cNvSpPr txBox="1">
            <a:spLocks noChangeArrowheads="1"/>
          </p:cNvSpPr>
          <p:nvPr/>
        </p:nvSpPr>
        <p:spPr bwMode="auto">
          <a:xfrm>
            <a:off x="5791200" y="2162176"/>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$6</a:t>
            </a:r>
          </a:p>
        </p:txBody>
      </p:sp>
      <p:sp>
        <p:nvSpPr>
          <p:cNvPr id="52273" name="Text Box 49"/>
          <p:cNvSpPr txBox="1">
            <a:spLocks noChangeArrowheads="1"/>
          </p:cNvSpPr>
          <p:nvPr/>
        </p:nvSpPr>
        <p:spPr bwMode="auto">
          <a:xfrm>
            <a:off x="5334000" y="5957888"/>
            <a:ext cx="1752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t>U.B. = 35</a:t>
            </a:r>
          </a:p>
        </p:txBody>
      </p:sp>
      <p:sp>
        <p:nvSpPr>
          <p:cNvPr id="52274" name="Text Box 50"/>
          <p:cNvSpPr txBox="1">
            <a:spLocks noChangeArrowheads="1"/>
          </p:cNvSpPr>
          <p:nvPr/>
        </p:nvSpPr>
        <p:spPr bwMode="auto">
          <a:xfrm>
            <a:off x="7239000" y="4738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$8</a:t>
            </a:r>
          </a:p>
        </p:txBody>
      </p:sp>
      <p:sp>
        <p:nvSpPr>
          <p:cNvPr id="52275" name="Text Box 51"/>
          <p:cNvSpPr txBox="1">
            <a:spLocks noChangeArrowheads="1"/>
          </p:cNvSpPr>
          <p:nvPr/>
        </p:nvSpPr>
        <p:spPr bwMode="auto">
          <a:xfrm>
            <a:off x="5257800" y="2528888"/>
            <a:ext cx="1752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t>U.B. = 35</a:t>
            </a:r>
          </a:p>
        </p:txBody>
      </p:sp>
      <p:sp>
        <p:nvSpPr>
          <p:cNvPr id="32" name="Slide Number Placeholder 31"/>
          <p:cNvSpPr>
            <a:spLocks noGrp="1"/>
          </p:cNvSpPr>
          <p:nvPr>
            <p:ph type="sldNum" sz="quarter" idx="12"/>
          </p:nvPr>
        </p:nvSpPr>
        <p:spPr/>
        <p:txBody>
          <a:bodyPr/>
          <a:lstStyle/>
          <a:p>
            <a:fld id="{9CEA8C81-C8CC-46DA-BC2B-0D3EC17BE2E5}"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752600" y="304801"/>
            <a:ext cx="8686800" cy="703263"/>
          </a:xfrm>
        </p:spPr>
        <p:txBody>
          <a:bodyPr>
            <a:normAutofit fontScale="90000"/>
          </a:bodyPr>
          <a:lstStyle/>
          <a:p>
            <a:r>
              <a:rPr lang="en-US" sz="4000" dirty="0"/>
              <a:t>Special modeling considerations: capacity restrictions on total</a:t>
            </a:r>
            <a:r>
              <a:rPr lang="en-US" sz="3900" dirty="0"/>
              <a:t> supply</a:t>
            </a:r>
          </a:p>
        </p:txBody>
      </p:sp>
      <p:sp>
        <p:nvSpPr>
          <p:cNvPr id="60508" name="Rectangle 92"/>
          <p:cNvSpPr>
            <a:spLocks noGrp="1" noChangeArrowheads="1"/>
          </p:cNvSpPr>
          <p:nvPr>
            <p:ph idx="1"/>
          </p:nvPr>
        </p:nvSpPr>
        <p:spPr>
          <a:xfrm>
            <a:off x="3124200" y="5159665"/>
            <a:ext cx="6553200" cy="831273"/>
          </a:xfrm>
          <a:solidFill>
            <a:srgbClr val="FFFFFF"/>
          </a:solidFill>
          <a:ln/>
        </p:spPr>
        <p:txBody>
          <a:bodyPr/>
          <a:lstStyle/>
          <a:p>
            <a:pPr marL="0" indent="0" algn="ctr">
              <a:buNone/>
            </a:pPr>
            <a:r>
              <a:rPr lang="en-US"/>
              <a:t>Supply exceeds demand, but the upper bounds prevent the demand from being met.</a:t>
            </a:r>
          </a:p>
        </p:txBody>
      </p:sp>
      <p:grpSp>
        <p:nvGrpSpPr>
          <p:cNvPr id="60506" name="Group 90"/>
          <p:cNvGrpSpPr>
            <a:grpSpLocks/>
          </p:cNvGrpSpPr>
          <p:nvPr/>
        </p:nvGrpSpPr>
        <p:grpSpPr bwMode="auto">
          <a:xfrm>
            <a:off x="3124200" y="1447800"/>
            <a:ext cx="6019800" cy="3429000"/>
            <a:chOff x="1200" y="1296"/>
            <a:chExt cx="3792" cy="2160"/>
          </a:xfrm>
        </p:grpSpPr>
        <p:sp>
          <p:nvSpPr>
            <p:cNvPr id="60488" name="Oval 72"/>
            <p:cNvSpPr>
              <a:spLocks noChangeArrowheads="1"/>
            </p:cNvSpPr>
            <p:nvPr/>
          </p:nvSpPr>
          <p:spPr bwMode="auto">
            <a:xfrm>
              <a:off x="1728" y="1488"/>
              <a:ext cx="480" cy="528"/>
            </a:xfrm>
            <a:prstGeom prst="ellipse">
              <a:avLst/>
            </a:prstGeom>
            <a:solidFill>
              <a:schemeClr val="accent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ahoma" pitchFamily="34" charset="0"/>
                </a:rPr>
                <a:t>1</a:t>
              </a:r>
            </a:p>
          </p:txBody>
        </p:sp>
        <p:sp>
          <p:nvSpPr>
            <p:cNvPr id="60489" name="Rectangle 73"/>
            <p:cNvSpPr>
              <a:spLocks noChangeArrowheads="1"/>
            </p:cNvSpPr>
            <p:nvPr/>
          </p:nvSpPr>
          <p:spPr bwMode="auto">
            <a:xfrm>
              <a:off x="1248" y="1344"/>
              <a:ext cx="5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ahoma" pitchFamily="34" charset="0"/>
                </a:rPr>
                <a:t>-100</a:t>
              </a:r>
            </a:p>
          </p:txBody>
        </p:sp>
        <p:sp>
          <p:nvSpPr>
            <p:cNvPr id="60490" name="Oval 74"/>
            <p:cNvSpPr>
              <a:spLocks noChangeArrowheads="1"/>
            </p:cNvSpPr>
            <p:nvPr/>
          </p:nvSpPr>
          <p:spPr bwMode="auto">
            <a:xfrm>
              <a:off x="1680" y="2784"/>
              <a:ext cx="480" cy="528"/>
            </a:xfrm>
            <a:prstGeom prst="ellipse">
              <a:avLst/>
            </a:prstGeom>
            <a:solidFill>
              <a:schemeClr val="accent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ahoma" pitchFamily="34" charset="0"/>
                </a:rPr>
                <a:t>2</a:t>
              </a:r>
            </a:p>
          </p:txBody>
        </p:sp>
        <p:sp>
          <p:nvSpPr>
            <p:cNvPr id="60491" name="Rectangle 75"/>
            <p:cNvSpPr>
              <a:spLocks noChangeArrowheads="1"/>
            </p:cNvSpPr>
            <p:nvPr/>
          </p:nvSpPr>
          <p:spPr bwMode="auto">
            <a:xfrm>
              <a:off x="1200" y="3216"/>
              <a:ext cx="5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ahoma" pitchFamily="34" charset="0"/>
                </a:rPr>
                <a:t>-100</a:t>
              </a:r>
            </a:p>
          </p:txBody>
        </p:sp>
        <p:sp>
          <p:nvSpPr>
            <p:cNvPr id="60492" name="Oval 76"/>
            <p:cNvSpPr>
              <a:spLocks noChangeArrowheads="1"/>
            </p:cNvSpPr>
            <p:nvPr/>
          </p:nvSpPr>
          <p:spPr bwMode="auto">
            <a:xfrm>
              <a:off x="4080" y="1488"/>
              <a:ext cx="480" cy="528"/>
            </a:xfrm>
            <a:prstGeom prst="ellipse">
              <a:avLst/>
            </a:prstGeom>
            <a:solidFill>
              <a:schemeClr val="accent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ahoma" pitchFamily="34" charset="0"/>
                </a:rPr>
                <a:t>3</a:t>
              </a:r>
            </a:p>
          </p:txBody>
        </p:sp>
        <p:sp>
          <p:nvSpPr>
            <p:cNvPr id="60493" name="Rectangle 77"/>
            <p:cNvSpPr>
              <a:spLocks noChangeArrowheads="1"/>
            </p:cNvSpPr>
            <p:nvPr/>
          </p:nvSpPr>
          <p:spPr bwMode="auto">
            <a:xfrm>
              <a:off x="4416" y="1296"/>
              <a:ext cx="5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ahoma" pitchFamily="34" charset="0"/>
                </a:rPr>
                <a:t>+75</a:t>
              </a:r>
            </a:p>
          </p:txBody>
        </p:sp>
        <p:sp>
          <p:nvSpPr>
            <p:cNvPr id="60494" name="Oval 78"/>
            <p:cNvSpPr>
              <a:spLocks noChangeArrowheads="1"/>
            </p:cNvSpPr>
            <p:nvPr/>
          </p:nvSpPr>
          <p:spPr bwMode="auto">
            <a:xfrm>
              <a:off x="4032" y="2784"/>
              <a:ext cx="480" cy="528"/>
            </a:xfrm>
            <a:prstGeom prst="ellipse">
              <a:avLst/>
            </a:prstGeom>
            <a:solidFill>
              <a:schemeClr val="accent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ahoma" pitchFamily="34" charset="0"/>
                </a:rPr>
                <a:t>4</a:t>
              </a:r>
            </a:p>
          </p:txBody>
        </p:sp>
        <p:sp>
          <p:nvSpPr>
            <p:cNvPr id="60496" name="Rectangle 80"/>
            <p:cNvSpPr>
              <a:spLocks noChangeArrowheads="1"/>
            </p:cNvSpPr>
            <p:nvPr/>
          </p:nvSpPr>
          <p:spPr bwMode="auto">
            <a:xfrm>
              <a:off x="4368" y="3168"/>
              <a:ext cx="5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ahoma" pitchFamily="34" charset="0"/>
                </a:rPr>
                <a:t>+80</a:t>
              </a:r>
            </a:p>
          </p:txBody>
        </p:sp>
        <p:sp>
          <p:nvSpPr>
            <p:cNvPr id="60497" name="Line 81"/>
            <p:cNvSpPr>
              <a:spLocks noChangeShapeType="1"/>
            </p:cNvSpPr>
            <p:nvPr/>
          </p:nvSpPr>
          <p:spPr bwMode="auto">
            <a:xfrm>
              <a:off x="2208" y="1728"/>
              <a:ext cx="1824" cy="0"/>
            </a:xfrm>
            <a:prstGeom prst="line">
              <a:avLst/>
            </a:prstGeom>
            <a:noFill/>
            <a:ln w="952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98" name="Line 82"/>
            <p:cNvSpPr>
              <a:spLocks noChangeShapeType="1"/>
            </p:cNvSpPr>
            <p:nvPr/>
          </p:nvSpPr>
          <p:spPr bwMode="auto">
            <a:xfrm>
              <a:off x="2208" y="1728"/>
              <a:ext cx="1776" cy="1152"/>
            </a:xfrm>
            <a:prstGeom prst="line">
              <a:avLst/>
            </a:prstGeom>
            <a:noFill/>
            <a:ln w="952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99" name="Line 83"/>
            <p:cNvSpPr>
              <a:spLocks noChangeShapeType="1"/>
            </p:cNvSpPr>
            <p:nvPr/>
          </p:nvSpPr>
          <p:spPr bwMode="auto">
            <a:xfrm flipV="1">
              <a:off x="2160" y="1968"/>
              <a:ext cx="1872" cy="1056"/>
            </a:xfrm>
            <a:prstGeom prst="line">
              <a:avLst/>
            </a:prstGeom>
            <a:noFill/>
            <a:ln w="952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500" name="Line 84"/>
            <p:cNvSpPr>
              <a:spLocks noChangeShapeType="1"/>
            </p:cNvSpPr>
            <p:nvPr/>
          </p:nvSpPr>
          <p:spPr bwMode="auto">
            <a:xfrm>
              <a:off x="2160" y="3024"/>
              <a:ext cx="1824" cy="0"/>
            </a:xfrm>
            <a:prstGeom prst="line">
              <a:avLst/>
            </a:prstGeom>
            <a:noFill/>
            <a:ln w="952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502" name="Rectangle 86"/>
            <p:cNvSpPr>
              <a:spLocks noChangeArrowheads="1"/>
            </p:cNvSpPr>
            <p:nvPr/>
          </p:nvSpPr>
          <p:spPr bwMode="auto">
            <a:xfrm>
              <a:off x="2736" y="1392"/>
              <a:ext cx="5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Tahoma" pitchFamily="34" charset="0"/>
                </a:rPr>
                <a:t>$5, UB=40</a:t>
              </a:r>
            </a:p>
          </p:txBody>
        </p:sp>
        <p:sp>
          <p:nvSpPr>
            <p:cNvPr id="60503" name="Rectangle 87"/>
            <p:cNvSpPr>
              <a:spLocks noChangeArrowheads="1"/>
            </p:cNvSpPr>
            <p:nvPr/>
          </p:nvSpPr>
          <p:spPr bwMode="auto">
            <a:xfrm>
              <a:off x="2832" y="3072"/>
              <a:ext cx="5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Tahoma" pitchFamily="34" charset="0"/>
                </a:rPr>
                <a:t>$3, UB=35</a:t>
              </a:r>
            </a:p>
          </p:txBody>
        </p:sp>
        <p:sp>
          <p:nvSpPr>
            <p:cNvPr id="60504" name="Rectangle 88"/>
            <p:cNvSpPr>
              <a:spLocks noChangeArrowheads="1"/>
            </p:cNvSpPr>
            <p:nvPr/>
          </p:nvSpPr>
          <p:spPr bwMode="auto">
            <a:xfrm>
              <a:off x="2064" y="2496"/>
              <a:ext cx="5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Tahoma" pitchFamily="34" charset="0"/>
                </a:rPr>
                <a:t>$6, UB=35</a:t>
              </a:r>
            </a:p>
          </p:txBody>
        </p:sp>
        <p:sp>
          <p:nvSpPr>
            <p:cNvPr id="60505" name="Rectangle 89"/>
            <p:cNvSpPr>
              <a:spLocks noChangeArrowheads="1"/>
            </p:cNvSpPr>
            <p:nvPr/>
          </p:nvSpPr>
          <p:spPr bwMode="auto">
            <a:xfrm>
              <a:off x="2064" y="2016"/>
              <a:ext cx="5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Tahoma" pitchFamily="34" charset="0"/>
                </a:rPr>
                <a:t>$4, UB=30</a:t>
              </a:r>
            </a:p>
          </p:txBody>
        </p:sp>
      </p:grpSp>
      <p:sp>
        <p:nvSpPr>
          <p:cNvPr id="60507" name="Text Box 91"/>
          <p:cNvSpPr txBox="1">
            <a:spLocks noChangeArrowheads="1"/>
          </p:cNvSpPr>
          <p:nvPr/>
        </p:nvSpPr>
        <p:spPr bwMode="auto">
          <a:xfrm>
            <a:off x="2590800" y="51054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a:latin typeface="Times New Roman" pitchFamily="18" charset="0"/>
            </a:endParaRPr>
          </a:p>
        </p:txBody>
      </p:sp>
      <p:sp>
        <p:nvSpPr>
          <p:cNvPr id="23" name="Slide Number Placeholder 22"/>
          <p:cNvSpPr>
            <a:spLocks noGrp="1"/>
          </p:cNvSpPr>
          <p:nvPr>
            <p:ph type="sldNum" sz="quarter" idx="12"/>
          </p:nvPr>
        </p:nvSpPr>
        <p:spPr/>
        <p:txBody>
          <a:bodyPr/>
          <a:lstStyle/>
          <a:p>
            <a:fld id="{9CEA8C81-C8CC-46DA-BC2B-0D3EC17BE2E5}"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0508">
                                            <p:bg/>
                                          </p:spTgt>
                                        </p:tgtEl>
                                        <p:attrNameLst>
                                          <p:attrName>style.visibility</p:attrName>
                                        </p:attrNameLst>
                                      </p:cBhvr>
                                      <p:to>
                                        <p:strVal val="visible"/>
                                      </p:to>
                                    </p:set>
                                    <p:anim calcmode="lin" valueType="num">
                                      <p:cBhvr>
                                        <p:cTn id="7" dur="500" fill="hold"/>
                                        <p:tgtEl>
                                          <p:spTgt spid="60508">
                                            <p:bg/>
                                          </p:spTgt>
                                        </p:tgtEl>
                                        <p:attrNameLst>
                                          <p:attrName>ppt_w</p:attrName>
                                        </p:attrNameLst>
                                      </p:cBhvr>
                                      <p:tavLst>
                                        <p:tav tm="0">
                                          <p:val>
                                            <p:fltVal val="0"/>
                                          </p:val>
                                        </p:tav>
                                        <p:tav tm="100000">
                                          <p:val>
                                            <p:strVal val="#ppt_w"/>
                                          </p:val>
                                        </p:tav>
                                      </p:tavLst>
                                    </p:anim>
                                    <p:anim calcmode="lin" valueType="num">
                                      <p:cBhvr>
                                        <p:cTn id="8" dur="500" fill="hold"/>
                                        <p:tgtEl>
                                          <p:spTgt spid="60508">
                                            <p:bg/>
                                          </p:spTgt>
                                        </p:tgtEl>
                                        <p:attrNameLst>
                                          <p:attrName>ppt_h</p:attrName>
                                        </p:attrNameLst>
                                      </p:cBhvr>
                                      <p:tavLst>
                                        <p:tav tm="0">
                                          <p:val>
                                            <p:fltVal val="0"/>
                                          </p:val>
                                        </p:tav>
                                        <p:tav tm="100000">
                                          <p:val>
                                            <p:strVal val="#ppt_h"/>
                                          </p:val>
                                        </p:tav>
                                      </p:tavLst>
                                    </p:anim>
                                    <p:animEffect transition="in" filter="fade">
                                      <p:cBhvr>
                                        <p:cTn id="9" dur="500"/>
                                        <p:tgtEl>
                                          <p:spTgt spid="60508">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08" grpId="0" uiExpand="1" build="p"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93" name="Rectangle 29"/>
          <p:cNvSpPr>
            <a:spLocks noGrp="1" noChangeArrowheads="1"/>
          </p:cNvSpPr>
          <p:nvPr>
            <p:ph idx="1"/>
          </p:nvPr>
        </p:nvSpPr>
        <p:spPr>
          <a:xfrm>
            <a:off x="2362200" y="5194300"/>
            <a:ext cx="7620000" cy="838200"/>
          </a:xfrm>
          <a:solidFill>
            <a:srgbClr val="FFFFFF"/>
          </a:solidFill>
          <a:ln/>
        </p:spPr>
        <p:txBody>
          <a:bodyPr/>
          <a:lstStyle/>
          <a:p>
            <a:pPr marL="0" indent="0">
              <a:buNone/>
            </a:pPr>
            <a:r>
              <a:rPr lang="en-US"/>
              <a:t>Now demand exceeds supply. As much “real” demand as possible will be met in the least costly way.</a:t>
            </a:r>
          </a:p>
        </p:txBody>
      </p:sp>
      <p:sp>
        <p:nvSpPr>
          <p:cNvPr id="62468" name="Oval 4"/>
          <p:cNvSpPr>
            <a:spLocks noChangeArrowheads="1"/>
          </p:cNvSpPr>
          <p:nvPr/>
        </p:nvSpPr>
        <p:spPr bwMode="auto">
          <a:xfrm>
            <a:off x="5105400" y="1968500"/>
            <a:ext cx="762000" cy="838200"/>
          </a:xfrm>
          <a:prstGeom prst="ellipse">
            <a:avLst/>
          </a:prstGeom>
          <a:solidFill>
            <a:schemeClr val="accent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ahoma" pitchFamily="34" charset="0"/>
              </a:rPr>
              <a:t>1</a:t>
            </a:r>
          </a:p>
        </p:txBody>
      </p:sp>
      <p:sp>
        <p:nvSpPr>
          <p:cNvPr id="62469" name="Rectangle 5"/>
          <p:cNvSpPr>
            <a:spLocks noChangeArrowheads="1"/>
          </p:cNvSpPr>
          <p:nvPr/>
        </p:nvSpPr>
        <p:spPr bwMode="auto">
          <a:xfrm>
            <a:off x="4343400" y="17399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ahoma" pitchFamily="34" charset="0"/>
              </a:rPr>
              <a:t>-100</a:t>
            </a:r>
          </a:p>
        </p:txBody>
      </p:sp>
      <p:sp>
        <p:nvSpPr>
          <p:cNvPr id="62470" name="Oval 6"/>
          <p:cNvSpPr>
            <a:spLocks noChangeArrowheads="1"/>
          </p:cNvSpPr>
          <p:nvPr/>
        </p:nvSpPr>
        <p:spPr bwMode="auto">
          <a:xfrm>
            <a:off x="5029200" y="4025900"/>
            <a:ext cx="762000" cy="838200"/>
          </a:xfrm>
          <a:prstGeom prst="ellipse">
            <a:avLst/>
          </a:prstGeom>
          <a:solidFill>
            <a:schemeClr val="accent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ahoma" pitchFamily="34" charset="0"/>
              </a:rPr>
              <a:t>2</a:t>
            </a:r>
          </a:p>
        </p:txBody>
      </p:sp>
      <p:sp>
        <p:nvSpPr>
          <p:cNvPr id="62471" name="Rectangle 7"/>
          <p:cNvSpPr>
            <a:spLocks noChangeArrowheads="1"/>
          </p:cNvSpPr>
          <p:nvPr/>
        </p:nvSpPr>
        <p:spPr bwMode="auto">
          <a:xfrm>
            <a:off x="4267200" y="47117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ahoma" pitchFamily="34" charset="0"/>
              </a:rPr>
              <a:t>-100</a:t>
            </a:r>
          </a:p>
        </p:txBody>
      </p:sp>
      <p:sp>
        <p:nvSpPr>
          <p:cNvPr id="62472" name="Oval 8"/>
          <p:cNvSpPr>
            <a:spLocks noChangeArrowheads="1"/>
          </p:cNvSpPr>
          <p:nvPr/>
        </p:nvSpPr>
        <p:spPr bwMode="auto">
          <a:xfrm>
            <a:off x="8839200" y="1968500"/>
            <a:ext cx="762000" cy="838200"/>
          </a:xfrm>
          <a:prstGeom prst="ellipse">
            <a:avLst/>
          </a:prstGeom>
          <a:solidFill>
            <a:schemeClr val="accent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ahoma" pitchFamily="34" charset="0"/>
              </a:rPr>
              <a:t>3</a:t>
            </a:r>
          </a:p>
        </p:txBody>
      </p:sp>
      <p:sp>
        <p:nvSpPr>
          <p:cNvPr id="62473" name="Rectangle 9"/>
          <p:cNvSpPr>
            <a:spLocks noChangeArrowheads="1"/>
          </p:cNvSpPr>
          <p:nvPr/>
        </p:nvSpPr>
        <p:spPr bwMode="auto">
          <a:xfrm>
            <a:off x="9372600" y="16637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ahoma" pitchFamily="34" charset="0"/>
              </a:rPr>
              <a:t>+75</a:t>
            </a:r>
          </a:p>
        </p:txBody>
      </p:sp>
      <p:sp>
        <p:nvSpPr>
          <p:cNvPr id="62474" name="Oval 10"/>
          <p:cNvSpPr>
            <a:spLocks noChangeArrowheads="1"/>
          </p:cNvSpPr>
          <p:nvPr/>
        </p:nvSpPr>
        <p:spPr bwMode="auto">
          <a:xfrm>
            <a:off x="8763000" y="4025900"/>
            <a:ext cx="762000" cy="838200"/>
          </a:xfrm>
          <a:prstGeom prst="ellipse">
            <a:avLst/>
          </a:prstGeom>
          <a:solidFill>
            <a:schemeClr val="accent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ahoma" pitchFamily="34" charset="0"/>
              </a:rPr>
              <a:t>4</a:t>
            </a:r>
          </a:p>
        </p:txBody>
      </p:sp>
      <p:sp>
        <p:nvSpPr>
          <p:cNvPr id="62475" name="Rectangle 11"/>
          <p:cNvSpPr>
            <a:spLocks noChangeArrowheads="1"/>
          </p:cNvSpPr>
          <p:nvPr/>
        </p:nvSpPr>
        <p:spPr bwMode="auto">
          <a:xfrm>
            <a:off x="9296400" y="46355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ahoma" pitchFamily="34" charset="0"/>
              </a:rPr>
              <a:t>+80</a:t>
            </a:r>
          </a:p>
        </p:txBody>
      </p:sp>
      <p:sp>
        <p:nvSpPr>
          <p:cNvPr id="62476" name="Line 12"/>
          <p:cNvSpPr>
            <a:spLocks noChangeShapeType="1"/>
          </p:cNvSpPr>
          <p:nvPr/>
        </p:nvSpPr>
        <p:spPr bwMode="auto">
          <a:xfrm>
            <a:off x="5867400" y="2349500"/>
            <a:ext cx="2895600" cy="0"/>
          </a:xfrm>
          <a:prstGeom prst="line">
            <a:avLst/>
          </a:prstGeom>
          <a:noFill/>
          <a:ln w="952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477" name="Line 13"/>
          <p:cNvSpPr>
            <a:spLocks noChangeShapeType="1"/>
          </p:cNvSpPr>
          <p:nvPr/>
        </p:nvSpPr>
        <p:spPr bwMode="auto">
          <a:xfrm>
            <a:off x="5867400" y="2349500"/>
            <a:ext cx="2819400" cy="1828800"/>
          </a:xfrm>
          <a:prstGeom prst="line">
            <a:avLst/>
          </a:prstGeom>
          <a:noFill/>
          <a:ln w="952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478" name="Line 14"/>
          <p:cNvSpPr>
            <a:spLocks noChangeShapeType="1"/>
          </p:cNvSpPr>
          <p:nvPr/>
        </p:nvSpPr>
        <p:spPr bwMode="auto">
          <a:xfrm flipV="1">
            <a:off x="5791200" y="2730500"/>
            <a:ext cx="2971800" cy="1676400"/>
          </a:xfrm>
          <a:prstGeom prst="line">
            <a:avLst/>
          </a:prstGeom>
          <a:noFill/>
          <a:ln w="952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479" name="Line 15"/>
          <p:cNvSpPr>
            <a:spLocks noChangeShapeType="1"/>
          </p:cNvSpPr>
          <p:nvPr/>
        </p:nvSpPr>
        <p:spPr bwMode="auto">
          <a:xfrm>
            <a:off x="5791200" y="4406900"/>
            <a:ext cx="2895600" cy="0"/>
          </a:xfrm>
          <a:prstGeom prst="line">
            <a:avLst/>
          </a:prstGeom>
          <a:noFill/>
          <a:ln w="952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480" name="Rectangle 16"/>
          <p:cNvSpPr>
            <a:spLocks noChangeArrowheads="1"/>
          </p:cNvSpPr>
          <p:nvPr/>
        </p:nvSpPr>
        <p:spPr bwMode="auto">
          <a:xfrm>
            <a:off x="6705600" y="18161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Tahoma" pitchFamily="34" charset="0"/>
              </a:rPr>
              <a:t>$5, UB=40</a:t>
            </a:r>
          </a:p>
        </p:txBody>
      </p:sp>
      <p:sp>
        <p:nvSpPr>
          <p:cNvPr id="62481" name="Rectangle 17"/>
          <p:cNvSpPr>
            <a:spLocks noChangeArrowheads="1"/>
          </p:cNvSpPr>
          <p:nvPr/>
        </p:nvSpPr>
        <p:spPr bwMode="auto">
          <a:xfrm>
            <a:off x="6858000" y="44831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Tahoma" pitchFamily="34" charset="0"/>
              </a:rPr>
              <a:t>$3, UB=35</a:t>
            </a:r>
          </a:p>
        </p:txBody>
      </p:sp>
      <p:sp>
        <p:nvSpPr>
          <p:cNvPr id="62482" name="Rectangle 18"/>
          <p:cNvSpPr>
            <a:spLocks noChangeArrowheads="1"/>
          </p:cNvSpPr>
          <p:nvPr/>
        </p:nvSpPr>
        <p:spPr bwMode="auto">
          <a:xfrm>
            <a:off x="5638800" y="35687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Tahoma" pitchFamily="34" charset="0"/>
              </a:rPr>
              <a:t>$6, UB=35</a:t>
            </a:r>
          </a:p>
        </p:txBody>
      </p:sp>
      <p:sp>
        <p:nvSpPr>
          <p:cNvPr id="62483" name="Rectangle 19"/>
          <p:cNvSpPr>
            <a:spLocks noChangeArrowheads="1"/>
          </p:cNvSpPr>
          <p:nvPr/>
        </p:nvSpPr>
        <p:spPr bwMode="auto">
          <a:xfrm>
            <a:off x="5638800" y="28067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Tahoma" pitchFamily="34" charset="0"/>
              </a:rPr>
              <a:t>$4, UB=30</a:t>
            </a:r>
          </a:p>
        </p:txBody>
      </p:sp>
      <p:sp>
        <p:nvSpPr>
          <p:cNvPr id="62487" name="Oval 23"/>
          <p:cNvSpPr>
            <a:spLocks noChangeArrowheads="1"/>
          </p:cNvSpPr>
          <p:nvPr/>
        </p:nvSpPr>
        <p:spPr bwMode="auto">
          <a:xfrm>
            <a:off x="3048000" y="3035300"/>
            <a:ext cx="762000" cy="838200"/>
          </a:xfrm>
          <a:prstGeom prst="ellipse">
            <a:avLst/>
          </a:prstGeom>
          <a:solidFill>
            <a:schemeClr val="accent1"/>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ahoma" pitchFamily="34" charset="0"/>
              </a:rPr>
              <a:t>0</a:t>
            </a:r>
          </a:p>
        </p:txBody>
      </p:sp>
      <p:sp>
        <p:nvSpPr>
          <p:cNvPr id="62488" name="Rectangle 24"/>
          <p:cNvSpPr>
            <a:spLocks noChangeArrowheads="1"/>
          </p:cNvSpPr>
          <p:nvPr/>
        </p:nvSpPr>
        <p:spPr bwMode="auto">
          <a:xfrm>
            <a:off x="2286000" y="28067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ahoma" pitchFamily="34" charset="0"/>
              </a:rPr>
              <a:t>+200</a:t>
            </a:r>
          </a:p>
        </p:txBody>
      </p:sp>
      <p:sp>
        <p:nvSpPr>
          <p:cNvPr id="62489" name="Line 25"/>
          <p:cNvSpPr>
            <a:spLocks noChangeShapeType="1"/>
          </p:cNvSpPr>
          <p:nvPr/>
        </p:nvSpPr>
        <p:spPr bwMode="auto">
          <a:xfrm flipH="1">
            <a:off x="3810000" y="2425700"/>
            <a:ext cx="1295400" cy="762000"/>
          </a:xfrm>
          <a:prstGeom prst="line">
            <a:avLst/>
          </a:prstGeom>
          <a:noFill/>
          <a:ln w="952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490" name="Line 26"/>
          <p:cNvSpPr>
            <a:spLocks noChangeShapeType="1"/>
          </p:cNvSpPr>
          <p:nvPr/>
        </p:nvSpPr>
        <p:spPr bwMode="auto">
          <a:xfrm flipH="1" flipV="1">
            <a:off x="3810000" y="3797300"/>
            <a:ext cx="1219200" cy="685800"/>
          </a:xfrm>
          <a:prstGeom prst="line">
            <a:avLst/>
          </a:prstGeom>
          <a:noFill/>
          <a:ln w="952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491" name="Rectangle 27"/>
          <p:cNvSpPr>
            <a:spLocks noChangeArrowheads="1"/>
          </p:cNvSpPr>
          <p:nvPr/>
        </p:nvSpPr>
        <p:spPr bwMode="auto">
          <a:xfrm>
            <a:off x="3048000" y="4178300"/>
            <a:ext cx="1295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Tahoma" pitchFamily="34" charset="0"/>
              </a:rPr>
              <a:t>$999, UB=100</a:t>
            </a:r>
          </a:p>
        </p:txBody>
      </p:sp>
      <p:sp>
        <p:nvSpPr>
          <p:cNvPr id="62492" name="Rectangle 28"/>
          <p:cNvSpPr>
            <a:spLocks noChangeArrowheads="1"/>
          </p:cNvSpPr>
          <p:nvPr/>
        </p:nvSpPr>
        <p:spPr bwMode="auto">
          <a:xfrm>
            <a:off x="3200400" y="2349500"/>
            <a:ext cx="1295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Tahoma" pitchFamily="34" charset="0"/>
              </a:rPr>
              <a:t>$999, UB=100</a:t>
            </a:r>
          </a:p>
        </p:txBody>
      </p:sp>
      <p:sp>
        <p:nvSpPr>
          <p:cNvPr id="27" name="Slide Number Placeholder 26"/>
          <p:cNvSpPr>
            <a:spLocks noGrp="1"/>
          </p:cNvSpPr>
          <p:nvPr>
            <p:ph type="sldNum" sz="quarter" idx="12"/>
          </p:nvPr>
        </p:nvSpPr>
        <p:spPr/>
        <p:txBody>
          <a:bodyPr/>
          <a:lstStyle/>
          <a:p>
            <a:fld id="{9CEA8C81-C8CC-46DA-BC2B-0D3EC17BE2E5}" type="slidenum">
              <a:rPr lang="en-US" smtClean="0"/>
              <a:pPr/>
              <a:t>25</a:t>
            </a:fld>
            <a:endParaRPr lang="en-US"/>
          </a:p>
        </p:txBody>
      </p:sp>
      <p:sp>
        <p:nvSpPr>
          <p:cNvPr id="29" name="Rectangle 2"/>
          <p:cNvSpPr txBox="1">
            <a:spLocks noChangeArrowheads="1"/>
          </p:cNvSpPr>
          <p:nvPr/>
        </p:nvSpPr>
        <p:spPr>
          <a:xfrm>
            <a:off x="1752600" y="304801"/>
            <a:ext cx="8686800" cy="703263"/>
          </a:xfrm>
          <a:prstGeom prst="rect">
            <a:avLst/>
          </a:prstGeom>
        </p:spPr>
        <p:txBody>
          <a:bodyPr vert="horz" lIns="91440" tIns="45720" rIns="91440" bIns="45720" rtlCol="0" anchor="ctr">
            <a:noAutofit/>
          </a:bodyPr>
          <a:lstStyle/>
          <a:p>
            <a:pPr algn="ctr" fontAlgn="auto">
              <a:spcAft>
                <a:spcPts val="0"/>
              </a:spcAft>
              <a:defRPr/>
            </a:pPr>
            <a:r>
              <a:rPr lang="en-US" sz="3600" dirty="0">
                <a:latin typeface="+mj-lt"/>
                <a:ea typeface="+mj-ea"/>
                <a:cs typeface="+mj-cs"/>
              </a:rPr>
              <a:t>Special modeling considerations: capacity restrictions on total supply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2493">
                                            <p:bg/>
                                          </p:spTgt>
                                        </p:tgtEl>
                                        <p:attrNameLst>
                                          <p:attrName>style.visibility</p:attrName>
                                        </p:attrNameLst>
                                      </p:cBhvr>
                                      <p:to>
                                        <p:strVal val="visible"/>
                                      </p:to>
                                    </p:set>
                                    <p:anim calcmode="lin" valueType="num">
                                      <p:cBhvr>
                                        <p:cTn id="7" dur="500" fill="hold"/>
                                        <p:tgtEl>
                                          <p:spTgt spid="62493">
                                            <p:bg/>
                                          </p:spTgt>
                                        </p:tgtEl>
                                        <p:attrNameLst>
                                          <p:attrName>ppt_w</p:attrName>
                                        </p:attrNameLst>
                                      </p:cBhvr>
                                      <p:tavLst>
                                        <p:tav tm="0">
                                          <p:val>
                                            <p:fltVal val="0"/>
                                          </p:val>
                                        </p:tav>
                                        <p:tav tm="100000">
                                          <p:val>
                                            <p:strVal val="#ppt_w"/>
                                          </p:val>
                                        </p:tav>
                                      </p:tavLst>
                                    </p:anim>
                                    <p:anim calcmode="lin" valueType="num">
                                      <p:cBhvr>
                                        <p:cTn id="8" dur="500" fill="hold"/>
                                        <p:tgtEl>
                                          <p:spTgt spid="62493">
                                            <p:bg/>
                                          </p:spTgt>
                                        </p:tgtEl>
                                        <p:attrNameLst>
                                          <p:attrName>ppt_h</p:attrName>
                                        </p:attrNameLst>
                                      </p:cBhvr>
                                      <p:tavLst>
                                        <p:tav tm="0">
                                          <p:val>
                                            <p:fltVal val="0"/>
                                          </p:val>
                                        </p:tav>
                                        <p:tav tm="100000">
                                          <p:val>
                                            <p:strVal val="#ppt_h"/>
                                          </p:val>
                                        </p:tav>
                                      </p:tavLst>
                                    </p:anim>
                                    <p:animEffect transition="in" filter="fade">
                                      <p:cBhvr>
                                        <p:cTn id="9" dur="500"/>
                                        <p:tgtEl>
                                          <p:spTgt spid="6249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93"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752600" y="533401"/>
            <a:ext cx="8686800" cy="608013"/>
          </a:xfrm>
          <a:noFill/>
          <a:ln/>
        </p:spPr>
        <p:txBody>
          <a:bodyPr vert="horz" lIns="92075" tIns="46038" rIns="92075" bIns="46038" rtlCol="0" anchor="ctr">
            <a:normAutofit fontScale="90000"/>
          </a:bodyPr>
          <a:lstStyle/>
          <a:p>
            <a:r>
              <a:rPr lang="en-US" sz="4000" i="1" dirty="0"/>
              <a:t>The Minimal Spanning Tree Problem</a:t>
            </a:r>
          </a:p>
        </p:txBody>
      </p:sp>
      <p:sp>
        <p:nvSpPr>
          <p:cNvPr id="39939" name="Rectangle 3"/>
          <p:cNvSpPr>
            <a:spLocks noGrp="1" noChangeArrowheads="1"/>
          </p:cNvSpPr>
          <p:nvPr>
            <p:ph idx="1"/>
          </p:nvPr>
        </p:nvSpPr>
        <p:spPr>
          <a:xfrm>
            <a:off x="983432" y="1638300"/>
            <a:ext cx="10441160" cy="4152900"/>
          </a:xfrm>
          <a:noFill/>
          <a:ln/>
        </p:spPr>
        <p:txBody>
          <a:bodyPr vert="horz" lIns="92075" tIns="46038" rIns="92075" bIns="46038" rtlCol="0">
            <a:normAutofit/>
          </a:bodyPr>
          <a:lstStyle/>
          <a:p>
            <a:r>
              <a:rPr lang="en-US" dirty="0">
                <a:solidFill>
                  <a:schemeClr val="tx1"/>
                </a:solidFill>
              </a:rPr>
              <a:t>For a network with </a:t>
            </a:r>
            <a:r>
              <a:rPr lang="en-US" i="1" dirty="0">
                <a:solidFill>
                  <a:schemeClr val="tx1"/>
                </a:solidFill>
                <a:latin typeface="Times New Roman" pitchFamily="18" charset="0"/>
              </a:rPr>
              <a:t>n</a:t>
            </a:r>
            <a:r>
              <a:rPr lang="en-US" dirty="0">
                <a:solidFill>
                  <a:schemeClr val="tx1"/>
                </a:solidFill>
              </a:rPr>
              <a:t> nodes, a </a:t>
            </a:r>
            <a:r>
              <a:rPr lang="en-US" i="1" u="sng" dirty="0">
                <a:solidFill>
                  <a:schemeClr val="tx1"/>
                </a:solidFill>
              </a:rPr>
              <a:t>spanning tree</a:t>
            </a:r>
            <a:r>
              <a:rPr lang="en-US" dirty="0">
                <a:solidFill>
                  <a:schemeClr val="tx1"/>
                </a:solidFill>
              </a:rPr>
              <a:t> is a set of </a:t>
            </a:r>
            <a:r>
              <a:rPr lang="en-US" i="1" dirty="0">
                <a:solidFill>
                  <a:schemeClr val="tx1"/>
                </a:solidFill>
                <a:latin typeface="Times New Roman" pitchFamily="18" charset="0"/>
              </a:rPr>
              <a:t>n-1</a:t>
            </a:r>
            <a:r>
              <a:rPr lang="en-US" dirty="0">
                <a:solidFill>
                  <a:schemeClr val="tx1"/>
                </a:solidFill>
              </a:rPr>
              <a:t> arcs that connects all the nodes and contains no loops.</a:t>
            </a:r>
          </a:p>
          <a:p>
            <a:r>
              <a:rPr lang="en-US" dirty="0">
                <a:solidFill>
                  <a:schemeClr val="tx1"/>
                </a:solidFill>
              </a:rPr>
              <a:t>The minimal spanning tree problem involves determining the set of arcs that connects all the nodes at minimum cost.</a:t>
            </a:r>
          </a:p>
        </p:txBody>
      </p:sp>
      <p:sp>
        <p:nvSpPr>
          <p:cNvPr id="5" name="Slide Number Placeholder 4"/>
          <p:cNvSpPr>
            <a:spLocks noGrp="1"/>
          </p:cNvSpPr>
          <p:nvPr>
            <p:ph type="sldNum" sz="quarter" idx="12"/>
          </p:nvPr>
        </p:nvSpPr>
        <p:spPr/>
        <p:txBody>
          <a:bodyPr/>
          <a:lstStyle/>
          <a:p>
            <a:fld id="{9CEA8C81-C8CC-46DA-BC2B-0D3EC17BE2E5}"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Minimal Spanning Tree example: Windstar Aerospace Company</a:t>
            </a:r>
            <a:endParaRPr lang="en-IN" dirty="0"/>
          </a:p>
        </p:txBody>
      </p:sp>
      <p:pic>
        <p:nvPicPr>
          <p:cNvPr id="5" name="Content Placeholder 4" descr="mst.gif"/>
          <p:cNvPicPr>
            <a:picLocks noGrp="1" noChangeAspect="1"/>
          </p:cNvPicPr>
          <p:nvPr>
            <p:ph idx="1"/>
          </p:nvPr>
        </p:nvPicPr>
        <p:blipFill>
          <a:blip r:embed="rId2"/>
          <a:stretch>
            <a:fillRect/>
          </a:stretch>
        </p:blipFill>
        <p:spPr>
          <a:xfrm>
            <a:off x="3095604" y="1714488"/>
            <a:ext cx="5076736" cy="3734330"/>
          </a:xfrm>
        </p:spPr>
      </p:pic>
      <p:sp>
        <p:nvSpPr>
          <p:cNvPr id="4" name="Slide Number Placeholder 3"/>
          <p:cNvSpPr>
            <a:spLocks noGrp="1"/>
          </p:cNvSpPr>
          <p:nvPr>
            <p:ph type="sldNum" sz="quarter" idx="12"/>
          </p:nvPr>
        </p:nvSpPr>
        <p:spPr/>
        <p:txBody>
          <a:bodyPr/>
          <a:lstStyle/>
          <a:p>
            <a:fld id="{9CEA8C81-C8CC-46DA-BC2B-0D3EC17BE2E5}" type="slidenum">
              <a:rPr lang="en-US" smtClean="0"/>
              <a:pPr/>
              <a:t>27</a:t>
            </a:fld>
            <a:endParaRPr lang="en-US"/>
          </a:p>
        </p:txBody>
      </p:sp>
      <p:sp>
        <p:nvSpPr>
          <p:cNvPr id="6" name="Rectangle 35"/>
          <p:cNvSpPr>
            <a:spLocks noChangeArrowheads="1"/>
          </p:cNvSpPr>
          <p:nvPr/>
        </p:nvSpPr>
        <p:spPr bwMode="auto">
          <a:xfrm>
            <a:off x="2762251" y="5741989"/>
            <a:ext cx="7432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dirty="0">
                <a:latin typeface="+mj-lt"/>
              </a:rPr>
              <a:t>Nodes represent computers in a local area network.</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81200" y="274639"/>
            <a:ext cx="8229600" cy="657225"/>
          </a:xfrm>
          <a:noFill/>
          <a:ln/>
        </p:spPr>
        <p:txBody>
          <a:bodyPr vert="horz" lIns="92075" tIns="46038" rIns="92075" bIns="46038" rtlCol="0" anchor="ctr">
            <a:normAutofit/>
          </a:bodyPr>
          <a:lstStyle/>
          <a:p>
            <a:r>
              <a:rPr lang="en-US" dirty="0"/>
              <a:t>The Minimal Spanning Tree algorithm</a:t>
            </a:r>
          </a:p>
        </p:txBody>
      </p:sp>
      <p:sp>
        <p:nvSpPr>
          <p:cNvPr id="41987" name="Rectangle 3"/>
          <p:cNvSpPr>
            <a:spLocks noGrp="1" noChangeArrowheads="1"/>
          </p:cNvSpPr>
          <p:nvPr>
            <p:ph idx="1"/>
          </p:nvPr>
        </p:nvSpPr>
        <p:spPr>
          <a:xfrm>
            <a:off x="623392" y="1562116"/>
            <a:ext cx="10959008" cy="4152900"/>
          </a:xfrm>
          <a:noFill/>
          <a:ln/>
        </p:spPr>
        <p:txBody>
          <a:bodyPr vert="horz" lIns="92075" tIns="46038" rIns="92075" bIns="46038" rtlCol="0">
            <a:normAutofit/>
          </a:bodyPr>
          <a:lstStyle/>
          <a:p>
            <a:pPr marL="577850" indent="-577850">
              <a:lnSpc>
                <a:spcPct val="120000"/>
              </a:lnSpc>
              <a:buNone/>
            </a:pPr>
            <a:r>
              <a:rPr lang="en-US" dirty="0"/>
              <a:t>1.	Select any node.  Call this the current subnetwork.</a:t>
            </a:r>
          </a:p>
          <a:p>
            <a:pPr marL="577850" indent="-577850">
              <a:lnSpc>
                <a:spcPct val="120000"/>
              </a:lnSpc>
              <a:buNone/>
            </a:pPr>
            <a:r>
              <a:rPr lang="en-US" dirty="0"/>
              <a:t>2.	Add to the current subnetwork the cheapest arc that connects any node within the current subnetwork to any node not in the current subnetwork. (Ties for the cheapest arc can be broken arbitrarily.) Call this the current subnetwork.</a:t>
            </a:r>
          </a:p>
          <a:p>
            <a:pPr marL="577850" indent="-577850">
              <a:lnSpc>
                <a:spcPct val="120000"/>
              </a:lnSpc>
              <a:buNone/>
            </a:pPr>
            <a:r>
              <a:rPr lang="en-US" dirty="0"/>
              <a:t>3.</a:t>
            </a:r>
            <a:r>
              <a:rPr lang="en-US" b="1" dirty="0"/>
              <a:t> 	</a:t>
            </a:r>
            <a:r>
              <a:rPr lang="en-US" dirty="0"/>
              <a:t>If all the nodes are in the subnetwork, stop; this is the optimal solution. Otherwise, return to step 2.</a:t>
            </a:r>
          </a:p>
        </p:txBody>
      </p:sp>
      <p:sp>
        <p:nvSpPr>
          <p:cNvPr id="5" name="Slide Number Placeholder 4"/>
          <p:cNvSpPr>
            <a:spLocks noGrp="1"/>
          </p:cNvSpPr>
          <p:nvPr>
            <p:ph type="sldNum" sz="quarter" idx="12"/>
          </p:nvPr>
        </p:nvSpPr>
        <p:spPr/>
        <p:txBody>
          <a:bodyPr/>
          <a:lstStyle/>
          <a:p>
            <a:fld id="{9CEA8C81-C8CC-46DA-BC2B-0D3EC17BE2E5}"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9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the example problem</a:t>
            </a:r>
            <a:endParaRPr lang="en-IN" dirty="0"/>
          </a:p>
        </p:txBody>
      </p:sp>
      <p:pic>
        <p:nvPicPr>
          <p:cNvPr id="5" name="Content Placeholder 4" descr="mst2.gif"/>
          <p:cNvPicPr>
            <a:picLocks noGrp="1" noChangeAspect="1"/>
          </p:cNvPicPr>
          <p:nvPr>
            <p:ph idx="1"/>
          </p:nvPr>
        </p:nvPicPr>
        <p:blipFill>
          <a:blip r:embed="rId2"/>
          <a:stretch>
            <a:fillRect/>
          </a:stretch>
        </p:blipFill>
        <p:spPr>
          <a:xfrm>
            <a:off x="3117415" y="1785927"/>
            <a:ext cx="5712714" cy="4340237"/>
          </a:xfrm>
        </p:spPr>
      </p:pic>
      <p:sp>
        <p:nvSpPr>
          <p:cNvPr id="4" name="Slide Number Placeholder 3"/>
          <p:cNvSpPr>
            <a:spLocks noGrp="1"/>
          </p:cNvSpPr>
          <p:nvPr>
            <p:ph type="sldNum" sz="quarter" idx="12"/>
          </p:nvPr>
        </p:nvSpPr>
        <p:spPr/>
        <p:txBody>
          <a:bodyPr/>
          <a:lstStyle/>
          <a:p>
            <a:fld id="{9CEA8C81-C8CC-46DA-BC2B-0D3EC17BE2E5}"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09800" y="285728"/>
            <a:ext cx="7924800" cy="990600"/>
          </a:xfrm>
          <a:noFill/>
          <a:ln/>
        </p:spPr>
        <p:txBody>
          <a:bodyPr vert="horz" lIns="92075" tIns="46038" rIns="92075" bIns="46038" rtlCol="0" anchor="ctr">
            <a:normAutofit/>
          </a:bodyPr>
          <a:lstStyle/>
          <a:p>
            <a:pPr>
              <a:lnSpc>
                <a:spcPct val="80000"/>
              </a:lnSpc>
            </a:pPr>
            <a:r>
              <a:rPr lang="en-US" sz="4000" dirty="0"/>
              <a:t>Network flow problem characteristics</a:t>
            </a:r>
          </a:p>
        </p:txBody>
      </p:sp>
      <p:sp>
        <p:nvSpPr>
          <p:cNvPr id="8195" name="Rectangle 3"/>
          <p:cNvSpPr>
            <a:spLocks noGrp="1" noChangeArrowheads="1"/>
          </p:cNvSpPr>
          <p:nvPr>
            <p:ph idx="1"/>
          </p:nvPr>
        </p:nvSpPr>
        <p:spPr>
          <a:xfrm>
            <a:off x="767408" y="1714500"/>
            <a:ext cx="10513168" cy="4152900"/>
          </a:xfrm>
          <a:noFill/>
          <a:ln/>
        </p:spPr>
        <p:txBody>
          <a:bodyPr vert="horz" lIns="92075" tIns="46038" rIns="92075" bIns="46038" rtlCol="0">
            <a:normAutofit/>
          </a:bodyPr>
          <a:lstStyle/>
          <a:p>
            <a:r>
              <a:rPr lang="en-US" dirty="0">
                <a:solidFill>
                  <a:schemeClr val="tx1"/>
                </a:solidFill>
              </a:rPr>
              <a:t>Network flow problems can be represented as a collection of nodes connected by arcs.</a:t>
            </a:r>
          </a:p>
          <a:p>
            <a:r>
              <a:rPr lang="en-US" dirty="0">
                <a:solidFill>
                  <a:schemeClr val="tx1"/>
                </a:solidFill>
              </a:rPr>
              <a:t>There are three types of nodes:</a:t>
            </a:r>
          </a:p>
          <a:p>
            <a:pPr lvl="1"/>
            <a:r>
              <a:rPr lang="en-US" dirty="0">
                <a:solidFill>
                  <a:schemeClr val="tx1"/>
                </a:solidFill>
              </a:rPr>
              <a:t>Supply</a:t>
            </a:r>
          </a:p>
          <a:p>
            <a:pPr lvl="1"/>
            <a:r>
              <a:rPr lang="en-US" dirty="0">
                <a:solidFill>
                  <a:schemeClr val="tx1"/>
                </a:solidFill>
              </a:rPr>
              <a:t>Demand</a:t>
            </a:r>
          </a:p>
          <a:p>
            <a:pPr lvl="1"/>
            <a:r>
              <a:rPr lang="en-US" dirty="0">
                <a:solidFill>
                  <a:schemeClr val="tx1"/>
                </a:solidFill>
              </a:rPr>
              <a:t>Transshipment</a:t>
            </a:r>
          </a:p>
          <a:p>
            <a:r>
              <a:rPr lang="en-US" dirty="0">
                <a:solidFill>
                  <a:schemeClr val="tx1"/>
                </a:solidFill>
              </a:rPr>
              <a:t>We’ll use negative numbers to represent supplies and positive numbers to represent demand.</a:t>
            </a:r>
          </a:p>
        </p:txBody>
      </p:sp>
      <p:sp>
        <p:nvSpPr>
          <p:cNvPr id="5" name="Slide Number Placeholder 4"/>
          <p:cNvSpPr>
            <a:spLocks noGrp="1"/>
          </p:cNvSpPr>
          <p:nvPr>
            <p:ph type="sldNum" sz="quarter" idx="12"/>
          </p:nvPr>
        </p:nvSpPr>
        <p:spPr/>
        <p:txBody>
          <a:bodyPr/>
          <a:lstStyle/>
          <a:p>
            <a:fld id="{9CEA8C81-C8CC-46DA-BC2B-0D3EC17BE2E5}"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1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19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A Transshipment problem: The Bavarian motor company</a:t>
            </a:r>
            <a:endParaRPr lang="en-IN" dirty="0">
              <a:solidFill>
                <a:schemeClr val="tx1"/>
              </a:solidFill>
            </a:endParaRPr>
          </a:p>
        </p:txBody>
      </p:sp>
      <p:pic>
        <p:nvPicPr>
          <p:cNvPr id="5" name="Content Placeholder 4" descr="trans01.gif"/>
          <p:cNvPicPr>
            <a:picLocks noGrp="1" noChangeAspect="1"/>
          </p:cNvPicPr>
          <p:nvPr>
            <p:ph idx="1"/>
          </p:nvPr>
        </p:nvPicPr>
        <p:blipFill>
          <a:blip r:embed="rId2"/>
          <a:stretch>
            <a:fillRect/>
          </a:stretch>
        </p:blipFill>
        <p:spPr>
          <a:xfrm>
            <a:off x="2381224" y="1419806"/>
            <a:ext cx="6572296" cy="5152466"/>
          </a:xfrm>
        </p:spPr>
      </p:pic>
      <p:sp>
        <p:nvSpPr>
          <p:cNvPr id="4" name="Slide Number Placeholder 3"/>
          <p:cNvSpPr>
            <a:spLocks noGrp="1"/>
          </p:cNvSpPr>
          <p:nvPr>
            <p:ph type="sldNum" sz="quarter" idx="12"/>
          </p:nvPr>
        </p:nvSpPr>
        <p:spPr/>
        <p:txBody>
          <a:bodyPr/>
          <a:lstStyle/>
          <a:p>
            <a:fld id="{9CEA8C81-C8CC-46DA-BC2B-0D3EC17BE2E5}"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274638"/>
            <a:ext cx="8229600" cy="736600"/>
          </a:xfrm>
          <a:noFill/>
          <a:ln/>
        </p:spPr>
        <p:txBody>
          <a:bodyPr vert="horz" lIns="92075" tIns="46038" rIns="92075" bIns="46038" rtlCol="0" anchor="ctr">
            <a:normAutofit/>
          </a:bodyPr>
          <a:lstStyle/>
          <a:p>
            <a:r>
              <a:rPr lang="en-US" dirty="0">
                <a:solidFill>
                  <a:schemeClr val="tx1"/>
                </a:solidFill>
              </a:rPr>
              <a:t>Defining the </a:t>
            </a:r>
            <a:r>
              <a:rPr lang="en-US" dirty="0" smtClean="0">
                <a:solidFill>
                  <a:schemeClr val="tx1"/>
                </a:solidFill>
              </a:rPr>
              <a:t>decision variables</a:t>
            </a:r>
            <a:endParaRPr lang="en-US" dirty="0">
              <a:solidFill>
                <a:schemeClr val="tx1"/>
              </a:solidFill>
            </a:endParaRPr>
          </a:p>
        </p:txBody>
      </p:sp>
      <p:sp>
        <p:nvSpPr>
          <p:cNvPr id="10243" name="Rectangle 3"/>
          <p:cNvSpPr>
            <a:spLocks noGrp="1" noChangeArrowheads="1"/>
          </p:cNvSpPr>
          <p:nvPr>
            <p:ph idx="1"/>
          </p:nvPr>
        </p:nvSpPr>
        <p:spPr>
          <a:xfrm>
            <a:off x="983432" y="1474788"/>
            <a:ext cx="10297144" cy="1954212"/>
          </a:xfrm>
          <a:noFill/>
          <a:ln/>
        </p:spPr>
        <p:txBody>
          <a:bodyPr vert="horz" lIns="92075" tIns="46038" rIns="92075" bIns="46038" rtlCol="0">
            <a:normAutofit/>
          </a:bodyPr>
          <a:lstStyle/>
          <a:p>
            <a:pPr marL="0" indent="0">
              <a:buNone/>
            </a:pPr>
            <a:r>
              <a:rPr lang="en-US" dirty="0">
                <a:solidFill>
                  <a:schemeClr val="tx1"/>
                </a:solidFill>
              </a:rPr>
              <a:t>For each arc in a network flow model </a:t>
            </a:r>
            <a:r>
              <a:rPr lang="en-US" dirty="0" smtClean="0">
                <a:solidFill>
                  <a:schemeClr val="tx1"/>
                </a:solidFill>
              </a:rPr>
              <a:t>we </a:t>
            </a:r>
            <a:r>
              <a:rPr lang="en-US" dirty="0">
                <a:solidFill>
                  <a:schemeClr val="tx1"/>
                </a:solidFill>
              </a:rPr>
              <a:t>define a decision variable as</a:t>
            </a:r>
            <a:r>
              <a:rPr lang="en-US" dirty="0" smtClean="0">
                <a:solidFill>
                  <a:schemeClr val="tx1"/>
                </a:solidFill>
              </a:rPr>
              <a:t>:</a:t>
            </a:r>
            <a:endParaRPr lang="en-US" sz="2800" dirty="0"/>
          </a:p>
          <a:p>
            <a:pPr marL="0" indent="0">
              <a:buNone/>
            </a:pPr>
            <a:r>
              <a:rPr lang="en-US" dirty="0">
                <a:latin typeface="Times New Roman" pitchFamily="18" charset="0"/>
              </a:rPr>
              <a:t>X</a:t>
            </a:r>
            <a:r>
              <a:rPr lang="en-US" i="1" baseline="-25000" dirty="0">
                <a:latin typeface="Times New Roman" pitchFamily="18" charset="0"/>
              </a:rPr>
              <a:t>ij</a:t>
            </a:r>
            <a:r>
              <a:rPr lang="en-US" dirty="0">
                <a:latin typeface="Times New Roman" pitchFamily="18" charset="0"/>
              </a:rPr>
              <a:t> = </a:t>
            </a:r>
            <a:r>
              <a:rPr lang="en-US" sz="2100" dirty="0"/>
              <a:t>the amount being shipped (or flowing) </a:t>
            </a:r>
            <a:r>
              <a:rPr lang="en-US" sz="2100" i="1" u="sng" dirty="0"/>
              <a:t>from</a:t>
            </a:r>
            <a:r>
              <a:rPr lang="en-US" sz="2100" dirty="0"/>
              <a:t> node </a:t>
            </a:r>
            <a:r>
              <a:rPr lang="en-US" sz="2100" i="1" dirty="0">
                <a:latin typeface="Times New Roman" pitchFamily="18" charset="0"/>
              </a:rPr>
              <a:t>i</a:t>
            </a:r>
            <a:r>
              <a:rPr lang="en-US" sz="2100" dirty="0"/>
              <a:t>  </a:t>
            </a:r>
            <a:r>
              <a:rPr lang="en-US" sz="2100" i="1" u="sng" dirty="0"/>
              <a:t>to</a:t>
            </a:r>
            <a:r>
              <a:rPr lang="en-US" sz="2100" dirty="0"/>
              <a:t> node </a:t>
            </a:r>
            <a:r>
              <a:rPr lang="en-US" sz="2100" i="1" dirty="0">
                <a:latin typeface="Times New Roman" pitchFamily="18" charset="0"/>
              </a:rPr>
              <a:t>j</a:t>
            </a:r>
          </a:p>
        </p:txBody>
      </p:sp>
      <p:sp>
        <p:nvSpPr>
          <p:cNvPr id="10244" name="Rectangle 4"/>
          <p:cNvSpPr>
            <a:spLocks noChangeArrowheads="1"/>
          </p:cNvSpPr>
          <p:nvPr/>
        </p:nvSpPr>
        <p:spPr bwMode="auto">
          <a:xfrm>
            <a:off x="983432" y="3519488"/>
            <a:ext cx="1008112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spcBef>
                <a:spcPct val="50000"/>
              </a:spcBef>
            </a:pPr>
            <a:r>
              <a:rPr lang="en-US" sz="2400" dirty="0">
                <a:latin typeface="+mj-lt"/>
              </a:rPr>
              <a:t>For example…</a:t>
            </a:r>
          </a:p>
          <a:p>
            <a:pPr eaLnBrk="0" hangingPunct="0">
              <a:spcBef>
                <a:spcPct val="50000"/>
              </a:spcBef>
            </a:pPr>
            <a:r>
              <a:rPr lang="en-US" sz="2000" dirty="0">
                <a:latin typeface="Times New Roman" pitchFamily="18" charset="0"/>
              </a:rPr>
              <a:t>X</a:t>
            </a:r>
            <a:r>
              <a:rPr lang="en-US" sz="2000" baseline="-25000" dirty="0">
                <a:latin typeface="Times New Roman" pitchFamily="18" charset="0"/>
              </a:rPr>
              <a:t>12</a:t>
            </a:r>
            <a:r>
              <a:rPr lang="en-US" sz="2000" dirty="0">
                <a:latin typeface="Times New Roman" pitchFamily="18" charset="0"/>
              </a:rPr>
              <a:t> = </a:t>
            </a:r>
            <a:r>
              <a:rPr lang="en-US" sz="2000" dirty="0">
                <a:latin typeface="Tahoma" pitchFamily="34" charset="0"/>
              </a:rPr>
              <a:t>the # of cars shipped </a:t>
            </a:r>
            <a:r>
              <a:rPr lang="en-US" sz="2000" i="1" u="sng" dirty="0">
                <a:latin typeface="Tahoma" pitchFamily="34" charset="0"/>
              </a:rPr>
              <a:t>from</a:t>
            </a:r>
            <a:r>
              <a:rPr lang="en-US" sz="2000" dirty="0">
                <a:latin typeface="Tahoma" pitchFamily="34" charset="0"/>
              </a:rPr>
              <a:t> node 1 (Newark) </a:t>
            </a:r>
            <a:r>
              <a:rPr lang="en-US" sz="2000" i="1" u="sng" dirty="0">
                <a:latin typeface="Tahoma" pitchFamily="34" charset="0"/>
              </a:rPr>
              <a:t>to</a:t>
            </a:r>
            <a:r>
              <a:rPr lang="en-US" sz="2000" dirty="0">
                <a:latin typeface="Tahoma" pitchFamily="34" charset="0"/>
              </a:rPr>
              <a:t> node 2 (Boston)</a:t>
            </a:r>
          </a:p>
          <a:p>
            <a:pPr eaLnBrk="0" hangingPunct="0">
              <a:spcBef>
                <a:spcPct val="50000"/>
              </a:spcBef>
            </a:pPr>
            <a:r>
              <a:rPr lang="en-US" sz="2000" dirty="0">
                <a:latin typeface="Times New Roman" pitchFamily="18" charset="0"/>
              </a:rPr>
              <a:t>X</a:t>
            </a:r>
            <a:r>
              <a:rPr lang="en-US" sz="2000" baseline="-25000" dirty="0">
                <a:latin typeface="Times New Roman" pitchFamily="18" charset="0"/>
              </a:rPr>
              <a:t>56</a:t>
            </a:r>
            <a:r>
              <a:rPr lang="en-US" sz="2000" dirty="0">
                <a:latin typeface="Times New Roman" pitchFamily="18" charset="0"/>
              </a:rPr>
              <a:t> = </a:t>
            </a:r>
            <a:r>
              <a:rPr lang="en-US" sz="2000" dirty="0">
                <a:latin typeface="Tahoma" pitchFamily="34" charset="0"/>
              </a:rPr>
              <a:t>the # of cars shipped </a:t>
            </a:r>
            <a:r>
              <a:rPr lang="en-US" sz="2000" i="1" u="sng" dirty="0">
                <a:latin typeface="Tahoma" pitchFamily="34" charset="0"/>
              </a:rPr>
              <a:t>from</a:t>
            </a:r>
            <a:r>
              <a:rPr lang="en-US" sz="2000" dirty="0">
                <a:latin typeface="Tahoma" pitchFamily="34" charset="0"/>
              </a:rPr>
              <a:t> node 5 (Atlanta) </a:t>
            </a:r>
            <a:r>
              <a:rPr lang="en-US" sz="2000" i="1" u="sng" dirty="0">
                <a:latin typeface="Tahoma" pitchFamily="34" charset="0"/>
              </a:rPr>
              <a:t>to</a:t>
            </a:r>
            <a:r>
              <a:rPr lang="en-US" sz="2000" dirty="0">
                <a:latin typeface="Tahoma" pitchFamily="34" charset="0"/>
              </a:rPr>
              <a:t> node 6 (Mobile)</a:t>
            </a:r>
          </a:p>
        </p:txBody>
      </p:sp>
      <p:sp>
        <p:nvSpPr>
          <p:cNvPr id="10246" name="Text Box 6"/>
          <p:cNvSpPr txBox="1">
            <a:spLocks noChangeArrowheads="1"/>
          </p:cNvSpPr>
          <p:nvPr/>
        </p:nvSpPr>
        <p:spPr bwMode="auto">
          <a:xfrm>
            <a:off x="2452662" y="5410201"/>
            <a:ext cx="7286676"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dirty="0">
                <a:solidFill>
                  <a:schemeClr val="bg1"/>
                </a:solidFill>
                <a:latin typeface="+mj-lt"/>
              </a:rPr>
              <a:t>Note: The number of arcs determines the number of variables!</a:t>
            </a:r>
          </a:p>
        </p:txBody>
      </p:sp>
      <p:sp>
        <p:nvSpPr>
          <p:cNvPr id="7" name="Slide Number Placeholder 6"/>
          <p:cNvSpPr>
            <a:spLocks noGrp="1"/>
          </p:cNvSpPr>
          <p:nvPr>
            <p:ph type="sldNum" sz="quarter" idx="12"/>
          </p:nvPr>
        </p:nvSpPr>
        <p:spPr/>
        <p:txBody>
          <a:bodyPr/>
          <a:lstStyle/>
          <a:p>
            <a:fld id="{9CEA8C81-C8CC-46DA-BC2B-0D3EC17BE2E5}"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vert="horz" lIns="92075" tIns="46038" rIns="92075" bIns="46038" rtlCol="0" anchor="ctr">
            <a:normAutofit/>
          </a:bodyPr>
          <a:lstStyle/>
          <a:p>
            <a:r>
              <a:rPr lang="en-US" dirty="0">
                <a:solidFill>
                  <a:schemeClr val="tx1"/>
                </a:solidFill>
              </a:rPr>
              <a:t>Defining the Objective Function</a:t>
            </a:r>
          </a:p>
        </p:txBody>
      </p:sp>
      <p:sp>
        <p:nvSpPr>
          <p:cNvPr id="11267" name="Rectangle 3"/>
          <p:cNvSpPr>
            <a:spLocks noGrp="1" noChangeArrowheads="1"/>
          </p:cNvSpPr>
          <p:nvPr>
            <p:ph idx="1"/>
          </p:nvPr>
        </p:nvSpPr>
        <p:spPr>
          <a:noFill/>
          <a:ln/>
        </p:spPr>
        <p:txBody>
          <a:bodyPr vert="horz" lIns="92075" tIns="46038" rIns="92075" bIns="46038" rtlCol="0">
            <a:normAutofit/>
          </a:bodyPr>
          <a:lstStyle/>
          <a:p>
            <a:pPr>
              <a:buFont typeface="Wingdings" pitchFamily="2" charset="2"/>
              <a:buNone/>
            </a:pPr>
            <a:r>
              <a:rPr lang="en-US" dirty="0">
                <a:solidFill>
                  <a:schemeClr val="tx1"/>
                </a:solidFill>
              </a:rPr>
              <a:t>Minimize total shipping costs.</a:t>
            </a:r>
          </a:p>
          <a:p>
            <a:pPr algn="ctr">
              <a:buFont typeface="Wingdings" pitchFamily="2" charset="2"/>
              <a:buNone/>
            </a:pPr>
            <a:endParaRPr lang="en-US" dirty="0">
              <a:solidFill>
                <a:schemeClr val="tx1"/>
              </a:solidFill>
            </a:endParaRPr>
          </a:p>
          <a:p>
            <a:pPr>
              <a:buFont typeface="Wingdings" pitchFamily="2" charset="2"/>
              <a:buNone/>
            </a:pPr>
            <a:r>
              <a:rPr lang="en-US" dirty="0">
                <a:solidFill>
                  <a:schemeClr val="tx1"/>
                </a:solidFill>
              </a:rPr>
              <a:t>MIN</a:t>
            </a:r>
            <a:r>
              <a:rPr lang="en-US" dirty="0">
                <a:solidFill>
                  <a:schemeClr val="tx1"/>
                </a:solidFill>
                <a:latin typeface="Times New Roman" pitchFamily="18" charset="0"/>
              </a:rPr>
              <a:t>:  </a:t>
            </a:r>
            <a:r>
              <a:rPr lang="en-US" dirty="0">
                <a:solidFill>
                  <a:schemeClr val="tx1"/>
                </a:solidFill>
              </a:rPr>
              <a:t>30X</a:t>
            </a:r>
            <a:r>
              <a:rPr lang="en-US" baseline="-25000" dirty="0">
                <a:solidFill>
                  <a:schemeClr val="tx1"/>
                </a:solidFill>
              </a:rPr>
              <a:t>12</a:t>
            </a:r>
            <a:r>
              <a:rPr lang="en-US" dirty="0">
                <a:solidFill>
                  <a:schemeClr val="tx1"/>
                </a:solidFill>
              </a:rPr>
              <a:t> + 40X</a:t>
            </a:r>
            <a:r>
              <a:rPr lang="en-US" baseline="-25000" dirty="0">
                <a:solidFill>
                  <a:schemeClr val="tx1"/>
                </a:solidFill>
              </a:rPr>
              <a:t>14</a:t>
            </a:r>
            <a:r>
              <a:rPr lang="en-US" dirty="0">
                <a:solidFill>
                  <a:schemeClr val="tx1"/>
                </a:solidFill>
              </a:rPr>
              <a:t> + 50X</a:t>
            </a:r>
            <a:r>
              <a:rPr lang="en-US" baseline="-25000" dirty="0">
                <a:solidFill>
                  <a:schemeClr val="tx1"/>
                </a:solidFill>
              </a:rPr>
              <a:t>23</a:t>
            </a:r>
            <a:r>
              <a:rPr lang="en-US" dirty="0">
                <a:solidFill>
                  <a:schemeClr val="tx1"/>
                </a:solidFill>
              </a:rPr>
              <a:t> + 35X</a:t>
            </a:r>
            <a:r>
              <a:rPr lang="en-US" baseline="-25000" dirty="0">
                <a:solidFill>
                  <a:schemeClr val="tx1"/>
                </a:solidFill>
              </a:rPr>
              <a:t>35</a:t>
            </a:r>
            <a:r>
              <a:rPr lang="en-US" dirty="0">
                <a:solidFill>
                  <a:schemeClr val="tx1"/>
                </a:solidFill>
              </a:rPr>
              <a:t> </a:t>
            </a:r>
          </a:p>
          <a:p>
            <a:pPr>
              <a:buFont typeface="Wingdings" pitchFamily="2" charset="2"/>
              <a:buNone/>
            </a:pPr>
            <a:r>
              <a:rPr lang="en-US" dirty="0">
                <a:solidFill>
                  <a:schemeClr val="tx1"/>
                </a:solidFill>
              </a:rPr>
              <a:t>		 +40X</a:t>
            </a:r>
            <a:r>
              <a:rPr lang="en-US" baseline="-25000" dirty="0">
                <a:solidFill>
                  <a:schemeClr val="tx1"/>
                </a:solidFill>
              </a:rPr>
              <a:t>53</a:t>
            </a:r>
            <a:r>
              <a:rPr lang="en-US" dirty="0">
                <a:solidFill>
                  <a:schemeClr val="tx1"/>
                </a:solidFill>
              </a:rPr>
              <a:t> + 30X</a:t>
            </a:r>
            <a:r>
              <a:rPr lang="en-US" baseline="-25000" dirty="0">
                <a:solidFill>
                  <a:schemeClr val="tx1"/>
                </a:solidFill>
              </a:rPr>
              <a:t>54</a:t>
            </a:r>
            <a:r>
              <a:rPr lang="en-US" dirty="0">
                <a:solidFill>
                  <a:schemeClr val="tx1"/>
                </a:solidFill>
              </a:rPr>
              <a:t> + 35X</a:t>
            </a:r>
            <a:r>
              <a:rPr lang="en-US" baseline="-25000" dirty="0">
                <a:solidFill>
                  <a:schemeClr val="tx1"/>
                </a:solidFill>
              </a:rPr>
              <a:t>56</a:t>
            </a:r>
            <a:r>
              <a:rPr lang="en-US" dirty="0">
                <a:solidFill>
                  <a:schemeClr val="tx1"/>
                </a:solidFill>
              </a:rPr>
              <a:t> + 25X</a:t>
            </a:r>
            <a:r>
              <a:rPr lang="en-US" baseline="-25000" dirty="0">
                <a:solidFill>
                  <a:schemeClr val="tx1"/>
                </a:solidFill>
              </a:rPr>
              <a:t>65</a:t>
            </a:r>
            <a:r>
              <a:rPr lang="en-US" dirty="0">
                <a:solidFill>
                  <a:schemeClr val="tx1"/>
                </a:solidFill>
              </a:rPr>
              <a:t> </a:t>
            </a:r>
          </a:p>
          <a:p>
            <a:pPr>
              <a:buFont typeface="Wingdings" pitchFamily="2" charset="2"/>
              <a:buNone/>
            </a:pPr>
            <a:r>
              <a:rPr lang="en-US" dirty="0">
                <a:solidFill>
                  <a:schemeClr val="tx1"/>
                </a:solidFill>
              </a:rPr>
              <a:t>		+ 50X</a:t>
            </a:r>
            <a:r>
              <a:rPr lang="en-US" baseline="-25000" dirty="0">
                <a:solidFill>
                  <a:schemeClr val="tx1"/>
                </a:solidFill>
              </a:rPr>
              <a:t>74</a:t>
            </a:r>
            <a:r>
              <a:rPr lang="en-US" dirty="0">
                <a:solidFill>
                  <a:schemeClr val="tx1"/>
                </a:solidFill>
              </a:rPr>
              <a:t> + 45X</a:t>
            </a:r>
            <a:r>
              <a:rPr lang="en-US" baseline="-25000" dirty="0">
                <a:solidFill>
                  <a:schemeClr val="tx1"/>
                </a:solidFill>
              </a:rPr>
              <a:t>75</a:t>
            </a:r>
            <a:r>
              <a:rPr lang="en-US" dirty="0">
                <a:solidFill>
                  <a:schemeClr val="tx1"/>
                </a:solidFill>
              </a:rPr>
              <a:t> + 50X</a:t>
            </a:r>
            <a:r>
              <a:rPr lang="en-US" baseline="-25000" dirty="0">
                <a:solidFill>
                  <a:schemeClr val="tx1"/>
                </a:solidFill>
              </a:rPr>
              <a:t>76</a:t>
            </a:r>
          </a:p>
        </p:txBody>
      </p:sp>
      <p:sp>
        <p:nvSpPr>
          <p:cNvPr id="5" name="Slide Number Placeholder 4"/>
          <p:cNvSpPr>
            <a:spLocks noGrp="1"/>
          </p:cNvSpPr>
          <p:nvPr>
            <p:ph type="sldNum" sz="quarter" idx="12"/>
          </p:nvPr>
        </p:nvSpPr>
        <p:spPr/>
        <p:txBody>
          <a:bodyPr/>
          <a:lstStyle/>
          <a:p>
            <a:fld id="{9CEA8C81-C8CC-46DA-BC2B-0D3EC17BE2E5}"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05000" y="428604"/>
            <a:ext cx="8382000" cy="1219200"/>
          </a:xfrm>
          <a:noFill/>
          <a:ln/>
        </p:spPr>
        <p:txBody>
          <a:bodyPr vert="horz" lIns="92075" tIns="46038" rIns="92075" bIns="46038" rtlCol="0" anchor="ctr">
            <a:normAutofit/>
          </a:bodyPr>
          <a:lstStyle/>
          <a:p>
            <a:pPr>
              <a:lnSpc>
                <a:spcPct val="80000"/>
              </a:lnSpc>
            </a:pPr>
            <a:r>
              <a:rPr lang="en-US" dirty="0"/>
              <a:t>Constraints for network </a:t>
            </a:r>
            <a:r>
              <a:rPr lang="en-US" dirty="0">
                <a:solidFill>
                  <a:schemeClr val="tx1"/>
                </a:solidFill>
              </a:rPr>
              <a:t>f</a:t>
            </a:r>
            <a:r>
              <a:rPr lang="en-US" dirty="0"/>
              <a:t>low  </a:t>
            </a:r>
            <a:r>
              <a:rPr lang="en-US" dirty="0">
                <a:solidFill>
                  <a:schemeClr val="tx1"/>
                </a:solidFill>
              </a:rPr>
              <a:t>p</a:t>
            </a:r>
            <a:r>
              <a:rPr lang="en-US" dirty="0"/>
              <a:t>roblems:</a:t>
            </a:r>
            <a:br>
              <a:rPr lang="en-US" dirty="0"/>
            </a:br>
            <a:r>
              <a:rPr lang="en-US" dirty="0"/>
              <a:t>The balance-of-flow </a:t>
            </a:r>
            <a:r>
              <a:rPr lang="en-US" dirty="0">
                <a:solidFill>
                  <a:schemeClr val="tx1"/>
                </a:solidFill>
              </a:rPr>
              <a:t>r</a:t>
            </a:r>
            <a:r>
              <a:rPr lang="en-US" dirty="0"/>
              <a:t>ules</a:t>
            </a:r>
          </a:p>
        </p:txBody>
      </p:sp>
      <p:sp>
        <p:nvSpPr>
          <p:cNvPr id="12291" name="Rectangle 3"/>
          <p:cNvSpPr>
            <a:spLocks noGrp="1" noChangeArrowheads="1"/>
          </p:cNvSpPr>
          <p:nvPr>
            <p:ph idx="1"/>
          </p:nvPr>
        </p:nvSpPr>
        <p:spPr>
          <a:xfrm>
            <a:off x="839416" y="2205017"/>
            <a:ext cx="8572500" cy="2751137"/>
          </a:xfrm>
          <a:noFill/>
          <a:ln/>
        </p:spPr>
        <p:txBody>
          <a:bodyPr vert="horz" lIns="92075" tIns="46038" rIns="92075" bIns="46038" rtlCol="0">
            <a:normAutofit/>
          </a:bodyPr>
          <a:lstStyle/>
          <a:p>
            <a:pPr marL="0" indent="0">
              <a:buNone/>
              <a:tabLst>
                <a:tab pos="1768475" algn="ctr"/>
                <a:tab pos="6122988" algn="ctr"/>
              </a:tabLst>
            </a:pPr>
            <a:r>
              <a:rPr lang="en-US" sz="2000" b="1" dirty="0"/>
              <a:t>	For Minimum Cost Network 	Apply This Balance-of-Flow </a:t>
            </a:r>
          </a:p>
          <a:p>
            <a:pPr marL="0" indent="0">
              <a:buNone/>
              <a:tabLst>
                <a:tab pos="1768475" algn="ctr"/>
                <a:tab pos="6122988" algn="ctr"/>
              </a:tabLst>
            </a:pPr>
            <a:r>
              <a:rPr lang="en-US" sz="2000" b="1" dirty="0"/>
              <a:t>	Flow Problems Where:	Rule At Each Node: 	</a:t>
            </a:r>
          </a:p>
          <a:p>
            <a:pPr marL="0" indent="0">
              <a:spcBef>
                <a:spcPct val="0"/>
              </a:spcBef>
              <a:buNone/>
              <a:tabLst>
                <a:tab pos="1768475" algn="ctr"/>
                <a:tab pos="6122988" algn="ctr"/>
              </a:tabLst>
            </a:pPr>
            <a:r>
              <a:rPr lang="en-US" sz="2000" dirty="0"/>
              <a:t>	</a:t>
            </a:r>
          </a:p>
          <a:p>
            <a:pPr marL="0" indent="0">
              <a:lnSpc>
                <a:spcPct val="75000"/>
              </a:lnSpc>
              <a:spcBef>
                <a:spcPct val="0"/>
              </a:spcBef>
              <a:buNone/>
              <a:tabLst>
                <a:tab pos="1768475" algn="ctr"/>
                <a:tab pos="6122988" algn="ctr"/>
              </a:tabLst>
            </a:pPr>
            <a:r>
              <a:rPr lang="en-US" sz="2000" dirty="0"/>
              <a:t> </a:t>
            </a:r>
            <a:r>
              <a:rPr lang="en-US" sz="2000" dirty="0" smtClean="0"/>
              <a:t>     Total </a:t>
            </a:r>
            <a:r>
              <a:rPr lang="en-US" sz="2000" dirty="0"/>
              <a:t>Supply &gt; Total Demand	Inflow-Outflow &gt;= Supply or Demand</a:t>
            </a:r>
          </a:p>
          <a:p>
            <a:pPr marL="0" indent="0">
              <a:lnSpc>
                <a:spcPct val="75000"/>
              </a:lnSpc>
              <a:spcBef>
                <a:spcPct val="0"/>
              </a:spcBef>
              <a:buNone/>
              <a:tabLst>
                <a:tab pos="1768475" algn="ctr"/>
                <a:tab pos="6122988" algn="ctr"/>
              </a:tabLst>
            </a:pPr>
            <a:endParaRPr lang="en-US" sz="2000" dirty="0"/>
          </a:p>
          <a:p>
            <a:pPr marL="0" indent="0">
              <a:lnSpc>
                <a:spcPct val="75000"/>
              </a:lnSpc>
              <a:spcBef>
                <a:spcPct val="0"/>
              </a:spcBef>
              <a:buNone/>
              <a:tabLst>
                <a:tab pos="1768475" algn="ctr"/>
                <a:tab pos="6122988" algn="ctr"/>
              </a:tabLst>
            </a:pPr>
            <a:r>
              <a:rPr lang="en-US" sz="2000" dirty="0"/>
              <a:t>	Total Supply &lt; Total Demand	Inflow-Outflow &lt;=Supply or Demand	</a:t>
            </a:r>
          </a:p>
          <a:p>
            <a:pPr marL="0" indent="0">
              <a:lnSpc>
                <a:spcPct val="75000"/>
              </a:lnSpc>
              <a:spcBef>
                <a:spcPct val="0"/>
              </a:spcBef>
              <a:buNone/>
              <a:tabLst>
                <a:tab pos="1768475" algn="ctr"/>
                <a:tab pos="6122988" algn="ctr"/>
              </a:tabLst>
            </a:pPr>
            <a:endParaRPr lang="en-US" sz="2000" dirty="0"/>
          </a:p>
          <a:p>
            <a:pPr marL="0" indent="0">
              <a:lnSpc>
                <a:spcPct val="75000"/>
              </a:lnSpc>
              <a:spcBef>
                <a:spcPct val="0"/>
              </a:spcBef>
              <a:buNone/>
              <a:tabLst>
                <a:tab pos="1768475" algn="ctr"/>
                <a:tab pos="6122988" algn="ctr"/>
              </a:tabLst>
            </a:pPr>
            <a:r>
              <a:rPr lang="en-US" sz="2000" dirty="0"/>
              <a:t>	Total Supply = Total Demand	Inflow-Outflow = Supply or Demand	</a:t>
            </a:r>
          </a:p>
          <a:p>
            <a:pPr marL="0" indent="0">
              <a:buNone/>
              <a:tabLst>
                <a:tab pos="1768475" algn="ctr"/>
                <a:tab pos="6122988" algn="ctr"/>
              </a:tabLst>
            </a:pPr>
            <a:endParaRPr lang="en-US" sz="2000" dirty="0"/>
          </a:p>
        </p:txBody>
      </p:sp>
      <p:sp>
        <p:nvSpPr>
          <p:cNvPr id="12292" name="Line 4"/>
          <p:cNvSpPr>
            <a:spLocks noChangeShapeType="1"/>
          </p:cNvSpPr>
          <p:nvPr/>
        </p:nvSpPr>
        <p:spPr bwMode="auto">
          <a:xfrm>
            <a:off x="911424" y="3048000"/>
            <a:ext cx="823912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Slide Number Placeholder 5"/>
          <p:cNvSpPr>
            <a:spLocks noGrp="1"/>
          </p:cNvSpPr>
          <p:nvPr>
            <p:ph type="sldNum" sz="quarter" idx="12"/>
          </p:nvPr>
        </p:nvSpPr>
        <p:spPr/>
        <p:txBody>
          <a:bodyPr/>
          <a:lstStyle/>
          <a:p>
            <a:fld id="{9CEA8C81-C8CC-46DA-BC2B-0D3EC17BE2E5}"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301626"/>
            <a:ext cx="7772400" cy="665163"/>
          </a:xfrm>
          <a:noFill/>
          <a:ln/>
        </p:spPr>
        <p:txBody>
          <a:bodyPr vert="horz" lIns="92075" tIns="46038" rIns="92075" bIns="46038" rtlCol="0" anchor="ctr">
            <a:normAutofit fontScale="90000"/>
          </a:bodyPr>
          <a:lstStyle/>
          <a:p>
            <a:r>
              <a:rPr lang="en-US" sz="4000" dirty="0"/>
              <a:t>Defining the constraints</a:t>
            </a:r>
          </a:p>
        </p:txBody>
      </p:sp>
      <p:sp>
        <p:nvSpPr>
          <p:cNvPr id="13315" name="Rectangle 3"/>
          <p:cNvSpPr>
            <a:spLocks noGrp="1" noChangeArrowheads="1"/>
          </p:cNvSpPr>
          <p:nvPr>
            <p:ph idx="1"/>
          </p:nvPr>
        </p:nvSpPr>
        <p:spPr>
          <a:xfrm>
            <a:off x="623392" y="1357298"/>
            <a:ext cx="10657184" cy="5132402"/>
          </a:xfrm>
          <a:noFill/>
          <a:ln/>
        </p:spPr>
        <p:txBody>
          <a:bodyPr vert="horz" lIns="92075" tIns="46038" rIns="92075" bIns="46038" rtlCol="0">
            <a:normAutofit/>
          </a:bodyPr>
          <a:lstStyle/>
          <a:p>
            <a:r>
              <a:rPr lang="en-US" dirty="0">
                <a:solidFill>
                  <a:schemeClr val="tx1"/>
                </a:solidFill>
              </a:rPr>
              <a:t>In the BMC problem: </a:t>
            </a:r>
          </a:p>
          <a:p>
            <a:pPr marL="571500" lvl="1" indent="0">
              <a:buNone/>
            </a:pPr>
            <a:r>
              <a:rPr lang="en-US" dirty="0">
                <a:solidFill>
                  <a:schemeClr val="tx1"/>
                </a:solidFill>
              </a:rPr>
              <a:t>Total Supply = 500 cars</a:t>
            </a:r>
          </a:p>
          <a:p>
            <a:pPr marL="571500" lvl="1" indent="0">
              <a:buNone/>
            </a:pPr>
            <a:r>
              <a:rPr lang="en-US" dirty="0">
                <a:solidFill>
                  <a:schemeClr val="tx1"/>
                </a:solidFill>
              </a:rPr>
              <a:t>Total Demand = 480 cars</a:t>
            </a:r>
          </a:p>
          <a:p>
            <a:r>
              <a:rPr lang="en-US" dirty="0">
                <a:solidFill>
                  <a:schemeClr val="tx1"/>
                </a:solidFill>
              </a:rPr>
              <a:t>For each node we need a constraint like this:</a:t>
            </a:r>
          </a:p>
          <a:p>
            <a:pPr marL="571500" lvl="1" indent="0">
              <a:buNone/>
            </a:pPr>
            <a:r>
              <a:rPr lang="en-US" dirty="0">
                <a:solidFill>
                  <a:schemeClr val="tx1"/>
                </a:solidFill>
              </a:rPr>
              <a:t>Inflow - Outflow &gt;= Supply or Demand</a:t>
            </a:r>
          </a:p>
          <a:p>
            <a:r>
              <a:rPr lang="en-US" dirty="0">
                <a:solidFill>
                  <a:schemeClr val="tx1"/>
                </a:solidFill>
              </a:rPr>
              <a:t>Constraint for node 1:</a:t>
            </a:r>
          </a:p>
          <a:p>
            <a:pPr marL="571500" lvl="1" indent="0">
              <a:buNone/>
            </a:pPr>
            <a:r>
              <a:rPr lang="en-US" dirty="0">
                <a:solidFill>
                  <a:schemeClr val="tx1"/>
                </a:solidFill>
                <a:latin typeface="Times New Roman" pitchFamily="18" charset="0"/>
              </a:rPr>
              <a:t> </a:t>
            </a:r>
            <a:r>
              <a:rPr lang="en-US" dirty="0">
                <a:solidFill>
                  <a:schemeClr val="tx1"/>
                </a:solidFill>
              </a:rPr>
              <a:t>–X</a:t>
            </a:r>
            <a:r>
              <a:rPr lang="en-US" baseline="-25000" dirty="0">
                <a:solidFill>
                  <a:schemeClr val="tx1"/>
                </a:solidFill>
              </a:rPr>
              <a:t>12</a:t>
            </a:r>
            <a:r>
              <a:rPr lang="en-US" dirty="0">
                <a:solidFill>
                  <a:schemeClr val="tx1"/>
                </a:solidFill>
              </a:rPr>
              <a:t> – X</a:t>
            </a:r>
            <a:r>
              <a:rPr lang="en-US" baseline="-25000" dirty="0">
                <a:solidFill>
                  <a:schemeClr val="tx1"/>
                </a:solidFill>
              </a:rPr>
              <a:t>14</a:t>
            </a:r>
            <a:r>
              <a:rPr lang="en-US" dirty="0">
                <a:solidFill>
                  <a:schemeClr val="tx1"/>
                </a:solidFill>
              </a:rPr>
              <a:t> &gt;=  – 200</a:t>
            </a:r>
            <a:r>
              <a:rPr lang="en-US" dirty="0">
                <a:solidFill>
                  <a:schemeClr val="tx1"/>
                </a:solidFill>
                <a:latin typeface="Times New Roman" pitchFamily="18" charset="0"/>
              </a:rPr>
              <a:t>   </a:t>
            </a:r>
            <a:r>
              <a:rPr lang="en-US" dirty="0">
                <a:solidFill>
                  <a:schemeClr val="tx1"/>
                </a:solidFill>
              </a:rPr>
              <a:t>(Note: there is no inflow for node 1!)</a:t>
            </a:r>
          </a:p>
          <a:p>
            <a:r>
              <a:rPr lang="en-US" dirty="0">
                <a:solidFill>
                  <a:schemeClr val="tx1"/>
                </a:solidFill>
              </a:rPr>
              <a:t>This is equivalent to:</a:t>
            </a:r>
          </a:p>
          <a:p>
            <a:pPr marL="571500" lvl="1" indent="0">
              <a:buNone/>
            </a:pPr>
            <a:r>
              <a:rPr lang="en-US" dirty="0">
                <a:solidFill>
                  <a:schemeClr val="tx1"/>
                </a:solidFill>
              </a:rPr>
              <a:t>+X</a:t>
            </a:r>
            <a:r>
              <a:rPr lang="en-US" baseline="-25000" dirty="0">
                <a:solidFill>
                  <a:schemeClr val="tx1"/>
                </a:solidFill>
              </a:rPr>
              <a:t>12</a:t>
            </a:r>
            <a:r>
              <a:rPr lang="en-US" dirty="0">
                <a:solidFill>
                  <a:schemeClr val="tx1"/>
                </a:solidFill>
              </a:rPr>
              <a:t> + X</a:t>
            </a:r>
            <a:r>
              <a:rPr lang="en-US" baseline="-25000" dirty="0">
                <a:solidFill>
                  <a:schemeClr val="tx1"/>
                </a:solidFill>
              </a:rPr>
              <a:t>14</a:t>
            </a:r>
            <a:r>
              <a:rPr lang="en-US" dirty="0">
                <a:solidFill>
                  <a:schemeClr val="tx1"/>
                </a:solidFill>
              </a:rPr>
              <a:t> &lt;=  200</a:t>
            </a:r>
          </a:p>
        </p:txBody>
      </p:sp>
      <p:sp>
        <p:nvSpPr>
          <p:cNvPr id="13316" name="Text Box 4"/>
          <p:cNvSpPr txBox="1">
            <a:spLocks noChangeArrowheads="1"/>
          </p:cNvSpPr>
          <p:nvPr/>
        </p:nvSpPr>
        <p:spPr bwMode="auto">
          <a:xfrm>
            <a:off x="6453190" y="2214555"/>
            <a:ext cx="3276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FF0000"/>
                </a:solidFill>
                <a:latin typeface="Tahoma" pitchFamily="34" charset="0"/>
              </a:rPr>
              <a:t>(Supply &gt;= Demand)</a:t>
            </a:r>
          </a:p>
        </p:txBody>
      </p:sp>
      <p:sp>
        <p:nvSpPr>
          <p:cNvPr id="6" name="Slide Number Placeholder 5"/>
          <p:cNvSpPr>
            <a:spLocks noGrp="1"/>
          </p:cNvSpPr>
          <p:nvPr>
            <p:ph type="sldNum" sz="quarter" idx="12"/>
          </p:nvPr>
        </p:nvSpPr>
        <p:spPr/>
        <p:txBody>
          <a:bodyPr/>
          <a:lstStyle/>
          <a:p>
            <a:fld id="{9CEA8C81-C8CC-46DA-BC2B-0D3EC17BE2E5}" type="slidenum">
              <a:rPr lang="en-US" smtClean="0"/>
              <a:pPr/>
              <a:t>8</a:t>
            </a:fld>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886080" y="2658240"/>
              <a:ext cx="360" cy="360"/>
            </p14:xfrm>
          </p:contentPart>
        </mc:Choice>
        <mc:Fallback xmlns="">
          <p:pic>
            <p:nvPicPr>
              <p:cNvPr id="2" name="Ink 1"/>
              <p:cNvPicPr/>
              <p:nvPr/>
            </p:nvPicPr>
            <p:blipFill>
              <a:blip r:embed="rId4"/>
              <a:stretch>
                <a:fillRect/>
              </a:stretch>
            </p:blipFill>
            <p:spPr>
              <a:xfrm>
                <a:off x="6882120" y="2654280"/>
                <a:ext cx="8280" cy="8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31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nodeType="after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09800" y="454026"/>
            <a:ext cx="7772400" cy="582613"/>
          </a:xfrm>
          <a:noFill/>
          <a:ln/>
        </p:spPr>
        <p:txBody>
          <a:bodyPr vert="horz" lIns="92075" tIns="46038" rIns="92075" bIns="46038" rtlCol="0" anchor="ctr">
            <a:normAutofit fontScale="90000"/>
          </a:bodyPr>
          <a:lstStyle/>
          <a:p>
            <a:r>
              <a:rPr lang="en-US" sz="4000" dirty="0"/>
              <a:t>Defining the constraints</a:t>
            </a:r>
          </a:p>
        </p:txBody>
      </p:sp>
      <p:sp>
        <p:nvSpPr>
          <p:cNvPr id="14339" name="Rectangle 3"/>
          <p:cNvSpPr>
            <a:spLocks noGrp="1" noChangeArrowheads="1"/>
          </p:cNvSpPr>
          <p:nvPr>
            <p:ph idx="1"/>
          </p:nvPr>
        </p:nvSpPr>
        <p:spPr>
          <a:xfrm>
            <a:off x="767408" y="1116014"/>
            <a:ext cx="10513168" cy="5027631"/>
          </a:xfrm>
          <a:noFill/>
          <a:ln/>
        </p:spPr>
        <p:txBody>
          <a:bodyPr vert="horz" lIns="92075" tIns="46038" rIns="92075" bIns="46038" rtlCol="0">
            <a:normAutofit/>
          </a:bodyPr>
          <a:lstStyle/>
          <a:p>
            <a:r>
              <a:rPr lang="en-US" dirty="0">
                <a:solidFill>
                  <a:schemeClr val="tx1"/>
                </a:solidFill>
                <a:latin typeface="+mj-lt"/>
              </a:rPr>
              <a:t>Flow constraints</a:t>
            </a:r>
          </a:p>
          <a:p>
            <a:pPr lvl="1">
              <a:buFontTx/>
              <a:buNone/>
            </a:pPr>
            <a:r>
              <a:rPr lang="en-US" dirty="0">
                <a:solidFill>
                  <a:schemeClr val="tx1"/>
                </a:solidFill>
                <a:latin typeface="+mj-lt"/>
              </a:rPr>
              <a:t>–X</a:t>
            </a:r>
            <a:r>
              <a:rPr lang="en-US" baseline="-25000" dirty="0">
                <a:solidFill>
                  <a:schemeClr val="tx1"/>
                </a:solidFill>
                <a:latin typeface="+mj-lt"/>
              </a:rPr>
              <a:t>12</a:t>
            </a:r>
            <a:r>
              <a:rPr lang="en-US" dirty="0">
                <a:solidFill>
                  <a:schemeClr val="tx1"/>
                </a:solidFill>
                <a:latin typeface="+mj-lt"/>
              </a:rPr>
              <a:t> – X</a:t>
            </a:r>
            <a:r>
              <a:rPr lang="en-US" baseline="-25000" dirty="0">
                <a:solidFill>
                  <a:schemeClr val="tx1"/>
                </a:solidFill>
                <a:latin typeface="+mj-lt"/>
              </a:rPr>
              <a:t>14</a:t>
            </a:r>
            <a:r>
              <a:rPr lang="en-US" dirty="0">
                <a:solidFill>
                  <a:schemeClr val="tx1"/>
                </a:solidFill>
                <a:latin typeface="+mj-lt"/>
              </a:rPr>
              <a:t> &gt;= –200				} node 1</a:t>
            </a:r>
          </a:p>
          <a:p>
            <a:pPr lvl="1">
              <a:buFontTx/>
              <a:buNone/>
            </a:pPr>
            <a:r>
              <a:rPr lang="en-US" dirty="0">
                <a:solidFill>
                  <a:schemeClr val="tx1"/>
                </a:solidFill>
                <a:latin typeface="+mj-lt"/>
              </a:rPr>
              <a:t>+X</a:t>
            </a:r>
            <a:r>
              <a:rPr lang="en-US" baseline="-25000" dirty="0">
                <a:solidFill>
                  <a:schemeClr val="tx1"/>
                </a:solidFill>
                <a:latin typeface="+mj-lt"/>
              </a:rPr>
              <a:t>12</a:t>
            </a:r>
            <a:r>
              <a:rPr lang="en-US" dirty="0">
                <a:solidFill>
                  <a:schemeClr val="tx1"/>
                </a:solidFill>
                <a:latin typeface="+mj-lt"/>
              </a:rPr>
              <a:t> – X</a:t>
            </a:r>
            <a:r>
              <a:rPr lang="en-US" baseline="-25000" dirty="0">
                <a:solidFill>
                  <a:schemeClr val="tx1"/>
                </a:solidFill>
                <a:latin typeface="+mj-lt"/>
              </a:rPr>
              <a:t>23</a:t>
            </a:r>
            <a:r>
              <a:rPr lang="en-US" dirty="0">
                <a:solidFill>
                  <a:schemeClr val="tx1"/>
                </a:solidFill>
                <a:latin typeface="+mj-lt"/>
              </a:rPr>
              <a:t> &gt;= +100				} node 2</a:t>
            </a:r>
          </a:p>
          <a:p>
            <a:pPr lvl="1">
              <a:buFontTx/>
              <a:buNone/>
            </a:pPr>
            <a:r>
              <a:rPr lang="en-US" dirty="0">
                <a:solidFill>
                  <a:schemeClr val="tx1"/>
                </a:solidFill>
                <a:latin typeface="+mj-lt"/>
              </a:rPr>
              <a:t>+X</a:t>
            </a:r>
            <a:r>
              <a:rPr lang="en-US" baseline="-25000" dirty="0">
                <a:solidFill>
                  <a:schemeClr val="tx1"/>
                </a:solidFill>
                <a:latin typeface="+mj-lt"/>
              </a:rPr>
              <a:t>23</a:t>
            </a:r>
            <a:r>
              <a:rPr lang="en-US" dirty="0">
                <a:solidFill>
                  <a:schemeClr val="tx1"/>
                </a:solidFill>
                <a:latin typeface="+mj-lt"/>
              </a:rPr>
              <a:t> + X</a:t>
            </a:r>
            <a:r>
              <a:rPr lang="en-US" baseline="-25000" dirty="0">
                <a:solidFill>
                  <a:schemeClr val="tx1"/>
                </a:solidFill>
                <a:latin typeface="+mj-lt"/>
              </a:rPr>
              <a:t>53</a:t>
            </a:r>
            <a:r>
              <a:rPr lang="en-US" dirty="0">
                <a:solidFill>
                  <a:schemeClr val="tx1"/>
                </a:solidFill>
                <a:latin typeface="+mj-lt"/>
              </a:rPr>
              <a:t> – X</a:t>
            </a:r>
            <a:r>
              <a:rPr lang="en-US" baseline="-25000" dirty="0">
                <a:solidFill>
                  <a:schemeClr val="tx1"/>
                </a:solidFill>
                <a:latin typeface="+mj-lt"/>
              </a:rPr>
              <a:t>35</a:t>
            </a:r>
            <a:r>
              <a:rPr lang="en-US" dirty="0">
                <a:solidFill>
                  <a:schemeClr val="tx1"/>
                </a:solidFill>
                <a:latin typeface="+mj-lt"/>
              </a:rPr>
              <a:t> &gt;= +60			</a:t>
            </a:r>
            <a:r>
              <a:rPr lang="en-US" dirty="0" smtClean="0">
                <a:solidFill>
                  <a:schemeClr val="tx1"/>
                </a:solidFill>
                <a:latin typeface="+mj-lt"/>
              </a:rPr>
              <a:t>} </a:t>
            </a:r>
            <a:r>
              <a:rPr lang="en-US" dirty="0">
                <a:solidFill>
                  <a:schemeClr val="tx1"/>
                </a:solidFill>
                <a:latin typeface="+mj-lt"/>
              </a:rPr>
              <a:t>node 3</a:t>
            </a:r>
          </a:p>
          <a:p>
            <a:pPr lvl="1">
              <a:buFontTx/>
              <a:buNone/>
            </a:pPr>
            <a:r>
              <a:rPr lang="en-US" dirty="0">
                <a:solidFill>
                  <a:schemeClr val="tx1"/>
                </a:solidFill>
                <a:latin typeface="+mj-lt"/>
              </a:rPr>
              <a:t>+ X</a:t>
            </a:r>
            <a:r>
              <a:rPr lang="en-US" baseline="-25000" dirty="0">
                <a:solidFill>
                  <a:schemeClr val="tx1"/>
                </a:solidFill>
                <a:latin typeface="+mj-lt"/>
              </a:rPr>
              <a:t>14</a:t>
            </a:r>
            <a:r>
              <a:rPr lang="en-US" dirty="0">
                <a:solidFill>
                  <a:schemeClr val="tx1"/>
                </a:solidFill>
                <a:latin typeface="+mj-lt"/>
              </a:rPr>
              <a:t> + X</a:t>
            </a:r>
            <a:r>
              <a:rPr lang="en-US" baseline="-25000" dirty="0">
                <a:solidFill>
                  <a:schemeClr val="tx1"/>
                </a:solidFill>
                <a:latin typeface="+mj-lt"/>
              </a:rPr>
              <a:t>54</a:t>
            </a:r>
            <a:r>
              <a:rPr lang="en-US" dirty="0">
                <a:solidFill>
                  <a:schemeClr val="tx1"/>
                </a:solidFill>
                <a:latin typeface="+mj-lt"/>
              </a:rPr>
              <a:t> + X</a:t>
            </a:r>
            <a:r>
              <a:rPr lang="en-US" baseline="-25000" dirty="0">
                <a:solidFill>
                  <a:schemeClr val="tx1"/>
                </a:solidFill>
                <a:latin typeface="+mj-lt"/>
              </a:rPr>
              <a:t>74</a:t>
            </a:r>
            <a:r>
              <a:rPr lang="en-US" dirty="0">
                <a:solidFill>
                  <a:schemeClr val="tx1"/>
                </a:solidFill>
                <a:latin typeface="+mj-lt"/>
              </a:rPr>
              <a:t> &gt;= +80			} node 4</a:t>
            </a:r>
          </a:p>
          <a:p>
            <a:pPr lvl="1">
              <a:buFontTx/>
              <a:buNone/>
            </a:pPr>
            <a:r>
              <a:rPr lang="en-US" dirty="0">
                <a:solidFill>
                  <a:schemeClr val="tx1"/>
                </a:solidFill>
                <a:latin typeface="+mj-lt"/>
              </a:rPr>
              <a:t>+ X</a:t>
            </a:r>
            <a:r>
              <a:rPr lang="en-US" baseline="-25000" dirty="0">
                <a:solidFill>
                  <a:schemeClr val="tx1"/>
                </a:solidFill>
                <a:latin typeface="+mj-lt"/>
              </a:rPr>
              <a:t>35</a:t>
            </a:r>
            <a:r>
              <a:rPr lang="en-US" dirty="0">
                <a:solidFill>
                  <a:schemeClr val="tx1"/>
                </a:solidFill>
                <a:latin typeface="+mj-lt"/>
              </a:rPr>
              <a:t> + X</a:t>
            </a:r>
            <a:r>
              <a:rPr lang="en-US" baseline="-25000" dirty="0">
                <a:solidFill>
                  <a:schemeClr val="tx1"/>
                </a:solidFill>
                <a:latin typeface="+mj-lt"/>
              </a:rPr>
              <a:t>65</a:t>
            </a:r>
            <a:r>
              <a:rPr lang="en-US" dirty="0">
                <a:solidFill>
                  <a:schemeClr val="tx1"/>
                </a:solidFill>
                <a:latin typeface="+mj-lt"/>
              </a:rPr>
              <a:t> + X</a:t>
            </a:r>
            <a:r>
              <a:rPr lang="en-US" baseline="-25000" dirty="0">
                <a:solidFill>
                  <a:schemeClr val="tx1"/>
                </a:solidFill>
                <a:latin typeface="+mj-lt"/>
              </a:rPr>
              <a:t>75</a:t>
            </a:r>
            <a:r>
              <a:rPr lang="en-US" dirty="0">
                <a:solidFill>
                  <a:schemeClr val="tx1"/>
                </a:solidFill>
                <a:latin typeface="+mj-lt"/>
              </a:rPr>
              <a:t> – X</a:t>
            </a:r>
            <a:r>
              <a:rPr lang="en-US" baseline="-25000" dirty="0">
                <a:solidFill>
                  <a:schemeClr val="tx1"/>
                </a:solidFill>
                <a:latin typeface="+mj-lt"/>
              </a:rPr>
              <a:t>53</a:t>
            </a:r>
            <a:r>
              <a:rPr lang="en-US" dirty="0">
                <a:solidFill>
                  <a:schemeClr val="tx1"/>
                </a:solidFill>
                <a:latin typeface="+mj-lt"/>
              </a:rPr>
              <a:t> – X</a:t>
            </a:r>
            <a:r>
              <a:rPr lang="en-US" baseline="-25000" dirty="0">
                <a:solidFill>
                  <a:schemeClr val="tx1"/>
                </a:solidFill>
                <a:latin typeface="+mj-lt"/>
              </a:rPr>
              <a:t>54</a:t>
            </a:r>
            <a:r>
              <a:rPr lang="en-US" dirty="0">
                <a:solidFill>
                  <a:schemeClr val="tx1"/>
                </a:solidFill>
                <a:latin typeface="+mj-lt"/>
              </a:rPr>
              <a:t> – X</a:t>
            </a:r>
            <a:r>
              <a:rPr lang="en-US" baseline="-25000" dirty="0">
                <a:solidFill>
                  <a:schemeClr val="tx1"/>
                </a:solidFill>
                <a:latin typeface="+mj-lt"/>
              </a:rPr>
              <a:t>56</a:t>
            </a:r>
            <a:r>
              <a:rPr lang="en-US" dirty="0">
                <a:solidFill>
                  <a:schemeClr val="tx1"/>
                </a:solidFill>
                <a:latin typeface="+mj-lt"/>
              </a:rPr>
              <a:t> &gt;= +170	} node 5</a:t>
            </a:r>
          </a:p>
          <a:p>
            <a:pPr lvl="1">
              <a:buFontTx/>
              <a:buNone/>
            </a:pPr>
            <a:r>
              <a:rPr lang="en-US" dirty="0">
                <a:solidFill>
                  <a:schemeClr val="tx1"/>
                </a:solidFill>
                <a:latin typeface="+mj-lt"/>
              </a:rPr>
              <a:t>+ X</a:t>
            </a:r>
            <a:r>
              <a:rPr lang="en-US" baseline="-25000" dirty="0">
                <a:solidFill>
                  <a:schemeClr val="tx1"/>
                </a:solidFill>
                <a:latin typeface="+mj-lt"/>
              </a:rPr>
              <a:t>56</a:t>
            </a:r>
            <a:r>
              <a:rPr lang="en-US" dirty="0">
                <a:solidFill>
                  <a:schemeClr val="tx1"/>
                </a:solidFill>
                <a:latin typeface="+mj-lt"/>
              </a:rPr>
              <a:t> + X</a:t>
            </a:r>
            <a:r>
              <a:rPr lang="en-US" baseline="-25000" dirty="0">
                <a:solidFill>
                  <a:schemeClr val="tx1"/>
                </a:solidFill>
                <a:latin typeface="+mj-lt"/>
              </a:rPr>
              <a:t>76</a:t>
            </a:r>
            <a:r>
              <a:rPr lang="en-US" dirty="0">
                <a:solidFill>
                  <a:schemeClr val="tx1"/>
                </a:solidFill>
                <a:latin typeface="+mj-lt"/>
              </a:rPr>
              <a:t> – X</a:t>
            </a:r>
            <a:r>
              <a:rPr lang="en-US" baseline="-25000" dirty="0">
                <a:solidFill>
                  <a:schemeClr val="tx1"/>
                </a:solidFill>
                <a:latin typeface="+mj-lt"/>
              </a:rPr>
              <a:t>65 </a:t>
            </a:r>
            <a:r>
              <a:rPr lang="en-US" dirty="0">
                <a:solidFill>
                  <a:schemeClr val="tx1"/>
                </a:solidFill>
                <a:latin typeface="+mj-lt"/>
              </a:rPr>
              <a:t>&gt;= +70			} node 6</a:t>
            </a:r>
          </a:p>
          <a:p>
            <a:pPr lvl="1">
              <a:buFontTx/>
              <a:buNone/>
            </a:pPr>
            <a:r>
              <a:rPr lang="en-US" dirty="0">
                <a:solidFill>
                  <a:schemeClr val="tx1"/>
                </a:solidFill>
                <a:latin typeface="+mj-lt"/>
              </a:rPr>
              <a:t>–X</a:t>
            </a:r>
            <a:r>
              <a:rPr lang="en-US" baseline="-25000" dirty="0">
                <a:solidFill>
                  <a:schemeClr val="tx1"/>
                </a:solidFill>
                <a:latin typeface="+mj-lt"/>
              </a:rPr>
              <a:t>74</a:t>
            </a:r>
            <a:r>
              <a:rPr lang="en-US" dirty="0">
                <a:solidFill>
                  <a:schemeClr val="tx1"/>
                </a:solidFill>
                <a:latin typeface="+mj-lt"/>
              </a:rPr>
              <a:t> – X</a:t>
            </a:r>
            <a:r>
              <a:rPr lang="en-US" baseline="-25000" dirty="0">
                <a:solidFill>
                  <a:schemeClr val="tx1"/>
                </a:solidFill>
                <a:latin typeface="+mj-lt"/>
              </a:rPr>
              <a:t>75 </a:t>
            </a:r>
            <a:r>
              <a:rPr lang="en-US" dirty="0">
                <a:solidFill>
                  <a:schemeClr val="tx1"/>
                </a:solidFill>
                <a:latin typeface="+mj-lt"/>
              </a:rPr>
              <a:t>– X</a:t>
            </a:r>
            <a:r>
              <a:rPr lang="en-US" baseline="-25000" dirty="0">
                <a:solidFill>
                  <a:schemeClr val="tx1"/>
                </a:solidFill>
                <a:latin typeface="+mj-lt"/>
              </a:rPr>
              <a:t>76</a:t>
            </a:r>
            <a:r>
              <a:rPr lang="en-US" dirty="0">
                <a:solidFill>
                  <a:schemeClr val="tx1"/>
                </a:solidFill>
                <a:latin typeface="+mj-lt"/>
              </a:rPr>
              <a:t> &gt;= –300			} node 7</a:t>
            </a:r>
          </a:p>
          <a:p>
            <a:endParaRPr lang="en-US" dirty="0" smtClean="0">
              <a:solidFill>
                <a:schemeClr val="tx1"/>
              </a:solidFill>
              <a:latin typeface="+mj-lt"/>
            </a:endParaRPr>
          </a:p>
          <a:p>
            <a:r>
              <a:rPr lang="en-US" dirty="0" smtClean="0">
                <a:solidFill>
                  <a:schemeClr val="tx1"/>
                </a:solidFill>
                <a:latin typeface="+mj-lt"/>
              </a:rPr>
              <a:t>Nonnegativity </a:t>
            </a:r>
            <a:r>
              <a:rPr lang="en-US" dirty="0">
                <a:solidFill>
                  <a:schemeClr val="tx1"/>
                </a:solidFill>
                <a:latin typeface="+mj-lt"/>
              </a:rPr>
              <a:t>conditions</a:t>
            </a:r>
          </a:p>
          <a:p>
            <a:pPr lvl="1">
              <a:buFontTx/>
              <a:buNone/>
            </a:pPr>
            <a:r>
              <a:rPr lang="en-US" dirty="0">
                <a:solidFill>
                  <a:schemeClr val="tx1"/>
                </a:solidFill>
                <a:latin typeface="+mj-lt"/>
              </a:rPr>
              <a:t>X</a:t>
            </a:r>
            <a:r>
              <a:rPr lang="en-US" i="1" baseline="-25000" dirty="0">
                <a:solidFill>
                  <a:schemeClr val="tx1"/>
                </a:solidFill>
                <a:latin typeface="+mj-lt"/>
              </a:rPr>
              <a:t>ij</a:t>
            </a:r>
            <a:r>
              <a:rPr lang="en-US" dirty="0">
                <a:solidFill>
                  <a:schemeClr val="tx1"/>
                </a:solidFill>
                <a:latin typeface="+mj-lt"/>
              </a:rPr>
              <a:t> &gt;= 0 for all </a:t>
            </a:r>
            <a:r>
              <a:rPr lang="en-US" i="1" dirty="0">
                <a:solidFill>
                  <a:schemeClr val="tx1"/>
                </a:solidFill>
                <a:latin typeface="+mj-lt"/>
              </a:rPr>
              <a:t>ij</a:t>
            </a:r>
            <a:r>
              <a:rPr lang="en-US" dirty="0">
                <a:solidFill>
                  <a:schemeClr val="tx1"/>
                </a:solidFill>
                <a:latin typeface="+mj-lt"/>
              </a:rPr>
              <a:t>			</a:t>
            </a:r>
          </a:p>
        </p:txBody>
      </p:sp>
      <p:sp>
        <p:nvSpPr>
          <p:cNvPr id="5" name="Slide Number Placeholder 4"/>
          <p:cNvSpPr>
            <a:spLocks noGrp="1"/>
          </p:cNvSpPr>
          <p:nvPr>
            <p:ph type="sldNum" sz="quarter" idx="12"/>
          </p:nvPr>
        </p:nvSpPr>
        <p:spPr/>
        <p:txBody>
          <a:bodyPr/>
          <a:lstStyle/>
          <a:p>
            <a:fld id="{9CEA8C81-C8CC-46DA-BC2B-0D3EC17BE2E5}"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MDA5">
  <a:themeElements>
    <a:clrScheme name="SMDA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fontScheme name="SMDA5">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SMDA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MDA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MDA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MDA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MDA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MDA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MDA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MDA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MDA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MDA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MDA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MDA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1629</TotalTime>
  <Words>938</Words>
  <Application>Microsoft Office PowerPoint</Application>
  <PresentationFormat>Widescreen</PresentationFormat>
  <Paragraphs>264</Paragraphs>
  <Slides>29</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Calibri</vt:lpstr>
      <vt:lpstr>Tahoma</vt:lpstr>
      <vt:lpstr>Times New Roman</vt:lpstr>
      <vt:lpstr>Wingdings</vt:lpstr>
      <vt:lpstr>SMDA5</vt:lpstr>
      <vt:lpstr>Office Theme</vt:lpstr>
      <vt:lpstr>Network Modeling</vt:lpstr>
      <vt:lpstr>Introduction</vt:lpstr>
      <vt:lpstr>Network flow problem characteristics</vt:lpstr>
      <vt:lpstr>A Transshipment problem: The Bavarian motor company</vt:lpstr>
      <vt:lpstr>Defining the decision variables</vt:lpstr>
      <vt:lpstr>Defining the Objective Function</vt:lpstr>
      <vt:lpstr>Constraints for network flow  problems: The balance-of-flow rules</vt:lpstr>
      <vt:lpstr>Defining the constraints</vt:lpstr>
      <vt:lpstr>Defining the constraints</vt:lpstr>
      <vt:lpstr>Implementing the model</vt:lpstr>
      <vt:lpstr>Optimal solution to the BMC problem</vt:lpstr>
      <vt:lpstr>The shortest path problem</vt:lpstr>
      <vt:lpstr> The American car association</vt:lpstr>
      <vt:lpstr>Solving the problem</vt:lpstr>
      <vt:lpstr>The maximal flow problem</vt:lpstr>
      <vt:lpstr>The Northwest Petroleum Company</vt:lpstr>
      <vt:lpstr>The Northwest Petroleum Company</vt:lpstr>
      <vt:lpstr>Formulation of the max flow problem</vt:lpstr>
      <vt:lpstr>Implementing the model</vt:lpstr>
      <vt:lpstr>Optimal solution </vt:lpstr>
      <vt:lpstr>Special modeling considerations: flow aggregation</vt:lpstr>
      <vt:lpstr>Special modeling considerations: flow aggregation</vt:lpstr>
      <vt:lpstr>Special modeling considerations: multiple arcs between nodes</vt:lpstr>
      <vt:lpstr>Special modeling considerations: capacity restrictions on total supply</vt:lpstr>
      <vt:lpstr>PowerPoint Presentation</vt:lpstr>
      <vt:lpstr>The Minimal Spanning Tree Problem</vt:lpstr>
      <vt:lpstr>Minimal Spanning Tree example: Windstar Aerospace Company</vt:lpstr>
      <vt:lpstr>The Minimal Spanning Tree algorithm</vt:lpstr>
      <vt:lpstr>Solving the example problem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Spreadsheet Modeling &amp; Decision Analysis:</dc:title>
  <dc:creator>Cliff Ragsdale</dc:creator>
  <cp:lastModifiedBy>Microsoft account</cp:lastModifiedBy>
  <cp:revision>155</cp:revision>
  <dcterms:created xsi:type="dcterms:W3CDTF">1995-06-17T23:31:02Z</dcterms:created>
  <dcterms:modified xsi:type="dcterms:W3CDTF">2023-10-31T13:15:07Z</dcterms:modified>
</cp:coreProperties>
</file>