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3FA1-290E-4A10-B5D6-C8994D07F158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5B84-D31B-4117-B7E1-4BF1FE2AC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48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3FA1-290E-4A10-B5D6-C8994D07F158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5B84-D31B-4117-B7E1-4BF1FE2AC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75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3FA1-290E-4A10-B5D6-C8994D07F158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5B84-D31B-4117-B7E1-4BF1FE2AC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5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3FA1-290E-4A10-B5D6-C8994D07F158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5B84-D31B-4117-B7E1-4BF1FE2AC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61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3FA1-290E-4A10-B5D6-C8994D07F158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5B84-D31B-4117-B7E1-4BF1FE2AC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17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3FA1-290E-4A10-B5D6-C8994D07F158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5B84-D31B-4117-B7E1-4BF1FE2AC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23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3FA1-290E-4A10-B5D6-C8994D07F158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5B84-D31B-4117-B7E1-4BF1FE2AC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17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3FA1-290E-4A10-B5D6-C8994D07F158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5B84-D31B-4117-B7E1-4BF1FE2AC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77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3FA1-290E-4A10-B5D6-C8994D07F158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5B84-D31B-4117-B7E1-4BF1FE2AC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55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3FA1-290E-4A10-B5D6-C8994D07F158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5B84-D31B-4117-B7E1-4BF1FE2AC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95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3FA1-290E-4A10-B5D6-C8994D07F158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5B84-D31B-4117-B7E1-4BF1FE2AC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01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23FA1-290E-4A10-B5D6-C8994D07F158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35B84-D31B-4117-B7E1-4BF1FE2AC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43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+mn-lt"/>
              </a:rPr>
              <a:t>Transportation function</a:t>
            </a:r>
            <a:endParaRPr lang="en-IN" sz="48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87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Optimal solution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 smtClean="0"/>
                  <a:t>It turns out that the optimal solution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=20,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=80,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=50,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=60. </m:t>
                    </m:r>
                  </m:oMath>
                </a14:m>
                <a:endParaRPr lang="en-IN" dirty="0" smtClean="0"/>
              </a:p>
              <a:p>
                <a:r>
                  <a:rPr lang="en-GB" dirty="0" smtClean="0"/>
                  <a:t>The optimal cost turns out to be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=2720. </m:t>
                    </m:r>
                  </m:oMath>
                </a14:m>
                <a:endParaRPr lang="en-IN" dirty="0" smtClean="0"/>
              </a:p>
              <a:p>
                <a:r>
                  <a:rPr lang="en-GB" dirty="0" smtClean="0"/>
                  <a:t>Here, we had assumed infinite capacity of the warehouse (no capacity restriction at the warehouse). </a:t>
                </a:r>
              </a:p>
              <a:p>
                <a:r>
                  <a:rPr lang="en-GB" dirty="0" smtClean="0"/>
                  <a:t>Industry calls this </a:t>
                </a:r>
                <a:r>
                  <a:rPr lang="en-GB" dirty="0" smtClean="0">
                    <a:solidFill>
                      <a:srgbClr val="FF0000"/>
                    </a:solidFill>
                  </a:rPr>
                  <a:t>cross-docking</a:t>
                </a:r>
                <a:r>
                  <a:rPr lang="en-GB" dirty="0" smtClean="0"/>
                  <a:t> – where the material is not physically stored in the warehouse. </a:t>
                </a:r>
              </a:p>
              <a:p>
                <a:r>
                  <a:rPr lang="en-GB" dirty="0" smtClean="0"/>
                  <a:t>The warehouses act as cross docking facilities where the material is immediately to the next destination after sufficient material reaches from the sources.  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r="-17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62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Multistage transportation with node capacities 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GB" dirty="0" smtClean="0"/>
                  <a:t>At times it may be important to consider the warehouse capacities explicitly. </a:t>
                </a:r>
              </a:p>
              <a:p>
                <a:r>
                  <a:rPr lang="en-GB" dirty="0" smtClean="0"/>
                  <a:t>The material may physically be stored in warehouses before it is moved to the final destination. </a:t>
                </a:r>
              </a:p>
              <a:p>
                <a:r>
                  <a:rPr lang="en-GB" dirty="0" smtClean="0"/>
                  <a:t>Then the problem becomes a </a:t>
                </a:r>
                <a:r>
                  <a:rPr lang="en-GB" dirty="0"/>
                  <a:t>transportation </a:t>
                </a:r>
                <a:r>
                  <a:rPr lang="en-GB" dirty="0" smtClean="0"/>
                  <a:t>problem with </a:t>
                </a:r>
                <a:r>
                  <a:rPr lang="en-GB" dirty="0"/>
                  <a:t>node </a:t>
                </a:r>
                <a:r>
                  <a:rPr lang="en-GB" dirty="0" smtClean="0"/>
                  <a:t>capacities. </a:t>
                </a:r>
              </a:p>
              <a:p>
                <a:r>
                  <a:rPr lang="en-GB" dirty="0" smtClean="0"/>
                  <a:t>In the original formulation, we can then add the warehouse capacities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 smtClean="0"/>
                  <a:t> at warehouse </a:t>
                </a:r>
                <a:r>
                  <a:rPr lang="en-GB" i="1" dirty="0" smtClean="0"/>
                  <a:t>j</a:t>
                </a:r>
                <a:r>
                  <a:rPr lang="en-GB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∀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  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54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Multistage transportation with node capacities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For our numerical example, let us add the warehouse capacities for the two warehouses (assuming each having a capacity if 150).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≤150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≤150</m:t>
                      </m:r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The optimal solution to this new formulation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=90,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=10,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=60,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=60,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=20,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=70,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=80,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=80.</m:t>
                      </m:r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GB" dirty="0" smtClean="0"/>
                  <a:t>The objective function value,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=2780.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06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Multistage transportation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 consider a multi-stage transportation problem where the goods are to be transported from factories to intermediate warehouses and then the retailers. </a:t>
            </a:r>
          </a:p>
          <a:p>
            <a:r>
              <a:rPr lang="en-US" dirty="0" smtClean="0"/>
              <a:t>Let us model these two stages explicitly. </a:t>
            </a:r>
          </a:p>
          <a:p>
            <a:r>
              <a:rPr lang="en-US" dirty="0" smtClean="0"/>
              <a:t>Stage 1: Factories </a:t>
            </a:r>
            <a:r>
              <a:rPr lang="en-US" dirty="0" smtClean="0">
                <a:sym typeface="Wingdings" panose="05000000000000000000" pitchFamily="2" charset="2"/>
              </a:rPr>
              <a:t> Warehouses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Stage 2: Warehouse  Retailers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86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Multistage transportation problem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𝑄𝑢𝑎𝑛𝑡𝑖𝑡𝑦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𝑠h𝑖𝑝𝑝𝑒𝑑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𝑓𝑎𝑐𝑡𝑜𝑟𝑦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𝑤𝑎𝑟𝑒h𝑜𝑢𝑠𝑒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𝑈𝑛𝑖𝑡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𝑡𝑟𝑎𝑛𝑠𝑝𝑜𝑟𝑡𝑎𝑡𝑖𝑜𝑛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𝑓𝑎𝑐𝑡𝑜𝑟𝑦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𝑤𝑎𝑟𝑒h𝑜𝑢𝑠𝑒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𝑄𝑢𝑎𝑛𝑡𝑖𝑡𝑦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𝑠h𝑖𝑝𝑝𝑒𝑑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𝑤𝑎𝑟𝑒h𝑜𝑢𝑠𝑒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𝑟𝑒𝑡𝑎𝑖𝑙𝑒𝑟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𝑈𝑛𝑖𝑡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𝑡𝑟𝑎𝑛𝑠𝑝𝑜𝑟𝑡𝑎𝑡𝑖𝑜𝑛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𝑓𝑟𝑜𝑚𝑤𝑎𝑟𝑒h𝑜𝑢𝑠𝑒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𝑟𝑒𝑡𝑎𝑖𝑙𝑒𝑟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𝑄𝑢𝑎𝑛𝑡𝑖𝑡𝑦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𝑎𝑣𝑎𝑖𝑙𝑎𝑏𝑙𝑒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𝑓𝑎𝑐𝑡𝑜𝑟𝑦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𝑄𝑢𝑎𝑛𝑡𝑖𝑡𝑦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𝑑𝑒𝑚𝑎𝑛𝑑𝑒𝑑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𝑟𝑒𝑡𝑎𝑖𝑙𝑒𝑟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44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Multistage transportation problem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Subject to: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80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Multistage transportation </a:t>
            </a:r>
            <a:r>
              <a:rPr lang="en-US" dirty="0"/>
              <a:t>problem: Numerical example 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3 Factories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3;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two warehouses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), three retailers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3;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). </a:t>
                </a:r>
              </a:p>
              <a:p>
                <a:r>
                  <a:rPr lang="en-US" dirty="0" smtClean="0"/>
                  <a:t>Factory supplies are 100, 80 and 60 respectively. Retail demands are 90, 70, 80. Warehouses have sufficient capacities. </a:t>
                </a:r>
              </a:p>
              <a:p>
                <a:r>
                  <a:rPr lang="en-US" dirty="0" smtClean="0"/>
                  <a:t>The unit transportation costs: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52927" y="4172167"/>
              <a:ext cx="11152263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4759"/>
                    <a:gridCol w="828942"/>
                    <a:gridCol w="837488"/>
                    <a:gridCol w="880217"/>
                    <a:gridCol w="863125"/>
                    <a:gridCol w="854579"/>
                    <a:gridCol w="846034"/>
                    <a:gridCol w="846034"/>
                    <a:gridCol w="846033"/>
                    <a:gridCol w="914400"/>
                    <a:gridCol w="897309"/>
                    <a:gridCol w="863125"/>
                    <a:gridCol w="880218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Link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 smtClean="0"/>
                            <a:t> 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 smtClean="0"/>
                            <a:t> 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 smtClean="0"/>
                            <a:t> 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 smtClean="0"/>
                            <a:t> 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 smtClean="0"/>
                            <a:t> 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 smtClean="0"/>
                            <a:t> 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 smtClean="0"/>
                            <a:t> 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 smtClean="0"/>
                            <a:t>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 smtClean="0"/>
                            <a:t> 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 smtClean="0"/>
                            <a:t> 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 smtClean="0"/>
                            <a:t> 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 smtClean="0"/>
                            <a:t> 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 smtClean="0"/>
                            <a:t> 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Cost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52927" y="4172167"/>
              <a:ext cx="11152263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4759"/>
                    <a:gridCol w="828942"/>
                    <a:gridCol w="837488"/>
                    <a:gridCol w="880217"/>
                    <a:gridCol w="863125"/>
                    <a:gridCol w="854579"/>
                    <a:gridCol w="846034"/>
                    <a:gridCol w="846034"/>
                    <a:gridCol w="846033"/>
                    <a:gridCol w="914400"/>
                    <a:gridCol w="897309"/>
                    <a:gridCol w="863125"/>
                    <a:gridCol w="880218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Link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6324" t="-8065" r="-1152941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3478" t="-8065" r="-1036232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81250" t="-8065" r="-893056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86620" t="-8065" r="-805634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3571" t="-8065" r="-717143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97842" t="-8065" r="-622302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97842" t="-8065" r="-522302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97842" t="-8065" r="-422302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32000" t="-8065" r="-291333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51020" t="-8065" r="-197279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88028" t="-8065" r="-10422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71528" t="-8065" r="-2778" b="-12096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Cost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7930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example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+9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+9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+8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US" dirty="0" smtClean="0"/>
                  <a:t>Subject to: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≤100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80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90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80</m:t>
                      </m:r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77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the numerical example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Formulation has 12 variables and 8 constraints. The problem can be solved as a LP, but we know that it will give integer solutions (Why?). </a:t>
                </a:r>
              </a:p>
              <a:p>
                <a:r>
                  <a:rPr lang="en-US" dirty="0" smtClean="0"/>
                  <a:t>The optimal solution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=70,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=80,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=60,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=70,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=80,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=2720. </m:t>
                    </m:r>
                  </m:oMath>
                </a14:m>
                <a:endParaRPr lang="en-IN" dirty="0" smtClean="0"/>
              </a:p>
              <a:p>
                <a:endParaRPr lang="en-US" dirty="0"/>
              </a:p>
              <a:p>
                <a:r>
                  <a:rPr lang="en-US" dirty="0" smtClean="0"/>
                  <a:t>Can this be done logically (finding what the math formulation is doing)?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79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logic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Since there is no constraint on the warehouse capacity, we can find the shortest distance between each supply node and each destination node (through the two intermediate nodes) and solve a simple transportation problem: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IN" dirty="0" smtClean="0"/>
              </a:p>
              <a:p>
                <a:r>
                  <a:rPr lang="en-US" dirty="0" smtClean="0"/>
                  <a:t>The optimal solution to the simple transportation problem is also optimal for the two-stage distribution problem. </a:t>
                </a:r>
              </a:p>
              <a:p>
                <a:r>
                  <a:rPr lang="en-US" dirty="0" smtClean="0"/>
                  <a:t>For our problem…. 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8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02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logic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get the following 3 x 3 matrix: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For example,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𝑀𝐼𝑁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𝑀𝐼𝑁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8+10, 7+8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4"/>
              <p:cNvGraphicFramePr>
                <a:graphicFrameLocks/>
              </p:cNvGraphicFramePr>
              <p:nvPr>
                <p:extLst/>
              </p:nvPr>
            </p:nvGraphicFramePr>
            <p:xfrm>
              <a:off x="1180032" y="2425627"/>
              <a:ext cx="386198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970"/>
                    <a:gridCol w="957129"/>
                    <a:gridCol w="914400"/>
                    <a:gridCol w="837488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4"/>
              <p:cNvGraphicFramePr>
                <a:graphicFrameLocks/>
              </p:cNvGraphicFramePr>
              <p:nvPr>
                <p:extLst/>
              </p:nvPr>
            </p:nvGraphicFramePr>
            <p:xfrm>
              <a:off x="1180032" y="2425627"/>
              <a:ext cx="386198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970"/>
                    <a:gridCol w="957129"/>
                    <a:gridCol w="914400"/>
                    <a:gridCol w="837488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6" t="-8197" r="-23631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7173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Office PowerPoint</Application>
  <PresentationFormat>Widescreen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Office Theme</vt:lpstr>
      <vt:lpstr>Transportation function</vt:lpstr>
      <vt:lpstr>Multistage transportation problem</vt:lpstr>
      <vt:lpstr>Multistage transportation problem</vt:lpstr>
      <vt:lpstr>Multistage transportation problem</vt:lpstr>
      <vt:lpstr>Multistage transportation problem: Numerical example </vt:lpstr>
      <vt:lpstr>Numerical example</vt:lpstr>
      <vt:lpstr>Solution to the numerical example</vt:lpstr>
      <vt:lpstr>Solution logic</vt:lpstr>
      <vt:lpstr>Solution logic</vt:lpstr>
      <vt:lpstr>Optimal solution</vt:lpstr>
      <vt:lpstr>Multistage transportation with node capacities </vt:lpstr>
      <vt:lpstr>Multistage transportation with node capacities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Transportation function</dc:title>
  <dc:creator>Microsoft account</dc:creator>
  <cp:lastModifiedBy>Microsoft account</cp:lastModifiedBy>
  <cp:revision>1</cp:revision>
  <dcterms:created xsi:type="dcterms:W3CDTF">2023-11-09T02:59:18Z</dcterms:created>
  <dcterms:modified xsi:type="dcterms:W3CDTF">2023-11-09T02:59:43Z</dcterms:modified>
</cp:coreProperties>
</file>