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3"/>
  </p:notesMasterIdLst>
  <p:sldIdLst>
    <p:sldId id="257" r:id="rId2"/>
    <p:sldId id="265" r:id="rId3"/>
    <p:sldId id="264" r:id="rId4"/>
    <p:sldId id="266" r:id="rId5"/>
    <p:sldId id="267" r:id="rId6"/>
    <p:sldId id="269" r:id="rId7"/>
    <p:sldId id="268" r:id="rId8"/>
    <p:sldId id="270" r:id="rId9"/>
    <p:sldId id="271" r:id="rId10"/>
    <p:sldId id="272" r:id="rId11"/>
    <p:sldId id="263" r:id="rId12"/>
  </p:sldIdLst>
  <p:sldSz cx="9144000" cy="5143500" type="screen16x9"/>
  <p:notesSz cx="6858000" cy="9144000"/>
  <p:embeddedFontLst>
    <p:embeddedFont>
      <p:font typeface="Montserrat" pitchFamily="2" charset="77"/>
      <p:regular r:id="rId14"/>
      <p:bold r:id="rId15"/>
      <p:italic r:id="rId16"/>
      <p:boldItalic r:id="rId17"/>
    </p:embeddedFont>
    <p:embeddedFont>
      <p:font typeface="Montserrat ExtraLight" pitchFamily="2" charset="77"/>
      <p:regular r:id="rId18"/>
      <p:bold r:id="rId19"/>
      <p:italic r:id="rId20"/>
      <p:boldItalic r:id="rId21"/>
    </p:embeddedFont>
    <p:embeddedFont>
      <p:font typeface="Montserrat Light" pitchFamily="2" charset="77"/>
      <p:regular r:id="rId22"/>
      <p:bold r:id="rId23"/>
      <p:italic r:id="rId24"/>
      <p:boldItalic r:id="rId25"/>
    </p:embeddedFont>
    <p:embeddedFont>
      <p:font typeface="Montserrat Thin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F9F862-9912-4736-B4CC-A362921C35E5}">
  <a:tblStyle styleId="{30F9F862-9912-4736-B4CC-A362921C35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3692"/>
  </p:normalViewPr>
  <p:slideViewPr>
    <p:cSldViewPr snapToGrid="0" snapToObjects="1">
      <p:cViewPr varScale="1">
        <p:scale>
          <a:sx n="89" d="100"/>
          <a:sy n="89" d="100"/>
        </p:scale>
        <p:origin x="2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6975" y="881725"/>
            <a:ext cx="6093900" cy="30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2D3047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Slide title</a:t>
            </a:r>
            <a:endParaRPr sz="7200" dirty="0">
              <a:solidFill>
                <a:srgbClr val="2D3047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344524" y="311350"/>
            <a:ext cx="3861715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62626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Data Structures &amp; Algorithms</a:t>
            </a:r>
            <a:endParaRPr sz="1800" dirty="0">
              <a:solidFill>
                <a:srgbClr val="262626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437625" y="184600"/>
            <a:ext cx="274500" cy="126900"/>
          </a:xfrm>
          <a:prstGeom prst="rect">
            <a:avLst/>
          </a:prstGeom>
          <a:solidFill>
            <a:srgbClr val="2D30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01750" y="184600"/>
            <a:ext cx="274500" cy="126900"/>
          </a:xfrm>
          <a:prstGeom prst="rect">
            <a:avLst/>
          </a:prstGeom>
          <a:solidFill>
            <a:srgbClr val="9C27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65750" y="184600"/>
            <a:ext cx="274500" cy="126900"/>
          </a:xfrm>
          <a:prstGeom prst="rect">
            <a:avLst/>
          </a:prstGeom>
          <a:solidFill>
            <a:srgbClr val="E0A4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240250" y="184600"/>
            <a:ext cx="274500" cy="126900"/>
          </a:xfrm>
          <a:prstGeom prst="rect">
            <a:avLst/>
          </a:prstGeom>
          <a:solidFill>
            <a:srgbClr val="26A9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1341475" y="31600"/>
            <a:ext cx="6057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ALU</a:t>
            </a:r>
            <a:endParaRPr sz="1000">
              <a:solidFill>
                <a:srgbClr val="262626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442875" y="765550"/>
            <a:ext cx="264000" cy="0"/>
          </a:xfrm>
          <a:prstGeom prst="straightConnector1">
            <a:avLst/>
          </a:prstGeom>
          <a:noFill/>
          <a:ln w="19050" cap="flat" cmpd="sng">
            <a:solidFill>
              <a:srgbClr val="2D304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93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ExtraLight"/>
              <a:buNone/>
              <a:defRPr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 ExtraLight"/>
              <a:buNone/>
              <a:defRPr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 ExtraLight"/>
              <a:buNone/>
              <a:defRPr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 ExtraLight"/>
              <a:buNone/>
              <a:defRPr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 ExtraLight"/>
              <a:buNone/>
              <a:defRPr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 ExtraLight"/>
              <a:buNone/>
              <a:defRPr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 ExtraLight"/>
              <a:buNone/>
              <a:defRPr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 ExtraLight"/>
              <a:buNone/>
              <a:defRPr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 ExtraLight"/>
              <a:buNone/>
              <a:defRPr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625013"/>
            <a:ext cx="8520600" cy="294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ontserrat Light"/>
              <a:buChar char="➔"/>
              <a:defRPr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Montserrat Light"/>
              <a:buChar char="◆"/>
              <a:defRPr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Montserrat Light"/>
              <a:buChar char="●"/>
              <a:defRPr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Montserrat Light"/>
              <a:buChar char="○"/>
              <a:defRPr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Montserrat Light"/>
              <a:buChar char="◆"/>
              <a:defRPr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Montserrat Light"/>
              <a:buChar char="●"/>
              <a:defRPr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Montserrat Light"/>
              <a:buChar char="○"/>
              <a:defRPr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Montserrat Light"/>
              <a:buChar char="◆"/>
              <a:defRPr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262626"/>
              </a:buClr>
              <a:buSzPts val="1400"/>
              <a:buFont typeface="Montserrat Light"/>
              <a:buChar char="●"/>
              <a:defRPr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344524" y="311350"/>
            <a:ext cx="3922676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62626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Data Structures &amp; Algorithms</a:t>
            </a:r>
            <a:endParaRPr sz="1800" dirty="0">
              <a:solidFill>
                <a:srgbClr val="262626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437625" y="184600"/>
            <a:ext cx="274500" cy="126900"/>
          </a:xfrm>
          <a:prstGeom prst="rect">
            <a:avLst/>
          </a:prstGeom>
          <a:solidFill>
            <a:srgbClr val="2D30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701750" y="184600"/>
            <a:ext cx="274500" cy="126900"/>
          </a:xfrm>
          <a:prstGeom prst="rect">
            <a:avLst/>
          </a:prstGeom>
          <a:solidFill>
            <a:srgbClr val="9C27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965750" y="184600"/>
            <a:ext cx="274500" cy="126900"/>
          </a:xfrm>
          <a:prstGeom prst="rect">
            <a:avLst/>
          </a:prstGeom>
          <a:solidFill>
            <a:srgbClr val="E0A4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1240250" y="184600"/>
            <a:ext cx="274500" cy="126900"/>
          </a:xfrm>
          <a:prstGeom prst="rect">
            <a:avLst/>
          </a:prstGeom>
          <a:solidFill>
            <a:srgbClr val="26A9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1341475" y="31600"/>
            <a:ext cx="6057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ALU</a:t>
            </a:r>
            <a:endParaRPr sz="1000">
              <a:solidFill>
                <a:srgbClr val="262626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cxnSp>
        <p:nvCxnSpPr>
          <p:cNvPr id="36" name="Shape 36"/>
          <p:cNvCxnSpPr/>
          <p:nvPr/>
        </p:nvCxnSpPr>
        <p:spPr>
          <a:xfrm>
            <a:off x="442875" y="765550"/>
            <a:ext cx="264000" cy="0"/>
          </a:xfrm>
          <a:prstGeom prst="straightConnector1">
            <a:avLst/>
          </a:prstGeom>
          <a:noFill/>
          <a:ln w="19050" cap="flat" cmpd="sng">
            <a:solidFill>
              <a:srgbClr val="2D304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2D30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Montserrat ExtraLight"/>
              <a:buNone/>
              <a:defRPr sz="4200">
                <a:solidFill>
                  <a:srgbClr val="26262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Montserrat ExtraLight"/>
              <a:buNone/>
              <a:defRPr sz="4200">
                <a:solidFill>
                  <a:srgbClr val="26262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Montserrat ExtraLight"/>
              <a:buNone/>
              <a:defRPr sz="4200">
                <a:solidFill>
                  <a:srgbClr val="26262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Montserrat ExtraLight"/>
              <a:buNone/>
              <a:defRPr sz="4200">
                <a:solidFill>
                  <a:srgbClr val="26262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Montserrat ExtraLight"/>
              <a:buNone/>
              <a:defRPr sz="4200">
                <a:solidFill>
                  <a:srgbClr val="26262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Montserrat ExtraLight"/>
              <a:buNone/>
              <a:defRPr sz="4200">
                <a:solidFill>
                  <a:srgbClr val="26262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Montserrat ExtraLight"/>
              <a:buNone/>
              <a:defRPr sz="4200">
                <a:solidFill>
                  <a:srgbClr val="26262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Montserrat ExtraLight"/>
              <a:buNone/>
              <a:defRPr sz="4200">
                <a:solidFill>
                  <a:srgbClr val="26262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Montserrat ExtraLight"/>
              <a:buNone/>
              <a:defRPr sz="4200">
                <a:solidFill>
                  <a:srgbClr val="26262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3778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047"/>
              </a:buClr>
              <a:buSzPts val="1800"/>
              <a:buFont typeface="Montserrat"/>
              <a:buNone/>
              <a:defRPr b="1">
                <a:solidFill>
                  <a:srgbClr val="2D304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Light"/>
              <a:buChar char="➔"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◆"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○"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◆"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○"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◆"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 Light"/>
              <a:buChar char="●"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alendly.com/snaick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Sajid.Nazir@gcu.ac.u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236975" y="881725"/>
            <a:ext cx="6093900" cy="30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26262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Module Introduction</a:t>
            </a:r>
            <a:endParaRPr sz="7200" dirty="0">
              <a:solidFill>
                <a:srgbClr val="262626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437625" y="4078000"/>
            <a:ext cx="745500" cy="715200"/>
          </a:xfrm>
          <a:prstGeom prst="ellipse">
            <a:avLst/>
          </a:prstGeom>
          <a:solidFill>
            <a:srgbClr val="2D30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</a:t>
            </a:r>
            <a:endParaRPr sz="3600" dirty="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7E75-B063-F44E-8DA7-1135C769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766F1-E080-1544-9AF9-FE743CAF4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 computational thinking skills to solve problems at scale, efficiently for decidable problems.</a:t>
            </a:r>
          </a:p>
        </p:txBody>
      </p:sp>
    </p:spTree>
    <p:extLst>
      <p:ext uri="{BB962C8B-B14F-4D97-AF65-F5344CB8AC3E}">
        <p14:creationId xmlns:p14="http://schemas.microsoft.com/office/powerpoint/2010/main" val="68959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Questions?</a:t>
            </a:r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3778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2846-0D43-1D41-9922-CCB852F0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 – Interactive </a:t>
            </a:r>
            <a:r>
              <a:rPr lang="en-US" strike="sngStrike" dirty="0"/>
              <a:t>Lecture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49BD4-D1EC-FD42-97B6-9BB4BF4F4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Covers:</a:t>
            </a:r>
          </a:p>
          <a:p>
            <a:pPr lvl="1"/>
            <a:r>
              <a:rPr lang="en-US" dirty="0"/>
              <a:t>Feedback on previous lab session work.</a:t>
            </a:r>
          </a:p>
          <a:p>
            <a:pPr lvl="1"/>
            <a:r>
              <a:rPr lang="en-US" dirty="0"/>
              <a:t>The GCU content for the upcoming week.</a:t>
            </a:r>
          </a:p>
          <a:p>
            <a:pPr lvl="1"/>
            <a:r>
              <a:rPr lang="en-US" dirty="0"/>
              <a:t>Any additional pre-requisites for the week’s lab sessions.</a:t>
            </a:r>
          </a:p>
          <a:p>
            <a:pPr lvl="1"/>
            <a:r>
              <a:rPr lang="en-US" dirty="0"/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25737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4B8B-EC32-E049-8AC5-ACB697D7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 &amp; Thursday – Labs.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30CA2-6F62-B043-A6F6-EE6370DB8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will be split into two groups.</a:t>
            </a:r>
          </a:p>
          <a:p>
            <a:r>
              <a:rPr lang="en-US" dirty="0"/>
              <a:t>Group A on Tuesday, Group B on Thursday. </a:t>
            </a:r>
          </a:p>
          <a:p>
            <a:r>
              <a:rPr lang="en-US" dirty="0"/>
              <a:t>Lab sessions.</a:t>
            </a:r>
          </a:p>
          <a:p>
            <a:pPr lvl="1"/>
            <a:r>
              <a:rPr lang="en-US" dirty="0"/>
              <a:t>You will be working on activities, both theoretical and practical.</a:t>
            </a:r>
          </a:p>
          <a:p>
            <a:pPr lvl="1"/>
            <a:r>
              <a:rPr lang="en-US" dirty="0"/>
              <a:t>You will provide your work to me for feedback at the times I set.</a:t>
            </a:r>
          </a:p>
          <a:p>
            <a:pPr lvl="1"/>
            <a:r>
              <a:rPr lang="en-US" dirty="0"/>
              <a:t>I will provide timely feedback for the next interactive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C014-65F9-A84E-A224-34F490D1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Sessions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F4AF4-0BBB-F047-8917-CFA717A93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timetabled drop-in sessions.</a:t>
            </a:r>
          </a:p>
          <a:p>
            <a:r>
              <a:rPr lang="en-US" dirty="0"/>
              <a:t>Schedule one-on-one using </a:t>
            </a:r>
            <a:r>
              <a:rPr lang="en-US" dirty="0">
                <a:hlinkClick r:id="rId2"/>
              </a:rPr>
              <a:t>http://calendly.com/snaicken</a:t>
            </a:r>
            <a:endParaRPr lang="en-US" dirty="0"/>
          </a:p>
          <a:p>
            <a:r>
              <a:rPr lang="en-US" dirty="0"/>
              <a:t>Please schedule 24hr in advance, so I can prepare.</a:t>
            </a:r>
          </a:p>
          <a:p>
            <a:r>
              <a:rPr lang="en-US" dirty="0"/>
              <a:t>Or you can usually find me in the Learning Commons or Oliver </a:t>
            </a:r>
            <a:r>
              <a:rPr lang="en-US" dirty="0" err="1"/>
              <a:t>Mtukudzi</a:t>
            </a:r>
            <a:r>
              <a:rPr lang="en-US" dirty="0"/>
              <a:t>.  Ask if I don’t look busy (NC headphones not 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5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C5B5-483E-704B-85D0-0183CC67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250E5-D54A-8A45-94CB-5A2A9E9CF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Compulsory for lab session.</a:t>
            </a:r>
          </a:p>
          <a:p>
            <a:r>
              <a:rPr lang="en-US" dirty="0"/>
              <a:t>Highly recommended for interactive lecture.</a:t>
            </a:r>
          </a:p>
          <a:p>
            <a:r>
              <a:rPr lang="en-US" dirty="0"/>
              <a:t>Attendance will be taken and monitored.</a:t>
            </a:r>
          </a:p>
          <a:p>
            <a:r>
              <a:rPr lang="en-US" dirty="0"/>
              <a:t>You may be politely “invited” to the interactive lecture.</a:t>
            </a:r>
          </a:p>
          <a:p>
            <a:r>
              <a:rPr lang="en-US" dirty="0"/>
              <a:t>Do not turn up late, or you will be marked absent.</a:t>
            </a:r>
          </a:p>
        </p:txBody>
      </p:sp>
    </p:spTree>
    <p:extLst>
      <p:ext uri="{BB962C8B-B14F-4D97-AF65-F5344CB8AC3E}">
        <p14:creationId xmlns:p14="http://schemas.microsoft.com/office/powerpoint/2010/main" val="135110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89CB-FE5E-6B42-8E3B-10DD7F9B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GCU &amp; GCU 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CA8B1-A7C7-9940-A808-E726691B8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Leader: Sajid Nazir</a:t>
            </a:r>
          </a:p>
          <a:p>
            <a:r>
              <a:rPr lang="en-US" dirty="0">
                <a:hlinkClick r:id="rId2"/>
              </a:rPr>
              <a:t>Sajid.Nazir@gcu.ac.uk</a:t>
            </a:r>
            <a:endParaRPr lang="en-US" dirty="0"/>
          </a:p>
          <a:p>
            <a:r>
              <a:rPr lang="en-US" dirty="0"/>
              <a:t>Weeks 1 – 7 available on GCU Learn.</a:t>
            </a:r>
          </a:p>
          <a:p>
            <a:r>
              <a:rPr lang="en-US" dirty="0"/>
              <a:t>Please come to me with issues first, then Sajid.</a:t>
            </a:r>
          </a:p>
        </p:txBody>
      </p:sp>
    </p:spTree>
    <p:extLst>
      <p:ext uri="{BB962C8B-B14F-4D97-AF65-F5344CB8AC3E}">
        <p14:creationId xmlns:p14="http://schemas.microsoft.com/office/powerpoint/2010/main" val="326330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30DC-FA2D-C749-987E-10BF63D0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E4983-30F2-8743-BED2-83319939F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50% Coursework (Practical/Programming based)</a:t>
            </a:r>
          </a:p>
          <a:p>
            <a:r>
              <a:rPr lang="en-US" dirty="0"/>
              <a:t>50% Written Exam</a:t>
            </a:r>
          </a:p>
          <a:p>
            <a:r>
              <a:rPr lang="en-US" dirty="0"/>
              <a:t>Coursework schedule to be made available next week.</a:t>
            </a:r>
          </a:p>
        </p:txBody>
      </p:sp>
    </p:spTree>
    <p:extLst>
      <p:ext uri="{BB962C8B-B14F-4D97-AF65-F5344CB8AC3E}">
        <p14:creationId xmlns:p14="http://schemas.microsoft.com/office/powerpoint/2010/main" val="207735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54FF-6CFE-3043-9DCA-5C360640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Indicative Readings, Syllabus,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FC580-B944-8842-BCDB-7D9DA77B7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see the module descriptor in GCU Learn</a:t>
            </a:r>
          </a:p>
          <a:p>
            <a:r>
              <a:rPr lang="en-US" dirty="0"/>
              <a:t>You will need to undertake readings independently to fill knowledge gap.</a:t>
            </a:r>
          </a:p>
          <a:p>
            <a:r>
              <a:rPr lang="en-US" dirty="0"/>
              <a:t>Additional resources will also be made available on Slack.</a:t>
            </a:r>
          </a:p>
        </p:txBody>
      </p:sp>
    </p:spTree>
    <p:extLst>
      <p:ext uri="{BB962C8B-B14F-4D97-AF65-F5344CB8AC3E}">
        <p14:creationId xmlns:p14="http://schemas.microsoft.com/office/powerpoint/2010/main" val="364275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A5D2-9A28-4F42-AEA2-90BA830E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7887-B5A6-8D43-9AF5-C91FEF083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Understand the </a:t>
            </a:r>
            <a:r>
              <a:rPr lang="en-GB" b="1" dirty="0"/>
              <a:t>concepts</a:t>
            </a:r>
            <a:r>
              <a:rPr lang="en-GB" dirty="0"/>
              <a:t> which underpin data structures and algorithms such as cost estimation and algorithm complexity.</a:t>
            </a:r>
          </a:p>
          <a:p>
            <a:r>
              <a:rPr lang="en-GB" dirty="0"/>
              <a:t>Understand the </a:t>
            </a:r>
            <a:r>
              <a:rPr lang="en-GB" b="1" dirty="0"/>
              <a:t>fundamental</a:t>
            </a:r>
            <a:r>
              <a:rPr lang="en-GB" dirty="0"/>
              <a:t> data structures and algorithms commonly used when developing software systems. </a:t>
            </a:r>
          </a:p>
          <a:p>
            <a:r>
              <a:rPr lang="en-GB" b="1" dirty="0"/>
              <a:t>Critically evaluate </a:t>
            </a:r>
            <a:r>
              <a:rPr lang="en-GB" dirty="0"/>
              <a:t>the data structures used with searching, sorting and graph algorithms.</a:t>
            </a:r>
          </a:p>
          <a:p>
            <a:r>
              <a:rPr lang="en-GB" b="1" dirty="0"/>
              <a:t>Develop</a:t>
            </a:r>
            <a:r>
              <a:rPr lang="en-GB" dirty="0"/>
              <a:t> an object-oriented solution which demonstrates the appropriate the use of a range of data structures and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613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382</Words>
  <Application>Microsoft Macintosh PowerPoint</Application>
  <PresentationFormat>On-screen Show (16:9)</PresentationFormat>
  <Paragraphs>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Montserrat Light</vt:lpstr>
      <vt:lpstr>Arial</vt:lpstr>
      <vt:lpstr>Montserrat Thin</vt:lpstr>
      <vt:lpstr>Montserrat ExtraLight</vt:lpstr>
      <vt:lpstr>Montserrat</vt:lpstr>
      <vt:lpstr>Simple Light</vt:lpstr>
      <vt:lpstr>PowerPoint Presentation</vt:lpstr>
      <vt:lpstr>Monday – Interactive Lecture Class</vt:lpstr>
      <vt:lpstr>Tuesday &amp; Thursday – Labs.</vt:lpstr>
      <vt:lpstr>Support Sessions</vt:lpstr>
      <vt:lpstr>Attendance</vt:lpstr>
      <vt:lpstr>GCU &amp; GCU Learn</vt:lpstr>
      <vt:lpstr>Assessment</vt:lpstr>
      <vt:lpstr>Indicative Readings, Syllabus, etc</vt:lpstr>
      <vt:lpstr>Learning Objectives</vt:lpstr>
      <vt:lpstr>Learning Outcomes</vt:lpstr>
      <vt:lpstr>Questions?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Stephen Naicken</cp:lastModifiedBy>
  <cp:revision>11</cp:revision>
  <dcterms:modified xsi:type="dcterms:W3CDTF">2018-05-24T14:35:32Z</dcterms:modified>
</cp:coreProperties>
</file>