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B34-480C-4600-B209-18DB320315D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94D2-C620-43A8-809C-C696B1A3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B34-480C-4600-B209-18DB320315D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94D2-C620-43A8-809C-C696B1A3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B34-480C-4600-B209-18DB320315D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94D2-C620-43A8-809C-C696B1A3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B34-480C-4600-B209-18DB320315D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94D2-C620-43A8-809C-C696B1A3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B34-480C-4600-B209-18DB320315D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94D2-C620-43A8-809C-C696B1A3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B34-480C-4600-B209-18DB320315D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94D2-C620-43A8-809C-C696B1A3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B34-480C-4600-B209-18DB320315D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94D2-C620-43A8-809C-C696B1A3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B34-480C-4600-B209-18DB320315D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94D2-C620-43A8-809C-C696B1A3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B34-480C-4600-B209-18DB320315D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94D2-C620-43A8-809C-C696B1A3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B34-480C-4600-B209-18DB320315D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94D2-C620-43A8-809C-C696B1A3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B34-480C-4600-B209-18DB320315D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94D2-C620-43A8-809C-C696B1A3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0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5B34-480C-4600-B209-18DB320315D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94D2-C620-43A8-809C-C696B1A32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DOEhu7LwK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%C3%BCrkiye/stack-ve-heap-kavram%C4%B1-59adcb29d454" TargetMode="External"/><Relationship Id="rId2" Type="http://schemas.openxmlformats.org/officeDocument/2006/relationships/hyperlink" Target="https://www.youtube.com/watch?v=450maTzSI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lisimprofesyonelleri.com/30-soruda-java-gelistirici-mulakati/" TargetMode="External"/><Relationship Id="rId2" Type="http://schemas.openxmlformats.org/officeDocument/2006/relationships/hyperlink" Target="https://web.cs.hacettepe.edu.tr/~bbm102/misc/java_notes_by_o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KGsaeaXueM" TargetMode="External"/><Relationship Id="rId2" Type="http://schemas.openxmlformats.org/officeDocument/2006/relationships/hyperlink" Target="https://www.youtube.com/watch?v=6UfXKx2Q59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ediaa.com/what-is-the-difference-between-class-and-structure/#Cla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95002"/>
            <a:ext cx="8914410" cy="1282535"/>
          </a:xfrm>
        </p:spPr>
        <p:txBody>
          <a:bodyPr>
            <a:noAutofit/>
          </a:bodyPr>
          <a:lstStyle/>
          <a:p>
            <a:pPr algn="l"/>
            <a:r>
              <a:rPr lang="en-US" sz="4000" b="1" i="1" dirty="0" err="1">
                <a:solidFill>
                  <a:srgbClr val="00B0F0"/>
                </a:solidFill>
              </a:rPr>
              <a:t>S1</a:t>
            </a:r>
            <a:r>
              <a:rPr lang="en-US" sz="4000" i="1" dirty="0">
                <a:solidFill>
                  <a:srgbClr val="00B0F0"/>
                </a:solidFill>
              </a:rPr>
              <a:t>: Java </a:t>
            </a:r>
            <a:r>
              <a:rPr lang="en-US" sz="4000" i="1" dirty="0" err="1">
                <a:solidFill>
                  <a:srgbClr val="00B0F0"/>
                </a:solidFill>
              </a:rPr>
              <a:t>platformu</a:t>
            </a:r>
            <a:r>
              <a:rPr lang="en-US" sz="4000" i="1" dirty="0">
                <a:solidFill>
                  <a:srgbClr val="00B0F0"/>
                </a:solidFill>
              </a:rPr>
              <a:t> </a:t>
            </a:r>
            <a:r>
              <a:rPr lang="en-US" sz="4000" i="1" dirty="0" err="1">
                <a:solidFill>
                  <a:srgbClr val="00B0F0"/>
                </a:solidFill>
              </a:rPr>
              <a:t>neden</a:t>
            </a:r>
            <a:r>
              <a:rPr lang="en-US" sz="4000" i="1" dirty="0">
                <a:solidFill>
                  <a:srgbClr val="00B0F0"/>
                </a:solidFill>
              </a:rPr>
              <a:t> </a:t>
            </a:r>
            <a:r>
              <a:rPr lang="en-US" sz="4000" i="1" dirty="0" err="1">
                <a:solidFill>
                  <a:srgbClr val="00B0F0"/>
                </a:solidFill>
              </a:rPr>
              <a:t>bağımsızdır</a:t>
            </a:r>
            <a:r>
              <a:rPr lang="en-US" sz="4000" i="1" dirty="0">
                <a:solidFill>
                  <a:srgbClr val="00B0F0"/>
                </a:solidFill>
              </a:rPr>
              <a:t>?</a:t>
            </a:r>
            <a:br>
              <a:rPr lang="en-US" sz="4000" i="1" dirty="0">
                <a:solidFill>
                  <a:srgbClr val="00B0F0"/>
                </a:solidFill>
              </a:rPr>
            </a:br>
            <a:endParaRPr lang="en-US" sz="4000" i="1" dirty="0">
              <a:solidFill>
                <a:srgbClr val="00B0F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98764" y="1122363"/>
            <a:ext cx="11067802" cy="367823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C1</a:t>
            </a:r>
            <a:r>
              <a:rPr lang="en-US" dirty="0"/>
              <a:t>: Herhangi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çalışabilen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kodlarından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b="1" dirty="0" err="1"/>
              <a:t>Aciklama</a:t>
            </a:r>
            <a:r>
              <a:rPr lang="en-US" dirty="0"/>
              <a:t>: </a:t>
            </a:r>
            <a:r>
              <a:rPr lang="en-US" dirty="0" err="1"/>
              <a:t>Java'nın</a:t>
            </a:r>
            <a:r>
              <a:rPr lang="en-US" dirty="0"/>
              <a:t> platform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olabilmesinin</a:t>
            </a:r>
            <a:r>
              <a:rPr lang="en-US" dirty="0"/>
              <a:t> </a:t>
            </a:r>
            <a:r>
              <a:rPr lang="en-US" dirty="0" err="1"/>
              <a:t>nedeni</a:t>
            </a:r>
            <a:r>
              <a:rPr lang="en-US" dirty="0"/>
              <a:t> </a:t>
            </a:r>
            <a:r>
              <a:rPr lang="en-US" b="1" dirty="0" err="1"/>
              <a:t>doğrudan</a:t>
            </a:r>
            <a:r>
              <a:rPr lang="en-US" b="1" dirty="0"/>
              <a:t> </a:t>
            </a:r>
            <a:r>
              <a:rPr lang="en-US" b="1" dirty="0" err="1"/>
              <a:t>makine</a:t>
            </a:r>
            <a:r>
              <a:rPr lang="en-US" b="1" dirty="0"/>
              <a:t> </a:t>
            </a:r>
            <a:r>
              <a:rPr lang="en-US" b="1" dirty="0" err="1"/>
              <a:t>diline</a:t>
            </a:r>
            <a:r>
              <a:rPr lang="en-US" b="1" dirty="0"/>
              <a:t> </a:t>
            </a:r>
            <a:r>
              <a:rPr lang="en-US" b="1" dirty="0" err="1"/>
              <a:t>derlenmemesidir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Java'nın</a:t>
            </a:r>
            <a:r>
              <a:rPr lang="en-US" dirty="0"/>
              <a:t> </a:t>
            </a:r>
            <a:r>
              <a:rPr lang="en-US" dirty="0" err="1"/>
              <a:t>derlenmediği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gelmez</a:t>
            </a:r>
            <a:r>
              <a:rPr lang="en-US" dirty="0"/>
              <a:t>. Java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Makinesinin-JSM</a:t>
            </a:r>
            <a:r>
              <a:rPr lang="en-US" dirty="0"/>
              <a:t> (Java Virtual Machine-</a:t>
            </a:r>
            <a:r>
              <a:rPr lang="en-US" dirty="0" err="1"/>
              <a:t>JVM</a:t>
            </a:r>
            <a:r>
              <a:rPr lang="en-US" dirty="0"/>
              <a:t>) </a:t>
            </a:r>
            <a:r>
              <a:rPr lang="en-US" dirty="0" err="1"/>
              <a:t>yorumlayabileceği</a:t>
            </a:r>
            <a:r>
              <a:rPr lang="en-US" dirty="0"/>
              <a:t> </a:t>
            </a:r>
            <a:r>
              <a:rPr lang="en-US" dirty="0" err="1"/>
              <a:t>bitkodlarına</a:t>
            </a:r>
            <a:r>
              <a:rPr lang="en-US" dirty="0"/>
              <a:t> (bytecode) </a:t>
            </a:r>
            <a:r>
              <a:rPr lang="en-US" dirty="0" err="1"/>
              <a:t>derlenirler</a:t>
            </a:r>
            <a:r>
              <a:rPr lang="en-US" dirty="0"/>
              <a:t>. </a:t>
            </a:r>
            <a:r>
              <a:rPr lang="en-US" dirty="0" err="1"/>
              <a:t>Bitkodları</a:t>
            </a:r>
            <a:r>
              <a:rPr lang="en-US" dirty="0"/>
              <a:t> </a:t>
            </a:r>
            <a:r>
              <a:rPr lang="en-US" dirty="0" err="1"/>
              <a:t>işlemci</a:t>
            </a:r>
            <a:r>
              <a:rPr lang="en-US" dirty="0"/>
              <a:t> </a:t>
            </a:r>
            <a:r>
              <a:rPr lang="en-US" dirty="0" err="1"/>
              <a:t>seçmezler</a:t>
            </a:r>
            <a:r>
              <a:rPr lang="en-US" dirty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err="1"/>
              <a:t>Url</a:t>
            </a:r>
            <a:r>
              <a:rPr lang="en-US" dirty="0"/>
              <a:t>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CiOYIWVBTds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err="1">
                <a:solidFill>
                  <a:srgbClr val="00B0F0"/>
                </a:solidFill>
              </a:rPr>
              <a:t>S7</a:t>
            </a:r>
            <a:r>
              <a:rPr lang="en-US" i="1" u="sng" dirty="0">
                <a:solidFill>
                  <a:srgbClr val="00B0F0"/>
                </a:solidFill>
              </a:rPr>
              <a:t>: </a:t>
            </a:r>
            <a:r>
              <a:rPr lang="en-US" i="1" u="sng" dirty="0" err="1">
                <a:solidFill>
                  <a:srgbClr val="00B0F0"/>
                </a:solidFill>
              </a:rPr>
              <a:t>Bir</a:t>
            </a:r>
            <a:r>
              <a:rPr lang="en-US" i="1" u="sng" dirty="0">
                <a:solidFill>
                  <a:srgbClr val="00B0F0"/>
                </a:solidFill>
              </a:rPr>
              <a:t> </a:t>
            </a:r>
            <a:r>
              <a:rPr lang="en-US" i="1" u="sng" dirty="0" err="1" smtClean="0">
                <a:solidFill>
                  <a:srgbClr val="00B0F0"/>
                </a:solidFill>
              </a:rPr>
              <a:t>Class’i</a:t>
            </a:r>
            <a:r>
              <a:rPr lang="en-US" i="1" u="sng" dirty="0" smtClean="0">
                <a:solidFill>
                  <a:srgbClr val="00B0F0"/>
                </a:solidFill>
              </a:rPr>
              <a:t> </a:t>
            </a:r>
            <a:r>
              <a:rPr lang="en-US" i="1" u="sng" dirty="0" err="1">
                <a:solidFill>
                  <a:srgbClr val="00B0F0"/>
                </a:solidFill>
              </a:rPr>
              <a:t>nasıl</a:t>
            </a:r>
            <a:r>
              <a:rPr lang="en-US" i="1" u="sng" dirty="0">
                <a:solidFill>
                  <a:srgbClr val="00B0F0"/>
                </a:solidFill>
              </a:rPr>
              <a:t> singleton </a:t>
            </a:r>
            <a:r>
              <a:rPr lang="en-US" i="1" u="sng" dirty="0" err="1">
                <a:solidFill>
                  <a:srgbClr val="00B0F0"/>
                </a:solidFill>
              </a:rPr>
              <a:t>yapabiliriz</a:t>
            </a:r>
            <a:r>
              <a:rPr lang="en-US" i="1" u="sng" dirty="0">
                <a:solidFill>
                  <a:srgbClr val="00B0F0"/>
                </a:solidFill>
              </a:rPr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C7</a:t>
            </a:r>
            <a:r>
              <a:rPr lang="en-US" dirty="0"/>
              <a:t>: O </a:t>
            </a:r>
            <a:r>
              <a:rPr lang="en-US" dirty="0" err="1"/>
              <a:t>Class’ta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Constructor </a:t>
            </a:r>
            <a:r>
              <a:rPr lang="en-US" dirty="0" err="1"/>
              <a:t>i</a:t>
            </a:r>
            <a:r>
              <a:rPr lang="en-US" dirty="0"/>
              <a:t> private </a:t>
            </a:r>
            <a:r>
              <a:rPr lang="en-US" dirty="0" err="1"/>
              <a:t>yaparak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Aciklama</a:t>
            </a:r>
            <a:r>
              <a:rPr lang="en-US" dirty="0"/>
              <a:t>:</a:t>
            </a:r>
            <a:r>
              <a:rPr lang="en-US" b="1" dirty="0"/>
              <a:t> Singleton</a:t>
            </a:r>
            <a:r>
              <a:rPr lang="en-US" dirty="0"/>
              <a:t> 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kalıbının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formu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gibidir</a:t>
            </a:r>
            <a:r>
              <a:rPr lang="en-US" dirty="0"/>
              <a:t>. Bu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kalının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basittir</a:t>
            </a:r>
            <a:r>
              <a:rPr lang="en-US" dirty="0"/>
              <a:t>. </a:t>
            </a:r>
            <a:r>
              <a:rPr lang="en-US" b="1" dirty="0"/>
              <a:t>Singleton</a:t>
            </a:r>
            <a:r>
              <a:rPr lang="en-US" dirty="0"/>
              <a:t> </a:t>
            </a:r>
            <a:r>
              <a:rPr lang="en-US" dirty="0" err="1"/>
              <a:t>uygulanacak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constructor </a:t>
            </a:r>
            <a:r>
              <a:rPr lang="en-US" dirty="0" err="1"/>
              <a:t>medodu</a:t>
            </a:r>
            <a:r>
              <a:rPr lang="en-US" dirty="0"/>
              <a:t> private </a:t>
            </a:r>
            <a:r>
              <a:rPr lang="en-US" b="1" dirty="0" err="1"/>
              <a:t>yapılır</a:t>
            </a:r>
            <a:r>
              <a:rPr lang="en-US" dirty="0"/>
              <a:t> </a:t>
            </a:r>
            <a:r>
              <a:rPr lang="en-US" dirty="0" err="1"/>
              <a:t>ardından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türünden</a:t>
            </a:r>
            <a:r>
              <a:rPr lang="en-US" dirty="0"/>
              <a:t> static </a:t>
            </a:r>
            <a:r>
              <a:rPr lang="en-US" b="1" dirty="0" err="1"/>
              <a:t>bir</a:t>
            </a:r>
            <a:r>
              <a:rPr lang="en-US" dirty="0"/>
              <a:t> 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erişebilmek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bir</a:t>
            </a:r>
            <a:r>
              <a:rPr lang="en-US" dirty="0"/>
              <a:t> 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eklenir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www.youtube.com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watch?v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5DOEhu7LwKg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err="1">
                <a:solidFill>
                  <a:srgbClr val="00B0F0"/>
                </a:solidFill>
              </a:rPr>
              <a:t>S8</a:t>
            </a:r>
            <a:r>
              <a:rPr lang="en-US" b="1" i="1" dirty="0">
                <a:solidFill>
                  <a:srgbClr val="00B0F0"/>
                </a:solidFill>
              </a:rPr>
              <a:t>: Java da </a:t>
            </a:r>
            <a:r>
              <a:rPr lang="en-US" b="1" i="1" dirty="0" err="1">
                <a:solidFill>
                  <a:srgbClr val="00B0F0"/>
                </a:solidFill>
              </a:rPr>
              <a:t>ArrayList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i="1" dirty="0" err="1">
                <a:solidFill>
                  <a:srgbClr val="00B0F0"/>
                </a:solidFill>
              </a:rPr>
              <a:t>ve</a:t>
            </a:r>
            <a:r>
              <a:rPr lang="en-US" b="1" i="1" dirty="0">
                <a:solidFill>
                  <a:srgbClr val="00B0F0"/>
                </a:solidFill>
              </a:rPr>
              <a:t> Vector </a:t>
            </a:r>
            <a:r>
              <a:rPr lang="en-US" b="1" i="1" dirty="0" err="1">
                <a:solidFill>
                  <a:srgbClr val="00B0F0"/>
                </a:solidFill>
              </a:rPr>
              <a:t>arasındaki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i="1" dirty="0" err="1">
                <a:solidFill>
                  <a:srgbClr val="00B0F0"/>
                </a:solidFill>
              </a:rPr>
              <a:t>fark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i="1" dirty="0" err="1">
                <a:solidFill>
                  <a:srgbClr val="00B0F0"/>
                </a:solidFill>
              </a:rPr>
              <a:t>nedir</a:t>
            </a:r>
            <a:r>
              <a:rPr lang="en-US" b="1" i="1" dirty="0">
                <a:solidFill>
                  <a:srgbClr val="00B0F0"/>
                </a:solidFill>
              </a:rPr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643080"/>
              </p:ext>
            </p:extLst>
          </p:nvPr>
        </p:nvGraphicFramePr>
        <p:xfrm>
          <a:off x="308756" y="2671948"/>
          <a:ext cx="11364687" cy="3313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8229">
                  <a:extLst>
                    <a:ext uri="{9D8B030D-6E8A-4147-A177-3AD203B41FA5}">
                      <a16:colId xmlns:a16="http://schemas.microsoft.com/office/drawing/2014/main" val="2821128387"/>
                    </a:ext>
                  </a:extLst>
                </a:gridCol>
                <a:gridCol w="3788229">
                  <a:extLst>
                    <a:ext uri="{9D8B030D-6E8A-4147-A177-3AD203B41FA5}">
                      <a16:colId xmlns:a16="http://schemas.microsoft.com/office/drawing/2014/main" val="2026962821"/>
                    </a:ext>
                  </a:extLst>
                </a:gridCol>
                <a:gridCol w="3788229">
                  <a:extLst>
                    <a:ext uri="{9D8B030D-6E8A-4147-A177-3AD203B41FA5}">
                      <a16:colId xmlns:a16="http://schemas.microsoft.com/office/drawing/2014/main" val="462428143"/>
                    </a:ext>
                  </a:extLst>
                </a:gridCol>
              </a:tblGrid>
              <a:tr h="317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Karşılaştırma için temel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ArrayList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Vektör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extLst>
                  <a:ext uri="{0D108BD9-81ED-4DB2-BD59-A6C34878D82A}">
                    <a16:rowId xmlns:a16="http://schemas.microsoft.com/office/drawing/2014/main" val="3685203336"/>
                  </a:ext>
                </a:extLst>
              </a:tr>
              <a:tr h="360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Temel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ArrayList sınıfı Senkronize edilmedi.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Vektör sınıfı senkronize edildi.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extLst>
                  <a:ext uri="{0D108BD9-81ED-4DB2-BD59-A6C34878D82A}">
                    <a16:rowId xmlns:a16="http://schemas.microsoft.com/office/drawing/2014/main" val="2569595773"/>
                  </a:ext>
                </a:extLst>
              </a:tr>
              <a:tr h="479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Eski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sınıf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ArrayList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standart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bir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Koleksiyon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sınıfıdır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Vector, koleksiyon sınıfını desteklemek için yeniden tasarlanmış eski bir sınıftır.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extLst>
                  <a:ext uri="{0D108BD9-81ED-4DB2-BD59-A6C34878D82A}">
                    <a16:rowId xmlns:a16="http://schemas.microsoft.com/office/drawing/2014/main" val="3898310479"/>
                  </a:ext>
                </a:extLst>
              </a:tr>
              <a:tr h="317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Sınıf Beyanı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sınıf ArrayList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sınıf vektör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extLst>
                  <a:ext uri="{0D108BD9-81ED-4DB2-BD59-A6C34878D82A}">
                    <a16:rowId xmlns:a16="http://schemas.microsoft.com/office/drawing/2014/main" val="3622295376"/>
                  </a:ext>
                </a:extLst>
              </a:tr>
              <a:tr h="479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Yeniden tahsis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Belirtilmediğinde, bir ArrayList boyutunun yarısı kadar artırılır.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Belirtilmediğinde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bir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vektör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boyutunu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iki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katına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çıkarmak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için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artırılır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extLst>
                  <a:ext uri="{0D108BD9-81ED-4DB2-BD59-A6C34878D82A}">
                    <a16:rowId xmlns:a16="http://schemas.microsoft.com/office/drawing/2014/main" val="3194941774"/>
                  </a:ext>
                </a:extLst>
              </a:tr>
              <a:tr h="479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performans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ArrayList senkronize edilmediğinden, Vector öğesinden daha hızlı çalışır.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Vector senkronize edildiğinde ArrayList'ten daha yavaş çalışır.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extLst>
                  <a:ext uri="{0D108BD9-81ED-4DB2-BD59-A6C34878D82A}">
                    <a16:rowId xmlns:a16="http://schemas.microsoft.com/office/drawing/2014/main" val="1091137965"/>
                  </a:ext>
                </a:extLst>
              </a:tr>
              <a:tr h="5994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Sayım</a:t>
                      </a:r>
                      <a:r>
                        <a:rPr lang="en-US" sz="1100" dirty="0">
                          <a:effectLst/>
                        </a:rPr>
                        <a:t> / Iterator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ArrayList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ArrayList'te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depolanan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nesneleri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dolaşmak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için</a:t>
                      </a:r>
                      <a:r>
                        <a:rPr lang="en-US" sz="1100" dirty="0">
                          <a:effectLst/>
                        </a:rPr>
                        <a:t> Iterator </a:t>
                      </a:r>
                      <a:r>
                        <a:rPr lang="en-US" sz="1100" dirty="0" err="1">
                          <a:effectLst/>
                        </a:rPr>
                        <a:t>arabirimini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kullanır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Vector, </a:t>
                      </a:r>
                      <a:r>
                        <a:rPr lang="en-US" sz="1100" dirty="0" err="1">
                          <a:effectLst/>
                        </a:rPr>
                        <a:t>Vektörler'de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depolanan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nesneleri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geçiş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yapmak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için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Numaralandırma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Yineleyici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arabirimini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kullanır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670" marR="91670" marT="91670" marB="91670" anchor="ctr"/>
                </a:tc>
                <a:extLst>
                  <a:ext uri="{0D108BD9-81ED-4DB2-BD59-A6C34878D82A}">
                    <a16:rowId xmlns:a16="http://schemas.microsoft.com/office/drawing/2014/main" val="247839037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8756" y="1226720"/>
            <a:ext cx="1075904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C8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hızlı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olması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senkronize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edilmemiştir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ancak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Vector,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iş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parçacığı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açısından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güvenli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olduğundan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yavaş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olması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senkronize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edilmiştir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Url:https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www.youtube.com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watch?v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WSrZAv-efB4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err="1">
                <a:solidFill>
                  <a:srgbClr val="00B0F0"/>
                </a:solidFill>
              </a:rPr>
              <a:t>S9</a:t>
            </a:r>
            <a:r>
              <a:rPr lang="en-US" b="1" i="1" dirty="0">
                <a:solidFill>
                  <a:srgbClr val="00B0F0"/>
                </a:solidFill>
              </a:rPr>
              <a:t>: Java da equals () </a:t>
            </a:r>
            <a:r>
              <a:rPr lang="en-US" b="1" i="1" dirty="0" err="1">
                <a:solidFill>
                  <a:srgbClr val="00B0F0"/>
                </a:solidFill>
              </a:rPr>
              <a:t>ve</a:t>
            </a:r>
            <a:r>
              <a:rPr lang="en-US" b="1" i="1" dirty="0">
                <a:solidFill>
                  <a:srgbClr val="00B0F0"/>
                </a:solidFill>
              </a:rPr>
              <a:t> = = </a:t>
            </a:r>
            <a:r>
              <a:rPr lang="en-US" b="1" i="1" dirty="0" err="1">
                <a:solidFill>
                  <a:srgbClr val="00B0F0"/>
                </a:solidFill>
              </a:rPr>
              <a:t>işareti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i="1" dirty="0" err="1">
                <a:solidFill>
                  <a:srgbClr val="00B0F0"/>
                </a:solidFill>
              </a:rPr>
              <a:t>arasındaki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i="1" dirty="0" err="1">
                <a:solidFill>
                  <a:srgbClr val="00B0F0"/>
                </a:solidFill>
              </a:rPr>
              <a:t>fark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i="1" dirty="0" err="1">
                <a:solidFill>
                  <a:srgbClr val="00B0F0"/>
                </a:solidFill>
              </a:rPr>
              <a:t>nedir</a:t>
            </a:r>
            <a:r>
              <a:rPr lang="en-US" b="1" i="1" dirty="0">
                <a:solidFill>
                  <a:srgbClr val="00B0F0"/>
                </a:solidFill>
              </a:rPr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C9</a:t>
            </a:r>
            <a:r>
              <a:rPr lang="en-US" dirty="0"/>
              <a:t>: equals () </a:t>
            </a:r>
            <a:r>
              <a:rPr lang="en-US" dirty="0" err="1"/>
              <a:t>operatörü</a:t>
            </a:r>
            <a:r>
              <a:rPr lang="en-US" dirty="0"/>
              <a:t> primitive </a:t>
            </a:r>
            <a:r>
              <a:rPr lang="en-US" dirty="0" err="1"/>
              <a:t>dataları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Objectleri</a:t>
            </a:r>
            <a:r>
              <a:rPr lang="en-US" dirty="0"/>
              <a:t> </a:t>
            </a:r>
            <a:r>
              <a:rPr lang="en-US" dirty="0" err="1"/>
              <a:t>karşılaştırmak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==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Object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karşılaştırmak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Aciklama</a:t>
            </a:r>
            <a:r>
              <a:rPr lang="en-US" dirty="0"/>
              <a:t>: (==) </a:t>
            </a:r>
            <a:r>
              <a:rPr lang="en-US" dirty="0" err="1"/>
              <a:t>ve</a:t>
            </a:r>
            <a:r>
              <a:rPr lang="en-US" dirty="0"/>
              <a:t> Equals() </a:t>
            </a:r>
            <a:r>
              <a:rPr lang="en-US" dirty="0" err="1"/>
              <a:t>methodları’nın</a:t>
            </a:r>
            <a:r>
              <a:rPr lang="en-US" dirty="0"/>
              <a:t> </a:t>
            </a:r>
            <a:r>
              <a:rPr lang="en-US" dirty="0" err="1"/>
              <a:t>ikisi</a:t>
            </a:r>
            <a:r>
              <a:rPr lang="en-US" dirty="0"/>
              <a:t> de </a:t>
            </a:r>
            <a:r>
              <a:rPr lang="en-US" dirty="0" err="1"/>
              <a:t>farklı</a:t>
            </a:r>
            <a:r>
              <a:rPr lang="en-US" dirty="0"/>
              <a:t> 2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karşılaştırmak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(==) </a:t>
            </a:r>
            <a:r>
              <a:rPr lang="en-US" dirty="0" err="1"/>
              <a:t>operator’ü</a:t>
            </a:r>
            <a:r>
              <a:rPr lang="en-US" dirty="0"/>
              <a:t> 2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karşılaştırırken</a:t>
            </a:r>
            <a:r>
              <a:rPr lang="en-US" dirty="0"/>
              <a:t>, Equals() 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içerdiği</a:t>
            </a:r>
            <a:r>
              <a:rPr lang="en-US" dirty="0"/>
              <a:t> </a:t>
            </a:r>
            <a:r>
              <a:rPr lang="en-US" dirty="0" err="1"/>
              <a:t>string’i</a:t>
            </a:r>
            <a:r>
              <a:rPr lang="en-US" dirty="0"/>
              <a:t> </a:t>
            </a:r>
            <a:r>
              <a:rPr lang="en-US" dirty="0" err="1"/>
              <a:t>karşılaştırır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kısaca</a:t>
            </a:r>
            <a:r>
              <a:rPr lang="en-US" dirty="0"/>
              <a:t> (==) </a:t>
            </a:r>
            <a:r>
              <a:rPr lang="en-US" dirty="0" err="1"/>
              <a:t>operatörü</a:t>
            </a:r>
            <a:r>
              <a:rPr lang="en-US" dirty="0"/>
              <a:t> 2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değerlerini</a:t>
            </a:r>
            <a:r>
              <a:rPr lang="en-US" dirty="0"/>
              <a:t> </a:t>
            </a:r>
            <a:r>
              <a:rPr lang="en-US" dirty="0" err="1"/>
              <a:t>karşılaştırırken</a:t>
            </a:r>
            <a:r>
              <a:rPr lang="en-US" dirty="0"/>
              <a:t> Equals() 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karşılaştırır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Url</a:t>
            </a:r>
            <a:r>
              <a:rPr lang="en-US" dirty="0"/>
              <a:t>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jT06ibYdEXo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1307" y="1988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1" dirty="0" err="1">
                <a:solidFill>
                  <a:srgbClr val="00B0F0"/>
                </a:solidFill>
              </a:rPr>
              <a:t>Q10</a:t>
            </a:r>
            <a:r>
              <a:rPr lang="en-US" b="1" i="1" dirty="0">
                <a:solidFill>
                  <a:srgbClr val="00B0F0"/>
                </a:solidFill>
              </a:rPr>
              <a:t>: </a:t>
            </a:r>
            <a:r>
              <a:rPr lang="en-US" b="1" i="1" dirty="0" err="1">
                <a:solidFill>
                  <a:srgbClr val="00B0F0"/>
                </a:solidFill>
              </a:rPr>
              <a:t>Java’da</a:t>
            </a:r>
            <a:r>
              <a:rPr lang="en-US" b="1" i="1" dirty="0">
                <a:solidFill>
                  <a:srgbClr val="00B0F0"/>
                </a:solidFill>
              </a:rPr>
              <a:t> Heap </a:t>
            </a:r>
            <a:r>
              <a:rPr lang="en-US" b="1" i="1" dirty="0" err="1">
                <a:solidFill>
                  <a:srgbClr val="00B0F0"/>
                </a:solidFill>
              </a:rPr>
              <a:t>ve</a:t>
            </a:r>
            <a:r>
              <a:rPr lang="en-US" b="1" i="1" dirty="0">
                <a:solidFill>
                  <a:srgbClr val="00B0F0"/>
                </a:solidFill>
              </a:rPr>
              <a:t> Stack Memory </a:t>
            </a:r>
            <a:r>
              <a:rPr lang="en-US" b="1" i="1" dirty="0" err="1">
                <a:solidFill>
                  <a:srgbClr val="00B0F0"/>
                </a:solidFill>
              </a:rPr>
              <a:t>arasındaki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i="1" dirty="0" err="1">
                <a:solidFill>
                  <a:srgbClr val="00B0F0"/>
                </a:solidFill>
              </a:rPr>
              <a:t>farklar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i="1" dirty="0" err="1">
                <a:solidFill>
                  <a:srgbClr val="00B0F0"/>
                </a:solidFill>
              </a:rPr>
              <a:t>nelerdir</a:t>
            </a:r>
            <a:r>
              <a:rPr lang="en-US" b="1" i="1" dirty="0">
                <a:solidFill>
                  <a:srgbClr val="00B0F0"/>
                </a:solidFill>
              </a:rPr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116280"/>
            <a:ext cx="12192000" cy="5640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C10</a:t>
            </a:r>
            <a:r>
              <a:rPr lang="en-US" dirty="0"/>
              <a:t>: Heap </a:t>
            </a:r>
            <a:r>
              <a:rPr lang="en-US" dirty="0" err="1"/>
              <a:t>hafızası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Application in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parçaları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Objectler</a:t>
            </a:r>
            <a:r>
              <a:rPr lang="en-US" dirty="0"/>
              <a:t> Heap</a:t>
            </a:r>
          </a:p>
          <a:p>
            <a:pPr marL="0" indent="0">
              <a:buNone/>
            </a:pP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depolanır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herkesçe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müsaittir</a:t>
            </a:r>
            <a:r>
              <a:rPr lang="en-US" dirty="0"/>
              <a:t>. Stack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yürütme</a:t>
            </a:r>
            <a:r>
              <a:rPr lang="en-US" dirty="0"/>
              <a:t> </a:t>
            </a:r>
            <a:r>
              <a:rPr lang="en-US" dirty="0" err="1"/>
              <a:t>dizisi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diğerleri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asla</a:t>
            </a:r>
            <a:r>
              <a:rPr lang="en-US" dirty="0"/>
              <a:t> </a:t>
            </a:r>
            <a:r>
              <a:rPr lang="en-US" dirty="0" err="1"/>
              <a:t>kullanılamaz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B0F0"/>
                </a:solidFill>
              </a:rPr>
              <a:t>Aciklama</a:t>
            </a:r>
            <a:r>
              <a:rPr lang="en-US" dirty="0"/>
              <a:t>: </a:t>
            </a:r>
            <a:r>
              <a:rPr lang="en-US" u="sng" dirty="0"/>
              <a:t>Stack </a:t>
            </a:r>
            <a:r>
              <a:rPr lang="en-US" u="sng" dirty="0" err="1"/>
              <a:t>ve</a:t>
            </a:r>
            <a:r>
              <a:rPr lang="en-US" u="sng" dirty="0"/>
              <a:t> Heap </a:t>
            </a:r>
            <a:r>
              <a:rPr lang="en-US" u="sng" dirty="0" err="1"/>
              <a:t>Arasındaki</a:t>
            </a:r>
            <a:r>
              <a:rPr lang="en-US" u="sng" dirty="0"/>
              <a:t> </a:t>
            </a:r>
            <a:r>
              <a:rPr lang="en-US" u="sng" dirty="0" err="1"/>
              <a:t>Farklar</a:t>
            </a:r>
            <a:endParaRPr lang="en-US" u="sng" dirty="0"/>
          </a:p>
          <a:p>
            <a:pPr marL="0" indent="0">
              <a:buNone/>
            </a:pPr>
            <a:r>
              <a:rPr lang="en-US" b="1" dirty="0"/>
              <a:t>Stack </a:t>
            </a:r>
            <a:r>
              <a:rPr lang="en-US" b="1" dirty="0" err="1"/>
              <a:t>bellekten</a:t>
            </a:r>
            <a:r>
              <a:rPr lang="en-US" b="1" dirty="0"/>
              <a:t> </a:t>
            </a:r>
            <a:r>
              <a:rPr lang="en-US" b="1" dirty="0" err="1"/>
              <a:t>statik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yer</a:t>
            </a:r>
            <a:r>
              <a:rPr lang="en-US" b="1" dirty="0"/>
              <a:t> </a:t>
            </a:r>
            <a:r>
              <a:rPr lang="en-US" b="1" dirty="0" err="1"/>
              <a:t>tahsisi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kullanılırken</a:t>
            </a:r>
            <a:r>
              <a:rPr lang="en-US" b="1" dirty="0"/>
              <a:t>, Heap </a:t>
            </a:r>
            <a:r>
              <a:rPr lang="en-US" b="1" dirty="0" err="1"/>
              <a:t>dinamik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yer</a:t>
            </a:r>
            <a:r>
              <a:rPr lang="en-US" b="1" dirty="0"/>
              <a:t> </a:t>
            </a:r>
            <a:r>
              <a:rPr lang="en-US" b="1" dirty="0" err="1"/>
              <a:t>tahsisi</a:t>
            </a:r>
            <a:r>
              <a:rPr lang="en-US" b="1" dirty="0"/>
              <a:t> </a:t>
            </a:r>
            <a:r>
              <a:rPr lang="en-US" b="1" dirty="0" err="1"/>
              <a:t>etmeyi</a:t>
            </a:r>
            <a:r>
              <a:rPr lang="en-US" b="1" dirty="0"/>
              <a:t> </a:t>
            </a:r>
            <a:r>
              <a:rPr lang="en-US" b="1" dirty="0" err="1"/>
              <a:t>sağlar</a:t>
            </a:r>
            <a:r>
              <a:rPr lang="en-US" dirty="0"/>
              <a:t>. Her </a:t>
            </a:r>
            <a:r>
              <a:rPr lang="en-US" dirty="0" err="1"/>
              <a:t>ikisi</a:t>
            </a:r>
            <a:r>
              <a:rPr lang="en-US" dirty="0"/>
              <a:t> de Ram </a:t>
            </a:r>
            <a:r>
              <a:rPr lang="en-US" dirty="0" err="1"/>
              <a:t>bölgesinde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 </a:t>
            </a:r>
            <a:r>
              <a:rPr lang="en-US" dirty="0" err="1"/>
              <a:t>Stack'te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direk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yerleştirilir</a:t>
            </a:r>
            <a:r>
              <a:rPr lang="en-US" dirty="0"/>
              <a:t> </a:t>
            </a:r>
            <a:r>
              <a:rPr lang="en-US" dirty="0" err="1"/>
              <a:t>dolayısıyla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hızlıdır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Heap </a:t>
            </a:r>
            <a:r>
              <a:rPr lang="en-US" dirty="0" err="1"/>
              <a:t>ve</a:t>
            </a:r>
            <a:r>
              <a:rPr lang="en-US" dirty="0"/>
              <a:t> Stack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farklardan</a:t>
            </a:r>
            <a:r>
              <a:rPr lang="en-US" dirty="0"/>
              <a:t> </a:t>
            </a:r>
            <a:r>
              <a:rPr lang="en-US" dirty="0" err="1"/>
              <a:t>birisi</a:t>
            </a:r>
            <a:r>
              <a:rPr lang="en-US" dirty="0"/>
              <a:t> heap de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karışık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saklanır</a:t>
            </a:r>
            <a:r>
              <a:rPr lang="en-US" dirty="0"/>
              <a:t> stack de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artan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azalan</a:t>
            </a:r>
            <a:r>
              <a:rPr lang="en-US" dirty="0"/>
              <a:t>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mantığında</a:t>
            </a:r>
            <a:r>
              <a:rPr lang="en-US" dirty="0"/>
              <a:t> (big and little endian) </a:t>
            </a:r>
            <a:r>
              <a:rPr lang="en-US" dirty="0" err="1"/>
              <a:t>çalışır</a:t>
            </a:r>
            <a:r>
              <a:rPr lang="en-US" dirty="0"/>
              <a:t>. Buna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heap de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erişmek</a:t>
            </a:r>
            <a:r>
              <a:rPr lang="en-US" dirty="0"/>
              <a:t> stack de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erişmeye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işlemdir</a:t>
            </a:r>
            <a:r>
              <a:rPr lang="en-US" dirty="0"/>
              <a:t>.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stack de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silinirken</a:t>
            </a:r>
            <a:r>
              <a:rPr lang="en-US" dirty="0"/>
              <a:t> heap de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Garbage Collector (</a:t>
            </a:r>
            <a:r>
              <a:rPr lang="en-US" dirty="0" err="1"/>
              <a:t>Çöp</a:t>
            </a:r>
            <a:r>
              <a:rPr lang="en-US" dirty="0"/>
              <a:t> </a:t>
            </a:r>
            <a:r>
              <a:rPr lang="en-US" dirty="0" err="1"/>
              <a:t>Toplayıcı</a:t>
            </a:r>
            <a:r>
              <a:rPr lang="en-US" dirty="0"/>
              <a:t>) </a:t>
            </a:r>
            <a:r>
              <a:rPr lang="en-US" dirty="0" err="1"/>
              <a:t>algoritmasına</a:t>
            </a:r>
            <a:r>
              <a:rPr lang="en-US" dirty="0"/>
              <a:t> </a:t>
            </a:r>
            <a:r>
              <a:rPr lang="en-US" dirty="0" err="1"/>
              <a:t>bağlıdır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err="1">
                <a:hlinkClick r:id="rId2"/>
              </a:rPr>
              <a:t>www.youtube.com</a:t>
            </a:r>
            <a:r>
              <a:rPr lang="en-US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watch?v</a:t>
            </a:r>
            <a:r>
              <a:rPr lang="en-US" u="sng" dirty="0">
                <a:hlinkClick r:id="rId2"/>
              </a:rPr>
              <a:t>=</a:t>
            </a:r>
            <a:r>
              <a:rPr lang="en-US" u="sng" dirty="0" err="1">
                <a:hlinkClick r:id="rId2"/>
              </a:rPr>
              <a:t>450maTzSIvA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Url2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medium.com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t%C3%BCrkiye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stack-ve-heap-kavram%C4%B1-59adcb29d454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5223" cy="810532"/>
          </a:xfrm>
        </p:spPr>
        <p:txBody>
          <a:bodyPr>
            <a:normAutofit fontScale="90000"/>
          </a:bodyPr>
          <a:lstStyle/>
          <a:p>
            <a:r>
              <a:rPr lang="en-US" i="1" dirty="0" err="1">
                <a:solidFill>
                  <a:srgbClr val="00B0F0"/>
                </a:solidFill>
              </a:rPr>
              <a:t>S2</a:t>
            </a:r>
            <a:r>
              <a:rPr lang="en-US" i="1" dirty="0">
                <a:solidFill>
                  <a:srgbClr val="00B0F0"/>
                </a:solidFill>
              </a:rPr>
              <a:t>: Java </a:t>
            </a:r>
            <a:r>
              <a:rPr lang="en-US" i="1" dirty="0" err="1">
                <a:solidFill>
                  <a:srgbClr val="00B0F0"/>
                </a:solidFill>
              </a:rPr>
              <a:t>neden</a:t>
            </a:r>
            <a:r>
              <a:rPr lang="en-US" i="1" dirty="0">
                <a:solidFill>
                  <a:srgbClr val="00B0F0"/>
                </a:solidFill>
              </a:rPr>
              <a:t> %100 </a:t>
            </a:r>
            <a:r>
              <a:rPr lang="en-US" i="1" dirty="0" err="1">
                <a:solidFill>
                  <a:srgbClr val="00B0F0"/>
                </a:solidFill>
              </a:rPr>
              <a:t>nesne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yönelimli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değil</a:t>
            </a:r>
            <a:r>
              <a:rPr lang="en-US" i="1" dirty="0">
                <a:solidFill>
                  <a:srgbClr val="00B0F0"/>
                </a:solidFill>
              </a:rPr>
              <a:t>?</a:t>
            </a:r>
            <a:br>
              <a:rPr lang="en-US" i="1" dirty="0">
                <a:solidFill>
                  <a:srgbClr val="00B0F0"/>
                </a:solidFill>
              </a:rPr>
            </a:b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C2</a:t>
            </a:r>
            <a:r>
              <a:rPr lang="en-US" sz="2400" dirty="0"/>
              <a:t>: </a:t>
            </a:r>
            <a:r>
              <a:rPr lang="en-US" sz="2400" dirty="0" err="1"/>
              <a:t>Çünkü</a:t>
            </a:r>
            <a:r>
              <a:rPr lang="en-US" sz="2400" dirty="0"/>
              <a:t> </a:t>
            </a:r>
            <a:r>
              <a:rPr lang="en-US" sz="2400" dirty="0" err="1"/>
              <a:t>nesne</a:t>
            </a:r>
            <a:r>
              <a:rPr lang="en-US" sz="2400" dirty="0"/>
              <a:t> </a:t>
            </a:r>
            <a:r>
              <a:rPr lang="en-US" sz="2400" dirty="0" err="1"/>
              <a:t>olmayan</a:t>
            </a:r>
            <a:r>
              <a:rPr lang="en-US" sz="2400" dirty="0"/>
              <a:t> 8 primitive data </a:t>
            </a:r>
            <a:r>
              <a:rPr lang="en-US" sz="2400" dirty="0" err="1"/>
              <a:t>türünü</a:t>
            </a:r>
            <a:r>
              <a:rPr lang="en-US" sz="2400" dirty="0"/>
              <a:t> </a:t>
            </a:r>
            <a:r>
              <a:rPr lang="en-US" sz="2400" dirty="0" err="1"/>
              <a:t>kullanır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Aciklama</a:t>
            </a:r>
            <a:r>
              <a:rPr lang="en-US" sz="2400" dirty="0"/>
              <a:t>: Java, </a:t>
            </a:r>
            <a:r>
              <a:rPr lang="en-US" sz="2400" dirty="0" err="1"/>
              <a:t>nesne</a:t>
            </a:r>
            <a:r>
              <a:rPr lang="en-US" sz="2400" dirty="0"/>
              <a:t> </a:t>
            </a:r>
            <a:r>
              <a:rPr lang="en-US" sz="2400" dirty="0" err="1"/>
              <a:t>olmayan</a:t>
            </a:r>
            <a:r>
              <a:rPr lang="en-US" sz="2400" dirty="0"/>
              <a:t> </a:t>
            </a:r>
            <a:r>
              <a:rPr lang="en-US" sz="2400" dirty="0" err="1"/>
              <a:t>sekiz</a:t>
            </a:r>
            <a:r>
              <a:rPr lang="en-US" sz="2400" dirty="0"/>
              <a:t> </a:t>
            </a:r>
            <a:r>
              <a:rPr lang="en-US" sz="2400" dirty="0" err="1"/>
              <a:t>ilkel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türü</a:t>
            </a:r>
            <a:r>
              <a:rPr lang="en-US" sz="2400" dirty="0"/>
              <a:t> (</a:t>
            </a:r>
            <a:r>
              <a:rPr lang="en-US" sz="2400" dirty="0" err="1"/>
              <a:t>boolean</a:t>
            </a:r>
            <a:r>
              <a:rPr lang="en-US" sz="2400" dirty="0"/>
              <a:t>, byte, char, </a:t>
            </a:r>
            <a:r>
              <a:rPr lang="en-US" sz="2400" dirty="0" err="1"/>
              <a:t>int</a:t>
            </a:r>
            <a:r>
              <a:rPr lang="en-US" sz="2400" dirty="0"/>
              <a:t>, float, double, long </a:t>
            </a:r>
            <a:r>
              <a:rPr lang="en-US" sz="2400" dirty="0" err="1"/>
              <a:t>ve</a:t>
            </a:r>
            <a:r>
              <a:rPr lang="en-US" sz="2400" dirty="0"/>
              <a:t> short) </a:t>
            </a:r>
            <a:r>
              <a:rPr lang="en-US" sz="2400" dirty="0" err="1"/>
              <a:t>kullandığından</a:t>
            </a:r>
            <a:r>
              <a:rPr lang="en-US" sz="2400" dirty="0"/>
              <a:t>% 100 </a:t>
            </a:r>
            <a:r>
              <a:rPr lang="en-US" sz="2400" dirty="0" err="1"/>
              <a:t>nesne</a:t>
            </a:r>
            <a:r>
              <a:rPr lang="en-US" sz="2400" dirty="0"/>
              <a:t> </a:t>
            </a:r>
            <a:r>
              <a:rPr lang="en-US" sz="2400" dirty="0" err="1"/>
              <a:t>yönelimli</a:t>
            </a:r>
            <a:r>
              <a:rPr lang="en-US" sz="2400" dirty="0"/>
              <a:t> </a:t>
            </a:r>
            <a:r>
              <a:rPr lang="en-US" sz="2400" dirty="0" err="1"/>
              <a:t>değildir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Url</a:t>
            </a:r>
            <a:r>
              <a:rPr lang="en-US" sz="2400" dirty="0"/>
              <a:t>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err="1">
                <a:hlinkClick r:id="rId2"/>
              </a:rPr>
              <a:t>web.cs.hacettepe.edu.tr</a:t>
            </a:r>
            <a:r>
              <a:rPr lang="en-US" sz="2400" dirty="0">
                <a:hlinkClick r:id="rId2"/>
              </a:rPr>
              <a:t>/~</a:t>
            </a:r>
            <a:r>
              <a:rPr lang="en-US" sz="2400" dirty="0" err="1" smtClean="0">
                <a:hlinkClick r:id="rId2"/>
              </a:rPr>
              <a:t>bbm102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err="1" smtClean="0">
                <a:hlinkClick r:id="rId2"/>
              </a:rPr>
              <a:t>misc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err="1" smtClean="0">
                <a:hlinkClick r:id="rId2"/>
              </a:rPr>
              <a:t>java_notes_by_oa.pdf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Url2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bilisimprofesyonelleri.com</a:t>
            </a:r>
            <a:r>
              <a:rPr lang="en-US" sz="2400" dirty="0">
                <a:hlinkClick r:id="rId3"/>
              </a:rPr>
              <a:t>/30-</a:t>
            </a:r>
            <a:r>
              <a:rPr lang="en-US" sz="2400" dirty="0" err="1">
                <a:hlinkClick r:id="rId3"/>
              </a:rPr>
              <a:t>soruda</a:t>
            </a:r>
            <a:r>
              <a:rPr lang="en-US" sz="2400" dirty="0">
                <a:hlinkClick r:id="rId3"/>
              </a:rPr>
              <a:t>-java-</a:t>
            </a:r>
            <a:r>
              <a:rPr lang="en-US" sz="2400" dirty="0" err="1">
                <a:hlinkClick r:id="rId3"/>
              </a:rPr>
              <a:t>gelistirici</a:t>
            </a:r>
            <a:r>
              <a:rPr lang="en-US" sz="2400" dirty="0">
                <a:hlinkClick r:id="rId3"/>
              </a:rPr>
              <a:t>-</a:t>
            </a:r>
            <a:r>
              <a:rPr lang="en-US" sz="2400" dirty="0" err="1">
                <a:hlinkClick r:id="rId3"/>
              </a:rPr>
              <a:t>mulakati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392" y="365125"/>
            <a:ext cx="11115304" cy="1325563"/>
          </a:xfrm>
        </p:spPr>
        <p:txBody>
          <a:bodyPr>
            <a:normAutofit/>
          </a:bodyPr>
          <a:lstStyle/>
          <a:p>
            <a:r>
              <a:rPr lang="en-US" sz="4000" i="1" dirty="0" err="1" smtClean="0">
                <a:solidFill>
                  <a:srgbClr val="00B0F0"/>
                </a:solidFill>
              </a:rPr>
              <a:t>S3</a:t>
            </a:r>
            <a:r>
              <a:rPr lang="en-US" sz="4000" i="1" dirty="0" smtClean="0">
                <a:solidFill>
                  <a:srgbClr val="00B0F0"/>
                </a:solidFill>
              </a:rPr>
              <a:t>: public static void main (String [] </a:t>
            </a:r>
            <a:r>
              <a:rPr lang="en-US" sz="4000" i="1" dirty="0" err="1" smtClean="0">
                <a:solidFill>
                  <a:srgbClr val="00B0F0"/>
                </a:solidFill>
              </a:rPr>
              <a:t>args</a:t>
            </a:r>
            <a:r>
              <a:rPr lang="en-US" sz="4000" i="1" dirty="0" smtClean="0">
                <a:solidFill>
                  <a:srgbClr val="00B0F0"/>
                </a:solidFill>
              </a:rPr>
              <a:t>) </a:t>
            </a:r>
            <a:r>
              <a:rPr lang="en-US" sz="4000" i="1" dirty="0" err="1" smtClean="0">
                <a:solidFill>
                  <a:srgbClr val="00B0F0"/>
                </a:solidFill>
              </a:rPr>
              <a:t>Java’da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yer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alan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bu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yapıyı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açıklayınız</a:t>
            </a:r>
            <a:r>
              <a:rPr lang="en-US" sz="4000" i="1" dirty="0" smtClean="0">
                <a:solidFill>
                  <a:srgbClr val="00B0F0"/>
                </a:solidFill>
              </a:rPr>
              <a:t>.</a:t>
            </a:r>
            <a:endParaRPr lang="en-US" sz="4000" i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9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 err="1"/>
              <a:t>C3</a:t>
            </a:r>
            <a:r>
              <a:rPr lang="en-US" sz="2600" dirty="0"/>
              <a:t>: Bu, </a:t>
            </a:r>
            <a:r>
              <a:rPr lang="en-US" sz="2600" dirty="0" err="1"/>
              <a:t>herhangi</a:t>
            </a:r>
            <a:r>
              <a:rPr lang="en-US" sz="2600" dirty="0"/>
              <a:t> </a:t>
            </a:r>
            <a:r>
              <a:rPr lang="en-US" sz="2600" dirty="0" err="1"/>
              <a:t>bir</a:t>
            </a:r>
            <a:r>
              <a:rPr lang="en-US" sz="2600" dirty="0"/>
              <a:t> Java </a:t>
            </a:r>
            <a:r>
              <a:rPr lang="en-US" sz="2600" dirty="0" err="1"/>
              <a:t>programı</a:t>
            </a:r>
            <a:r>
              <a:rPr lang="en-US" sz="2600" dirty="0"/>
              <a:t> </a:t>
            </a:r>
            <a:r>
              <a:rPr lang="en-US" sz="2600" dirty="0" err="1"/>
              <a:t>için</a:t>
            </a:r>
            <a:r>
              <a:rPr lang="en-US" sz="2600" dirty="0"/>
              <a:t> </a:t>
            </a:r>
            <a:r>
              <a:rPr lang="en-US" sz="2600" dirty="0" err="1"/>
              <a:t>giriş</a:t>
            </a:r>
            <a:r>
              <a:rPr lang="en-US" sz="2600" dirty="0"/>
              <a:t> </a:t>
            </a:r>
            <a:r>
              <a:rPr lang="en-US" sz="2600" dirty="0" err="1"/>
              <a:t>noktasıdır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public: </a:t>
            </a:r>
            <a:r>
              <a:rPr lang="en-US" sz="2600" dirty="0" err="1"/>
              <a:t>bu</a:t>
            </a:r>
            <a:r>
              <a:rPr lang="en-US" sz="2600" dirty="0"/>
              <a:t> </a:t>
            </a:r>
            <a:r>
              <a:rPr lang="en-US" sz="2600" dirty="0" err="1"/>
              <a:t>yönteme</a:t>
            </a:r>
            <a:r>
              <a:rPr lang="en-US" sz="2600" dirty="0"/>
              <a:t> </a:t>
            </a:r>
            <a:r>
              <a:rPr lang="en-US" sz="2600" dirty="0" err="1"/>
              <a:t>kimin</a:t>
            </a:r>
            <a:r>
              <a:rPr lang="en-US" sz="2600" dirty="0"/>
              <a:t> </a:t>
            </a:r>
            <a:r>
              <a:rPr lang="en-US" sz="2600" dirty="0" err="1"/>
              <a:t>erişebileceğini</a:t>
            </a:r>
            <a:r>
              <a:rPr lang="en-US" sz="2600" dirty="0"/>
              <a:t> </a:t>
            </a:r>
            <a:r>
              <a:rPr lang="en-US" sz="2600" dirty="0" err="1"/>
              <a:t>belirtmek</a:t>
            </a:r>
            <a:r>
              <a:rPr lang="en-US" sz="2600" dirty="0"/>
              <a:t> </a:t>
            </a:r>
            <a:r>
              <a:rPr lang="en-US" sz="2600" dirty="0" err="1"/>
              <a:t>için</a:t>
            </a:r>
            <a:r>
              <a:rPr lang="en-US" sz="2600" dirty="0"/>
              <a:t> </a:t>
            </a:r>
            <a:r>
              <a:rPr lang="en-US" sz="2600" dirty="0" err="1"/>
              <a:t>kullanılan</a:t>
            </a:r>
            <a:r>
              <a:rPr lang="en-US" sz="2600" dirty="0"/>
              <a:t> </a:t>
            </a:r>
            <a:r>
              <a:rPr lang="en-US" sz="2600" dirty="0" err="1"/>
              <a:t>bir</a:t>
            </a:r>
            <a:r>
              <a:rPr lang="en-US" sz="2600" dirty="0"/>
              <a:t> </a:t>
            </a:r>
            <a:r>
              <a:rPr lang="en-US" sz="2600" dirty="0" err="1"/>
              <a:t>erişim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değiştiricidir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bu</a:t>
            </a:r>
            <a:r>
              <a:rPr lang="en-US" sz="2600" dirty="0"/>
              <a:t> </a:t>
            </a:r>
            <a:r>
              <a:rPr lang="en-US" sz="2600" dirty="0" err="1"/>
              <a:t>yöntemin</a:t>
            </a:r>
            <a:r>
              <a:rPr lang="en-US" sz="2600" dirty="0"/>
              <a:t> </a:t>
            </a:r>
            <a:r>
              <a:rPr lang="en-US" sz="2600" dirty="0" err="1"/>
              <a:t>herhangi</a:t>
            </a:r>
            <a:r>
              <a:rPr lang="en-US" sz="2600" dirty="0"/>
              <a:t> </a:t>
            </a:r>
            <a:r>
              <a:rPr lang="en-US" sz="2600" dirty="0" err="1"/>
              <a:t>bir</a:t>
            </a:r>
            <a:r>
              <a:rPr lang="en-US" sz="2600" dirty="0"/>
              <a:t> </a:t>
            </a:r>
            <a:r>
              <a:rPr lang="en-US" sz="2600" dirty="0" err="1"/>
              <a:t>sınıf</a:t>
            </a:r>
            <a:r>
              <a:rPr lang="en-US" sz="2600" dirty="0"/>
              <a:t> </a:t>
            </a:r>
            <a:r>
              <a:rPr lang="en-US" sz="2600" dirty="0" err="1"/>
              <a:t>tarafından</a:t>
            </a:r>
            <a:r>
              <a:rPr lang="en-US" sz="2600" dirty="0"/>
              <a:t> </a:t>
            </a:r>
            <a:r>
              <a:rPr lang="en-US" sz="2600" dirty="0" err="1"/>
              <a:t>erişilebilir</a:t>
            </a:r>
            <a:r>
              <a:rPr lang="en-US" sz="2600" dirty="0"/>
              <a:t> </a:t>
            </a:r>
            <a:r>
              <a:rPr lang="en-US" sz="2600" dirty="0" err="1"/>
              <a:t>olacağı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anlamına</a:t>
            </a:r>
            <a:r>
              <a:rPr lang="en-US" sz="2600" dirty="0"/>
              <a:t> </a:t>
            </a:r>
            <a:r>
              <a:rPr lang="en-US" sz="2600" dirty="0" err="1"/>
              <a:t>gelir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dirty="0"/>
              <a:t>static: </a:t>
            </a:r>
            <a:r>
              <a:rPr lang="en-US" sz="2600" dirty="0" err="1"/>
              <a:t>Java'da</a:t>
            </a:r>
            <a:r>
              <a:rPr lang="en-US" sz="2600" dirty="0"/>
              <a:t> </a:t>
            </a:r>
            <a:r>
              <a:rPr lang="en-US" sz="2600" dirty="0" err="1"/>
              <a:t>sınıf</a:t>
            </a:r>
            <a:r>
              <a:rPr lang="en-US" sz="2600" dirty="0"/>
              <a:t> </a:t>
            </a:r>
            <a:r>
              <a:rPr lang="en-US" sz="2600" dirty="0" err="1"/>
              <a:t>tabanlı</a:t>
            </a:r>
            <a:r>
              <a:rPr lang="en-US" sz="2600" dirty="0"/>
              <a:t> </a:t>
            </a:r>
            <a:r>
              <a:rPr lang="en-US" sz="2600" dirty="0" err="1"/>
              <a:t>olduğunu</a:t>
            </a:r>
            <a:r>
              <a:rPr lang="en-US" sz="2600" dirty="0"/>
              <a:t> </a:t>
            </a:r>
            <a:r>
              <a:rPr lang="en-US" sz="2600" dirty="0" err="1"/>
              <a:t>tanımlayan</a:t>
            </a:r>
            <a:r>
              <a:rPr lang="en-US" sz="2600" dirty="0"/>
              <a:t> </a:t>
            </a:r>
            <a:r>
              <a:rPr lang="en-US" sz="2600" dirty="0" err="1"/>
              <a:t>bir</a:t>
            </a:r>
            <a:r>
              <a:rPr lang="en-US" sz="2600" dirty="0"/>
              <a:t> </a:t>
            </a:r>
            <a:r>
              <a:rPr lang="en-US" sz="2600" dirty="0" err="1"/>
              <a:t>anahtar</a:t>
            </a:r>
            <a:r>
              <a:rPr lang="en-US" sz="2600" dirty="0"/>
              <a:t> </a:t>
            </a:r>
            <a:r>
              <a:rPr lang="en-US" sz="2600" dirty="0" err="1"/>
              <a:t>kelimedir</a:t>
            </a:r>
            <a:r>
              <a:rPr lang="en-US" sz="2600" dirty="0"/>
              <a:t>. main (), </a:t>
            </a:r>
            <a:r>
              <a:rPr lang="en-US" sz="2600" dirty="0" err="1"/>
              <a:t>bir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sınıfın</a:t>
            </a:r>
            <a:r>
              <a:rPr lang="en-US" sz="2600" dirty="0"/>
              <a:t> </a:t>
            </a:r>
            <a:r>
              <a:rPr lang="en-US" sz="2600" dirty="0" err="1"/>
              <a:t>oluşumunu</a:t>
            </a:r>
            <a:r>
              <a:rPr lang="en-US" sz="2600" dirty="0"/>
              <a:t> </a:t>
            </a:r>
            <a:r>
              <a:rPr lang="en-US" sz="2600" dirty="0" err="1"/>
              <a:t>oluşturmadan</a:t>
            </a:r>
            <a:r>
              <a:rPr lang="en-US" sz="2600" dirty="0"/>
              <a:t> </a:t>
            </a:r>
            <a:r>
              <a:rPr lang="en-US" sz="2600" dirty="0" err="1"/>
              <a:t>erişilebilmesi</a:t>
            </a:r>
            <a:r>
              <a:rPr lang="en-US" sz="2600" dirty="0"/>
              <a:t> </a:t>
            </a:r>
            <a:r>
              <a:rPr lang="en-US" sz="2600" dirty="0" err="1"/>
              <a:t>için</a:t>
            </a:r>
            <a:r>
              <a:rPr lang="en-US" sz="2600" dirty="0"/>
              <a:t> </a:t>
            </a:r>
            <a:r>
              <a:rPr lang="en-US" sz="2600" dirty="0" err="1"/>
              <a:t>Java’da</a:t>
            </a:r>
            <a:r>
              <a:rPr lang="en-US" sz="2600" dirty="0"/>
              <a:t> static </a:t>
            </a:r>
            <a:r>
              <a:rPr lang="en-US" sz="2600" dirty="0" err="1"/>
              <a:t>yapılır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dirty="0"/>
              <a:t>void: </a:t>
            </a:r>
            <a:r>
              <a:rPr lang="en-US" sz="2600" dirty="0" err="1"/>
              <a:t>methodun</a:t>
            </a:r>
            <a:r>
              <a:rPr lang="en-US" sz="2600" dirty="0"/>
              <a:t> return type dır.</a:t>
            </a:r>
          </a:p>
          <a:p>
            <a:pPr marL="0" indent="0">
              <a:buNone/>
            </a:pPr>
            <a:r>
              <a:rPr lang="en-US" sz="2600" dirty="0"/>
              <a:t>main (): </a:t>
            </a:r>
            <a:r>
              <a:rPr lang="en-US" sz="2600" dirty="0" err="1"/>
              <a:t>JVM</a:t>
            </a:r>
            <a:r>
              <a:rPr lang="en-US" sz="2600" dirty="0"/>
              <a:t> </a:t>
            </a:r>
            <a:r>
              <a:rPr lang="en-US" sz="2600" dirty="0" err="1"/>
              <a:t>tarafından</a:t>
            </a:r>
            <a:r>
              <a:rPr lang="en-US" sz="2600" dirty="0"/>
              <a:t> </a:t>
            </a:r>
            <a:r>
              <a:rPr lang="en-US" sz="2600" dirty="0" err="1"/>
              <a:t>aranan</a:t>
            </a:r>
            <a:r>
              <a:rPr lang="en-US" sz="2600" dirty="0"/>
              <a:t> </a:t>
            </a:r>
            <a:r>
              <a:rPr lang="en-US" sz="2600" dirty="0" err="1"/>
              <a:t>methodun</a:t>
            </a:r>
            <a:r>
              <a:rPr lang="en-US" sz="2600" dirty="0"/>
              <a:t> </a:t>
            </a:r>
            <a:r>
              <a:rPr lang="en-US" sz="2600" dirty="0" err="1"/>
              <a:t>adıdır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dirty="0" err="1"/>
              <a:t>JVM</a:t>
            </a:r>
            <a:r>
              <a:rPr lang="en-US" sz="2600" dirty="0"/>
              <a:t>: Java </a:t>
            </a:r>
            <a:r>
              <a:rPr lang="en-US" sz="2600" dirty="0" err="1"/>
              <a:t>sanal</a:t>
            </a:r>
            <a:r>
              <a:rPr lang="en-US" sz="2600" dirty="0"/>
              <a:t> </a:t>
            </a:r>
            <a:r>
              <a:rPr lang="en-US" sz="2600" dirty="0" err="1"/>
              <a:t>makinesi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String </a:t>
            </a:r>
            <a:r>
              <a:rPr lang="en-US" sz="2600" dirty="0" err="1"/>
              <a:t>args</a:t>
            </a:r>
            <a:r>
              <a:rPr lang="en-US" sz="2600" dirty="0"/>
              <a:t> </a:t>
            </a:r>
            <a:r>
              <a:rPr lang="en-US" sz="2600" dirty="0" err="1"/>
              <a:t>ise</a:t>
            </a:r>
            <a:r>
              <a:rPr lang="en-US" sz="2600" dirty="0"/>
              <a:t> main </a:t>
            </a:r>
            <a:r>
              <a:rPr lang="en-US" sz="2600" dirty="0" err="1"/>
              <a:t>methoda</a:t>
            </a:r>
            <a:r>
              <a:rPr lang="en-US" sz="2600" dirty="0"/>
              <a:t> </a:t>
            </a:r>
            <a:r>
              <a:rPr lang="en-US" sz="2600" dirty="0" err="1"/>
              <a:t>iletilen</a:t>
            </a:r>
            <a:r>
              <a:rPr lang="en-US" sz="2600" dirty="0"/>
              <a:t> </a:t>
            </a:r>
            <a:r>
              <a:rPr lang="en-US" sz="2600" dirty="0" err="1"/>
              <a:t>parametredir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 err="1" smtClean="0"/>
              <a:t>Aciklama</a:t>
            </a:r>
            <a:r>
              <a:rPr lang="en-US" dirty="0" smtClean="0"/>
              <a:t> 1: </a:t>
            </a:r>
            <a:r>
              <a:rPr lang="en-US" dirty="0"/>
              <a:t>Main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programin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gecer</a:t>
            </a:r>
            <a:r>
              <a:rPr lang="en-US" dirty="0"/>
              <a:t>. </a:t>
            </a:r>
            <a:r>
              <a:rPr lang="en-US" dirty="0" err="1"/>
              <a:t>Cogu</a:t>
            </a:r>
            <a:r>
              <a:rPr lang="en-US" dirty="0"/>
              <a:t> </a:t>
            </a:r>
            <a:r>
              <a:rPr lang="en-US" dirty="0" err="1"/>
              <a:t>dilde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boyledir</a:t>
            </a:r>
            <a:r>
              <a:rPr lang="en-US" dirty="0"/>
              <a:t>. Main </a:t>
            </a:r>
            <a:r>
              <a:rPr lang="en-US" dirty="0" err="1"/>
              <a:t>metodlarinin</a:t>
            </a:r>
            <a:r>
              <a:rPr lang="en-US" dirty="0"/>
              <a:t> </a:t>
            </a:r>
            <a:r>
              <a:rPr lang="en-US" dirty="0" err="1"/>
              <a:t>farkli</a:t>
            </a:r>
            <a:r>
              <a:rPr lang="en-US" dirty="0"/>
              <a:t> </a:t>
            </a:r>
            <a:r>
              <a:rPr lang="en-US" dirty="0" err="1"/>
              <a:t>sekillerde</a:t>
            </a:r>
            <a:r>
              <a:rPr lang="en-US" dirty="0"/>
              <a:t> </a:t>
            </a:r>
            <a:r>
              <a:rPr lang="en-US" dirty="0" err="1"/>
              <a:t>yazildigi</a:t>
            </a:r>
            <a:r>
              <a:rPr lang="en-US" dirty="0"/>
              <a:t> </a:t>
            </a:r>
            <a:r>
              <a:rPr lang="en-US" dirty="0" err="1"/>
              <a:t>farkli</a:t>
            </a:r>
            <a:r>
              <a:rPr lang="en-US" dirty="0"/>
              <a:t> </a:t>
            </a:r>
            <a:r>
              <a:rPr lang="en-US" dirty="0" err="1"/>
              <a:t>diller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 Ana </a:t>
            </a:r>
            <a:r>
              <a:rPr lang="en-US" dirty="0" err="1"/>
              <a:t>metodlar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programin</a:t>
            </a:r>
            <a:r>
              <a:rPr lang="en-US" dirty="0"/>
              <a:t> </a:t>
            </a:r>
            <a:r>
              <a:rPr lang="en-US" dirty="0" err="1"/>
              <a:t>giris</a:t>
            </a:r>
            <a:r>
              <a:rPr lang="en-US" dirty="0"/>
              <a:t> </a:t>
            </a:r>
            <a:r>
              <a:rPr lang="en-US" dirty="0" err="1"/>
              <a:t>bolgeleri</a:t>
            </a:r>
            <a:r>
              <a:rPr lang="en-US" dirty="0"/>
              <a:t> </a:t>
            </a:r>
            <a:r>
              <a:rPr lang="en-US" dirty="0" err="1"/>
              <a:t>belirlenemez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 err="1"/>
              <a:t>Hikaye</a:t>
            </a:r>
            <a:r>
              <a:rPr lang="en-US" dirty="0"/>
              <a:t> </a:t>
            </a:r>
            <a:r>
              <a:rPr lang="en-US" dirty="0" err="1"/>
              <a:t>ornegi</a:t>
            </a:r>
            <a:r>
              <a:rPr lang="en-US" dirty="0"/>
              <a:t> </a:t>
            </a:r>
            <a:r>
              <a:rPr lang="en-US" dirty="0" err="1"/>
              <a:t>verebilirim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 err="1"/>
              <a:t>giris'i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gelisme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sonuc'u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hikayeler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 mu? :)</a:t>
            </a:r>
          </a:p>
          <a:p>
            <a:pPr marL="0" indent="0" fontAlgn="base">
              <a:buNone/>
            </a:pPr>
            <a:r>
              <a:rPr lang="en-US" dirty="0"/>
              <a:t>Main </a:t>
            </a:r>
            <a:r>
              <a:rPr lang="en-US" dirty="0" err="1"/>
              <a:t>metodunu</a:t>
            </a:r>
            <a:r>
              <a:rPr lang="en-US" dirty="0"/>
              <a:t> her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icine</a:t>
            </a:r>
            <a:r>
              <a:rPr lang="en-US" dirty="0"/>
              <a:t> </a:t>
            </a:r>
            <a:r>
              <a:rPr lang="en-US" dirty="0" err="1"/>
              <a:t>eklemeyeceksiniz</a:t>
            </a:r>
            <a:r>
              <a:rPr lang="en-US" dirty="0"/>
              <a:t>. </a:t>
            </a:r>
            <a:r>
              <a:rPr lang="en-US" dirty="0" err="1"/>
              <a:t>Genelde</a:t>
            </a:r>
            <a:r>
              <a:rPr lang="en-US" dirty="0"/>
              <a:t> main </a:t>
            </a:r>
            <a:r>
              <a:rPr lang="en-US" dirty="0" err="1"/>
              <a:t>metodu</a:t>
            </a:r>
            <a:r>
              <a:rPr lang="en-US" dirty="0"/>
              <a:t> ilk </a:t>
            </a:r>
            <a:r>
              <a:rPr lang="en-US" dirty="0" err="1"/>
              <a:t>dosyanizda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siniflarinizi</a:t>
            </a:r>
            <a:r>
              <a:rPr lang="en-US" dirty="0"/>
              <a:t> o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altinda</a:t>
            </a:r>
            <a:r>
              <a:rPr lang="en-US" dirty="0"/>
              <a:t> </a:t>
            </a:r>
            <a:r>
              <a:rPr lang="en-US" dirty="0" err="1"/>
              <a:t>turetirsiniz</a:t>
            </a:r>
            <a:r>
              <a:rPr lang="en-US" dirty="0"/>
              <a:t>. </a:t>
            </a:r>
            <a:r>
              <a:rPr lang="en-US" dirty="0" err="1"/>
              <a:t>Ornegin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{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    </a:t>
            </a:r>
            <a:r>
              <a:rPr lang="en-US" b="1" dirty="0" err="1"/>
              <a:t>Sinif</a:t>
            </a:r>
            <a:r>
              <a:rPr lang="en-US" b="1" dirty="0"/>
              <a:t> </a:t>
            </a:r>
            <a:r>
              <a:rPr lang="en-US" b="1" dirty="0" err="1"/>
              <a:t>snf</a:t>
            </a:r>
            <a:r>
              <a:rPr lang="en-US" b="1" dirty="0"/>
              <a:t> = new </a:t>
            </a:r>
            <a:r>
              <a:rPr lang="en-US" b="1" dirty="0" err="1"/>
              <a:t>Sinif</a:t>
            </a:r>
            <a:r>
              <a:rPr lang="en-US" b="1" dirty="0"/>
              <a:t>();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    </a:t>
            </a:r>
            <a:r>
              <a:rPr lang="en-US" b="1" dirty="0" err="1"/>
              <a:t>snf.uyeIslev</a:t>
            </a:r>
            <a:r>
              <a:rPr lang="en-US" b="1" dirty="0"/>
              <a:t>(</a:t>
            </a:r>
            <a:r>
              <a:rPr lang="en-US" b="1" dirty="0" err="1"/>
              <a:t>Burada</a:t>
            </a:r>
            <a:r>
              <a:rPr lang="en-US" b="1" dirty="0"/>
              <a:t> </a:t>
            </a:r>
            <a:r>
              <a:rPr lang="en-US" b="1" dirty="0" err="1"/>
              <a:t>islemler</a:t>
            </a:r>
            <a:r>
              <a:rPr lang="en-US" b="1" dirty="0"/>
              <a:t>);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}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 err="1"/>
              <a:t>Kolay</a:t>
            </a:r>
            <a:r>
              <a:rPr lang="en-US" b="1" dirty="0"/>
              <a:t> </a:t>
            </a:r>
            <a:r>
              <a:rPr lang="en-US" b="1" dirty="0" err="1"/>
              <a:t>gelsin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 </a:t>
            </a:r>
            <a:r>
              <a:rPr lang="en-US" b="1" dirty="0" smtClean="0"/>
              <a:t>********************************************************************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 smtClean="0"/>
              <a:t>Aciklama</a:t>
            </a:r>
            <a:r>
              <a:rPr lang="en-US" dirty="0" smtClean="0"/>
              <a:t> 2: </a:t>
            </a:r>
            <a:r>
              <a:rPr lang="en-US" dirty="0" err="1" smtClean="0"/>
              <a:t>JVM</a:t>
            </a:r>
            <a:r>
              <a:rPr lang="en-US" dirty="0" smtClean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çalıştırırken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onlarca</a:t>
            </a:r>
            <a:r>
              <a:rPr lang="en-US" dirty="0"/>
              <a:t> class </a:t>
            </a:r>
            <a:r>
              <a:rPr lang="en-US" dirty="0" err="1"/>
              <a:t>arasından</a:t>
            </a:r>
            <a:r>
              <a:rPr lang="en-US" dirty="0"/>
              <a:t> </a:t>
            </a:r>
            <a:r>
              <a:rPr lang="en-US" dirty="0" err="1"/>
              <a:t>nereden</a:t>
            </a:r>
            <a:r>
              <a:rPr lang="en-US" dirty="0"/>
              <a:t> </a:t>
            </a:r>
            <a:r>
              <a:rPr lang="en-US" dirty="0" err="1"/>
              <a:t>başlayacağını</a:t>
            </a:r>
            <a:r>
              <a:rPr lang="en-US" dirty="0"/>
              <a:t> </a:t>
            </a:r>
            <a:r>
              <a:rPr lang="en-US" dirty="0" err="1"/>
              <a:t>bilmesi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JVM</a:t>
            </a:r>
            <a:r>
              <a:rPr lang="en-US" dirty="0"/>
              <a:t> </a:t>
            </a:r>
            <a:r>
              <a:rPr lang="en-US" dirty="0" err="1"/>
              <a:t>standartlaştırılmış</a:t>
            </a: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b="1" dirty="0"/>
              <a:t>main(String[ ] </a:t>
            </a:r>
            <a:r>
              <a:rPr lang="en-US" b="1" dirty="0" err="1"/>
              <a:t>args</a:t>
            </a:r>
            <a:r>
              <a:rPr lang="en-US" b="1" dirty="0"/>
              <a:t>) 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arar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oradan</a:t>
            </a:r>
            <a:r>
              <a:rPr lang="en-US" dirty="0"/>
              <a:t> </a:t>
            </a:r>
            <a:r>
              <a:rPr lang="en-US" dirty="0" err="1"/>
              <a:t>çalışmaya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. </a:t>
            </a:r>
            <a:r>
              <a:rPr lang="en-US" dirty="0" err="1"/>
              <a:t>İşte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yüzden</a:t>
            </a:r>
            <a:r>
              <a:rPr lang="en-US" dirty="0"/>
              <a:t> </a:t>
            </a:r>
            <a:r>
              <a:rPr lang="en-US" dirty="0" err="1"/>
              <a:t>JVM</a:t>
            </a:r>
            <a:r>
              <a:rPr lang="en-US" dirty="0"/>
              <a:t> e "</a:t>
            </a:r>
            <a:r>
              <a:rPr lang="en-US" dirty="0" err="1"/>
              <a:t>sen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çalıştır</a:t>
            </a:r>
            <a:r>
              <a:rPr lang="en-US" dirty="0"/>
              <a:t>" </a:t>
            </a:r>
            <a:r>
              <a:rPr lang="en-US" dirty="0" err="1"/>
              <a:t>demek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yapmalıyız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B0F0"/>
                </a:solidFill>
              </a:rPr>
              <a:t>S4</a:t>
            </a:r>
            <a:r>
              <a:rPr lang="en-US" sz="4000" dirty="0">
                <a:solidFill>
                  <a:srgbClr val="00B0F0"/>
                </a:solidFill>
              </a:rPr>
              <a:t>: Wrapper </a:t>
            </a:r>
            <a:r>
              <a:rPr lang="en-US" sz="4000" dirty="0" err="1">
                <a:solidFill>
                  <a:srgbClr val="00B0F0"/>
                </a:solidFill>
              </a:rPr>
              <a:t>Class’lar</a:t>
            </a:r>
            <a:r>
              <a:rPr lang="en-US" sz="4000" dirty="0">
                <a:solidFill>
                  <a:srgbClr val="00B0F0"/>
                </a:solidFill>
              </a:rPr>
              <a:t> </a:t>
            </a:r>
            <a:r>
              <a:rPr lang="en-US" sz="4000" dirty="0" err="1">
                <a:solidFill>
                  <a:srgbClr val="00B0F0"/>
                </a:solidFill>
              </a:rPr>
              <a:t>nelerdir</a:t>
            </a:r>
            <a:r>
              <a:rPr lang="en-US" sz="4000" dirty="0">
                <a:solidFill>
                  <a:srgbClr val="00B0F0"/>
                </a:solidFill>
              </a:rPr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3132" y="914401"/>
            <a:ext cx="11792198" cy="573781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C4</a:t>
            </a:r>
            <a:r>
              <a:rPr lang="en-US" dirty="0"/>
              <a:t>: Wrapper </a:t>
            </a:r>
            <a:r>
              <a:rPr lang="en-US" dirty="0" err="1"/>
              <a:t>Class’lar</a:t>
            </a:r>
            <a:r>
              <a:rPr lang="en-US" dirty="0"/>
              <a:t> Java primitive </a:t>
            </a:r>
            <a:r>
              <a:rPr lang="en-US" dirty="0" err="1"/>
              <a:t>datalarını</a:t>
            </a:r>
            <a:r>
              <a:rPr lang="en-US" dirty="0"/>
              <a:t> o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başvuru</a:t>
            </a:r>
            <a:r>
              <a:rPr lang="en-US" dirty="0"/>
              <a:t> </a:t>
            </a:r>
            <a:r>
              <a:rPr lang="en-US" dirty="0" err="1"/>
              <a:t>türlerine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Class’ın</a:t>
            </a:r>
            <a:r>
              <a:rPr lang="en-US" dirty="0" smtClean="0"/>
              <a:t> </a:t>
            </a:r>
            <a:r>
              <a:rPr lang="en-US" dirty="0" err="1"/>
              <a:t>nesnelerine</a:t>
            </a:r>
            <a:r>
              <a:rPr lang="en-US" dirty="0"/>
              <a:t> </a:t>
            </a:r>
            <a:r>
              <a:rPr lang="en-US" dirty="0" err="1"/>
              <a:t>dönüştürürler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20703"/>
            <a:ext cx="130169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Aciklama: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Resim 1" descr="1_XDQ5aGhceHjbU6zicjP5J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1" y="1690689"/>
            <a:ext cx="4132614" cy="198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3133" y="3328232"/>
            <a:ext cx="1135281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Wrappler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sng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hakkında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sng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bilmemiz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sng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gerekenler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sng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şunlardır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Javada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8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tane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primitive type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vardır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Bunlara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karşılık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gelen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sınıflara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wrapper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adı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verilir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Wrapper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’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lar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parametreleri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String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kabul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edebilirler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Boolean wrapper,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parametreye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string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olarak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true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verildiği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ü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rece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true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ö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ner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diğer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durumlarda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false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ö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ner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Character wrapper,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ascii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veya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karakter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alabilir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en-US" sz="2000" dirty="0" err="1"/>
              <a:t>Url</a:t>
            </a:r>
            <a:r>
              <a:rPr lang="en-US" sz="2000" dirty="0"/>
              <a:t>: https://</a:t>
            </a:r>
            <a:r>
              <a:rPr lang="en-US" sz="2000" dirty="0" err="1"/>
              <a:t>www.youtube.com</a:t>
            </a:r>
            <a:r>
              <a:rPr lang="en-US" sz="2000" dirty="0"/>
              <a:t>/</a:t>
            </a:r>
            <a:r>
              <a:rPr lang="en-US" sz="2000" dirty="0" err="1"/>
              <a:t>watch?v</a:t>
            </a:r>
            <a:r>
              <a:rPr lang="en-US" sz="2000" dirty="0"/>
              <a:t>=</a:t>
            </a:r>
            <a:r>
              <a:rPr lang="en-US" sz="2000" dirty="0" err="1"/>
              <a:t>L91h88SMOBw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50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err="1">
                <a:solidFill>
                  <a:srgbClr val="00B0F0"/>
                </a:solidFill>
              </a:rPr>
              <a:t>S5</a:t>
            </a:r>
            <a:r>
              <a:rPr lang="en-US" sz="4000" i="1" dirty="0">
                <a:solidFill>
                  <a:srgbClr val="00B0F0"/>
                </a:solidFill>
              </a:rPr>
              <a:t>: Java da Constructor </a:t>
            </a:r>
            <a:r>
              <a:rPr lang="en-US" sz="4000" i="1" dirty="0" err="1">
                <a:solidFill>
                  <a:srgbClr val="00B0F0"/>
                </a:solidFill>
              </a:rPr>
              <a:t>nedir</a:t>
            </a:r>
            <a:r>
              <a:rPr lang="en-US" sz="4000" i="1" dirty="0">
                <a:solidFill>
                  <a:srgbClr val="00B0F0"/>
                </a:solidFill>
              </a:rPr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C5</a:t>
            </a:r>
            <a:r>
              <a:rPr lang="en-US" dirty="0"/>
              <a:t>: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başlatmak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bloğunu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adıyla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Aciklama</a:t>
            </a:r>
            <a:r>
              <a:rPr lang="en-US" dirty="0"/>
              <a:t>: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yapılarının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dosyasının</a:t>
            </a:r>
            <a:r>
              <a:rPr lang="en-US" dirty="0"/>
              <a:t> alt </a:t>
            </a:r>
            <a:r>
              <a:rPr lang="en-US" dirty="0" err="1"/>
              <a:t>yapısını</a:t>
            </a:r>
            <a:r>
              <a:rPr lang="en-US" dirty="0"/>
              <a:t> </a:t>
            </a:r>
            <a:r>
              <a:rPr lang="en-US" dirty="0" err="1"/>
              <a:t>hazırlayan</a:t>
            </a:r>
            <a:r>
              <a:rPr lang="en-US" dirty="0"/>
              <a:t>, </a:t>
            </a:r>
            <a:r>
              <a:rPr lang="en-US" dirty="0" err="1"/>
              <a:t>kurucu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üstlenerek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ilk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gerçekleştiren</a:t>
            </a:r>
            <a:r>
              <a:rPr lang="en-US" dirty="0"/>
              <a:t>,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isme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,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döndürmeyen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yapılarıdır</a:t>
            </a:r>
            <a:r>
              <a:rPr lang="en-US" dirty="0"/>
              <a:t>.</a:t>
            </a:r>
          </a:p>
          <a:p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err="1">
                <a:hlinkClick r:id="rId2"/>
              </a:rPr>
              <a:t>www.youtube.com</a:t>
            </a:r>
            <a:r>
              <a:rPr lang="en-US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watch?v</a:t>
            </a:r>
            <a:r>
              <a:rPr lang="en-US" u="sng" dirty="0">
                <a:hlinkClick r:id="rId2"/>
              </a:rPr>
              <a:t>=</a:t>
            </a:r>
            <a:r>
              <a:rPr lang="en-US" u="sng" dirty="0" err="1">
                <a:hlinkClick r:id="rId2"/>
              </a:rPr>
              <a:t>6UfXKx2Q59Q</a:t>
            </a:r>
            <a:endParaRPr lang="en-US" dirty="0"/>
          </a:p>
          <a:p>
            <a:r>
              <a:rPr lang="en-US" dirty="0" err="1"/>
              <a:t>Url2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err="1">
                <a:hlinkClick r:id="rId3"/>
              </a:rPr>
              <a:t>www.youtube.com</a:t>
            </a:r>
            <a:r>
              <a:rPr lang="en-US" u="sng" dirty="0">
                <a:hlinkClick r:id="rId3"/>
              </a:rPr>
              <a:t>/</a:t>
            </a:r>
            <a:r>
              <a:rPr lang="en-US" u="sng" dirty="0" err="1">
                <a:hlinkClick r:id="rId3"/>
              </a:rPr>
              <a:t>watch?v</a:t>
            </a:r>
            <a:r>
              <a:rPr lang="en-US" u="sng" dirty="0">
                <a:hlinkClick r:id="rId3"/>
              </a:rPr>
              <a:t>=</a:t>
            </a:r>
            <a:r>
              <a:rPr lang="en-US" u="sng" dirty="0" err="1">
                <a:hlinkClick r:id="rId3"/>
              </a:rPr>
              <a:t>HKGsaeaXueM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err="1">
                <a:solidFill>
                  <a:srgbClr val="00B0F0"/>
                </a:solidFill>
              </a:rPr>
              <a:t>S6</a:t>
            </a:r>
            <a:r>
              <a:rPr lang="en-US" sz="4000" i="1" dirty="0">
                <a:solidFill>
                  <a:srgbClr val="00B0F0"/>
                </a:solidFill>
              </a:rPr>
              <a:t>: </a:t>
            </a:r>
            <a:r>
              <a:rPr lang="en-US" sz="4000" i="1" dirty="0" err="1">
                <a:solidFill>
                  <a:srgbClr val="00B0F0"/>
                </a:solidFill>
              </a:rPr>
              <a:t>Kaç</a:t>
            </a:r>
            <a:r>
              <a:rPr lang="en-US" sz="4000" i="1" dirty="0">
                <a:solidFill>
                  <a:srgbClr val="00B0F0"/>
                </a:solidFill>
              </a:rPr>
              <a:t> </a:t>
            </a:r>
            <a:r>
              <a:rPr lang="en-US" sz="4000" i="1" dirty="0" err="1">
                <a:solidFill>
                  <a:srgbClr val="00B0F0"/>
                </a:solidFill>
              </a:rPr>
              <a:t>çeşit</a:t>
            </a:r>
            <a:r>
              <a:rPr lang="en-US" sz="4000" i="1" dirty="0">
                <a:solidFill>
                  <a:srgbClr val="00B0F0"/>
                </a:solidFill>
              </a:rPr>
              <a:t> Constructor </a:t>
            </a:r>
            <a:r>
              <a:rPr lang="en-US" sz="4000" i="1" dirty="0" err="1">
                <a:solidFill>
                  <a:srgbClr val="00B0F0"/>
                </a:solidFill>
              </a:rPr>
              <a:t>vardır</a:t>
            </a:r>
            <a:r>
              <a:rPr lang="en-US" sz="4000" i="1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C6</a:t>
            </a:r>
            <a:r>
              <a:rPr lang="en-US" dirty="0"/>
              <a:t>: 2 </a:t>
            </a:r>
            <a:r>
              <a:rPr lang="en-US" dirty="0" err="1"/>
              <a:t>çeşit</a:t>
            </a:r>
            <a:r>
              <a:rPr lang="en-US" dirty="0"/>
              <a:t> Constructor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en-US" dirty="0"/>
              <a:t>1) Default Constructor: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girdi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almaz</a:t>
            </a:r>
            <a:r>
              <a:rPr lang="en-US" dirty="0"/>
              <a:t>.</a:t>
            </a:r>
          </a:p>
          <a:p>
            <a:r>
              <a:rPr lang="en-US" dirty="0"/>
              <a:t>2) </a:t>
            </a:r>
            <a:r>
              <a:rPr lang="en-US" dirty="0" err="1"/>
              <a:t>Parmeterized</a:t>
            </a:r>
            <a:r>
              <a:rPr lang="en-US" dirty="0"/>
              <a:t> Constructor: durum </a:t>
            </a:r>
            <a:r>
              <a:rPr lang="en-US" dirty="0" err="1"/>
              <a:t>değişkenlerini</a:t>
            </a:r>
            <a:r>
              <a:rPr lang="en-US" dirty="0"/>
              <a:t> </a:t>
            </a:r>
            <a:r>
              <a:rPr lang="en-US" dirty="0" err="1"/>
              <a:t>sağlanan</a:t>
            </a:r>
            <a:r>
              <a:rPr lang="en-US" dirty="0"/>
              <a:t> </a:t>
            </a:r>
            <a:r>
              <a:rPr lang="en-US" dirty="0" err="1"/>
              <a:t>değerlerle</a:t>
            </a:r>
            <a:endParaRPr lang="en-US" dirty="0"/>
          </a:p>
          <a:p>
            <a:r>
              <a:rPr lang="en-US" dirty="0" err="1"/>
              <a:t>başlatabilir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0005"/>
            <a:ext cx="10515600" cy="5986958"/>
          </a:xfrm>
        </p:spPr>
        <p:txBody>
          <a:bodyPr/>
          <a:lstStyle/>
          <a:p>
            <a:pPr fontAlgn="base"/>
            <a:r>
              <a:rPr lang="en-US" b="1" dirty="0" err="1"/>
              <a:t>Aciklama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Varsayılan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Yapıcı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Nedir</a:t>
            </a:r>
            <a:r>
              <a:rPr lang="en-US" dirty="0">
                <a:solidFill>
                  <a:srgbClr val="00B0F0"/>
                </a:solidFill>
              </a:rPr>
              <a:t>?</a:t>
            </a:r>
            <a:endParaRPr lang="en-US" b="1" dirty="0">
              <a:solidFill>
                <a:srgbClr val="00B0F0"/>
              </a:solidFill>
            </a:endParaRPr>
          </a:p>
          <a:p>
            <a:pPr fontAlgn="base"/>
            <a:r>
              <a:rPr lang="en-US" dirty="0" err="1"/>
              <a:t>Yapıcı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oluşturulduğunda</a:t>
            </a:r>
            <a:r>
              <a:rPr lang="en-US" dirty="0"/>
              <a:t> </a:t>
            </a:r>
            <a:r>
              <a:rPr lang="en-US" dirty="0" err="1"/>
              <a:t>çağrılır</a:t>
            </a:r>
            <a:r>
              <a:rPr lang="en-US" dirty="0"/>
              <a:t>. </a:t>
            </a:r>
            <a:r>
              <a:rPr lang="en-US" dirty="0" err="1"/>
              <a:t>Ayrıca</a:t>
            </a:r>
            <a:r>
              <a:rPr lang="en-US" dirty="0"/>
              <a:t> o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ayırır</a:t>
            </a:r>
            <a:r>
              <a:rPr lang="en-US" dirty="0"/>
              <a:t>. </a:t>
            </a:r>
            <a:r>
              <a:rPr lang="en-US" dirty="0" err="1">
                <a:hlinkClick r:id="rId2"/>
              </a:rPr>
              <a:t>Ayrıca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sınıftaki</a:t>
            </a:r>
            <a:r>
              <a:rPr lang="en-US" dirty="0"/>
              <a:t> 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değişkenlere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​​</a:t>
            </a:r>
            <a:r>
              <a:rPr lang="en-US" dirty="0" err="1"/>
              <a:t>değerlerinin</a:t>
            </a:r>
            <a:r>
              <a:rPr lang="en-US" dirty="0"/>
              <a:t> </a:t>
            </a:r>
            <a:r>
              <a:rPr lang="en-US" dirty="0" err="1"/>
              <a:t>verilmesine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 . </a:t>
            </a:r>
            <a:r>
              <a:rPr lang="en-US" dirty="0" err="1"/>
              <a:t>Programcı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kurucu</a:t>
            </a:r>
            <a:r>
              <a:rPr lang="en-US" dirty="0"/>
              <a:t> </a:t>
            </a:r>
            <a:r>
              <a:rPr lang="en-US" dirty="0" err="1"/>
              <a:t>tanımlamazsa</a:t>
            </a:r>
            <a:r>
              <a:rPr lang="en-US" dirty="0"/>
              <a:t>, program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kurucuyu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çağırır</a:t>
            </a:r>
            <a:r>
              <a:rPr lang="en-US" dirty="0"/>
              <a:t>. 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üye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sıfır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başlatır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4740"/>
            <a:ext cx="5467558" cy="38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49382"/>
            <a:ext cx="6833260" cy="6472052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 err="1">
                <a:solidFill>
                  <a:srgbClr val="00B0F0"/>
                </a:solidFill>
              </a:rPr>
              <a:t>Parametreli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Yapıcı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Nedir</a:t>
            </a:r>
            <a:r>
              <a:rPr lang="en-US" dirty="0">
                <a:solidFill>
                  <a:srgbClr val="00B0F0"/>
                </a:solidFill>
              </a:rPr>
              <a:t>?</a:t>
            </a:r>
          </a:p>
          <a:p>
            <a:pPr marL="0" indent="0" fontAlgn="base">
              <a:buNone/>
            </a:pPr>
            <a:r>
              <a:rPr lang="en-US" dirty="0" err="1"/>
              <a:t>Parametrelendirilmiş</a:t>
            </a:r>
            <a:r>
              <a:rPr lang="en-US" dirty="0"/>
              <a:t> </a:t>
            </a:r>
            <a:r>
              <a:rPr lang="en-US" dirty="0" err="1"/>
              <a:t>kurucu</a:t>
            </a:r>
            <a:r>
              <a:rPr lang="en-US" dirty="0"/>
              <a:t>, </a:t>
            </a:r>
            <a:r>
              <a:rPr lang="en-US" dirty="0" err="1"/>
              <a:t>parametreleri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kurucudur</a:t>
            </a:r>
            <a:r>
              <a:rPr lang="en-US" dirty="0"/>
              <a:t>.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 </a:t>
            </a:r>
            <a:r>
              <a:rPr lang="en-US" dirty="0" err="1"/>
              <a:t>Parametreli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kurucu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, program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kurucuyu</a:t>
            </a:r>
            <a:r>
              <a:rPr lang="en-US" dirty="0"/>
              <a:t> </a:t>
            </a:r>
            <a:r>
              <a:rPr lang="en-US" dirty="0" err="1"/>
              <a:t>çağırmaz</a:t>
            </a:r>
            <a:r>
              <a:rPr lang="en-US" dirty="0"/>
              <a:t>. 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programcı</a:t>
            </a:r>
            <a:r>
              <a:rPr lang="en-US" dirty="0"/>
              <a:t>, </a:t>
            </a:r>
            <a:r>
              <a:rPr lang="en-US" dirty="0" err="1"/>
              <a:t>yapıcı</a:t>
            </a:r>
            <a:r>
              <a:rPr lang="en-US" dirty="0"/>
              <a:t> </a:t>
            </a:r>
            <a:r>
              <a:rPr lang="en-US" dirty="0" err="1"/>
              <a:t>adından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parantez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parametreleri</a:t>
            </a:r>
            <a:r>
              <a:rPr lang="en-US" dirty="0"/>
              <a:t> </a:t>
            </a:r>
            <a:r>
              <a:rPr lang="en-US" dirty="0" err="1"/>
              <a:t>bildirebilir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 err="1" smtClean="0"/>
              <a:t>Yanda</a:t>
            </a:r>
            <a:r>
              <a:rPr lang="en-US" dirty="0" smtClean="0"/>
              <a:t> Calculation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var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/>
              <a:t>num1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num2</a:t>
            </a:r>
            <a:r>
              <a:rPr lang="en-US" dirty="0"/>
              <a:t> </a:t>
            </a:r>
            <a:r>
              <a:rPr lang="en-US" dirty="0" err="1"/>
              <a:t>adında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 7. </a:t>
            </a:r>
            <a:r>
              <a:rPr lang="en-US" dirty="0" err="1"/>
              <a:t>satırda</a:t>
            </a:r>
            <a:r>
              <a:rPr lang="en-US" dirty="0"/>
              <a:t> </a:t>
            </a:r>
            <a:r>
              <a:rPr lang="en-US" dirty="0" err="1"/>
              <a:t>parametreli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kurucu</a:t>
            </a:r>
            <a:r>
              <a:rPr lang="en-US" dirty="0"/>
              <a:t> var. 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argüman</a:t>
            </a:r>
            <a:r>
              <a:rPr lang="en-US" dirty="0"/>
              <a:t> x </a:t>
            </a:r>
            <a:r>
              <a:rPr lang="en-US" dirty="0" err="1"/>
              <a:t>ve</a:t>
            </a:r>
            <a:r>
              <a:rPr lang="en-US" dirty="0"/>
              <a:t> y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num1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num2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değişkenlerine</a:t>
            </a:r>
            <a:r>
              <a:rPr lang="en-US" dirty="0"/>
              <a:t> </a:t>
            </a:r>
            <a:r>
              <a:rPr lang="en-US" dirty="0" err="1"/>
              <a:t>atar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 err="1"/>
              <a:t>Ayrıca</a:t>
            </a:r>
            <a:r>
              <a:rPr lang="en-US" dirty="0"/>
              <a:t> sum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var. Bu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sayının</a:t>
            </a:r>
            <a:r>
              <a:rPr lang="en-US" dirty="0"/>
              <a:t> </a:t>
            </a:r>
            <a:r>
              <a:rPr lang="en-US" dirty="0" err="1"/>
              <a:t>toplamını</a:t>
            </a:r>
            <a:r>
              <a:rPr lang="en-US" dirty="0"/>
              <a:t> </a:t>
            </a:r>
            <a:r>
              <a:rPr lang="en-US" dirty="0" err="1"/>
              <a:t>döndürür</a:t>
            </a:r>
            <a:r>
              <a:rPr lang="en-US" dirty="0"/>
              <a:t>. Ana </a:t>
            </a:r>
            <a:r>
              <a:rPr lang="en-US" dirty="0" err="1"/>
              <a:t>yöntemde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Hesaplama</a:t>
            </a:r>
            <a:r>
              <a:rPr lang="en-US" dirty="0"/>
              <a:t> </a:t>
            </a:r>
            <a:r>
              <a:rPr lang="en-US" dirty="0" err="1"/>
              <a:t>nesnesi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 </a:t>
            </a:r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obj1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çağrılır</a:t>
            </a:r>
            <a:r>
              <a:rPr lang="en-US" dirty="0"/>
              <a:t>. Son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konsolda</a:t>
            </a:r>
            <a:r>
              <a:rPr lang="en-US" dirty="0"/>
              <a:t> </a:t>
            </a:r>
            <a:r>
              <a:rPr lang="en-US" dirty="0" err="1"/>
              <a:t>yazdırılır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94" y="118754"/>
            <a:ext cx="4359961" cy="43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927</Words>
  <Application>Microsoft Office PowerPoint</Application>
  <PresentationFormat>Geniş ekran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Segoe UI</vt:lpstr>
      <vt:lpstr>Times New Roman</vt:lpstr>
      <vt:lpstr>Office Teması</vt:lpstr>
      <vt:lpstr>S1: Java platformu neden bağımsızdır? </vt:lpstr>
      <vt:lpstr>S2: Java neden %100 nesne yönelimli değil? </vt:lpstr>
      <vt:lpstr>S3: public static void main (String [] args) Java’da yer alan bu yapıyı açıklayınız.</vt:lpstr>
      <vt:lpstr>PowerPoint Sunusu</vt:lpstr>
      <vt:lpstr>S4: Wrapper Class’lar nelerdir? </vt:lpstr>
      <vt:lpstr>S5: Java da Constructor nedir? </vt:lpstr>
      <vt:lpstr>S6: Kaç çeşit Constructor vardır?</vt:lpstr>
      <vt:lpstr>PowerPoint Sunusu</vt:lpstr>
      <vt:lpstr>PowerPoint Sunusu</vt:lpstr>
      <vt:lpstr>S7: Bir Class’i nasıl singleton yapabiliriz? </vt:lpstr>
      <vt:lpstr>S8: Java da ArrayList ve Vector arasındaki fark nedir? </vt:lpstr>
      <vt:lpstr>S9: Java da equals () ve = = işareti arasındaki fark nedir? </vt:lpstr>
      <vt:lpstr>Q10: Java’da Heap ve Stack Memory arasındaki farklar nelerdir?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S1: Java platformu neden bağımsızdır? </dc:title>
  <dc:creator>allam</dc:creator>
  <cp:lastModifiedBy>allam</cp:lastModifiedBy>
  <cp:revision>7</cp:revision>
  <dcterms:created xsi:type="dcterms:W3CDTF">2022-07-31T21:56:45Z</dcterms:created>
  <dcterms:modified xsi:type="dcterms:W3CDTF">2022-07-31T23:02:30Z</dcterms:modified>
</cp:coreProperties>
</file>