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43891200"/>
  <p:notesSz cx="9296400" cy="7010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43" autoAdjust="0"/>
    <p:restoredTop sz="98656" autoAdjust="0"/>
  </p:normalViewPr>
  <p:slideViewPr>
    <p:cSldViewPr snapToGrid="0" snapToObjects="1">
      <p:cViewPr>
        <p:scale>
          <a:sx n="25" d="100"/>
          <a:sy n="25" d="100"/>
        </p:scale>
        <p:origin x="-904" y="2864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4"/>
            <a:ext cx="3730752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8"/>
            <a:ext cx="987552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8"/>
            <a:ext cx="2889504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4163"/>
            <a:ext cx="3730752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968"/>
            <a:ext cx="3730752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9824724"/>
            <a:ext cx="19392903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3919201"/>
            <a:ext cx="19392903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724"/>
            <a:ext cx="1940052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201"/>
            <a:ext cx="1940052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747520"/>
            <a:ext cx="14439903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5"/>
            <a:ext cx="245364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9184645"/>
            <a:ext cx="14439903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30723841"/>
            <a:ext cx="2633472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921760"/>
            <a:ext cx="2633472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4350964"/>
            <a:ext cx="2633472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5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g"/><Relationship Id="rId20" Type="http://schemas.openxmlformats.org/officeDocument/2006/relationships/image" Target="../media/image17.emf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emf"/><Relationship Id="rId19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sshahrokhi2@uh.edu" TargetMode="External"/><Relationship Id="rId5" Type="http://schemas.openxmlformats.org/officeDocument/2006/relationships/hyperlink" Target="mailto:atbecker@uh.edu" TargetMode="External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3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752" y="2448988"/>
            <a:ext cx="1640003" cy="1615305"/>
          </a:xfrm>
          <a:prstGeom prst="rect">
            <a:avLst/>
          </a:prstGeom>
        </p:spPr>
      </p:pic>
      <p:pic>
        <p:nvPicPr>
          <p:cNvPr id="361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339" y="2477941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ounded Rectangle 361"/>
          <p:cNvSpPr/>
          <p:nvPr/>
        </p:nvSpPr>
        <p:spPr>
          <a:xfrm>
            <a:off x="216707" y="4005940"/>
            <a:ext cx="14080139" cy="920947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Why a Swarm?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655616" y="126364"/>
            <a:ext cx="237061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Controlling the Shape of 1,000 Robots with </a:t>
            </a:r>
            <a:r>
              <a:rPr lang="en-US" b="1" dirty="0">
                <a:latin typeface="Arial"/>
                <a:cs typeface="Arial"/>
              </a:rPr>
              <a:t>J</a:t>
            </a:r>
            <a:r>
              <a:rPr lang="en-US" b="1" dirty="0" smtClean="0">
                <a:latin typeface="Arial"/>
                <a:cs typeface="Arial"/>
              </a:rPr>
              <a:t>ust </a:t>
            </a:r>
            <a:r>
              <a:rPr lang="en-US" b="1" i="1" dirty="0">
                <a:latin typeface="Arial"/>
                <a:cs typeface="Arial"/>
              </a:rPr>
              <a:t>T</a:t>
            </a:r>
            <a:r>
              <a:rPr lang="en-US" b="1" i="1" dirty="0" smtClean="0">
                <a:latin typeface="Arial"/>
                <a:cs typeface="Arial"/>
              </a:rPr>
              <a:t>wo</a:t>
            </a:r>
            <a:r>
              <a:rPr lang="en-US" b="1" dirty="0" smtClean="0">
                <a:latin typeface="Arial"/>
                <a:cs typeface="Arial"/>
              </a:rPr>
              <a:t> Inputs</a:t>
            </a:r>
          </a:p>
          <a:p>
            <a:pPr algn="ctr"/>
            <a:r>
              <a:rPr lang="en-US" sz="5000" dirty="0" smtClean="0">
                <a:latin typeface="Arial"/>
                <a:cs typeface="Arial"/>
              </a:rPr>
              <a:t>Shiva Shahrokhi, Aaron T. Becker</a:t>
            </a:r>
          </a:p>
          <a:p>
            <a:pPr algn="ctr"/>
            <a:r>
              <a:rPr lang="en-US" sz="3200" dirty="0" smtClean="0">
                <a:latin typeface="Arial"/>
                <a:cs typeface="Arial"/>
                <a:hlinkClick r:id="rId4"/>
              </a:rPr>
              <a:t>  sshahrokhi2@uh.edu</a:t>
            </a:r>
            <a:r>
              <a:rPr lang="en-US" sz="3200" dirty="0" smtClean="0">
                <a:latin typeface="Arial"/>
                <a:cs typeface="Arial"/>
              </a:rPr>
              <a:t>,  </a:t>
            </a:r>
            <a:r>
              <a:rPr lang="en-US" sz="3200" dirty="0" smtClean="0">
                <a:latin typeface="Arial"/>
                <a:cs typeface="Arial"/>
                <a:hlinkClick r:id="rId5"/>
              </a:rPr>
              <a:t>atbecker@uh.edu</a:t>
            </a:r>
            <a:r>
              <a:rPr lang="en-US" sz="3200" dirty="0" smtClean="0">
                <a:latin typeface="Arial"/>
                <a:cs typeface="Arial"/>
              </a:rPr>
              <a:t>     .      </a:t>
            </a:r>
          </a:p>
          <a:p>
            <a:pPr algn="ctr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                          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172621" y="9623214"/>
            <a:ext cx="14124225" cy="99703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How Do Humans Control Swarms?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72621" y="10900069"/>
            <a:ext cx="14124225" cy="21641103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</a:t>
            </a:r>
            <a:r>
              <a:rPr lang="en-US" sz="4000" b="1" i="1" dirty="0">
                <a:latin typeface="Arial"/>
                <a:cs typeface="Arial"/>
              </a:rPr>
              <a:t> </a:t>
            </a:r>
            <a:r>
              <a:rPr lang="en-US" sz="4000" b="1" i="1" dirty="0" smtClean="0">
                <a:latin typeface="Arial"/>
                <a:cs typeface="Arial"/>
              </a:rPr>
              <a:t>					</a:t>
            </a:r>
            <a:r>
              <a:rPr lang="en-US" sz="2000" b="1" i="1" dirty="0" smtClean="0">
                <a:latin typeface="Arial"/>
                <a:cs typeface="Arial"/>
              </a:rPr>
              <a:t>	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     </a:t>
            </a:r>
            <a:r>
              <a:rPr lang="en-US" sz="4000" b="1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	</a:t>
            </a: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Humans</a:t>
            </a:r>
            <a:r>
              <a:rPr lang="en-US" sz="4000" dirty="0" smtClean="0">
                <a:latin typeface="Arial"/>
                <a:cs typeface="Arial"/>
              </a:rPr>
              <a:t> can control swarms. Our </a:t>
            </a:r>
            <a:r>
              <a:rPr lang="en-US" sz="4000" dirty="0" err="1" smtClean="0">
                <a:latin typeface="Arial"/>
                <a:cs typeface="Arial"/>
              </a:rPr>
              <a:t>gamification</a:t>
            </a:r>
            <a:r>
              <a:rPr lang="en-US" sz="4000" dirty="0" smtClean="0">
                <a:latin typeface="Arial"/>
                <a:cs typeface="Arial"/>
              </a:rPr>
              <a:t> research</a:t>
            </a:r>
          </a:p>
          <a:p>
            <a:r>
              <a:rPr lang="en-US" sz="4000" dirty="0" smtClean="0">
                <a:latin typeface="Arial"/>
                <a:cs typeface="Arial"/>
              </a:rPr>
              <a:t>with </a:t>
            </a:r>
            <a:r>
              <a:rPr lang="en-US" sz="4000" b="1" i="1" dirty="0" smtClean="0">
                <a:latin typeface="Arial"/>
                <a:cs typeface="Arial"/>
              </a:rPr>
              <a:t>SwarmControl.net </a:t>
            </a:r>
            <a:r>
              <a:rPr lang="en-US" sz="4000" dirty="0" smtClean="0">
                <a:latin typeface="Arial"/>
                <a:cs typeface="Arial"/>
              </a:rPr>
              <a:t>has run 10,000s of experiments.</a:t>
            </a:r>
          </a:p>
          <a:p>
            <a:r>
              <a:rPr lang="en-US" sz="4000" dirty="0" smtClean="0">
                <a:latin typeface="Arial"/>
                <a:cs typeface="Arial"/>
              </a:rPr>
              <a:t>Can </a:t>
            </a:r>
            <a:r>
              <a:rPr lang="en-US" sz="4000" b="1" dirty="0" smtClean="0">
                <a:latin typeface="Arial"/>
                <a:cs typeface="Arial"/>
              </a:rPr>
              <a:t>machines</a:t>
            </a:r>
            <a:r>
              <a:rPr lang="en-US" sz="4000" dirty="0" smtClean="0">
                <a:latin typeface="Arial"/>
                <a:cs typeface="Arial"/>
              </a:rPr>
              <a:t> learn how to control a swarm?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Rules: </a:t>
            </a:r>
            <a:r>
              <a:rPr lang="en-US" sz="4000" dirty="0" smtClean="0">
                <a:latin typeface="Arial"/>
                <a:cs typeface="Arial"/>
              </a:rPr>
              <a:t>Inputs are simple &amp; global: all robots receive exactly the same commands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Result 1:</a:t>
            </a:r>
            <a:r>
              <a:rPr lang="en-US" sz="4000" dirty="0" smtClean="0">
                <a:latin typeface="Arial"/>
                <a:cs typeface="Arial"/>
              </a:rPr>
              <a:t>  Without any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, the robots cannot be steered to arbitrary positions. Adding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and/or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 breaks symmetry and enables controlling the position of every robot.</a:t>
            </a:r>
          </a:p>
          <a:p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4863192" y="4057932"/>
            <a:ext cx="13470157" cy="96986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0" dirty="0" smtClean="0">
                <a:latin typeface="Arial"/>
                <a:cs typeface="Arial"/>
              </a:rPr>
              <a:t>Three Controllers</a:t>
            </a:r>
          </a:p>
        </p:txBody>
      </p:sp>
      <p:sp>
        <p:nvSpPr>
          <p:cNvPr id="367" name="Rounded Rectangle 366"/>
          <p:cNvSpPr/>
          <p:nvPr/>
        </p:nvSpPr>
        <p:spPr>
          <a:xfrm>
            <a:off x="14863192" y="5171950"/>
            <a:ext cx="13470158" cy="27369222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endParaRPr lang="en-US" sz="4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28892829" y="15593264"/>
            <a:ext cx="14768674" cy="16947907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/>
              <a:buChar char="•"/>
            </a:pPr>
            <a:endParaRPr lang="en-US" sz="45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45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/>
            <a:endParaRPr lang="en-US" sz="45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r>
              <a:rPr lang="en-US" sz="4500" dirty="0" smtClean="0">
                <a:latin typeface="Arial"/>
                <a:cs typeface="Arial"/>
              </a:rPr>
              <a:t>   </a:t>
            </a:r>
            <a:endParaRPr lang="en-US" sz="4500" dirty="0">
              <a:latin typeface="Arial"/>
              <a:cs typeface="Arial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28892830" y="400594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Opportunities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8892830" y="5187461"/>
            <a:ext cx="14768673" cy="8782539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How could the swarm be optimally partitioned using the same input? What is the ideal obstacle shape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if we do not know the environment? How can the swarm learn the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is the advantage of heterogeneity? Could a leader robot increase performance by measuring a stochastic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obstacle shapes are ideal for controlling a given moment?</a:t>
            </a:r>
          </a:p>
        </p:txBody>
      </p:sp>
      <p:sp>
        <p:nvSpPr>
          <p:cNvPr id="371" name="Rounded Rectangle 370"/>
          <p:cNvSpPr/>
          <p:nvPr/>
        </p:nvSpPr>
        <p:spPr>
          <a:xfrm>
            <a:off x="172621" y="5082791"/>
            <a:ext cx="14124225" cy="4331415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r>
              <a:rPr lang="en-US" sz="4000" b="1" i="1" dirty="0" smtClean="0">
                <a:latin typeface="Arial"/>
                <a:cs typeface="Arial"/>
              </a:rPr>
              <a:t>Swarm robots</a:t>
            </a:r>
            <a:r>
              <a:rPr lang="en-US" sz="4000" dirty="0" smtClean="0">
                <a:latin typeface="Arial"/>
                <a:cs typeface="Arial"/>
              </a:rPr>
              <a:t>: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pass through constrictions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bend around obstacles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 simple: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Easy to design, build, test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Disposable/ replaceable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mall, tiny, </a:t>
            </a:r>
            <a:r>
              <a:rPr lang="en-US" sz="4000" dirty="0" err="1" smtClean="0">
                <a:latin typeface="Arial"/>
                <a:cs typeface="Arial"/>
              </a:rPr>
              <a:t>nano</a:t>
            </a:r>
            <a:r>
              <a:rPr lang="en-US" sz="4000" dirty="0" smtClean="0">
                <a:latin typeface="Arial"/>
                <a:cs typeface="Arial"/>
              </a:rPr>
              <a:t>/micro robots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15328551" y="10430461"/>
            <a:ext cx="133179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(1) Controlling </a:t>
            </a:r>
            <a:r>
              <a:rPr lang="en-US" sz="4000" b="1" i="1" dirty="0" smtClean="0">
                <a:latin typeface="Arial"/>
                <a:cs typeface="Arial"/>
              </a:rPr>
              <a:t>mean position </a:t>
            </a:r>
            <a:r>
              <a:rPr lang="en-US" sz="4000" b="1" dirty="0" smtClean="0">
                <a:latin typeface="Arial"/>
                <a:cs typeface="Arial"/>
              </a:rPr>
              <a:t>of </a:t>
            </a:r>
          </a:p>
          <a:p>
            <a:pPr algn="ctr"/>
            <a:r>
              <a:rPr lang="en-US" sz="4000" b="1" dirty="0">
                <a:latin typeface="Arial"/>
                <a:cs typeface="Arial"/>
              </a:rPr>
              <a:t>2</a:t>
            </a:r>
            <a:r>
              <a:rPr lang="en-US" sz="4000" b="1" dirty="0" smtClean="0">
                <a:latin typeface="Arial"/>
                <a:cs typeface="Arial"/>
              </a:rPr>
              <a:t>00 robots with different gain settings</a:t>
            </a:r>
          </a:p>
          <a:p>
            <a:pPr algn="ctr"/>
            <a:endParaRPr lang="en-US" sz="4000" dirty="0" smtClean="0">
              <a:latin typeface="Arial"/>
              <a:cs typeface="Arial"/>
            </a:endParaRP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Proportional gains</a:t>
            </a:r>
            <a:r>
              <a:rPr lang="en-US" sz="4000" dirty="0">
                <a:latin typeface="Arial"/>
                <a:cs typeface="Arial"/>
              </a:rPr>
              <a:t>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p</a:t>
            </a:r>
            <a:r>
              <a:rPr lang="en-US" sz="4000" i="1" dirty="0" smtClean="0">
                <a:latin typeface="Arial"/>
                <a:cs typeface="Arial"/>
              </a:rPr>
              <a:t>, </a:t>
            </a:r>
            <a:r>
              <a:rPr lang="en-US" sz="4000" dirty="0" smtClean="0">
                <a:latin typeface="Arial"/>
                <a:cs typeface="Arial"/>
              </a:rPr>
              <a:t>increase the response,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also increase overshoot</a:t>
            </a: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Derivative gains,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d</a:t>
            </a:r>
            <a:r>
              <a:rPr lang="en-US" sz="4000" i="1" dirty="0">
                <a:latin typeface="Arial"/>
                <a:cs typeface="Arial"/>
              </a:rPr>
              <a:t>,</a:t>
            </a:r>
            <a:r>
              <a:rPr lang="en-US" sz="4000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reduce overshoot, 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slow the response</a:t>
            </a:r>
          </a:p>
        </p:txBody>
      </p:sp>
      <p:sp>
        <p:nvSpPr>
          <p:cNvPr id="374" name="Rounded Rectangle 373"/>
          <p:cNvSpPr/>
          <p:nvPr/>
        </p:nvSpPr>
        <p:spPr>
          <a:xfrm>
            <a:off x="28892830" y="1437468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Results</a:t>
            </a:r>
          </a:p>
        </p:txBody>
      </p:sp>
      <p:sp>
        <p:nvSpPr>
          <p:cNvPr id="375" name="Text Box 22"/>
          <p:cNvSpPr txBox="1">
            <a:spLocks noChangeArrowheads="1"/>
          </p:cNvSpPr>
          <p:nvPr/>
        </p:nvSpPr>
        <p:spPr bwMode="auto">
          <a:xfrm>
            <a:off x="37860450" y="1810090"/>
            <a:ext cx="2336800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YouTube channel</a:t>
            </a:r>
            <a:endParaRPr lang="en-US" altLang="en-US" sz="2000" dirty="0"/>
          </a:p>
        </p:txBody>
      </p:sp>
      <p:pic>
        <p:nvPicPr>
          <p:cNvPr id="377" name="Picture 3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49" y="2448929"/>
            <a:ext cx="1430301" cy="1437272"/>
          </a:xfrm>
          <a:prstGeom prst="rect">
            <a:avLst/>
          </a:prstGeom>
        </p:spPr>
      </p:pic>
      <p:sp>
        <p:nvSpPr>
          <p:cNvPr id="378" name="Text Box 22"/>
          <p:cNvSpPr txBox="1">
            <a:spLocks noChangeArrowheads="1"/>
          </p:cNvSpPr>
          <p:nvPr/>
        </p:nvSpPr>
        <p:spPr bwMode="auto">
          <a:xfrm>
            <a:off x="33668174" y="2069657"/>
            <a:ext cx="2871653" cy="67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Website, C.V.</a:t>
            </a:r>
            <a:endParaRPr lang="en-US" altLang="en-US" sz="2000" dirty="0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8"/>
          <a:stretch/>
        </p:blipFill>
        <p:spPr>
          <a:xfrm>
            <a:off x="40412353" y="2405294"/>
            <a:ext cx="1404263" cy="1480907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00" y="22548290"/>
            <a:ext cx="2082801" cy="208150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74" y="5187461"/>
            <a:ext cx="4023262" cy="259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2" name="TextBox 381"/>
          <p:cNvSpPr txBox="1"/>
          <p:nvPr/>
        </p:nvSpPr>
        <p:spPr>
          <a:xfrm>
            <a:off x="15328552" y="29670334"/>
            <a:ext cx="13033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(3) Hybrid hysteresis mean-variance control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dirty="0">
                <a:latin typeface="Arial"/>
                <a:cs typeface="Arial"/>
              </a:rPr>
              <a:t>g</a:t>
            </a:r>
            <a:r>
              <a:rPr lang="en-US" sz="4000" dirty="0" smtClean="0">
                <a:latin typeface="Arial"/>
                <a:cs typeface="Arial"/>
              </a:rPr>
              <a:t>o to corners if variance is bigger than max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Mean Control if variance is less than min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1899428" y="22270242"/>
            <a:ext cx="25103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/>
                <a:cs typeface="Arial"/>
              </a:rPr>
              <a:t>SwarmControl.net</a:t>
            </a: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38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50" y="12893120"/>
            <a:ext cx="5160092" cy="50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1" y="17899961"/>
            <a:ext cx="5125667" cy="497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1607">
            <a:off x="1412443" y="18152942"/>
            <a:ext cx="5118991" cy="492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2" y="12195054"/>
            <a:ext cx="5093696" cy="494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71" y="8046798"/>
            <a:ext cx="861036" cy="89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" name="TextBox 388"/>
          <p:cNvSpPr txBox="1"/>
          <p:nvPr/>
        </p:nvSpPr>
        <p:spPr>
          <a:xfrm>
            <a:off x="9271000" y="8119671"/>
            <a:ext cx="389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Swarm Piano Mover’s video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5104003" y="432269"/>
            <a:ext cx="7836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Department of Electrical and Computer Engineering, 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University </a:t>
            </a:r>
            <a:r>
              <a:rPr lang="en-US" sz="3200" dirty="0">
                <a:latin typeface="Arial"/>
                <a:cs typeface="Arial"/>
              </a:rPr>
              <a:t>of Houston</a:t>
            </a:r>
            <a:endParaRPr lang="en-US" sz="3200" dirty="0"/>
          </a:p>
        </p:txBody>
      </p:sp>
      <p:pic>
        <p:nvPicPr>
          <p:cNvPr id="391" name="Picture 390" descr="BlockPushing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34539037"/>
            <a:ext cx="7326801" cy="7071526"/>
          </a:xfrm>
          <a:prstGeom prst="rect">
            <a:avLst/>
          </a:prstGeom>
        </p:spPr>
      </p:pic>
      <p:pic>
        <p:nvPicPr>
          <p:cNvPr id="392" name="Picture 391" descr="Post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16" y="71529"/>
            <a:ext cx="7364284" cy="3714613"/>
          </a:xfrm>
          <a:prstGeom prst="rect">
            <a:avLst/>
          </a:prstGeom>
        </p:spPr>
      </p:pic>
      <p:sp>
        <p:nvSpPr>
          <p:cNvPr id="393" name="Donut 392"/>
          <p:cNvSpPr/>
          <p:nvPr/>
        </p:nvSpPr>
        <p:spPr>
          <a:xfrm>
            <a:off x="7734114" y="2848401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4" name="Donut 393"/>
          <p:cNvSpPr/>
          <p:nvPr/>
        </p:nvSpPr>
        <p:spPr>
          <a:xfrm>
            <a:off x="7649449" y="3116727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6150858" y="2564389"/>
            <a:ext cx="1964264" cy="8838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150858" y="2496654"/>
            <a:ext cx="15917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7759523" y="2618501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8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997">
            <a:off x="5383699" y="12457915"/>
            <a:ext cx="5046898" cy="530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Picture 398" descr="GainValuesPoster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5315146"/>
            <a:ext cx="12103753" cy="5318026"/>
          </a:xfrm>
          <a:prstGeom prst="rect">
            <a:avLst/>
          </a:prstGeom>
        </p:spPr>
      </p:pic>
      <p:pic>
        <p:nvPicPr>
          <p:cNvPr id="400" name="Picture 399" descr="MeanVariance2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21999281"/>
            <a:ext cx="12103753" cy="7780984"/>
          </a:xfrm>
          <a:prstGeom prst="rect">
            <a:avLst/>
          </a:prstGeom>
        </p:spPr>
      </p:pic>
      <p:pic>
        <p:nvPicPr>
          <p:cNvPr id="401" name="Picture 400" descr="BrownianFig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14675122"/>
            <a:ext cx="11977559" cy="5048704"/>
          </a:xfrm>
          <a:prstGeom prst="rect">
            <a:avLst/>
          </a:prstGeom>
        </p:spPr>
      </p:pic>
      <p:pic>
        <p:nvPicPr>
          <p:cNvPr id="402" name="Picture 401" descr="GradientMod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3" y="34539037"/>
            <a:ext cx="7269963" cy="7071526"/>
          </a:xfrm>
          <a:prstGeom prst="rect">
            <a:avLst/>
          </a:prstGeom>
        </p:spPr>
      </p:pic>
      <p:pic>
        <p:nvPicPr>
          <p:cNvPr id="403" name="Picture 402" descr="BFSMod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23690498"/>
            <a:ext cx="7326801" cy="70715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50879" y="16391604"/>
            <a:ext cx="1368935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Block Pushing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with 200 robots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b="1" dirty="0">
                <a:latin typeface="Arial"/>
                <a:cs typeface="Arial"/>
              </a:rPr>
              <a:t>P</a:t>
            </a:r>
            <a:r>
              <a:rPr lang="en-US" sz="4000" b="1" dirty="0" smtClean="0">
                <a:latin typeface="Arial"/>
                <a:cs typeface="Arial"/>
              </a:rPr>
              <a:t>roblem</a:t>
            </a:r>
            <a:r>
              <a:rPr lang="en-US" sz="4000" dirty="0" smtClean="0">
                <a:latin typeface="Arial"/>
                <a:cs typeface="Arial"/>
              </a:rPr>
              <a:t>: push a block </a:t>
            </a:r>
            <a:r>
              <a:rPr lang="en-US" sz="4000" dirty="0">
                <a:latin typeface="Arial"/>
                <a:cs typeface="Arial"/>
              </a:rPr>
              <a:t>through a </a:t>
            </a:r>
            <a:r>
              <a:rPr lang="en-US" sz="4000" dirty="0" smtClean="0">
                <a:latin typeface="Arial"/>
                <a:cs typeface="Arial"/>
              </a:rPr>
              <a:t>maze using a swarm of robots with </a:t>
            </a:r>
            <a:r>
              <a:rPr lang="en-US" sz="4000" i="1" dirty="0" smtClean="0">
                <a:latin typeface="Arial"/>
                <a:cs typeface="Arial"/>
              </a:rPr>
              <a:t>global inputs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All robots get the same global input and use hybrid hysteresis mean-variance control to reach the goal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We choose </a:t>
            </a:r>
            <a:r>
              <a:rPr lang="en-US" sz="4000" i="1" dirty="0" smtClean="0">
                <a:latin typeface="Arial"/>
                <a:cs typeface="Arial"/>
              </a:rPr>
              <a:t>local goals </a:t>
            </a:r>
            <a:r>
              <a:rPr lang="en-US" sz="4000" dirty="0" smtClean="0">
                <a:latin typeface="Arial"/>
                <a:cs typeface="Arial"/>
              </a:rPr>
              <a:t>to steer the swarm: aggregate behind the block to push the block forward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32355" y="26168872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Bread-first search (BFS) to find the shortest path from starting point     to the   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8012759" y="37513085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We use BFS values to find local goals and direction that we should go from starting point     to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32355" y="23690498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BFS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37132355" y="34539037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8029329" y="34628676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Gradient</a:t>
            </a:r>
            <a:endParaRPr lang="en-US" sz="700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283339" y="28212780"/>
            <a:ext cx="507439" cy="49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59340" y="27418108"/>
            <a:ext cx="513414" cy="522116"/>
          </a:xfrm>
          <a:prstGeom prst="rect">
            <a:avLst/>
          </a:prstGeom>
        </p:spPr>
      </p:pic>
      <p:sp>
        <p:nvSpPr>
          <p:cNvPr id="407" name="TextBox 406"/>
          <p:cNvSpPr txBox="1"/>
          <p:nvPr/>
        </p:nvSpPr>
        <p:spPr>
          <a:xfrm>
            <a:off x="37132355" y="37224943"/>
            <a:ext cx="65090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In this experiment, 200 robots push the black block in the maze to the goal, by controlling the swarm mean and variance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09616" y="39511634"/>
            <a:ext cx="533400" cy="50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336783" y="39523367"/>
            <a:ext cx="482600" cy="495300"/>
          </a:xfrm>
          <a:prstGeom prst="rect">
            <a:avLst/>
          </a:prstGeom>
        </p:spPr>
      </p:pic>
      <p:sp>
        <p:nvSpPr>
          <p:cNvPr id="20" name="Snip Single Corner Rectangle 19"/>
          <p:cNvSpPr/>
          <p:nvPr/>
        </p:nvSpPr>
        <p:spPr>
          <a:xfrm rot="10800000" flipH="1">
            <a:off x="41295058" y="29691695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532150" y="29665554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9" name="Snip Single Corner Rectangle 408"/>
          <p:cNvSpPr/>
          <p:nvPr/>
        </p:nvSpPr>
        <p:spPr>
          <a:xfrm rot="10800000" flipH="1">
            <a:off x="41301927" y="4035549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0" name="TextBox 409"/>
          <p:cNvSpPr txBox="1"/>
          <p:nvPr/>
        </p:nvSpPr>
        <p:spPr>
          <a:xfrm>
            <a:off x="41532150" y="40253897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1" name="Snip Single Corner Rectangle 410"/>
          <p:cNvSpPr/>
          <p:nvPr/>
        </p:nvSpPr>
        <p:spPr>
          <a:xfrm rot="10800000" flipH="1">
            <a:off x="12192032" y="40489433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12415902" y="40540233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15621631" y="19609355"/>
            <a:ext cx="12740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(2) Controlling </a:t>
            </a:r>
            <a:r>
              <a:rPr lang="en-US" sz="4000" b="1" i="1" dirty="0" smtClean="0">
                <a:latin typeface="Arial"/>
                <a:cs typeface="Arial"/>
              </a:rPr>
              <a:t>variance</a:t>
            </a:r>
            <a:r>
              <a:rPr lang="en-US" sz="4000" b="1" dirty="0" smtClean="0">
                <a:latin typeface="Arial"/>
                <a:cs typeface="Arial"/>
              </a:rPr>
              <a:t> by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exploiting Brownian noise</a:t>
            </a:r>
          </a:p>
          <a:p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i="1" dirty="0" smtClean="0">
                <a:latin typeface="Arial"/>
                <a:cs typeface="Arial"/>
              </a:rPr>
              <a:t>wait</a:t>
            </a:r>
            <a:r>
              <a:rPr lang="en-US" sz="4000" dirty="0" smtClean="0">
                <a:latin typeface="Arial"/>
                <a:cs typeface="Arial"/>
              </a:rPr>
              <a:t> to increase variance</a:t>
            </a:r>
          </a:p>
          <a:p>
            <a:r>
              <a:rPr lang="en-US" sz="4000" dirty="0" smtClean="0">
                <a:latin typeface="Arial"/>
                <a:cs typeface="Arial"/>
              </a:rPr>
              <a:t>and </a:t>
            </a:r>
            <a:r>
              <a:rPr lang="en-US" sz="4000" i="1" dirty="0" smtClean="0">
                <a:latin typeface="Arial"/>
                <a:cs typeface="Arial"/>
              </a:rPr>
              <a:t>go to corners </a:t>
            </a:r>
            <a:r>
              <a:rPr lang="en-US" sz="4000" dirty="0" smtClean="0">
                <a:latin typeface="Arial"/>
                <a:cs typeface="Arial"/>
              </a:rPr>
              <a:t>to decrease variance</a:t>
            </a:r>
          </a:p>
        </p:txBody>
      </p:sp>
      <p:pic>
        <p:nvPicPr>
          <p:cNvPr id="62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060" y="16191760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40323371" y="16651669"/>
            <a:ext cx="2616864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Block-pushing video </a:t>
            </a:r>
            <a:endParaRPr lang="en-US" alt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22741864" y="34614467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41864" y="37485109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When </a:t>
            </a:r>
            <a:r>
              <a:rPr lang="en-US" sz="4000" dirty="0">
                <a:latin typeface="Arial"/>
                <a:cs typeface="Arial"/>
              </a:rPr>
              <a:t>variance is bigger than maximum variance </a:t>
            </a:r>
            <a:r>
              <a:rPr lang="en-US" sz="4000" dirty="0" smtClean="0">
                <a:latin typeface="Arial"/>
                <a:cs typeface="Arial"/>
              </a:rPr>
              <a:t>local </a:t>
            </a:r>
            <a:r>
              <a:rPr lang="en-US" sz="4000" dirty="0" smtClean="0">
                <a:latin typeface="Arial"/>
                <a:cs typeface="Arial"/>
              </a:rPr>
              <a:t>goal is nearest corner to gather robots together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67" name="Snip Single Corner Rectangle 66"/>
          <p:cNvSpPr/>
          <p:nvPr/>
        </p:nvSpPr>
        <p:spPr>
          <a:xfrm rot="10800000" flipH="1">
            <a:off x="26911436" y="40615663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7141659" y="40564863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 descr="Corner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92" y="34539037"/>
            <a:ext cx="7323997" cy="71469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" y="32918400"/>
            <a:ext cx="4389119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9489</TotalTime>
  <Words>404</Words>
  <Application>Microsoft Macintosh PowerPoint</Application>
  <PresentationFormat>Custom</PresentationFormat>
  <Paragraphs>110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Shiva</cp:lastModifiedBy>
  <cp:revision>265</cp:revision>
  <cp:lastPrinted>2015-01-06T20:49:17Z</cp:lastPrinted>
  <dcterms:created xsi:type="dcterms:W3CDTF">2013-11-20T00:06:42Z</dcterms:created>
  <dcterms:modified xsi:type="dcterms:W3CDTF">2015-03-26T14:29:29Z</dcterms:modified>
</cp:coreProperties>
</file>