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3891200" cy="43891200"/>
  <p:notesSz cx="9296400" cy="70104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543" autoAdjust="0"/>
    <p:restoredTop sz="98131" autoAdjust="0"/>
  </p:normalViewPr>
  <p:slideViewPr>
    <p:cSldViewPr snapToGrid="0" snapToObjects="1">
      <p:cViewPr>
        <p:scale>
          <a:sx n="40" d="100"/>
          <a:sy n="40" d="100"/>
        </p:scale>
        <p:origin x="2208" y="6400"/>
      </p:cViewPr>
      <p:guideLst>
        <p:guide orient="horz" pos="13824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3634724"/>
            <a:ext cx="3730752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24871680"/>
            <a:ext cx="3072384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6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1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757688"/>
            <a:ext cx="9875520" cy="37449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757688"/>
            <a:ext cx="28895040" cy="37449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8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4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8204163"/>
            <a:ext cx="3730752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8602968"/>
            <a:ext cx="37307520" cy="9601197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4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10241285"/>
            <a:ext cx="19385280" cy="2896616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10241285"/>
            <a:ext cx="19385280" cy="2896616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4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5" y="9824724"/>
            <a:ext cx="19392903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5" y="13919201"/>
            <a:ext cx="19392903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9824724"/>
            <a:ext cx="19400520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3919201"/>
            <a:ext cx="19400520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1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1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1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9" y="1747520"/>
            <a:ext cx="14439903" cy="743712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747525"/>
            <a:ext cx="24536400" cy="37459923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9" y="9184645"/>
            <a:ext cx="14439903" cy="30022803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6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30723841"/>
            <a:ext cx="26334720" cy="362712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3921760"/>
            <a:ext cx="26334720" cy="2633472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34350964"/>
            <a:ext cx="26334720" cy="5151117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8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757683"/>
            <a:ext cx="3950208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10241285"/>
            <a:ext cx="39502080" cy="2896616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40680643"/>
            <a:ext cx="1024128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D3B8D-529A-B648-B3A5-128BFC9F5CF8}" type="datetimeFigureOut">
              <a:rPr lang="en-US" smtClean="0"/>
              <a:pPr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40680643"/>
            <a:ext cx="1389888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40680643"/>
            <a:ext cx="1024128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jpg"/><Relationship Id="rId20" Type="http://schemas.openxmlformats.org/officeDocument/2006/relationships/image" Target="../media/image17.emf"/><Relationship Id="rId21" Type="http://schemas.openxmlformats.org/officeDocument/2006/relationships/image" Target="../media/image18.png"/><Relationship Id="rId22" Type="http://schemas.openxmlformats.org/officeDocument/2006/relationships/image" Target="../media/image19.png"/><Relationship Id="rId23" Type="http://schemas.openxmlformats.org/officeDocument/2006/relationships/image" Target="../media/image20.png"/><Relationship Id="rId24" Type="http://schemas.openxmlformats.org/officeDocument/2006/relationships/image" Target="../media/image21.png"/><Relationship Id="rId25" Type="http://schemas.openxmlformats.org/officeDocument/2006/relationships/image" Target="../media/image22.png"/><Relationship Id="rId26" Type="http://schemas.openxmlformats.org/officeDocument/2006/relationships/image" Target="../media/image23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emf"/><Relationship Id="rId19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mailto:sshahrokhi2@uh.edu" TargetMode="External"/><Relationship Id="rId4" Type="http://schemas.openxmlformats.org/officeDocument/2006/relationships/hyperlink" Target="mailto:atbecker@uh.edu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jpg"/><Relationship Id="rId7" Type="http://schemas.openxmlformats.org/officeDocument/2006/relationships/image" Target="../media/image4.jp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Picture 5" descr="C:\Users\atbecker\Downloads\qrcode.268648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3339" y="2477941"/>
            <a:ext cx="1620877" cy="161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2" name="Rounded Rectangle 361"/>
          <p:cNvSpPr/>
          <p:nvPr/>
        </p:nvSpPr>
        <p:spPr>
          <a:xfrm>
            <a:off x="216707" y="4005940"/>
            <a:ext cx="14080139" cy="920947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Why a Swarm?</a:t>
            </a:r>
            <a:endParaRPr lang="en-US" sz="7000" dirty="0">
              <a:latin typeface="Arial"/>
              <a:cs typeface="Arial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10655616" y="126364"/>
            <a:ext cx="2370613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Controlling the Shape of 1,000 Robots with </a:t>
            </a:r>
            <a:r>
              <a:rPr lang="en-US" b="1" dirty="0">
                <a:latin typeface="Arial"/>
                <a:cs typeface="Arial"/>
              </a:rPr>
              <a:t>J</a:t>
            </a:r>
            <a:r>
              <a:rPr lang="en-US" b="1" dirty="0" smtClean="0">
                <a:latin typeface="Arial"/>
                <a:cs typeface="Arial"/>
              </a:rPr>
              <a:t>ust </a:t>
            </a:r>
            <a:r>
              <a:rPr lang="en-US" b="1" i="1" dirty="0">
                <a:latin typeface="Arial"/>
                <a:cs typeface="Arial"/>
              </a:rPr>
              <a:t>T</a:t>
            </a:r>
            <a:r>
              <a:rPr lang="en-US" b="1" i="1" dirty="0" smtClean="0">
                <a:latin typeface="Arial"/>
                <a:cs typeface="Arial"/>
              </a:rPr>
              <a:t>wo</a:t>
            </a:r>
            <a:r>
              <a:rPr lang="en-US" b="1" dirty="0" smtClean="0">
                <a:latin typeface="Arial"/>
                <a:cs typeface="Arial"/>
              </a:rPr>
              <a:t> Inputs</a:t>
            </a:r>
            <a:endParaRPr lang="en-US" b="1" dirty="0" smtClean="0">
              <a:latin typeface="Arial"/>
              <a:cs typeface="Arial"/>
            </a:endParaRPr>
          </a:p>
          <a:p>
            <a:pPr algn="ctr"/>
            <a:r>
              <a:rPr lang="en-US" sz="5000" dirty="0" smtClean="0">
                <a:latin typeface="Arial"/>
                <a:cs typeface="Arial"/>
              </a:rPr>
              <a:t>Shiva </a:t>
            </a:r>
            <a:r>
              <a:rPr lang="en-US" sz="5000" dirty="0" smtClean="0">
                <a:latin typeface="Arial"/>
                <a:cs typeface="Arial"/>
              </a:rPr>
              <a:t>Shahrokhi, Aaron T. Becker</a:t>
            </a:r>
          </a:p>
          <a:p>
            <a:pPr algn="ctr"/>
            <a:r>
              <a:rPr lang="en-US" sz="3200" dirty="0" smtClean="0">
                <a:latin typeface="Arial"/>
                <a:cs typeface="Arial"/>
                <a:hlinkClick r:id="rId3"/>
              </a:rPr>
              <a:t>  sshahrokhi2</a:t>
            </a:r>
            <a:r>
              <a:rPr lang="en-US" sz="3200" dirty="0" smtClean="0">
                <a:latin typeface="Arial"/>
                <a:cs typeface="Arial"/>
                <a:hlinkClick r:id="rId3"/>
              </a:rPr>
              <a:t>@uh.edu</a:t>
            </a:r>
            <a:r>
              <a:rPr lang="en-US" sz="3200" dirty="0" smtClean="0">
                <a:latin typeface="Arial"/>
                <a:cs typeface="Arial"/>
              </a:rPr>
              <a:t>,  </a:t>
            </a:r>
            <a:r>
              <a:rPr lang="en-US" sz="3200" dirty="0" smtClean="0">
                <a:latin typeface="Arial"/>
                <a:cs typeface="Arial"/>
                <a:hlinkClick r:id="rId4"/>
              </a:rPr>
              <a:t>atbecker@</a:t>
            </a:r>
            <a:r>
              <a:rPr lang="en-US" sz="3200" dirty="0" smtClean="0">
                <a:latin typeface="Arial"/>
                <a:cs typeface="Arial"/>
                <a:hlinkClick r:id="rId4"/>
              </a:rPr>
              <a:t>uh.edu</a:t>
            </a:r>
            <a:r>
              <a:rPr lang="en-US" sz="3200" dirty="0" smtClean="0">
                <a:latin typeface="Arial"/>
                <a:cs typeface="Arial"/>
              </a:rPr>
              <a:t>     .      </a:t>
            </a:r>
            <a:endParaRPr lang="en-US" sz="3200" dirty="0" smtClean="0">
              <a:latin typeface="Arial"/>
              <a:cs typeface="Arial"/>
            </a:endParaRPr>
          </a:p>
          <a:p>
            <a:pPr algn="ctr"/>
            <a:r>
              <a:rPr lang="en-US" sz="4000" dirty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                            </a:t>
            </a:r>
          </a:p>
        </p:txBody>
      </p:sp>
      <p:sp>
        <p:nvSpPr>
          <p:cNvPr id="364" name="Rounded Rectangle 363"/>
          <p:cNvSpPr/>
          <p:nvPr/>
        </p:nvSpPr>
        <p:spPr>
          <a:xfrm>
            <a:off x="172621" y="9623214"/>
            <a:ext cx="14124225" cy="997039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How Do Humans Control Swarms?</a:t>
            </a:r>
            <a:endParaRPr lang="en-US" sz="7000" dirty="0">
              <a:latin typeface="Arial"/>
              <a:cs typeface="Arial"/>
            </a:endParaRPr>
          </a:p>
        </p:txBody>
      </p:sp>
      <p:sp>
        <p:nvSpPr>
          <p:cNvPr id="365" name="Rounded Rectangle 364"/>
          <p:cNvSpPr/>
          <p:nvPr/>
        </p:nvSpPr>
        <p:spPr>
          <a:xfrm>
            <a:off x="172621" y="10900069"/>
            <a:ext cx="14124225" cy="21641103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r>
              <a:rPr lang="en-US" sz="4000" dirty="0" smtClean="0">
                <a:latin typeface="Arial"/>
                <a:cs typeface="Arial"/>
              </a:rPr>
              <a:t>					</a:t>
            </a:r>
            <a:r>
              <a:rPr lang="en-US" sz="4000" b="1" i="1" dirty="0">
                <a:latin typeface="Arial"/>
                <a:cs typeface="Arial"/>
              </a:rPr>
              <a:t> </a:t>
            </a:r>
            <a:r>
              <a:rPr lang="en-US" sz="4000" b="1" i="1" dirty="0" smtClean="0">
                <a:latin typeface="Arial"/>
                <a:cs typeface="Arial"/>
              </a:rPr>
              <a:t>					</a:t>
            </a:r>
            <a:r>
              <a:rPr lang="en-US" sz="2000" b="1" i="1" dirty="0" smtClean="0">
                <a:latin typeface="Arial"/>
                <a:cs typeface="Arial"/>
              </a:rPr>
              <a:t>	</a:t>
            </a:r>
            <a:endParaRPr lang="en-US" sz="4000" dirty="0" smtClean="0">
              <a:latin typeface="Arial"/>
              <a:cs typeface="Arial"/>
            </a:endParaRPr>
          </a:p>
          <a:p>
            <a:r>
              <a:rPr lang="en-US" sz="4000" dirty="0" smtClean="0">
                <a:latin typeface="Arial"/>
                <a:cs typeface="Arial"/>
              </a:rPr>
              <a:t>					     </a:t>
            </a:r>
            <a:r>
              <a:rPr lang="en-US" sz="4000" b="1" i="1" dirty="0" smtClean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	</a:t>
            </a:r>
            <a:endParaRPr lang="en-US" sz="4000" dirty="0" smtClean="0">
              <a:latin typeface="Arial"/>
              <a:cs typeface="Arial"/>
            </a:endParaRPr>
          </a:p>
          <a:p>
            <a:endParaRPr lang="en-US" sz="4000" b="1" dirty="0" smtClean="0">
              <a:latin typeface="Arial"/>
              <a:cs typeface="Arial"/>
            </a:endParaRPr>
          </a:p>
          <a:p>
            <a:endParaRPr lang="en-US" sz="4000" b="1" dirty="0">
              <a:latin typeface="Arial"/>
              <a:cs typeface="Arial"/>
            </a:endParaRPr>
          </a:p>
          <a:p>
            <a:endParaRPr lang="en-US" sz="4000" b="1" dirty="0" smtClean="0">
              <a:latin typeface="Arial"/>
              <a:cs typeface="Arial"/>
            </a:endParaRPr>
          </a:p>
          <a:p>
            <a:endParaRPr lang="en-US" sz="4000" b="1" dirty="0">
              <a:latin typeface="Arial"/>
              <a:cs typeface="Arial"/>
            </a:endParaRPr>
          </a:p>
          <a:p>
            <a:endParaRPr lang="en-US" sz="4000" b="1" dirty="0" smtClean="0">
              <a:latin typeface="Arial"/>
              <a:cs typeface="Arial"/>
            </a:endParaRPr>
          </a:p>
          <a:p>
            <a:endParaRPr lang="en-US" sz="4000" b="1" dirty="0">
              <a:latin typeface="Arial"/>
              <a:cs typeface="Arial"/>
            </a:endParaRPr>
          </a:p>
          <a:p>
            <a:endParaRPr lang="en-US" sz="4000" b="1" dirty="0" smtClean="0">
              <a:latin typeface="Arial"/>
              <a:cs typeface="Arial"/>
            </a:endParaRPr>
          </a:p>
          <a:p>
            <a:r>
              <a:rPr lang="en-US" sz="4000" b="1" dirty="0" smtClean="0">
                <a:latin typeface="Arial"/>
                <a:cs typeface="Arial"/>
              </a:rPr>
              <a:t>Humans</a:t>
            </a:r>
            <a:r>
              <a:rPr lang="en-US" sz="4000" dirty="0" smtClean="0">
                <a:latin typeface="Arial"/>
                <a:cs typeface="Arial"/>
              </a:rPr>
              <a:t> can control swarms. Our </a:t>
            </a:r>
            <a:r>
              <a:rPr lang="en-US" sz="4000" dirty="0" err="1" smtClean="0">
                <a:latin typeface="Arial"/>
                <a:cs typeface="Arial"/>
              </a:rPr>
              <a:t>gamification</a:t>
            </a:r>
            <a:r>
              <a:rPr lang="en-US" sz="4000" dirty="0" smtClean="0">
                <a:latin typeface="Arial"/>
                <a:cs typeface="Arial"/>
              </a:rPr>
              <a:t> research</a:t>
            </a:r>
          </a:p>
          <a:p>
            <a:r>
              <a:rPr lang="en-US" sz="4000" dirty="0" smtClean="0">
                <a:latin typeface="Arial"/>
                <a:cs typeface="Arial"/>
              </a:rPr>
              <a:t>with </a:t>
            </a:r>
            <a:r>
              <a:rPr lang="en-US" sz="4000" b="1" i="1" dirty="0" smtClean="0">
                <a:latin typeface="Arial"/>
                <a:cs typeface="Arial"/>
              </a:rPr>
              <a:t>SwarmControl.net </a:t>
            </a:r>
            <a:r>
              <a:rPr lang="en-US" sz="4000" dirty="0" smtClean="0">
                <a:latin typeface="Arial"/>
                <a:cs typeface="Arial"/>
              </a:rPr>
              <a:t>has run 10,000s of experiments.</a:t>
            </a:r>
          </a:p>
          <a:p>
            <a:r>
              <a:rPr lang="en-US" sz="4000" dirty="0" smtClean="0">
                <a:latin typeface="Arial"/>
                <a:cs typeface="Arial"/>
              </a:rPr>
              <a:t>Can </a:t>
            </a:r>
            <a:r>
              <a:rPr lang="en-US" sz="4000" b="1" dirty="0" smtClean="0">
                <a:latin typeface="Arial"/>
                <a:cs typeface="Arial"/>
              </a:rPr>
              <a:t>machines</a:t>
            </a:r>
            <a:r>
              <a:rPr lang="en-US" sz="4000" dirty="0" smtClean="0">
                <a:latin typeface="Arial"/>
                <a:cs typeface="Arial"/>
              </a:rPr>
              <a:t> learn how to control a swarm?</a:t>
            </a:r>
          </a:p>
          <a:p>
            <a:endParaRPr lang="en-US" sz="4000" dirty="0" smtClean="0">
              <a:latin typeface="Arial"/>
              <a:cs typeface="Arial"/>
            </a:endParaRPr>
          </a:p>
          <a:p>
            <a:r>
              <a:rPr lang="en-US" sz="4000" b="1" dirty="0" smtClean="0">
                <a:latin typeface="Arial"/>
                <a:cs typeface="Arial"/>
              </a:rPr>
              <a:t>Rules: </a:t>
            </a:r>
            <a:r>
              <a:rPr lang="en-US" sz="4000" dirty="0" smtClean="0">
                <a:latin typeface="Arial"/>
                <a:cs typeface="Arial"/>
              </a:rPr>
              <a:t>Inputs are simple &amp; global: all robots receive exactly the same commands</a:t>
            </a:r>
          </a:p>
          <a:p>
            <a:endParaRPr lang="en-US" sz="4000" dirty="0" smtClean="0">
              <a:latin typeface="Arial"/>
              <a:cs typeface="Arial"/>
            </a:endParaRPr>
          </a:p>
          <a:p>
            <a:r>
              <a:rPr lang="en-US" sz="4000" b="1" dirty="0" smtClean="0">
                <a:latin typeface="Arial"/>
                <a:cs typeface="Arial"/>
              </a:rPr>
              <a:t>Result 1:</a:t>
            </a:r>
            <a:r>
              <a:rPr lang="en-US" sz="4000" dirty="0" smtClean="0">
                <a:latin typeface="Arial"/>
                <a:cs typeface="Arial"/>
              </a:rPr>
              <a:t>  Without any </a:t>
            </a:r>
            <a:r>
              <a:rPr lang="en-US" sz="4000" i="1" dirty="0" smtClean="0">
                <a:latin typeface="Arial"/>
                <a:cs typeface="Arial"/>
              </a:rPr>
              <a:t>obstacles</a:t>
            </a:r>
            <a:r>
              <a:rPr lang="en-US" sz="4000" dirty="0" smtClean="0">
                <a:latin typeface="Arial"/>
                <a:cs typeface="Arial"/>
              </a:rPr>
              <a:t> and </a:t>
            </a:r>
            <a:r>
              <a:rPr lang="en-US" sz="4000" i="1" dirty="0" smtClean="0">
                <a:latin typeface="Arial"/>
                <a:cs typeface="Arial"/>
              </a:rPr>
              <a:t>noise</a:t>
            </a:r>
            <a:r>
              <a:rPr lang="en-US" sz="4000" dirty="0" smtClean="0">
                <a:latin typeface="Arial"/>
                <a:cs typeface="Arial"/>
              </a:rPr>
              <a:t>, the robots cannot be steered to arbitrary positions. Adding </a:t>
            </a:r>
            <a:r>
              <a:rPr lang="en-US" sz="4000" i="1" dirty="0" smtClean="0">
                <a:latin typeface="Arial"/>
                <a:cs typeface="Arial"/>
              </a:rPr>
              <a:t>obstacles</a:t>
            </a:r>
            <a:r>
              <a:rPr lang="en-US" sz="4000" dirty="0" smtClean="0">
                <a:latin typeface="Arial"/>
                <a:cs typeface="Arial"/>
              </a:rPr>
              <a:t> and/or </a:t>
            </a:r>
            <a:r>
              <a:rPr lang="en-US" sz="4000" i="1" dirty="0" smtClean="0">
                <a:latin typeface="Arial"/>
                <a:cs typeface="Arial"/>
              </a:rPr>
              <a:t>noise</a:t>
            </a:r>
            <a:r>
              <a:rPr lang="en-US" sz="4000" dirty="0" smtClean="0">
                <a:latin typeface="Arial"/>
                <a:cs typeface="Arial"/>
              </a:rPr>
              <a:t> breaks symmetry and enables controlling the position of every robot.</a:t>
            </a:r>
          </a:p>
          <a:p>
            <a:endParaRPr lang="en-US" sz="4000" dirty="0" smtClean="0">
              <a:latin typeface="Arial"/>
              <a:cs typeface="Arial"/>
            </a:endParaRPr>
          </a:p>
        </p:txBody>
      </p:sp>
      <p:sp>
        <p:nvSpPr>
          <p:cNvPr id="366" name="Rounded Rectangle 365"/>
          <p:cNvSpPr/>
          <p:nvPr/>
        </p:nvSpPr>
        <p:spPr>
          <a:xfrm>
            <a:off x="14863192" y="4057932"/>
            <a:ext cx="13470157" cy="969869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500" dirty="0" smtClean="0">
                <a:latin typeface="Arial"/>
                <a:cs typeface="Arial"/>
              </a:rPr>
              <a:t>Three Controllers</a:t>
            </a:r>
            <a:endParaRPr lang="en-US" sz="6500" dirty="0" smtClean="0">
              <a:latin typeface="Arial"/>
              <a:cs typeface="Arial"/>
            </a:endParaRPr>
          </a:p>
        </p:txBody>
      </p:sp>
      <p:sp>
        <p:nvSpPr>
          <p:cNvPr id="367" name="Rounded Rectangle 366"/>
          <p:cNvSpPr/>
          <p:nvPr/>
        </p:nvSpPr>
        <p:spPr>
          <a:xfrm>
            <a:off x="14863192" y="5171950"/>
            <a:ext cx="13470158" cy="27369222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685800"/>
            <a:endParaRPr lang="en-US" sz="45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8" name="Rounded Rectangle 367"/>
          <p:cNvSpPr/>
          <p:nvPr/>
        </p:nvSpPr>
        <p:spPr>
          <a:xfrm>
            <a:off x="28892829" y="15593264"/>
            <a:ext cx="14768674" cy="16947907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685800">
              <a:buFont typeface="Arial"/>
              <a:buChar char="•"/>
            </a:pPr>
            <a:endParaRPr lang="en-US" sz="4500" b="1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4500" b="1" dirty="0">
              <a:solidFill>
                <a:srgbClr val="0000FF"/>
              </a:solidFill>
              <a:latin typeface="Arial"/>
              <a:cs typeface="Arial"/>
            </a:endParaRPr>
          </a:p>
          <a:p>
            <a:pPr marL="685800" indent="-685800"/>
            <a:endParaRPr lang="en-US" sz="45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r>
              <a:rPr lang="en-US" sz="4500" dirty="0" smtClean="0">
                <a:latin typeface="Arial"/>
                <a:cs typeface="Arial"/>
              </a:rPr>
              <a:t>   </a:t>
            </a:r>
            <a:endParaRPr lang="en-US" sz="4500" dirty="0">
              <a:latin typeface="Arial"/>
              <a:cs typeface="Arial"/>
            </a:endParaRPr>
          </a:p>
        </p:txBody>
      </p:sp>
      <p:sp>
        <p:nvSpPr>
          <p:cNvPr id="369" name="Rounded Rectangle 368"/>
          <p:cNvSpPr/>
          <p:nvPr/>
        </p:nvSpPr>
        <p:spPr>
          <a:xfrm>
            <a:off x="28892830" y="4005940"/>
            <a:ext cx="14768674" cy="1021861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Opportunities</a:t>
            </a:r>
            <a:endParaRPr lang="en-US" sz="7000" dirty="0" smtClean="0">
              <a:latin typeface="Arial"/>
              <a:cs typeface="Arial"/>
            </a:endParaRPr>
          </a:p>
        </p:txBody>
      </p:sp>
      <p:sp>
        <p:nvSpPr>
          <p:cNvPr id="370" name="Rounded Rectangle 369"/>
          <p:cNvSpPr/>
          <p:nvPr/>
        </p:nvSpPr>
        <p:spPr>
          <a:xfrm>
            <a:off x="28892830" y="5187461"/>
            <a:ext cx="14768673" cy="8782539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400050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al"/>
                <a:cs typeface="Arial"/>
              </a:rPr>
              <a:t>How could the swarm be optimally partitioned using the same input? What is the ideal obstacle shape</a:t>
            </a:r>
            <a:r>
              <a:rPr lang="en-US" sz="4000" dirty="0" smtClean="0">
                <a:solidFill>
                  <a:srgbClr val="000000"/>
                </a:solidFill>
                <a:latin typeface="Arial"/>
                <a:cs typeface="Arial"/>
              </a:rPr>
              <a:t>?</a:t>
            </a:r>
          </a:p>
          <a:p>
            <a:pPr marL="285750"/>
            <a:endParaRPr lang="en-US" sz="4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685800" indent="-400050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al"/>
                <a:cs typeface="Arial"/>
              </a:rPr>
              <a:t>What if we do not know the environment? How can the swarm learn the environment</a:t>
            </a:r>
            <a:r>
              <a:rPr lang="en-US" sz="4000" dirty="0" smtClean="0">
                <a:solidFill>
                  <a:srgbClr val="000000"/>
                </a:solidFill>
                <a:latin typeface="Arial"/>
                <a:cs typeface="Arial"/>
              </a:rPr>
              <a:t>?</a:t>
            </a:r>
          </a:p>
          <a:p>
            <a:pPr marL="285750"/>
            <a:endParaRPr lang="en-US" sz="4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685800" indent="-400050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al"/>
                <a:cs typeface="Arial"/>
              </a:rPr>
              <a:t>What is the advantage of heterogeneity? Could a leader robot increase performance by measuring a stochastic environment</a:t>
            </a:r>
            <a:r>
              <a:rPr lang="en-US" sz="4000" dirty="0" smtClean="0">
                <a:solidFill>
                  <a:srgbClr val="000000"/>
                </a:solidFill>
                <a:latin typeface="Arial"/>
                <a:cs typeface="Arial"/>
              </a:rPr>
              <a:t>?</a:t>
            </a:r>
          </a:p>
          <a:p>
            <a:pPr marL="285750"/>
            <a:endParaRPr lang="en-US" sz="4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685800" indent="-400050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al"/>
                <a:cs typeface="Arial"/>
              </a:rPr>
              <a:t>What obstacle shapes are ideal for controlling a given moment?</a:t>
            </a:r>
          </a:p>
        </p:txBody>
      </p:sp>
      <p:sp>
        <p:nvSpPr>
          <p:cNvPr id="371" name="Rounded Rectangle 370"/>
          <p:cNvSpPr/>
          <p:nvPr/>
        </p:nvSpPr>
        <p:spPr>
          <a:xfrm>
            <a:off x="172621" y="5082791"/>
            <a:ext cx="14124225" cy="4331415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685800"/>
            <a:r>
              <a:rPr lang="en-US" sz="4000" b="1" i="1" dirty="0" smtClean="0">
                <a:latin typeface="Arial"/>
                <a:cs typeface="Arial"/>
              </a:rPr>
              <a:t>Swarm robots</a:t>
            </a:r>
            <a:r>
              <a:rPr lang="en-US" sz="4000" dirty="0" smtClean="0">
                <a:latin typeface="Arial"/>
                <a:cs typeface="Arial"/>
              </a:rPr>
              <a:t>:</a:t>
            </a:r>
          </a:p>
          <a:p>
            <a:pPr marL="1028700" indent="-628650">
              <a:buFont typeface="Arial" pitchFamily="34" charset="0"/>
              <a:buChar char="•"/>
            </a:pPr>
            <a:r>
              <a:rPr lang="en-US" sz="4000" dirty="0" smtClean="0">
                <a:latin typeface="Arial"/>
                <a:cs typeface="Arial"/>
              </a:rPr>
              <a:t>Can pass through </a:t>
            </a:r>
            <a:r>
              <a:rPr lang="en-US" sz="4000" dirty="0" smtClean="0">
                <a:latin typeface="Arial"/>
                <a:cs typeface="Arial"/>
              </a:rPr>
              <a:t>constrictions</a:t>
            </a:r>
            <a:endParaRPr lang="en-US" sz="4000" dirty="0" smtClean="0">
              <a:latin typeface="Arial"/>
              <a:cs typeface="Arial"/>
            </a:endParaRPr>
          </a:p>
          <a:p>
            <a:pPr marL="1028700" indent="-628650">
              <a:buFont typeface="Arial" pitchFamily="34" charset="0"/>
              <a:buChar char="•"/>
            </a:pPr>
            <a:r>
              <a:rPr lang="en-US" sz="4000" dirty="0" smtClean="0">
                <a:latin typeface="Arial"/>
                <a:cs typeface="Arial"/>
              </a:rPr>
              <a:t>Can bend around </a:t>
            </a:r>
            <a:r>
              <a:rPr lang="en-US" sz="4000" dirty="0" smtClean="0">
                <a:latin typeface="Arial"/>
                <a:cs typeface="Arial"/>
              </a:rPr>
              <a:t>obstacles</a:t>
            </a:r>
            <a:endParaRPr lang="en-US" sz="4000" dirty="0" smtClean="0">
              <a:latin typeface="Arial"/>
              <a:cs typeface="Arial"/>
            </a:endParaRPr>
          </a:p>
          <a:p>
            <a:pPr marL="1028700" indent="-628650">
              <a:buFont typeface="Arial" pitchFamily="34" charset="0"/>
              <a:buChar char="•"/>
            </a:pPr>
            <a:r>
              <a:rPr lang="en-US" sz="4000" dirty="0" smtClean="0">
                <a:latin typeface="Arial"/>
                <a:cs typeface="Arial"/>
              </a:rPr>
              <a:t>Can be simple:</a:t>
            </a:r>
          </a:p>
          <a:p>
            <a:pPr marL="971550" lvl="1" indent="742950"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Arial"/>
                <a:cs typeface="Arial"/>
              </a:rPr>
              <a:t>Easy to design, build, test</a:t>
            </a:r>
          </a:p>
          <a:p>
            <a:pPr marL="971550" lvl="1" indent="742950"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Arial"/>
                <a:cs typeface="Arial"/>
              </a:rPr>
              <a:t>Disposable/ replaceable</a:t>
            </a:r>
          </a:p>
          <a:p>
            <a:pPr marL="971550" lvl="1" indent="742950">
              <a:buFont typeface="Wingdings" panose="05000000000000000000" pitchFamily="2" charset="2"/>
              <a:buChar char="ü"/>
            </a:pPr>
            <a:r>
              <a:rPr lang="en-US" sz="4000" dirty="0">
                <a:latin typeface="Arial"/>
                <a:cs typeface="Arial"/>
              </a:rPr>
              <a:t>S</a:t>
            </a:r>
            <a:r>
              <a:rPr lang="en-US" sz="4000" dirty="0" smtClean="0">
                <a:latin typeface="Arial"/>
                <a:cs typeface="Arial"/>
              </a:rPr>
              <a:t>mall</a:t>
            </a:r>
            <a:r>
              <a:rPr lang="en-US" sz="4000" dirty="0" smtClean="0">
                <a:latin typeface="Arial"/>
                <a:cs typeface="Arial"/>
              </a:rPr>
              <a:t>, tiny, </a:t>
            </a:r>
            <a:r>
              <a:rPr lang="en-US" sz="4000" dirty="0" err="1" smtClean="0">
                <a:latin typeface="Arial"/>
                <a:cs typeface="Arial"/>
              </a:rPr>
              <a:t>nano</a:t>
            </a:r>
            <a:r>
              <a:rPr lang="en-US" sz="4000" dirty="0" smtClean="0">
                <a:latin typeface="Arial"/>
                <a:cs typeface="Arial"/>
              </a:rPr>
              <a:t> </a:t>
            </a:r>
            <a:r>
              <a:rPr lang="en-US" sz="4000" dirty="0" err="1" smtClean="0">
                <a:latin typeface="Arial"/>
                <a:cs typeface="Arial"/>
              </a:rPr>
              <a:t>robbots</a:t>
            </a:r>
            <a:endParaRPr lang="en-US" sz="4000" dirty="0" smtClean="0">
              <a:latin typeface="Arial"/>
              <a:cs typeface="Arial"/>
            </a:endParaRPr>
          </a:p>
        </p:txBody>
      </p:sp>
      <p:sp>
        <p:nvSpPr>
          <p:cNvPr id="372" name="TextBox 371"/>
          <p:cNvSpPr txBox="1"/>
          <p:nvPr/>
        </p:nvSpPr>
        <p:spPr>
          <a:xfrm>
            <a:off x="15328551" y="10430461"/>
            <a:ext cx="1331799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(1)</a:t>
            </a:r>
            <a:r>
              <a:rPr lang="en-US" sz="4000" b="1" dirty="0" smtClean="0">
                <a:latin typeface="Arial"/>
                <a:cs typeface="Arial"/>
              </a:rPr>
              <a:t> </a:t>
            </a:r>
            <a:r>
              <a:rPr lang="en-US" sz="4000" b="1" dirty="0" smtClean="0">
                <a:latin typeface="Arial"/>
                <a:cs typeface="Arial"/>
              </a:rPr>
              <a:t>Mean position of </a:t>
            </a:r>
          </a:p>
          <a:p>
            <a:pPr algn="ctr"/>
            <a:r>
              <a:rPr lang="en-US" sz="4000" b="1" dirty="0">
                <a:latin typeface="Arial"/>
                <a:cs typeface="Arial"/>
              </a:rPr>
              <a:t>2</a:t>
            </a:r>
            <a:r>
              <a:rPr lang="en-US" sz="4000" b="1" dirty="0" smtClean="0">
                <a:latin typeface="Arial"/>
                <a:cs typeface="Arial"/>
              </a:rPr>
              <a:t>00 </a:t>
            </a:r>
            <a:r>
              <a:rPr lang="en-US" sz="4000" b="1" dirty="0" smtClean="0">
                <a:latin typeface="Arial"/>
                <a:cs typeface="Arial"/>
              </a:rPr>
              <a:t>robots </a:t>
            </a:r>
            <a:r>
              <a:rPr lang="en-US" sz="4000" b="1" dirty="0" smtClean="0">
                <a:latin typeface="Arial"/>
                <a:cs typeface="Arial"/>
              </a:rPr>
              <a:t>with different controllers</a:t>
            </a:r>
          </a:p>
          <a:p>
            <a:pPr algn="ctr"/>
            <a:endParaRPr lang="en-US" sz="4000" dirty="0" smtClean="0">
              <a:latin typeface="Arial"/>
              <a:cs typeface="Arial"/>
            </a:endParaRPr>
          </a:p>
          <a:p>
            <a:pPr marL="571500" indent="-3810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Proportional </a:t>
            </a:r>
            <a:r>
              <a:rPr lang="en-US" sz="4000" dirty="0" smtClean="0">
                <a:latin typeface="Arial"/>
                <a:cs typeface="Arial"/>
              </a:rPr>
              <a:t>gains</a:t>
            </a:r>
            <a:r>
              <a:rPr lang="en-US" sz="4000" dirty="0">
                <a:latin typeface="Arial"/>
                <a:cs typeface="Arial"/>
              </a:rPr>
              <a:t>, </a:t>
            </a:r>
            <a:r>
              <a:rPr lang="en-US" sz="4000" i="1" dirty="0" err="1" smtClean="0">
                <a:latin typeface="Arial"/>
                <a:cs typeface="Arial"/>
              </a:rPr>
              <a:t>K</a:t>
            </a:r>
            <a:r>
              <a:rPr lang="en-US" sz="4000" i="1" baseline="-25000" dirty="0" err="1" smtClean="0">
                <a:latin typeface="Arial"/>
                <a:cs typeface="Arial"/>
              </a:rPr>
              <a:t>p</a:t>
            </a:r>
            <a:r>
              <a:rPr lang="en-US" sz="4000" i="1" dirty="0" smtClean="0">
                <a:latin typeface="Arial"/>
                <a:cs typeface="Arial"/>
              </a:rPr>
              <a:t>, </a:t>
            </a:r>
            <a:r>
              <a:rPr lang="en-US" sz="4000" dirty="0" smtClean="0">
                <a:latin typeface="Arial"/>
                <a:cs typeface="Arial"/>
              </a:rPr>
              <a:t>increase the response, but also increase </a:t>
            </a:r>
            <a:r>
              <a:rPr lang="en-US" sz="4000" dirty="0" smtClean="0">
                <a:latin typeface="Arial"/>
                <a:cs typeface="Arial"/>
              </a:rPr>
              <a:t>overshoot</a:t>
            </a:r>
            <a:endParaRPr lang="en-US" sz="4000" dirty="0" smtClean="0">
              <a:latin typeface="Arial"/>
              <a:cs typeface="Arial"/>
            </a:endParaRPr>
          </a:p>
          <a:p>
            <a:pPr marL="571500" indent="-3810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Derivative gains, </a:t>
            </a:r>
            <a:r>
              <a:rPr lang="en-US" sz="4000" i="1" dirty="0" err="1" smtClean="0">
                <a:latin typeface="Arial"/>
                <a:cs typeface="Arial"/>
              </a:rPr>
              <a:t>K</a:t>
            </a:r>
            <a:r>
              <a:rPr lang="en-US" sz="4000" i="1" baseline="-25000" dirty="0" err="1" smtClean="0">
                <a:latin typeface="Arial"/>
                <a:cs typeface="Arial"/>
              </a:rPr>
              <a:t>d</a:t>
            </a:r>
            <a:r>
              <a:rPr lang="en-US" sz="4000" i="1" dirty="0">
                <a:latin typeface="Arial"/>
                <a:cs typeface="Arial"/>
              </a:rPr>
              <a:t>,</a:t>
            </a:r>
            <a:r>
              <a:rPr lang="en-US" sz="4000" i="1" dirty="0" smtClean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reduce overshoot, but slow the response</a:t>
            </a:r>
          </a:p>
        </p:txBody>
      </p:sp>
      <p:sp>
        <p:nvSpPr>
          <p:cNvPr id="373" name="TextBox 372"/>
          <p:cNvSpPr txBox="1"/>
          <p:nvPr/>
        </p:nvSpPr>
        <p:spPr>
          <a:xfrm>
            <a:off x="15328551" y="19609355"/>
            <a:ext cx="130332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(2) Controlling variance with applying Brownian noise</a:t>
            </a:r>
          </a:p>
          <a:p>
            <a:pPr algn="ctr"/>
            <a:endParaRPr lang="en-US" sz="4000" b="1" dirty="0" smtClean="0">
              <a:latin typeface="Arial"/>
              <a:cs typeface="Arial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Robots wait for increasing variance and go to the corners for decreasing variance</a:t>
            </a:r>
            <a:endParaRPr lang="en-US" sz="4000" dirty="0" smtClean="0">
              <a:latin typeface="Arial"/>
              <a:cs typeface="Arial"/>
            </a:endParaRPr>
          </a:p>
        </p:txBody>
      </p:sp>
      <p:sp>
        <p:nvSpPr>
          <p:cNvPr id="374" name="Rounded Rectangle 373"/>
          <p:cNvSpPr/>
          <p:nvPr/>
        </p:nvSpPr>
        <p:spPr>
          <a:xfrm>
            <a:off x="28892830" y="14374680"/>
            <a:ext cx="14768674" cy="1021861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Results</a:t>
            </a:r>
            <a:endParaRPr lang="en-US" sz="7000" dirty="0" smtClean="0">
              <a:latin typeface="Arial"/>
              <a:cs typeface="Arial"/>
            </a:endParaRPr>
          </a:p>
        </p:txBody>
      </p:sp>
      <p:sp>
        <p:nvSpPr>
          <p:cNvPr id="375" name="Text Box 22"/>
          <p:cNvSpPr txBox="1">
            <a:spLocks noChangeArrowheads="1"/>
          </p:cNvSpPr>
          <p:nvPr/>
        </p:nvSpPr>
        <p:spPr bwMode="auto">
          <a:xfrm>
            <a:off x="37860450" y="1810090"/>
            <a:ext cx="2336800" cy="97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9991" tIns="179991" rIns="179991" bIns="179991">
            <a:spAutoFit/>
          </a:bodyPr>
          <a:lstStyle>
            <a:defPPr>
              <a:defRPr lang="en-US"/>
            </a:defPPr>
            <a:lvl1pPr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2087563" indent="-165258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4176713" indent="-330517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6264275" indent="-496093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8353425" indent="-661352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2000" b="1" i="1" dirty="0" smtClean="0"/>
              <a:t>YouTube channel</a:t>
            </a:r>
            <a:endParaRPr lang="en-US" altLang="en-US" sz="2000" dirty="0"/>
          </a:p>
        </p:txBody>
      </p:sp>
      <p:pic>
        <p:nvPicPr>
          <p:cNvPr id="376" name="Picture 3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1752" y="2448988"/>
            <a:ext cx="1640003" cy="1615305"/>
          </a:xfrm>
          <a:prstGeom prst="rect">
            <a:avLst/>
          </a:prstGeom>
        </p:spPr>
      </p:pic>
      <p:pic>
        <p:nvPicPr>
          <p:cNvPr id="377" name="Picture 37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0149" y="2448929"/>
            <a:ext cx="1430301" cy="1335596"/>
          </a:xfrm>
          <a:prstGeom prst="rect">
            <a:avLst/>
          </a:prstGeom>
        </p:spPr>
      </p:pic>
      <p:sp>
        <p:nvSpPr>
          <p:cNvPr id="378" name="Text Box 22"/>
          <p:cNvSpPr txBox="1">
            <a:spLocks noChangeArrowheads="1"/>
          </p:cNvSpPr>
          <p:nvPr/>
        </p:nvSpPr>
        <p:spPr bwMode="auto">
          <a:xfrm>
            <a:off x="33668174" y="2069657"/>
            <a:ext cx="2871653" cy="671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9991" tIns="179991" rIns="179991" bIns="179991">
            <a:spAutoFit/>
          </a:bodyPr>
          <a:lstStyle>
            <a:defPPr>
              <a:defRPr lang="en-US"/>
            </a:defPPr>
            <a:lvl1pPr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2087563" indent="-165258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4176713" indent="-330517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6264275" indent="-496093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8353425" indent="-661352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2000" b="1" i="1" dirty="0" smtClean="0"/>
              <a:t>Website, C.V.</a:t>
            </a:r>
            <a:endParaRPr lang="en-US" altLang="en-US" sz="2000" dirty="0"/>
          </a:p>
        </p:txBody>
      </p:sp>
      <p:pic>
        <p:nvPicPr>
          <p:cNvPr id="379" name="Picture 37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80"/>
          <a:stretch/>
        </p:blipFill>
        <p:spPr>
          <a:xfrm>
            <a:off x="40412353" y="2405294"/>
            <a:ext cx="1404263" cy="1346295"/>
          </a:xfrm>
          <a:prstGeom prst="rect">
            <a:avLst/>
          </a:prstGeom>
        </p:spPr>
      </p:pic>
      <p:pic>
        <p:nvPicPr>
          <p:cNvPr id="380" name="Picture 37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500" y="22548290"/>
            <a:ext cx="2082801" cy="2081504"/>
          </a:xfrm>
          <a:prstGeom prst="rect">
            <a:avLst/>
          </a:prstGeom>
        </p:spPr>
      </p:pic>
      <p:pic>
        <p:nvPicPr>
          <p:cNvPr id="381" name="Picture 38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874" y="5187461"/>
            <a:ext cx="4023262" cy="2598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82" name="TextBox 381"/>
          <p:cNvSpPr txBox="1"/>
          <p:nvPr/>
        </p:nvSpPr>
        <p:spPr>
          <a:xfrm>
            <a:off x="15328552" y="29670334"/>
            <a:ext cx="130332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(3) Hybrid hysteresis mean-variance control</a:t>
            </a:r>
          </a:p>
          <a:p>
            <a:pPr algn="ctr"/>
            <a:endParaRPr lang="en-US" sz="4000" b="1" dirty="0" smtClean="0">
              <a:latin typeface="Arial"/>
              <a:cs typeface="Arial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Robots </a:t>
            </a:r>
            <a:r>
              <a:rPr lang="en-US" sz="4000" dirty="0">
                <a:latin typeface="Arial"/>
                <a:cs typeface="Arial"/>
              </a:rPr>
              <a:t>g</a:t>
            </a:r>
            <a:r>
              <a:rPr lang="en-US" sz="4000" dirty="0" smtClean="0">
                <a:latin typeface="Arial"/>
                <a:cs typeface="Arial"/>
              </a:rPr>
              <a:t>o to corners if variance is bigger than max.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Mean Control if variance is less than min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11899428" y="22270242"/>
            <a:ext cx="251032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Arial"/>
                <a:cs typeface="Arial"/>
              </a:rPr>
              <a:t>SwarmControl.net</a:t>
            </a:r>
            <a:endParaRPr lang="en-US" sz="2000" dirty="0">
              <a:latin typeface="Arial"/>
              <a:cs typeface="Arial"/>
            </a:endParaRPr>
          </a:p>
          <a:p>
            <a:endParaRPr lang="en-US" dirty="0"/>
          </a:p>
        </p:txBody>
      </p:sp>
      <p:pic>
        <p:nvPicPr>
          <p:cNvPr id="384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150" y="12893120"/>
            <a:ext cx="5160092" cy="5006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5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761" y="17899961"/>
            <a:ext cx="5125667" cy="4973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6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41607">
            <a:off x="1412443" y="18152942"/>
            <a:ext cx="5118991" cy="4924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7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62" y="12195054"/>
            <a:ext cx="5093696" cy="4946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8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3071" y="8046798"/>
            <a:ext cx="861036" cy="898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" name="TextBox 388"/>
          <p:cNvSpPr txBox="1"/>
          <p:nvPr/>
        </p:nvSpPr>
        <p:spPr>
          <a:xfrm>
            <a:off x="9696202" y="8119671"/>
            <a:ext cx="3471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Arial"/>
                <a:cs typeface="Arial"/>
              </a:rPr>
              <a:t>Swarm Piano mover’s </a:t>
            </a:r>
            <a:r>
              <a:rPr lang="en-US" sz="2000" b="1" i="1" dirty="0" smtClean="0">
                <a:latin typeface="Arial"/>
                <a:cs typeface="Arial"/>
              </a:rPr>
              <a:t>video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35104003" y="432269"/>
            <a:ext cx="7836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/>
                <a:cs typeface="Arial"/>
              </a:rPr>
              <a:t>Department of Electrical and Computer Engineering, </a:t>
            </a:r>
            <a:endParaRPr lang="en-US" sz="3200" dirty="0" smtClean="0">
              <a:latin typeface="Arial"/>
              <a:cs typeface="Arial"/>
            </a:endParaRPr>
          </a:p>
          <a:p>
            <a:r>
              <a:rPr lang="en-US" sz="3200" dirty="0" smtClean="0">
                <a:latin typeface="Arial"/>
                <a:cs typeface="Arial"/>
              </a:rPr>
              <a:t>University </a:t>
            </a:r>
            <a:r>
              <a:rPr lang="en-US" sz="3200" dirty="0">
                <a:latin typeface="Arial"/>
                <a:cs typeface="Arial"/>
              </a:rPr>
              <a:t>of Houston</a:t>
            </a:r>
            <a:endParaRPr lang="en-US" sz="3200" dirty="0"/>
          </a:p>
        </p:txBody>
      </p:sp>
      <p:pic>
        <p:nvPicPr>
          <p:cNvPr id="391" name="Picture 390" descr="BlockPushing1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0879" y="33490701"/>
            <a:ext cx="7326801" cy="7071526"/>
          </a:xfrm>
          <a:prstGeom prst="rect">
            <a:avLst/>
          </a:prstGeom>
        </p:spPr>
      </p:pic>
      <p:pic>
        <p:nvPicPr>
          <p:cNvPr id="392" name="Picture 391" descr="Poster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16" y="71529"/>
            <a:ext cx="7364284" cy="3714613"/>
          </a:xfrm>
          <a:prstGeom prst="rect">
            <a:avLst/>
          </a:prstGeom>
        </p:spPr>
      </p:pic>
      <p:sp>
        <p:nvSpPr>
          <p:cNvPr id="393" name="Donut 392"/>
          <p:cNvSpPr/>
          <p:nvPr/>
        </p:nvSpPr>
        <p:spPr>
          <a:xfrm>
            <a:off x="7734114" y="2848401"/>
            <a:ext cx="203199" cy="211666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4" name="Donut 393"/>
          <p:cNvSpPr/>
          <p:nvPr/>
        </p:nvSpPr>
        <p:spPr>
          <a:xfrm>
            <a:off x="7649449" y="3116727"/>
            <a:ext cx="389467" cy="211666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6150858" y="2564389"/>
            <a:ext cx="1964264" cy="88384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96" name="TextBox 395"/>
          <p:cNvSpPr txBox="1"/>
          <p:nvPr/>
        </p:nvSpPr>
        <p:spPr>
          <a:xfrm>
            <a:off x="6150858" y="2496654"/>
            <a:ext cx="159173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/>
                <a:cs typeface="Arial"/>
              </a:rPr>
              <a:t>Robots</a:t>
            </a:r>
          </a:p>
          <a:p>
            <a:r>
              <a:rPr lang="en-US" sz="1700" dirty="0" smtClean="0">
                <a:latin typeface="Arial"/>
                <a:cs typeface="Arial"/>
              </a:rPr>
              <a:t>Mean </a:t>
            </a:r>
            <a:r>
              <a:rPr lang="en-US" sz="1700" dirty="0" smtClean="0">
                <a:latin typeface="Arial"/>
                <a:cs typeface="Arial"/>
              </a:rPr>
              <a:t>Position</a:t>
            </a:r>
          </a:p>
          <a:p>
            <a:r>
              <a:rPr lang="en-US" sz="1700" dirty="0" smtClean="0">
                <a:latin typeface="Arial"/>
                <a:cs typeface="Arial"/>
              </a:rPr>
              <a:t>Covariance</a:t>
            </a:r>
          </a:p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397" name="Oval 396"/>
          <p:cNvSpPr/>
          <p:nvPr/>
        </p:nvSpPr>
        <p:spPr>
          <a:xfrm>
            <a:off x="7759523" y="2618501"/>
            <a:ext cx="152402" cy="170640"/>
          </a:xfrm>
          <a:prstGeom prst="ellipse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8" name="Picture 1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53997">
            <a:off x="5383699" y="12457915"/>
            <a:ext cx="5046898" cy="5307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" name="Picture 398" descr="GainValuesPoster.eps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631" y="5315146"/>
            <a:ext cx="12103753" cy="5318026"/>
          </a:xfrm>
          <a:prstGeom prst="rect">
            <a:avLst/>
          </a:prstGeom>
        </p:spPr>
      </p:pic>
      <p:pic>
        <p:nvPicPr>
          <p:cNvPr id="400" name="Picture 399" descr="MeanVariance2.eps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631" y="21999281"/>
            <a:ext cx="12103753" cy="7780984"/>
          </a:xfrm>
          <a:prstGeom prst="rect">
            <a:avLst/>
          </a:prstGeom>
        </p:spPr>
      </p:pic>
      <p:pic>
        <p:nvPicPr>
          <p:cNvPr id="401" name="Picture 400" descr="BrownianFig.eps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631" y="14675122"/>
            <a:ext cx="11977559" cy="5048704"/>
          </a:xfrm>
          <a:prstGeom prst="rect">
            <a:avLst/>
          </a:prstGeom>
        </p:spPr>
      </p:pic>
      <p:pic>
        <p:nvPicPr>
          <p:cNvPr id="402" name="Picture 401" descr="GradientMode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203" y="33675437"/>
            <a:ext cx="7269963" cy="7071526"/>
          </a:xfrm>
          <a:prstGeom prst="rect">
            <a:avLst/>
          </a:prstGeom>
        </p:spPr>
      </p:pic>
      <p:pic>
        <p:nvPicPr>
          <p:cNvPr id="403" name="Picture 402" descr="BFSMode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0879" y="23690498"/>
            <a:ext cx="7326801" cy="70715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250879" y="16391604"/>
            <a:ext cx="1368935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Block Pushing </a:t>
            </a:r>
          </a:p>
          <a:p>
            <a:pPr algn="ctr"/>
            <a:r>
              <a:rPr lang="en-US" sz="4000" b="1" dirty="0" smtClean="0">
                <a:latin typeface="Arial"/>
                <a:cs typeface="Arial"/>
              </a:rPr>
              <a:t>with 200 robots</a:t>
            </a:r>
          </a:p>
          <a:p>
            <a:pPr algn="ctr"/>
            <a:endParaRPr lang="en-US" sz="4000" b="1" dirty="0" smtClean="0">
              <a:latin typeface="Arial"/>
              <a:cs typeface="Arial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The problem is pushing a block with swarm of robots to reach a goal through a maze</a:t>
            </a:r>
          </a:p>
          <a:p>
            <a:endParaRPr lang="en-US" sz="4000" dirty="0" smtClean="0">
              <a:latin typeface="Arial"/>
              <a:cs typeface="Arial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All the robots get the same global input and use hybrid hysteresis mean-variance control to reach the goal</a:t>
            </a:r>
          </a:p>
          <a:p>
            <a:pPr marL="571500" indent="-571500">
              <a:buFont typeface="Arial"/>
              <a:buChar char="•"/>
            </a:pPr>
            <a:endParaRPr lang="en-US" sz="4000" dirty="0">
              <a:latin typeface="Arial"/>
              <a:cs typeface="Arial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We choose local goals for the swarm to go, which is behind the block in order to push it forward</a:t>
            </a:r>
          </a:p>
          <a:p>
            <a:pPr marL="571500" indent="-571500">
              <a:buFont typeface="Arial"/>
              <a:buChar char="•"/>
            </a:pPr>
            <a:endParaRPr lang="en-US" sz="4000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132355" y="26168872"/>
            <a:ext cx="65090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Bread-first search to find the shortest path from starting point     to the    goal 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404" name="TextBox 403"/>
          <p:cNvSpPr txBox="1"/>
          <p:nvPr/>
        </p:nvSpPr>
        <p:spPr>
          <a:xfrm>
            <a:off x="13143559" y="36649485"/>
            <a:ext cx="65090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We use BFS values to find local goals and direction that we should go from starting point     to goal 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132355" y="23690498"/>
            <a:ext cx="6009711" cy="15914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BFS</a:t>
            </a:r>
            <a:endParaRPr lang="en-US" sz="7000" dirty="0">
              <a:latin typeface="Arial"/>
              <a:cs typeface="Arial"/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37132355" y="33490701"/>
            <a:ext cx="6009711" cy="15914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Block Pushing</a:t>
            </a:r>
            <a:endParaRPr lang="en-US" sz="7000" dirty="0">
              <a:latin typeface="Arial"/>
              <a:cs typeface="Arial"/>
            </a:endParaRPr>
          </a:p>
        </p:txBody>
      </p:sp>
      <p:sp>
        <p:nvSpPr>
          <p:cNvPr id="406" name="Rectangle 405"/>
          <p:cNvSpPr/>
          <p:nvPr/>
        </p:nvSpPr>
        <p:spPr>
          <a:xfrm>
            <a:off x="13160129" y="33765076"/>
            <a:ext cx="6009711" cy="15914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Gradient</a:t>
            </a:r>
            <a:endParaRPr lang="en-US" sz="7000" dirty="0">
              <a:latin typeface="Arial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8283339" y="28212780"/>
            <a:ext cx="507439" cy="4991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310140" y="27418108"/>
            <a:ext cx="513414" cy="522116"/>
          </a:xfrm>
          <a:prstGeom prst="rect">
            <a:avLst/>
          </a:prstGeom>
        </p:spPr>
      </p:pic>
      <p:sp>
        <p:nvSpPr>
          <p:cNvPr id="407" name="TextBox 406"/>
          <p:cNvSpPr txBox="1"/>
          <p:nvPr/>
        </p:nvSpPr>
        <p:spPr>
          <a:xfrm>
            <a:off x="37132355" y="36361343"/>
            <a:ext cx="65090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In this experiment, 200 robots push the black block in the maze to the goal, by controlling mean and variance</a:t>
            </a:r>
            <a:endParaRPr lang="en-US" sz="4000" dirty="0"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6247382" y="38608967"/>
            <a:ext cx="533400" cy="508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8482648" y="38621667"/>
            <a:ext cx="482600" cy="495300"/>
          </a:xfrm>
          <a:prstGeom prst="rect">
            <a:avLst/>
          </a:prstGeom>
        </p:spPr>
      </p:pic>
      <p:sp>
        <p:nvSpPr>
          <p:cNvPr id="20" name="Snip Single Corner Rectangle 19"/>
          <p:cNvSpPr/>
          <p:nvPr/>
        </p:nvSpPr>
        <p:spPr>
          <a:xfrm rot="10800000" flipH="1">
            <a:off x="41295058" y="29691695"/>
            <a:ext cx="1847008" cy="1070330"/>
          </a:xfrm>
          <a:prstGeom prst="snip1Rect">
            <a:avLst>
              <a:gd name="adj" fmla="val 34180"/>
            </a:avLst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 sz="5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532150" y="29665554"/>
            <a:ext cx="184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rial"/>
                <a:cs typeface="Arial"/>
              </a:rPr>
              <a:t>Flip</a:t>
            </a:r>
            <a:endParaRPr lang="en-US" sz="6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09" name="Snip Single Corner Rectangle 408"/>
          <p:cNvSpPr/>
          <p:nvPr/>
        </p:nvSpPr>
        <p:spPr>
          <a:xfrm rot="10800000" flipH="1">
            <a:off x="41301927" y="39491897"/>
            <a:ext cx="1847008" cy="1070330"/>
          </a:xfrm>
          <a:prstGeom prst="snip1Rect">
            <a:avLst>
              <a:gd name="adj" fmla="val 34180"/>
            </a:avLst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 sz="5000" dirty="0"/>
          </a:p>
        </p:txBody>
      </p:sp>
      <p:sp>
        <p:nvSpPr>
          <p:cNvPr id="410" name="TextBox 409"/>
          <p:cNvSpPr txBox="1"/>
          <p:nvPr/>
        </p:nvSpPr>
        <p:spPr>
          <a:xfrm>
            <a:off x="41532150" y="39491897"/>
            <a:ext cx="184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rial"/>
                <a:cs typeface="Arial"/>
              </a:rPr>
              <a:t>Flip</a:t>
            </a:r>
            <a:endParaRPr lang="en-US" sz="6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11" name="Snip Single Corner Rectangle 410"/>
          <p:cNvSpPr/>
          <p:nvPr/>
        </p:nvSpPr>
        <p:spPr>
          <a:xfrm rot="10800000" flipH="1">
            <a:off x="17322832" y="39676633"/>
            <a:ext cx="1847008" cy="1070330"/>
          </a:xfrm>
          <a:prstGeom prst="snip1Rect">
            <a:avLst>
              <a:gd name="adj" fmla="val 34180"/>
            </a:avLst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 sz="5000" dirty="0"/>
          </a:p>
        </p:txBody>
      </p:sp>
      <p:sp>
        <p:nvSpPr>
          <p:cNvPr id="412" name="TextBox 411"/>
          <p:cNvSpPr txBox="1"/>
          <p:nvPr/>
        </p:nvSpPr>
        <p:spPr>
          <a:xfrm>
            <a:off x="17559143" y="39676633"/>
            <a:ext cx="184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rial"/>
                <a:cs typeface="Arial"/>
              </a:rPr>
              <a:t>Flip</a:t>
            </a:r>
            <a:endParaRPr lang="en-US" sz="60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311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9425</TotalTime>
  <Words>377</Words>
  <Application>Microsoft Macintosh PowerPoint</Application>
  <PresentationFormat>Custom</PresentationFormat>
  <Paragraphs>103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m</dc:creator>
  <cp:lastModifiedBy>Shiva</cp:lastModifiedBy>
  <cp:revision>259</cp:revision>
  <cp:lastPrinted>2015-01-06T20:49:17Z</cp:lastPrinted>
  <dcterms:created xsi:type="dcterms:W3CDTF">2013-11-20T00:06:42Z</dcterms:created>
  <dcterms:modified xsi:type="dcterms:W3CDTF">2015-03-26T05:00:48Z</dcterms:modified>
</cp:coreProperties>
</file>