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43891200"/>
  <p:notesSz cx="9296400" cy="7010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43" autoAdjust="0"/>
    <p:restoredTop sz="98131" autoAdjust="0"/>
  </p:normalViewPr>
  <p:slideViewPr>
    <p:cSldViewPr snapToGrid="0" snapToObjects="1">
      <p:cViewPr>
        <p:scale>
          <a:sx n="40" d="100"/>
          <a:sy n="40" d="100"/>
        </p:scale>
        <p:origin x="2208" y="-80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4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8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4"/>
            <a:ext cx="19392903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3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747520"/>
            <a:ext cx="14439903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5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9184645"/>
            <a:ext cx="14439903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emf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mailto:sshahrokhi2@uh.edu" TargetMode="External"/><Relationship Id="rId4" Type="http://schemas.openxmlformats.org/officeDocument/2006/relationships/hyperlink" Target="mailto:atbecker@uh.edu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9" y="2477941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ounded Rectangle 361"/>
          <p:cNvSpPr/>
          <p:nvPr/>
        </p:nvSpPr>
        <p:spPr>
          <a:xfrm>
            <a:off x="216707" y="4005940"/>
            <a:ext cx="14080139" cy="920947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Why a Swarm?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655616" y="126364"/>
            <a:ext cx="23706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Controlling the Shape of 1,000 Robots with </a:t>
            </a:r>
            <a:r>
              <a:rPr lang="en-US" b="1" dirty="0">
                <a:latin typeface="Arial"/>
                <a:cs typeface="Arial"/>
              </a:rPr>
              <a:t>J</a:t>
            </a:r>
            <a:r>
              <a:rPr lang="en-US" b="1" dirty="0" smtClean="0">
                <a:latin typeface="Arial"/>
                <a:cs typeface="Arial"/>
              </a:rPr>
              <a:t>ust </a:t>
            </a:r>
            <a:r>
              <a:rPr lang="en-US" b="1" i="1" dirty="0">
                <a:latin typeface="Arial"/>
                <a:cs typeface="Arial"/>
              </a:rPr>
              <a:t>T</a:t>
            </a:r>
            <a:r>
              <a:rPr lang="en-US" b="1" i="1" dirty="0" smtClean="0">
                <a:latin typeface="Arial"/>
                <a:cs typeface="Arial"/>
              </a:rPr>
              <a:t>wo</a:t>
            </a:r>
            <a:r>
              <a:rPr lang="en-US" b="1" dirty="0" smtClean="0">
                <a:latin typeface="Arial"/>
                <a:cs typeface="Arial"/>
              </a:rPr>
              <a:t> Inputs</a:t>
            </a:r>
            <a:endParaRPr lang="en-US" b="1" dirty="0" smtClean="0">
              <a:latin typeface="Arial"/>
              <a:cs typeface="Arial"/>
            </a:endParaRPr>
          </a:p>
          <a:p>
            <a:pPr algn="ctr"/>
            <a:r>
              <a:rPr lang="en-US" sz="5000" dirty="0" smtClean="0">
                <a:latin typeface="Arial"/>
                <a:cs typeface="Arial"/>
              </a:rPr>
              <a:t>Shiva </a:t>
            </a:r>
            <a:r>
              <a:rPr lang="en-US" sz="5000" dirty="0" smtClean="0">
                <a:latin typeface="Arial"/>
                <a:cs typeface="Arial"/>
              </a:rPr>
              <a:t>Shahrokhi, Aaron T. Becker</a:t>
            </a:r>
          </a:p>
          <a:p>
            <a:pPr algn="ctr"/>
            <a:r>
              <a:rPr lang="en-US" sz="3200" dirty="0" smtClean="0">
                <a:latin typeface="Arial"/>
                <a:cs typeface="Arial"/>
                <a:hlinkClick r:id="rId3"/>
              </a:rPr>
              <a:t>  sshahrokhi2</a:t>
            </a:r>
            <a:r>
              <a:rPr lang="en-US" sz="3200" dirty="0" smtClean="0">
                <a:latin typeface="Arial"/>
                <a:cs typeface="Arial"/>
                <a:hlinkClick r:id="rId3"/>
              </a:rPr>
              <a:t>@uh.edu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smtClean="0">
                <a:latin typeface="Arial"/>
                <a:cs typeface="Arial"/>
                <a:hlinkClick r:id="rId4"/>
              </a:rPr>
              <a:t>atbecker@</a:t>
            </a:r>
            <a:r>
              <a:rPr lang="en-US" sz="3200" dirty="0" smtClean="0">
                <a:latin typeface="Arial"/>
                <a:cs typeface="Arial"/>
                <a:hlinkClick r:id="rId4"/>
              </a:rPr>
              <a:t>uh.edu</a:t>
            </a:r>
            <a:r>
              <a:rPr lang="en-US" sz="3200" dirty="0" smtClean="0">
                <a:latin typeface="Arial"/>
                <a:cs typeface="Arial"/>
              </a:rPr>
              <a:t>     .      </a:t>
            </a:r>
            <a:endParaRPr lang="en-US" sz="3200" dirty="0" smtClean="0">
              <a:latin typeface="Arial"/>
              <a:cs typeface="Arial"/>
            </a:endParaRPr>
          </a:p>
          <a:p>
            <a:pPr algn="ctr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                          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72621" y="9623214"/>
            <a:ext cx="14124225" cy="99703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How Do Humans Control Swarms?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72621" y="10900069"/>
            <a:ext cx="14124225" cy="21641103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</a:t>
            </a:r>
            <a:r>
              <a:rPr lang="en-US" sz="4000" b="1" i="1" dirty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					</a:t>
            </a:r>
            <a:r>
              <a:rPr lang="en-US" sz="2000" b="1" i="1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     </a:t>
            </a:r>
            <a:r>
              <a:rPr lang="en-US" sz="4000" b="1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Humans</a:t>
            </a:r>
            <a:r>
              <a:rPr lang="en-US" sz="4000" dirty="0" smtClean="0">
                <a:latin typeface="Arial"/>
                <a:cs typeface="Arial"/>
              </a:rPr>
              <a:t> can control swarms. Our </a:t>
            </a:r>
            <a:r>
              <a:rPr lang="en-US" sz="4000" dirty="0" err="1" smtClean="0">
                <a:latin typeface="Arial"/>
                <a:cs typeface="Arial"/>
              </a:rPr>
              <a:t>gamification</a:t>
            </a:r>
            <a:r>
              <a:rPr lang="en-US" sz="4000" dirty="0" smtClean="0">
                <a:latin typeface="Arial"/>
                <a:cs typeface="Arial"/>
              </a:rPr>
              <a:t> research</a:t>
            </a:r>
          </a:p>
          <a:p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b="1" i="1" dirty="0" smtClean="0">
                <a:latin typeface="Arial"/>
                <a:cs typeface="Arial"/>
              </a:rPr>
              <a:t>SwarmControl.net </a:t>
            </a:r>
            <a:r>
              <a:rPr lang="en-US" sz="4000" dirty="0" smtClean="0">
                <a:latin typeface="Arial"/>
                <a:cs typeface="Arial"/>
              </a:rPr>
              <a:t>has run 10,000s of experiments.</a:t>
            </a:r>
          </a:p>
          <a:p>
            <a:r>
              <a:rPr lang="en-US" sz="4000" dirty="0" smtClean="0">
                <a:latin typeface="Arial"/>
                <a:cs typeface="Arial"/>
              </a:rPr>
              <a:t>Can </a:t>
            </a:r>
            <a:r>
              <a:rPr lang="en-US" sz="4000" b="1" dirty="0" smtClean="0">
                <a:latin typeface="Arial"/>
                <a:cs typeface="Arial"/>
              </a:rPr>
              <a:t>machines</a:t>
            </a:r>
            <a:r>
              <a:rPr lang="en-US" sz="4000" dirty="0" smtClean="0">
                <a:latin typeface="Arial"/>
                <a:cs typeface="Arial"/>
              </a:rPr>
              <a:t> learn how to control a swarm?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Rules: </a:t>
            </a:r>
            <a:r>
              <a:rPr lang="en-US" sz="4000" dirty="0" smtClean="0">
                <a:latin typeface="Arial"/>
                <a:cs typeface="Arial"/>
              </a:rPr>
              <a:t>Inputs are simple &amp; global: all robots receive exactly the same commands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Result 1:</a:t>
            </a:r>
            <a:r>
              <a:rPr lang="en-US" sz="4000" dirty="0" smtClean="0">
                <a:latin typeface="Arial"/>
                <a:cs typeface="Arial"/>
              </a:rPr>
              <a:t>  Without any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, the robots cannot be steered to arbitrary positions. Adding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and/or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 breaks symmetry and enables controlling the position of every robot.</a:t>
            </a:r>
          </a:p>
          <a:p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4863192" y="4057932"/>
            <a:ext cx="13470157" cy="96986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dirty="0" smtClean="0">
                <a:latin typeface="Arial"/>
                <a:cs typeface="Arial"/>
              </a:rPr>
              <a:t>Three Controllers</a:t>
            </a:r>
            <a:endParaRPr lang="en-US" sz="6500" dirty="0" smtClean="0">
              <a:latin typeface="Arial"/>
              <a:cs typeface="Arial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4863192" y="5171950"/>
            <a:ext cx="13470158" cy="27369222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endParaRPr lang="en-US" sz="4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28892829" y="15593264"/>
            <a:ext cx="14768674" cy="16947907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endParaRPr lang="en-US" sz="45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45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/>
            <a:endParaRPr lang="en-US" sz="45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r>
              <a:rPr lang="en-US" sz="4500" dirty="0" smtClean="0">
                <a:latin typeface="Arial"/>
                <a:cs typeface="Arial"/>
              </a:rPr>
              <a:t>   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8892830" y="400594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Opportunities</a:t>
            </a:r>
            <a:endParaRPr lang="en-US" sz="7000" dirty="0" smtClean="0">
              <a:latin typeface="Arial"/>
              <a:cs typeface="Arial"/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28892830" y="5187461"/>
            <a:ext cx="14768673" cy="8782539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How could the swarm be optimally partitioned using the same input? What is the ideal obstacle shape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if we do not know the environment? How can the swarm learn the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is the advantage of heterogeneity? Could a leader robot increase performance by measuring a stochastic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obstacle shapes are ideal for controlling a given moment?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172621" y="5082791"/>
            <a:ext cx="14124225" cy="4331415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r>
              <a:rPr lang="en-US" sz="4000" b="1" i="1" dirty="0" smtClean="0">
                <a:latin typeface="Arial"/>
                <a:cs typeface="Arial"/>
              </a:rPr>
              <a:t>Swarm robots</a:t>
            </a:r>
            <a:r>
              <a:rPr lang="en-US" sz="4000" dirty="0" smtClean="0">
                <a:latin typeface="Arial"/>
                <a:cs typeface="Arial"/>
              </a:rPr>
              <a:t>: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pass through </a:t>
            </a:r>
            <a:r>
              <a:rPr lang="en-US" sz="4000" dirty="0" smtClean="0">
                <a:latin typeface="Arial"/>
                <a:cs typeface="Arial"/>
              </a:rPr>
              <a:t>constrictions</a:t>
            </a:r>
            <a:endParaRPr lang="en-US" sz="4000" dirty="0" smtClean="0">
              <a:latin typeface="Arial"/>
              <a:cs typeface="Arial"/>
            </a:endParaRP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bend around </a:t>
            </a:r>
            <a:r>
              <a:rPr lang="en-US" sz="4000" dirty="0" smtClean="0">
                <a:latin typeface="Arial"/>
                <a:cs typeface="Arial"/>
              </a:rPr>
              <a:t>obstacles</a:t>
            </a:r>
            <a:endParaRPr lang="en-US" sz="4000" dirty="0" smtClean="0">
              <a:latin typeface="Arial"/>
              <a:cs typeface="Arial"/>
            </a:endParaRP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 simple: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Easy to design, build, test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Disposable/ replaceable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mall</a:t>
            </a:r>
            <a:r>
              <a:rPr lang="en-US" sz="4000" dirty="0" smtClean="0">
                <a:latin typeface="Arial"/>
                <a:cs typeface="Arial"/>
              </a:rPr>
              <a:t>, tiny, </a:t>
            </a:r>
            <a:r>
              <a:rPr lang="en-US" sz="4000" dirty="0" err="1" smtClean="0">
                <a:latin typeface="Arial"/>
                <a:cs typeface="Arial"/>
              </a:rPr>
              <a:t>nano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robbots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5328551" y="10430461"/>
            <a:ext cx="13317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(1)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smtClean="0">
                <a:latin typeface="Arial"/>
                <a:cs typeface="Arial"/>
              </a:rPr>
              <a:t>Mean position of 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2</a:t>
            </a:r>
            <a:r>
              <a:rPr lang="en-US" sz="4000" b="1" dirty="0" smtClean="0">
                <a:latin typeface="Arial"/>
                <a:cs typeface="Arial"/>
              </a:rPr>
              <a:t>00 </a:t>
            </a:r>
            <a:r>
              <a:rPr lang="en-US" sz="4000" b="1" dirty="0" smtClean="0">
                <a:latin typeface="Arial"/>
                <a:cs typeface="Arial"/>
              </a:rPr>
              <a:t>robots </a:t>
            </a:r>
            <a:r>
              <a:rPr lang="en-US" sz="4000" b="1" dirty="0" smtClean="0">
                <a:latin typeface="Arial"/>
                <a:cs typeface="Arial"/>
              </a:rPr>
              <a:t>with different controllers</a:t>
            </a:r>
          </a:p>
          <a:p>
            <a:pPr algn="ctr"/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Proportional </a:t>
            </a:r>
            <a:r>
              <a:rPr lang="en-US" sz="4000" dirty="0" smtClean="0">
                <a:latin typeface="Arial"/>
                <a:cs typeface="Arial"/>
              </a:rPr>
              <a:t>gains</a:t>
            </a:r>
            <a:r>
              <a:rPr lang="en-US" sz="4000" dirty="0">
                <a:latin typeface="Arial"/>
                <a:cs typeface="Arial"/>
              </a:rPr>
              <a:t>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p</a:t>
            </a:r>
            <a:r>
              <a:rPr lang="en-US" sz="4000" i="1" dirty="0" smtClean="0">
                <a:latin typeface="Arial"/>
                <a:cs typeface="Arial"/>
              </a:rPr>
              <a:t>, </a:t>
            </a:r>
            <a:r>
              <a:rPr lang="en-US" sz="4000" dirty="0" smtClean="0">
                <a:latin typeface="Arial"/>
                <a:cs typeface="Arial"/>
              </a:rPr>
              <a:t>increase the response, but also increase </a:t>
            </a:r>
            <a:r>
              <a:rPr lang="en-US" sz="4000" dirty="0" smtClean="0">
                <a:latin typeface="Arial"/>
                <a:cs typeface="Arial"/>
              </a:rPr>
              <a:t>overshoot</a:t>
            </a:r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Derivative gains,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d</a:t>
            </a:r>
            <a:r>
              <a:rPr lang="en-US" sz="4000" i="1" dirty="0">
                <a:latin typeface="Arial"/>
                <a:cs typeface="Arial"/>
              </a:rPr>
              <a:t>,</a:t>
            </a:r>
            <a:r>
              <a:rPr lang="en-US" sz="4000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reduce overshoot, but slow the response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15328551" y="19609355"/>
            <a:ext cx="130332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(2) Controlling variance with applying Brownian noise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wait for increasing variance and go to the corners for decreasing variance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74" name="Rounded Rectangle 373"/>
          <p:cNvSpPr/>
          <p:nvPr/>
        </p:nvSpPr>
        <p:spPr>
          <a:xfrm>
            <a:off x="28892830" y="1437468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Results</a:t>
            </a:r>
            <a:endParaRPr lang="en-US" sz="7000" dirty="0" smtClean="0">
              <a:latin typeface="Arial"/>
              <a:cs typeface="Arial"/>
            </a:endParaRPr>
          </a:p>
        </p:txBody>
      </p:sp>
      <p:sp>
        <p:nvSpPr>
          <p:cNvPr id="375" name="Text Box 22"/>
          <p:cNvSpPr txBox="1">
            <a:spLocks noChangeArrowheads="1"/>
          </p:cNvSpPr>
          <p:nvPr/>
        </p:nvSpPr>
        <p:spPr bwMode="auto">
          <a:xfrm>
            <a:off x="37860450" y="1810090"/>
            <a:ext cx="2336800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YouTube channel</a:t>
            </a:r>
            <a:endParaRPr lang="en-US" altLang="en-US" sz="2000" dirty="0"/>
          </a:p>
        </p:txBody>
      </p:sp>
      <p:pic>
        <p:nvPicPr>
          <p:cNvPr id="376" name="Picture 3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752" y="2448988"/>
            <a:ext cx="1640003" cy="1615305"/>
          </a:xfrm>
          <a:prstGeom prst="rect">
            <a:avLst/>
          </a:prstGeom>
        </p:spPr>
      </p:pic>
      <p:pic>
        <p:nvPicPr>
          <p:cNvPr id="377" name="Picture 3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49" y="2448928"/>
            <a:ext cx="1432033" cy="1337213"/>
          </a:xfrm>
          <a:prstGeom prst="rect">
            <a:avLst/>
          </a:prstGeom>
        </p:spPr>
      </p:pic>
      <p:sp>
        <p:nvSpPr>
          <p:cNvPr id="378" name="Text Box 22"/>
          <p:cNvSpPr txBox="1">
            <a:spLocks noChangeArrowheads="1"/>
          </p:cNvSpPr>
          <p:nvPr/>
        </p:nvSpPr>
        <p:spPr bwMode="auto">
          <a:xfrm>
            <a:off x="33668174" y="2069657"/>
            <a:ext cx="2871653" cy="6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Website, C.V.</a:t>
            </a:r>
            <a:endParaRPr lang="en-US" altLang="en-US" sz="2000" dirty="0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0"/>
          <a:stretch/>
        </p:blipFill>
        <p:spPr>
          <a:xfrm>
            <a:off x="40412353" y="2405294"/>
            <a:ext cx="1404263" cy="1346295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0" y="22548290"/>
            <a:ext cx="2082801" cy="208150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4" y="5187461"/>
            <a:ext cx="4023262" cy="259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2" name="TextBox 381"/>
          <p:cNvSpPr txBox="1"/>
          <p:nvPr/>
        </p:nvSpPr>
        <p:spPr>
          <a:xfrm>
            <a:off x="15328552" y="29670334"/>
            <a:ext cx="13033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(3) Hybrid hysteresis mean-variance control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>
                <a:latin typeface="Arial"/>
                <a:cs typeface="Arial"/>
              </a:rPr>
              <a:t>g</a:t>
            </a:r>
            <a:r>
              <a:rPr lang="en-US" sz="4000" dirty="0" smtClean="0">
                <a:latin typeface="Arial"/>
                <a:cs typeface="Arial"/>
              </a:rPr>
              <a:t>o to corners if variance is bigger than max.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Mean Control if variance is less than min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899428" y="22270242"/>
            <a:ext cx="2510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SwarmControl.net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3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50" y="12893120"/>
            <a:ext cx="5160092" cy="50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1" y="17899961"/>
            <a:ext cx="5125667" cy="497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1607">
            <a:off x="1412443" y="18152942"/>
            <a:ext cx="5118991" cy="49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" y="12195054"/>
            <a:ext cx="5093696" cy="494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71" y="8046798"/>
            <a:ext cx="861036" cy="89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/>
          <p:cNvSpPr txBox="1"/>
          <p:nvPr/>
        </p:nvSpPr>
        <p:spPr>
          <a:xfrm>
            <a:off x="9696202" y="8119671"/>
            <a:ext cx="3471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Swarm Piano mover’s </a:t>
            </a:r>
            <a:r>
              <a:rPr lang="en-US" sz="2000" b="1" i="1" dirty="0" smtClean="0">
                <a:latin typeface="Arial"/>
                <a:cs typeface="Arial"/>
              </a:rPr>
              <a:t>video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5104003" y="432269"/>
            <a:ext cx="7836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Department of Electrical and Computer Engineering,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University </a:t>
            </a:r>
            <a:r>
              <a:rPr lang="en-US" sz="3200" dirty="0">
                <a:latin typeface="Arial"/>
                <a:cs typeface="Arial"/>
              </a:rPr>
              <a:t>of Houston</a:t>
            </a:r>
            <a:endParaRPr lang="en-US" sz="3200" dirty="0"/>
          </a:p>
        </p:txBody>
      </p:sp>
      <p:pic>
        <p:nvPicPr>
          <p:cNvPr id="391" name="Picture 390" descr="BlockPushing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33490701"/>
            <a:ext cx="7326801" cy="7071526"/>
          </a:xfrm>
          <a:prstGeom prst="rect">
            <a:avLst/>
          </a:prstGeom>
        </p:spPr>
      </p:pic>
      <p:pic>
        <p:nvPicPr>
          <p:cNvPr id="392" name="Picture 391" descr="Post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6" y="71529"/>
            <a:ext cx="7364284" cy="3714613"/>
          </a:xfrm>
          <a:prstGeom prst="rect">
            <a:avLst/>
          </a:prstGeom>
        </p:spPr>
      </p:pic>
      <p:sp>
        <p:nvSpPr>
          <p:cNvPr id="393" name="Donut 392"/>
          <p:cNvSpPr/>
          <p:nvPr/>
        </p:nvSpPr>
        <p:spPr>
          <a:xfrm>
            <a:off x="7734114" y="2848401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Donut 393"/>
          <p:cNvSpPr/>
          <p:nvPr/>
        </p:nvSpPr>
        <p:spPr>
          <a:xfrm>
            <a:off x="7649449" y="3116727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150858" y="2564389"/>
            <a:ext cx="1964264" cy="8838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150858" y="2496654"/>
            <a:ext cx="15917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</a:t>
            </a:r>
            <a:r>
              <a:rPr lang="en-US" sz="1700" dirty="0" smtClean="0">
                <a:latin typeface="Arial"/>
                <a:cs typeface="Arial"/>
              </a:rPr>
              <a:t>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759523" y="2618501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997">
            <a:off x="5383699" y="12457915"/>
            <a:ext cx="5046898" cy="53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Picture 398" descr="GainValuesPoster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5315146"/>
            <a:ext cx="12103753" cy="5318026"/>
          </a:xfrm>
          <a:prstGeom prst="rect">
            <a:avLst/>
          </a:prstGeom>
        </p:spPr>
      </p:pic>
      <p:pic>
        <p:nvPicPr>
          <p:cNvPr id="400" name="Picture 399" descr="MeanVariance2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21999281"/>
            <a:ext cx="12103753" cy="7780984"/>
          </a:xfrm>
          <a:prstGeom prst="rect">
            <a:avLst/>
          </a:prstGeom>
        </p:spPr>
      </p:pic>
      <p:pic>
        <p:nvPicPr>
          <p:cNvPr id="401" name="Picture 400" descr="BrownianFig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14675122"/>
            <a:ext cx="11977559" cy="5048704"/>
          </a:xfrm>
          <a:prstGeom prst="rect">
            <a:avLst/>
          </a:prstGeom>
        </p:spPr>
      </p:pic>
      <p:pic>
        <p:nvPicPr>
          <p:cNvPr id="402" name="Picture 401" descr="GradientMod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3" y="33675437"/>
            <a:ext cx="7269963" cy="7071526"/>
          </a:xfrm>
          <a:prstGeom prst="rect">
            <a:avLst/>
          </a:prstGeom>
        </p:spPr>
      </p:pic>
      <p:pic>
        <p:nvPicPr>
          <p:cNvPr id="403" name="Picture 402" descr="BFSMod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23690498"/>
            <a:ext cx="7326801" cy="7071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50879" y="16391604"/>
            <a:ext cx="136893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Block Pushing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with 200 robots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The problem is pushing a block with swarm of robots to reach a goal through a maze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All the robots get the same global input and use hybrid hysteresis mean-variance control to reach the goal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We choose local goals for the swarm to go, which is behind the block in order to push it forward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32355" y="26168872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Bread-first search to find the shortest path from starting point     to the   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3143559" y="36649485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We use BFS values to find local goals and direction that we should go from starting point     to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32355" y="23690498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BFS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37132355" y="33490701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13160129" y="33765076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Gradient</a:t>
            </a:r>
            <a:endParaRPr lang="en-US" sz="7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83339" y="28212780"/>
            <a:ext cx="507439" cy="49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310140" y="27418108"/>
            <a:ext cx="513414" cy="522116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37132355" y="36361343"/>
            <a:ext cx="6509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In this experiment, 200 robots push the black block in the maze to the goal, by controlling mean and variance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247382" y="38608967"/>
            <a:ext cx="533400" cy="50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8482648" y="38621667"/>
            <a:ext cx="482600" cy="4953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 rot="10800000" flipH="1">
            <a:off x="41295058" y="29691695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532150" y="29665554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9" name="Snip Single Corner Rectangle 408"/>
          <p:cNvSpPr/>
          <p:nvPr/>
        </p:nvSpPr>
        <p:spPr>
          <a:xfrm rot="10800000" flipH="1">
            <a:off x="41301927" y="3949189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0" name="TextBox 409"/>
          <p:cNvSpPr txBox="1"/>
          <p:nvPr/>
        </p:nvSpPr>
        <p:spPr>
          <a:xfrm>
            <a:off x="41532150" y="39491897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1" name="Snip Single Corner Rectangle 410"/>
          <p:cNvSpPr/>
          <p:nvPr/>
        </p:nvSpPr>
        <p:spPr>
          <a:xfrm rot="10800000" flipH="1">
            <a:off x="17322832" y="3967663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17559143" y="3967663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1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9427</TotalTime>
  <Words>377</Words>
  <Application>Microsoft Macintosh PowerPoint</Application>
  <PresentationFormat>Custom</PresentationFormat>
  <Paragraphs>103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Shiva</cp:lastModifiedBy>
  <cp:revision>260</cp:revision>
  <cp:lastPrinted>2015-01-06T20:49:17Z</cp:lastPrinted>
  <dcterms:created xsi:type="dcterms:W3CDTF">2013-11-20T00:06:42Z</dcterms:created>
  <dcterms:modified xsi:type="dcterms:W3CDTF">2015-03-26T05:02:51Z</dcterms:modified>
</cp:coreProperties>
</file>