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60" r:id="rId4"/>
    <p:sldId id="264" r:id="rId5"/>
    <p:sldId id="261" r:id="rId6"/>
    <p:sldId id="277" r:id="rId7"/>
    <p:sldId id="265" r:id="rId8"/>
    <p:sldId id="276" r:id="rId9"/>
    <p:sldId id="266" r:id="rId10"/>
    <p:sldId id="270" r:id="rId11"/>
    <p:sldId id="271" r:id="rId12"/>
    <p:sldId id="272" r:id="rId13"/>
    <p:sldId id="275"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48"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81912-C3E7-451B-971F-DBC85F4C7523}" type="datetimeFigureOut">
              <a:rPr lang="fr-FR" smtClean="0"/>
              <a:t>01/05/2022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89F3C-58F2-4D45-974C-95ECB0D7F9AD}" type="slidenum">
              <a:rPr lang="fr-FR" smtClean="0"/>
              <a:t>‹N°›</a:t>
            </a:fld>
            <a:endParaRPr lang="fr-FR"/>
          </a:p>
        </p:txBody>
      </p:sp>
    </p:spTree>
    <p:extLst>
      <p:ext uri="{BB962C8B-B14F-4D97-AF65-F5344CB8AC3E}">
        <p14:creationId xmlns:p14="http://schemas.microsoft.com/office/powerpoint/2010/main" val="372252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fait de ne pas aimer PHP ne signifie pas qu'il est mort.  </a:t>
            </a:r>
          </a:p>
          <a:p>
            <a:r>
              <a:rPr lang="fr-FR" dirty="0"/>
              <a:t>Il est toujours utilisé par plus de 78% de tous les sites Web utilisant un langage côté serveur.</a:t>
            </a:r>
          </a:p>
          <a:p>
            <a:endParaRPr lang="fr-FR" dirty="0"/>
          </a:p>
          <a:p>
            <a:r>
              <a:rPr lang="fr-FR" dirty="0"/>
              <a:t>PHP propose énormément de liberté. C’est géniale au début mais moins pour debugger.</a:t>
            </a:r>
          </a:p>
          <a:p>
            <a:endParaRPr lang="fr-FR" dirty="0"/>
          </a:p>
          <a:p>
            <a:r>
              <a:rPr lang="fr-FR" b="0" i="0" dirty="0">
                <a:solidFill>
                  <a:srgbClr val="202124"/>
                </a:solidFill>
                <a:effectLst/>
                <a:latin typeface="arial" panose="020B0604020202020204" pitchFamily="34" charset="0"/>
              </a:rPr>
              <a:t>Depuis quelques années, Javascript a une popularité en hausse et se développe très rapidement. Ainsi, beaucoup de développeurs s'y intéressent et annonce la </a:t>
            </a:r>
            <a:r>
              <a:rPr lang="fr-FR" b="1" i="0" dirty="0">
                <a:solidFill>
                  <a:srgbClr val="202124"/>
                </a:solidFill>
                <a:effectLst/>
                <a:latin typeface="arial" panose="020B0604020202020204" pitchFamily="34" charset="0"/>
              </a:rPr>
              <a:t>mort</a:t>
            </a:r>
            <a:r>
              <a:rPr lang="fr-FR" b="0" i="0" dirty="0">
                <a:solidFill>
                  <a:srgbClr val="202124"/>
                </a:solidFill>
                <a:effectLst/>
                <a:latin typeface="arial" panose="020B0604020202020204" pitchFamily="34" charset="0"/>
              </a:rPr>
              <a:t> de </a:t>
            </a:r>
            <a:r>
              <a:rPr lang="fr-FR" b="1" i="0" dirty="0">
                <a:solidFill>
                  <a:srgbClr val="202124"/>
                </a:solidFill>
                <a:effectLst/>
                <a:latin typeface="arial" panose="020B0604020202020204" pitchFamily="34" charset="0"/>
              </a:rPr>
              <a:t>PHP</a:t>
            </a:r>
            <a:r>
              <a:rPr lang="fr-FR" b="0" i="0" dirty="0">
                <a:solidFill>
                  <a:srgbClr val="202124"/>
                </a:solidFill>
                <a:effectLst/>
                <a:latin typeface="arial" panose="020B0604020202020204" pitchFamily="34" charset="0"/>
              </a:rPr>
              <a:t> au détriment du Node JS. Mais l'essor du JS est assez jeune et tous les </a:t>
            </a:r>
            <a:r>
              <a:rPr lang="fr-FR" b="0" i="0" dirty="0" err="1">
                <a:solidFill>
                  <a:srgbClr val="202124"/>
                </a:solidFill>
                <a:effectLst/>
                <a:latin typeface="arial" panose="020B0604020202020204" pitchFamily="34" charset="0"/>
              </a:rPr>
              <a:t>frameworks</a:t>
            </a:r>
            <a:r>
              <a:rPr lang="fr-FR" b="0" i="0" dirty="0">
                <a:solidFill>
                  <a:srgbClr val="202124"/>
                </a:solidFill>
                <a:effectLst/>
                <a:latin typeface="arial" panose="020B0604020202020204" pitchFamily="34" charset="0"/>
              </a:rPr>
              <a:t> ne sont pas encore aboutis.</a:t>
            </a:r>
          </a:p>
          <a:p>
            <a:endParaRPr lang="fr-FR" b="0" i="0" dirty="0">
              <a:solidFill>
                <a:srgbClr val="202124"/>
              </a:solidFill>
              <a:effectLst/>
              <a:latin typeface="arial" panose="020B0604020202020204" pitchFamily="34" charset="0"/>
            </a:endParaRPr>
          </a:p>
          <a:p>
            <a:r>
              <a:rPr lang="fr-FR" b="0" i="0" dirty="0">
                <a:solidFill>
                  <a:srgbClr val="202124"/>
                </a:solidFill>
                <a:effectLst/>
                <a:latin typeface="arial" panose="020B0604020202020204" pitchFamily="34" charset="0"/>
              </a:rPr>
              <a:t>PHP (</a:t>
            </a:r>
            <a:r>
              <a:rPr lang="fr-FR" b="0" i="0" dirty="0">
                <a:solidFill>
                  <a:srgbClr val="4D5156"/>
                </a:solidFill>
                <a:effectLst/>
                <a:latin typeface="arial" panose="020B0604020202020204" pitchFamily="34" charset="0"/>
              </a:rPr>
              <a:t>PHP: </a:t>
            </a:r>
            <a:r>
              <a:rPr lang="fr-FR" b="0" i="0" dirty="0" err="1">
                <a:solidFill>
                  <a:srgbClr val="4D5156"/>
                </a:solidFill>
                <a:effectLst/>
                <a:latin typeface="arial" panose="020B0604020202020204" pitchFamily="34" charset="0"/>
              </a:rPr>
              <a:t>Hypertext</a:t>
            </a:r>
            <a:r>
              <a:rPr lang="fr-FR" b="0" i="0" dirty="0">
                <a:solidFill>
                  <a:srgbClr val="4D5156"/>
                </a:solidFill>
                <a:effectLst/>
                <a:latin typeface="arial" panose="020B0604020202020204" pitchFamily="34" charset="0"/>
              </a:rPr>
              <a:t> </a:t>
            </a:r>
            <a:r>
              <a:rPr lang="fr-FR" b="0" i="0" dirty="0" err="1">
                <a:solidFill>
                  <a:srgbClr val="4D5156"/>
                </a:solidFill>
                <a:effectLst/>
                <a:latin typeface="arial" panose="020B0604020202020204" pitchFamily="34" charset="0"/>
              </a:rPr>
              <a:t>Preprocessor</a:t>
            </a:r>
            <a:r>
              <a:rPr lang="fr-FR" b="0" i="0" dirty="0">
                <a:solidFill>
                  <a:srgbClr val="202124"/>
                </a:solidFill>
                <a:effectLst/>
                <a:latin typeface="arial" panose="020B0604020202020204" pitchFamily="34" charset="0"/>
              </a:rPr>
              <a:t>) n’est ainsi donc absolument pas un langage de programmation mort. </a:t>
            </a:r>
          </a:p>
          <a:p>
            <a:endParaRPr lang="fr-FR" b="0" i="0" dirty="0">
              <a:solidFill>
                <a:srgbClr val="202124"/>
              </a:solidFill>
              <a:effectLst/>
              <a:latin typeface="arial" panose="020B0604020202020204" pitchFamily="34" charset="0"/>
            </a:endParaRPr>
          </a:p>
          <a:p>
            <a:r>
              <a:rPr lang="fr-FR" b="0" i="0" dirty="0">
                <a:solidFill>
                  <a:srgbClr val="202124"/>
                </a:solidFill>
                <a:effectLst/>
                <a:latin typeface="arial" panose="020B0604020202020204" pitchFamily="34" charset="0"/>
              </a:rPr>
              <a:t>Si l’on tient compte des statistiques actuelles, il faudrait entre 25 et 35 ans pour que PHP devienne un langage mort. </a:t>
            </a:r>
            <a:br>
              <a:rPr lang="fr-FR" b="0" i="0" dirty="0">
                <a:solidFill>
                  <a:srgbClr val="202124"/>
                </a:solidFill>
                <a:effectLst/>
                <a:latin typeface="arial" panose="020B0604020202020204" pitchFamily="34" charset="0"/>
              </a:rPr>
            </a:br>
            <a:r>
              <a:rPr lang="fr-FR" b="0" i="0" dirty="0">
                <a:solidFill>
                  <a:srgbClr val="202124"/>
                </a:solidFill>
                <a:effectLst/>
                <a:latin typeface="arial" panose="020B0604020202020204" pitchFamily="34" charset="0"/>
              </a:rPr>
              <a:t>Sachant que, voir des statistiques qui se maintiennent plus d’une dizaine d’année est idyllique et proche de l’impossible.</a:t>
            </a:r>
          </a:p>
          <a:p>
            <a:endParaRPr lang="fr-FR" b="0" i="0" dirty="0">
              <a:solidFill>
                <a:srgbClr val="202124"/>
              </a:solidFill>
              <a:effectLst/>
              <a:latin typeface="arial" panose="020B0604020202020204" pitchFamily="34" charset="0"/>
            </a:endParaRPr>
          </a:p>
          <a:p>
            <a:r>
              <a:rPr lang="fr-FR" b="0" i="0" dirty="0">
                <a:solidFill>
                  <a:srgbClr val="202124"/>
                </a:solidFill>
                <a:effectLst/>
                <a:latin typeface="arial" panose="020B0604020202020204" pitchFamily="34" charset="0"/>
              </a:rPr>
              <a:t>Il est totalement impossible de prévoir l’avenir de PHP actuellement (même si chaque langage de programmation est voué à mourir un jour)</a:t>
            </a:r>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1</a:t>
            </a:fld>
            <a:endParaRPr lang="fr-FR"/>
          </a:p>
        </p:txBody>
      </p:sp>
    </p:spTree>
    <p:extLst>
      <p:ext uri="{BB962C8B-B14F-4D97-AF65-F5344CB8AC3E}">
        <p14:creationId xmlns:p14="http://schemas.microsoft.com/office/powerpoint/2010/main" val="332317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Bootstrap est une collection d'outils utiles à la création du design de sites et d'applications web. C'est un ensemble qui contient des codes HTML et CSS, des formulaires, boutons, outils de navigation et autres éléments interactifs, ainsi que des extensions JavaScript en option.</a:t>
            </a:r>
          </a:p>
          <a:p>
            <a:r>
              <a:rPr lang="fr-FR" dirty="0"/>
              <a:t>Bootstrap est le </a:t>
            </a:r>
            <a:r>
              <a:rPr lang="fr-FR" dirty="0" err="1"/>
              <a:t>framework</a:t>
            </a:r>
            <a:r>
              <a:rPr lang="fr-FR" dirty="0"/>
              <a:t> HTML, CSS et JS le plus populaire pour développer des premiers projets réactifs et mobiles sur le Web.</a:t>
            </a:r>
          </a:p>
          <a:p>
            <a:endParaRPr lang="fr-FR" dirty="0"/>
          </a:p>
          <a:p>
            <a:r>
              <a:rPr lang="fr-FR" dirty="0"/>
              <a:t>Qu'est-ce que </a:t>
            </a:r>
            <a:r>
              <a:rPr lang="fr-FR" dirty="0" err="1"/>
              <a:t>Bootswatch</a:t>
            </a:r>
            <a:r>
              <a:rPr lang="fr-FR" dirty="0"/>
              <a:t> ? Ce sont des thèmes gratuits pour Bootstrap. Téléchargez simplement un fichier CSS et remplacez celui dans Bootstrap. </a:t>
            </a:r>
          </a:p>
          <a:p>
            <a:endParaRPr lang="fr-FR" dirty="0"/>
          </a:p>
          <a:p>
            <a:r>
              <a:rPr lang="fr-FR" b="0" i="0" dirty="0">
                <a:solidFill>
                  <a:srgbClr val="4D5156"/>
                </a:solidFill>
                <a:effectLst/>
                <a:latin typeface="arial" panose="020B0604020202020204" pitchFamily="34" charset="0"/>
              </a:rPr>
              <a:t>un </a:t>
            </a:r>
            <a:r>
              <a:rPr lang="fr-FR" b="0" i="0" dirty="0" err="1">
                <a:solidFill>
                  <a:srgbClr val="4D5156"/>
                </a:solidFill>
                <a:effectLst/>
                <a:latin typeface="arial" panose="020B0604020202020204" pitchFamily="34" charset="0"/>
              </a:rPr>
              <a:t>framework</a:t>
            </a:r>
            <a:r>
              <a:rPr lang="fr-FR" b="0" i="0" dirty="0">
                <a:solidFill>
                  <a:srgbClr val="4D5156"/>
                </a:solidFill>
                <a:effectLst/>
                <a:latin typeface="arial" panose="020B0604020202020204" pitchFamily="34" charset="0"/>
              </a:rPr>
              <a:t> désigne un ensemble cohérent de composants logiciels structurels, qui sert à créer les fondations ainsi que les grandes lignes de tout ou partie d'un logiciel.</a:t>
            </a:r>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10</a:t>
            </a:fld>
            <a:endParaRPr lang="fr-FR"/>
          </a:p>
        </p:txBody>
      </p:sp>
    </p:spTree>
    <p:extLst>
      <p:ext uri="{BB962C8B-B14F-4D97-AF65-F5344CB8AC3E}">
        <p14:creationId xmlns:p14="http://schemas.microsoft.com/office/powerpoint/2010/main" val="3664191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nous avons choisi le thème lux car très agréable à l’œil : https://bootswatch.com/lux/ </a:t>
            </a:r>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11</a:t>
            </a:fld>
            <a:endParaRPr lang="fr-FR"/>
          </a:p>
        </p:txBody>
      </p:sp>
    </p:spTree>
    <p:extLst>
      <p:ext uri="{BB962C8B-B14F-4D97-AF65-F5344CB8AC3E}">
        <p14:creationId xmlns:p14="http://schemas.microsoft.com/office/powerpoint/2010/main" val="4243682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12</a:t>
            </a:fld>
            <a:endParaRPr lang="fr-FR"/>
          </a:p>
        </p:txBody>
      </p:sp>
    </p:spTree>
    <p:extLst>
      <p:ext uri="{BB962C8B-B14F-4D97-AF65-F5344CB8AC3E}">
        <p14:creationId xmlns:p14="http://schemas.microsoft.com/office/powerpoint/2010/main" val="1201251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13</a:t>
            </a:fld>
            <a:endParaRPr lang="fr-FR"/>
          </a:p>
        </p:txBody>
      </p:sp>
    </p:spTree>
    <p:extLst>
      <p:ext uri="{BB962C8B-B14F-4D97-AF65-F5344CB8AC3E}">
        <p14:creationId xmlns:p14="http://schemas.microsoft.com/office/powerpoint/2010/main" val="243808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15</a:t>
            </a:fld>
            <a:endParaRPr lang="fr-FR"/>
          </a:p>
        </p:txBody>
      </p:sp>
    </p:spTree>
    <p:extLst>
      <p:ext uri="{BB962C8B-B14F-4D97-AF65-F5344CB8AC3E}">
        <p14:creationId xmlns:p14="http://schemas.microsoft.com/office/powerpoint/2010/main" val="135089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Plusieurs chose a faire</a:t>
            </a:r>
          </a:p>
          <a:p>
            <a:pPr marL="171450" indent="-171450">
              <a:buFontTx/>
              <a:buChar char="-"/>
            </a:pPr>
            <a:r>
              <a:rPr lang="fr-FR" dirty="0"/>
              <a:t>Le fonctionnement du jeu</a:t>
            </a:r>
          </a:p>
          <a:p>
            <a:pPr marL="171450" indent="-171450">
              <a:buFontTx/>
              <a:buChar char="-"/>
            </a:pPr>
            <a:r>
              <a:rPr lang="fr-FR" dirty="0"/>
              <a:t>Le CSS</a:t>
            </a:r>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2</a:t>
            </a:fld>
            <a:endParaRPr lang="fr-FR"/>
          </a:p>
        </p:txBody>
      </p:sp>
    </p:spTree>
    <p:extLst>
      <p:ext uri="{BB962C8B-B14F-4D97-AF65-F5344CB8AC3E}">
        <p14:creationId xmlns:p14="http://schemas.microsoft.com/office/powerpoint/2010/main" val="193991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Fichier mots.txt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mots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2AAFF"/>
                </a:solidFill>
                <a:effectLst/>
                <a:latin typeface="Consolas" panose="020B0609020204030204" pitchFamily="49" charset="0"/>
              </a:rPr>
              <a:t>file</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mots.txt</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err="1">
                <a:solidFill>
                  <a:srgbClr val="82AAFF"/>
                </a:solidFill>
                <a:effectLst/>
                <a:latin typeface="Consolas" panose="020B0609020204030204" pitchFamily="49" charset="0"/>
              </a:rPr>
              <a:t>rtrim</a:t>
            </a:r>
            <a:r>
              <a:rPr lang="fr-FR" b="0" dirty="0">
                <a:solidFill>
                  <a:srgbClr val="89DDFF"/>
                </a:solidFill>
                <a:effectLst/>
                <a:latin typeface="Consolas" panose="020B0609020204030204" pitchFamily="49" charset="0"/>
              </a:rPr>
              <a:t>(</a:t>
            </a:r>
            <a:r>
              <a:rPr lang="fr-FR" b="0" dirty="0" err="1">
                <a:solidFill>
                  <a:srgbClr val="82AAFF"/>
                </a:solidFill>
                <a:effectLst/>
                <a:latin typeface="Consolas" panose="020B0609020204030204" pitchFamily="49" charset="0"/>
              </a:rPr>
              <a:t>strtoupper</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mots</a:t>
            </a:r>
            <a:r>
              <a:rPr lang="fr-FR" b="0" dirty="0">
                <a:solidFill>
                  <a:srgbClr val="89DDFF"/>
                </a:solidFill>
                <a:effectLst/>
                <a:latin typeface="Consolas" panose="020B0609020204030204" pitchFamily="49" charset="0"/>
              </a:rPr>
              <a:t>[</a:t>
            </a:r>
            <a:r>
              <a:rPr lang="fr-FR" b="0" dirty="0" err="1">
                <a:solidFill>
                  <a:srgbClr val="82AAFF"/>
                </a:solidFill>
                <a:effectLst/>
                <a:latin typeface="Consolas" panose="020B0609020204030204" pitchFamily="49" charset="0"/>
              </a:rPr>
              <a:t>array_rand</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mots</a:t>
            </a:r>
            <a:r>
              <a:rPr lang="fr-FR" b="0" dirty="0">
                <a:solidFill>
                  <a:srgbClr val="89DDFF"/>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89DD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mots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2AAFF"/>
                </a:solidFill>
                <a:effectLst/>
                <a:latin typeface="Consolas" panose="020B0609020204030204" pitchFamily="49" charset="0"/>
              </a:rPr>
              <a:t>file</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mots.txt</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met notre liste de mots provenant de mots.txt dans une variable $mots</a:t>
            </a:r>
          </a:p>
          <a:p>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err="1">
                <a:solidFill>
                  <a:srgbClr val="82AAFF"/>
                </a:solidFill>
                <a:effectLst/>
                <a:latin typeface="Consolas" panose="020B0609020204030204" pitchFamily="49" charset="0"/>
              </a:rPr>
              <a:t>rtrim</a:t>
            </a:r>
            <a:r>
              <a:rPr lang="fr-FR" b="0" dirty="0">
                <a:solidFill>
                  <a:srgbClr val="89DDFF"/>
                </a:solidFill>
                <a:effectLst/>
                <a:latin typeface="Consolas" panose="020B0609020204030204" pitchFamily="49" charset="0"/>
              </a:rPr>
              <a:t>(</a:t>
            </a:r>
            <a:r>
              <a:rPr lang="fr-FR" b="0" dirty="0" err="1">
                <a:solidFill>
                  <a:srgbClr val="82AAFF"/>
                </a:solidFill>
                <a:effectLst/>
                <a:latin typeface="Consolas" panose="020B0609020204030204" pitchFamily="49" charset="0"/>
              </a:rPr>
              <a:t>strtoupper</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mots</a:t>
            </a:r>
            <a:r>
              <a:rPr lang="fr-FR" b="0" dirty="0">
                <a:solidFill>
                  <a:srgbClr val="89DDFF"/>
                </a:solidFill>
                <a:effectLst/>
                <a:latin typeface="Consolas" panose="020B0609020204030204" pitchFamily="49" charset="0"/>
              </a:rPr>
              <a:t>[</a:t>
            </a:r>
            <a:r>
              <a:rPr lang="fr-FR" b="0" dirty="0" err="1">
                <a:solidFill>
                  <a:srgbClr val="82AAFF"/>
                </a:solidFill>
                <a:effectLst/>
                <a:latin typeface="Consolas" panose="020B0609020204030204" pitchFamily="49" charset="0"/>
              </a:rPr>
              <a:t>array_rand</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mots</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choisi un mot au hasard avec la fonction </a:t>
            </a:r>
            <a:r>
              <a:rPr lang="fr-FR" b="0" i="1" dirty="0" err="1">
                <a:solidFill>
                  <a:srgbClr val="4A4A4A"/>
                </a:solidFill>
                <a:effectLst/>
                <a:latin typeface="Consolas" panose="020B0609020204030204" pitchFamily="49" charset="0"/>
              </a:rPr>
              <a:t>array_rand</a:t>
            </a:r>
            <a:r>
              <a:rPr lang="fr-FR" b="0" i="1" dirty="0">
                <a:solidFill>
                  <a:srgbClr val="4A4A4A"/>
                </a:solidFill>
                <a:effectLst/>
                <a:latin typeface="Consolas" panose="020B0609020204030204" pitchFamily="49" charset="0"/>
              </a:rPr>
              <a:t> (qui provient du tableau $mots)</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met ce mot en majuscule avec </a:t>
            </a:r>
            <a:r>
              <a:rPr lang="fr-FR" b="0" i="1" dirty="0" err="1">
                <a:solidFill>
                  <a:srgbClr val="4A4A4A"/>
                </a:solidFill>
                <a:effectLst/>
                <a:latin typeface="Consolas" panose="020B0609020204030204" pitchFamily="49" charset="0"/>
              </a:rPr>
              <a:t>strtoupper</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supprime les espaces en fin de chaîne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89DDFF"/>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89DDFF"/>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89DDFF"/>
                </a:solidFill>
                <a:effectLst/>
                <a:latin typeface="Consolas" panose="020B0609020204030204" pitchFamily="49" charset="0"/>
              </a:rPr>
              <a:t>Superglobales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EEFFFF"/>
                </a:solidFill>
                <a:effectLst/>
                <a:latin typeface="Consolas" panose="020B0609020204030204" pitchFamily="49" charset="0"/>
              </a:rPr>
              <a:t>Suivant la superglobales PHP utilisé, toutes les informations de la session seront gardées en mémoire via différentes manières (cookies, serveurs etc..)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EEFFFF"/>
                </a:solidFill>
                <a:effectLst/>
                <a:latin typeface="Consolas" panose="020B0609020204030204" pitchFamily="49" charset="0"/>
              </a:rPr>
              <a:t>$_SESSION est une superglobale, c'est une </a:t>
            </a:r>
            <a:r>
              <a:rPr lang="fr-FR" b="0" dirty="0" err="1">
                <a:solidFill>
                  <a:srgbClr val="EEFFFF"/>
                </a:solidFill>
                <a:effectLst/>
                <a:latin typeface="Consolas" panose="020B0609020204030204" pitchFamily="49" charset="0"/>
              </a:rPr>
              <a:t>varibale</a:t>
            </a:r>
            <a:r>
              <a:rPr lang="fr-FR" b="0" dirty="0">
                <a:solidFill>
                  <a:srgbClr val="EEFFFF"/>
                </a:solidFill>
                <a:effectLst/>
                <a:latin typeface="Consolas" panose="020B0609020204030204" pitchFamily="49" charset="0"/>
              </a:rPr>
              <a:t> interne à PHP toujours disponible quelque soit le contexte (globale ou locale)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EEFFFF"/>
                </a:solidFill>
                <a:effectLst/>
                <a:latin typeface="Consolas" panose="020B0609020204030204" pitchFamily="49" charset="0"/>
              </a:rPr>
              <a:t>Le terme "superglobales" signifie que ces variables sont disponibles dans n'importe quel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EEFFFF"/>
                </a:solidFill>
                <a:effectLst/>
                <a:latin typeface="Consolas" panose="020B0609020204030204" pitchFamily="49" charset="0"/>
              </a:rPr>
              <a:t>script PHP : autrement dit, il est inutile de vérifier si elles existent (avec la fonction </a:t>
            </a:r>
            <a:r>
              <a:rPr lang="fr-FR" b="0" dirty="0" err="1">
                <a:solidFill>
                  <a:srgbClr val="EEFFFF"/>
                </a:solidFill>
                <a:effectLst/>
                <a:latin typeface="Consolas" panose="020B0609020204030204" pitchFamily="49" charset="0"/>
              </a:rPr>
              <a:t>isset</a:t>
            </a:r>
            <a:r>
              <a:rPr lang="fr-FR" b="0" dirty="0">
                <a:solidFill>
                  <a:srgbClr val="EEFFFF"/>
                </a:solidFill>
                <a:effectLs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EEFFFF"/>
                </a:solidFill>
                <a:effectLst/>
                <a:latin typeface="Consolas" panose="020B0609020204030204" pitchFamily="49" charset="0"/>
              </a:rPr>
              <a:t>par exemple), elles sont créées automatiquement par le serveur. Néanmoins, elles peuvent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EEFFFF"/>
                </a:solidFill>
                <a:effectLst/>
                <a:latin typeface="Consolas" panose="020B0609020204030204" pitchFamily="49" charset="0"/>
              </a:rPr>
              <a:t>être vides (et le seront si aucune donnée n'est transmise).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EEFFFF"/>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EEFFFF"/>
                </a:solidFill>
                <a:effectLst/>
                <a:latin typeface="Consolas" panose="020B0609020204030204" pitchFamily="49" charset="0"/>
              </a:rPr>
              <a:t>Toutes les superglobales prennent la forme d'un tableau associatif</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EEFFFF"/>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EEFFFF"/>
                </a:solidFill>
                <a:effectLst/>
                <a:latin typeface="Consolas" panose="020B0609020204030204" pitchFamily="49" charset="0"/>
              </a:rPr>
              <a:t>Base du jeu: On va faire un tableau avec toutes les lettres de l’alphabet, et on vérifiera par la suite si la lettre choisit par le joueur est contenu dans le mot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essais</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Tableau de mot contenu en SESSION (jeu)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_POST</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a:t>
            </a:r>
            <a:r>
              <a:rPr lang="fr-FR" b="0" dirty="0">
                <a:solidFill>
                  <a:srgbClr val="89DDFF"/>
                </a:solidFill>
                <a:effectLst/>
                <a:latin typeface="Consolas" panose="020B0609020204030204" pitchFamily="49" charset="0"/>
              </a:rPr>
              <a:t>’] = Tableau formulaire</a:t>
            </a:r>
            <a:endParaRPr lang="fr-FR" b="0" dirty="0">
              <a:solidFill>
                <a:srgbClr val="EEFFFF"/>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EEFFFF"/>
              </a:solidFill>
              <a:effectLst/>
              <a:latin typeface="Consolas" panose="020B0609020204030204" pitchFamily="49" charset="0"/>
            </a:endParaRPr>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3</a:t>
            </a:fld>
            <a:endParaRPr lang="fr-FR"/>
          </a:p>
        </p:txBody>
      </p:sp>
    </p:spTree>
    <p:extLst>
      <p:ext uri="{BB962C8B-B14F-4D97-AF65-F5344CB8AC3E}">
        <p14:creationId xmlns:p14="http://schemas.microsoft.com/office/powerpoint/2010/main" val="434078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Fichier mots.txt :</a:t>
            </a:r>
          </a:p>
          <a:p>
            <a:r>
              <a:rPr lang="fr-FR" dirty="0"/>
              <a:t>$mots = file("mots.txt");</a:t>
            </a:r>
          </a:p>
          <a:p>
            <a:r>
              <a:rPr lang="fr-FR" dirty="0"/>
              <a:t>$mot = </a:t>
            </a:r>
            <a:r>
              <a:rPr lang="fr-FR" dirty="0" err="1"/>
              <a:t>rtrim</a:t>
            </a:r>
            <a:r>
              <a:rPr lang="fr-FR" dirty="0"/>
              <a:t>(</a:t>
            </a:r>
            <a:r>
              <a:rPr lang="fr-FR" dirty="0" err="1"/>
              <a:t>strtoupper</a:t>
            </a:r>
            <a:r>
              <a:rPr lang="fr-FR" dirty="0"/>
              <a:t>($mots[</a:t>
            </a:r>
            <a:r>
              <a:rPr lang="fr-FR" dirty="0" err="1"/>
              <a:t>array_rand</a:t>
            </a:r>
            <a:r>
              <a:rPr lang="fr-FR" dirty="0"/>
              <a:t>($mots)]));</a:t>
            </a:r>
          </a:p>
          <a:p>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4</a:t>
            </a:fld>
            <a:endParaRPr lang="fr-FR"/>
          </a:p>
        </p:txBody>
      </p:sp>
    </p:spTree>
    <p:extLst>
      <p:ext uri="{BB962C8B-B14F-4D97-AF65-F5344CB8AC3E}">
        <p14:creationId xmlns:p14="http://schemas.microsoft.com/office/powerpoint/2010/main" val="32289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Superglobales :</a:t>
            </a:r>
          </a:p>
          <a:p>
            <a:r>
              <a:rPr lang="fr-FR" dirty="0"/>
              <a:t>Suivant la superglobales PHP utilisé, toutes les informations de la session seront gardées en mémoire via différentes manières (cookies, serveurs etc..)</a:t>
            </a:r>
          </a:p>
          <a:p>
            <a:r>
              <a:rPr lang="fr-FR" dirty="0"/>
              <a:t>$_SESSION est une superglobale, c'est une </a:t>
            </a:r>
            <a:r>
              <a:rPr lang="fr-FR" dirty="0" err="1"/>
              <a:t>varibale</a:t>
            </a:r>
            <a:r>
              <a:rPr lang="fr-FR" dirty="0"/>
              <a:t> interne à PHP toujours disponible quelque soit le contexte (globale ou locale)</a:t>
            </a:r>
          </a:p>
          <a:p>
            <a:r>
              <a:rPr lang="fr-FR" dirty="0"/>
              <a:t>Le terme "superglobales" signifie que ces variables sont disponibles dans n'importe quel </a:t>
            </a:r>
          </a:p>
          <a:p>
            <a:r>
              <a:rPr lang="fr-FR" dirty="0"/>
              <a:t>script PHP : autrement dit, il est inutile de vérifier si elles existent (avec la fonction </a:t>
            </a:r>
            <a:r>
              <a:rPr lang="fr-FR" dirty="0" err="1"/>
              <a:t>isset</a:t>
            </a:r>
            <a:r>
              <a:rPr lang="fr-FR" dirty="0"/>
              <a:t>(), </a:t>
            </a:r>
          </a:p>
          <a:p>
            <a:r>
              <a:rPr lang="fr-FR" dirty="0"/>
              <a:t>par exemple), elles sont créées automatiquement par le serveur. Néanmoins, elles peuvent </a:t>
            </a:r>
          </a:p>
          <a:p>
            <a:r>
              <a:rPr lang="fr-FR" dirty="0"/>
              <a:t>être vides (et le seront si aucune donnée n'est transmise).</a:t>
            </a:r>
          </a:p>
          <a:p>
            <a:endParaRPr lang="fr-FR" dirty="0"/>
          </a:p>
          <a:p>
            <a:r>
              <a:rPr lang="fr-FR" dirty="0"/>
              <a:t>Toutes les superglobales prennent la forme d'un tableau associatif</a:t>
            </a:r>
          </a:p>
          <a:p>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5</a:t>
            </a:fld>
            <a:endParaRPr lang="fr-FR"/>
          </a:p>
        </p:txBody>
      </p:sp>
    </p:spTree>
    <p:extLst>
      <p:ext uri="{BB962C8B-B14F-4D97-AF65-F5344CB8AC3E}">
        <p14:creationId xmlns:p14="http://schemas.microsoft.com/office/powerpoint/2010/main" val="109117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t>
            </a:r>
            <a:r>
              <a:rPr lang="fr-FR" dirty="0" err="1"/>
              <a:t>isset</a:t>
            </a:r>
            <a:r>
              <a:rPr lang="fr-FR" dirty="0"/>
              <a:t> = </a:t>
            </a:r>
            <a:r>
              <a:rPr lang="fr-FR" b="0" i="0" dirty="0">
                <a:solidFill>
                  <a:srgbClr val="333333"/>
                </a:solidFill>
                <a:effectLst/>
                <a:latin typeface="Fira Sans" panose="020B0604020202020204" pitchFamily="34" charset="0"/>
              </a:rPr>
              <a:t>Détermine si une variable n’est pas déclarée et si elle n’est pas différente de </a:t>
            </a:r>
            <a:r>
              <a:rPr lang="fr-FR" b="0" i="0" dirty="0" err="1">
                <a:solidFill>
                  <a:srgbClr val="333333"/>
                </a:solidFill>
                <a:effectLst/>
                <a:latin typeface="Fira Sans" panose="020B0604020202020204" pitchFamily="34" charset="0"/>
              </a:rPr>
              <a:t>null</a:t>
            </a:r>
            <a:endParaRPr lang="fr-FR" b="0" i="0" dirty="0">
              <a:solidFill>
                <a:srgbClr val="333333"/>
              </a:solidFill>
              <a:effectLst/>
              <a:latin typeface="Fira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333333"/>
              </a:solidFill>
              <a:effectLst/>
              <a:latin typeface="Fira Sans" panose="020B0604020202020204" pitchFamily="34" charset="0"/>
            </a:endParaRPr>
          </a:p>
          <a:p>
            <a:r>
              <a:rPr lang="fr-FR" b="0" i="1" dirty="0">
                <a:solidFill>
                  <a:srgbClr val="89DDFF"/>
                </a:solidFill>
                <a:effectLst/>
                <a:latin typeface="Consolas" panose="020B0609020204030204" pitchFamily="49" charset="0"/>
              </a:rPr>
              <a:t>if</a:t>
            </a:r>
            <a:r>
              <a:rPr lang="fr-FR" b="0" dirty="0">
                <a:solidFill>
                  <a:srgbClr val="89DDFF"/>
                </a:solidFill>
                <a:effectLst/>
                <a:latin typeface="Consolas" panose="020B0609020204030204" pitchFamily="49" charset="0"/>
              </a:rPr>
              <a:t>(</a:t>
            </a:r>
            <a:r>
              <a:rPr lang="fr-FR" b="0" dirty="0">
                <a:solidFill>
                  <a:srgbClr val="C792EA"/>
                </a:solidFill>
                <a:effectLst/>
                <a:latin typeface="Consolas" panose="020B0609020204030204" pitchFamily="49" charset="0"/>
              </a:rPr>
              <a:t>!</a:t>
            </a:r>
            <a:r>
              <a:rPr lang="fr-FR" b="0" dirty="0" err="1">
                <a:solidFill>
                  <a:srgbClr val="82AAFF"/>
                </a:solidFill>
                <a:effectLst/>
                <a:latin typeface="Consolas" panose="020B0609020204030204" pitchFamily="49" charset="0"/>
              </a:rPr>
              <a:t>isset</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mot</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br>
              <a:rPr lang="fr-FR" b="0" dirty="0">
                <a:solidFill>
                  <a:srgbClr val="EEFFFF"/>
                </a:solidFill>
                <a:effectLst/>
                <a:latin typeface="Consolas" panose="020B0609020204030204" pitchFamily="49" charset="0"/>
              </a:rPr>
            </a:br>
            <a:r>
              <a:rPr lang="fr-FR" b="0" i="1" dirty="0">
                <a:solidFill>
                  <a:srgbClr val="4A4A4A"/>
                </a:solidFill>
                <a:effectLst/>
                <a:latin typeface="Consolas" panose="020B0609020204030204" pitchFamily="49" charset="0"/>
              </a:rPr>
              <a:t>// Si il n'existe aucune session avec un mot déjà défini alors :</a:t>
            </a:r>
          </a:p>
          <a:p>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mots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2AAFF"/>
                </a:solidFill>
                <a:effectLst/>
                <a:latin typeface="Consolas" panose="020B0609020204030204" pitchFamily="49" charset="0"/>
              </a:rPr>
              <a:t>file</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mots.txt</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met notre liste de mots provenant de mots.txt dans une variable $mots</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err="1">
                <a:solidFill>
                  <a:srgbClr val="82AAFF"/>
                </a:solidFill>
                <a:effectLst/>
                <a:latin typeface="Consolas" panose="020B0609020204030204" pitchFamily="49" charset="0"/>
              </a:rPr>
              <a:t>rtrim</a:t>
            </a:r>
            <a:r>
              <a:rPr lang="fr-FR" b="0" dirty="0">
                <a:solidFill>
                  <a:srgbClr val="89DDFF"/>
                </a:solidFill>
                <a:effectLst/>
                <a:latin typeface="Consolas" panose="020B0609020204030204" pitchFamily="49" charset="0"/>
              </a:rPr>
              <a:t>(</a:t>
            </a:r>
            <a:r>
              <a:rPr lang="fr-FR" b="0" dirty="0" err="1">
                <a:solidFill>
                  <a:srgbClr val="82AAFF"/>
                </a:solidFill>
                <a:effectLst/>
                <a:latin typeface="Consolas" panose="020B0609020204030204" pitchFamily="49" charset="0"/>
              </a:rPr>
              <a:t>strtoupper</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mots</a:t>
            </a:r>
            <a:r>
              <a:rPr lang="fr-FR" b="0" dirty="0">
                <a:solidFill>
                  <a:srgbClr val="89DDFF"/>
                </a:solidFill>
                <a:effectLst/>
                <a:latin typeface="Consolas" panose="020B0609020204030204" pitchFamily="49" charset="0"/>
              </a:rPr>
              <a:t>[</a:t>
            </a:r>
            <a:r>
              <a:rPr lang="fr-FR" b="0" dirty="0" err="1">
                <a:solidFill>
                  <a:srgbClr val="82AAFF"/>
                </a:solidFill>
                <a:effectLst/>
                <a:latin typeface="Consolas" panose="020B0609020204030204" pitchFamily="49" charset="0"/>
              </a:rPr>
              <a:t>array_rand</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mots</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choisi un mot au hasard avec la fonction </a:t>
            </a:r>
            <a:r>
              <a:rPr lang="fr-FR" b="0" i="1" dirty="0" err="1">
                <a:solidFill>
                  <a:srgbClr val="4A4A4A"/>
                </a:solidFill>
                <a:effectLst/>
                <a:latin typeface="Consolas" panose="020B0609020204030204" pitchFamily="49" charset="0"/>
              </a:rPr>
              <a:t>array_rand</a:t>
            </a:r>
            <a:r>
              <a:rPr lang="fr-FR" b="0" i="1" dirty="0">
                <a:solidFill>
                  <a:srgbClr val="4A4A4A"/>
                </a:solidFill>
                <a:effectLst/>
                <a:latin typeface="Consolas" panose="020B0609020204030204" pitchFamily="49" charset="0"/>
              </a:rPr>
              <a:t> (qui provient du tableau $mots)</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met ce mot en majuscule avec </a:t>
            </a:r>
            <a:r>
              <a:rPr lang="fr-FR" b="0" i="1" dirty="0" err="1">
                <a:solidFill>
                  <a:srgbClr val="4A4A4A"/>
                </a:solidFill>
                <a:effectLst/>
                <a:latin typeface="Consolas" panose="020B0609020204030204" pitchFamily="49" charset="0"/>
              </a:rPr>
              <a:t>strtoupper</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supprime les espaces en fin de chaîne</a:t>
            </a:r>
          </a:p>
          <a:p>
            <a:endParaRPr lang="fr-FR" b="0" i="1" dirty="0">
              <a:solidFill>
                <a:srgbClr val="4A4A4A"/>
              </a:solidFill>
              <a:effectLst/>
              <a:latin typeface="Consolas" panose="020B0609020204030204" pitchFamily="49" charset="0"/>
            </a:endParaRPr>
          </a:p>
          <a:p>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mot</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mot</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met le mot choisi au hasard en session</a:t>
            </a:r>
          </a:p>
          <a:p>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essais</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crée un tableau en session avec les lettres que l'utilisateur a choisi, au début ce tableau est vide car l'utilisateur n'a rien choisi</a:t>
            </a:r>
          </a:p>
          <a:p>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vies</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F78C6C"/>
                </a:solidFill>
                <a:effectLst/>
                <a:latin typeface="Consolas" panose="020B0609020204030204" pitchFamily="49" charset="0"/>
              </a:rPr>
              <a:t>6</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crée une variable en session avec le nombre de vie de l'utilisateur (ici 6)</a:t>
            </a:r>
          </a:p>
          <a:p>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i="1" dirty="0">
                <a:solidFill>
                  <a:srgbClr val="89DDFF"/>
                </a:solidFill>
                <a:effectLst/>
                <a:latin typeface="Consolas" panose="020B0609020204030204" pitchFamily="49" charset="0"/>
              </a:rPr>
              <a:t>if</a:t>
            </a:r>
            <a:r>
              <a:rPr lang="fr-FR" b="0" dirty="0">
                <a:solidFill>
                  <a:srgbClr val="89DDFF"/>
                </a:solidFill>
                <a:effectLst/>
                <a:latin typeface="Consolas" panose="020B0609020204030204" pitchFamily="49" charset="0"/>
              </a:rPr>
              <a:t>(</a:t>
            </a:r>
            <a:r>
              <a:rPr lang="fr-FR" b="0" dirty="0">
                <a:solidFill>
                  <a:srgbClr val="C792EA"/>
                </a:solidFill>
                <a:effectLst/>
                <a:latin typeface="Consolas" panose="020B0609020204030204" pitchFamily="49" charset="0"/>
              </a:rPr>
              <a:t>!</a:t>
            </a:r>
            <a:r>
              <a:rPr lang="fr-FR" b="0" dirty="0" err="1">
                <a:solidFill>
                  <a:srgbClr val="82AAFF"/>
                </a:solidFill>
                <a:effectLst/>
                <a:latin typeface="Consolas" panose="020B0609020204030204" pitchFamily="49" charset="0"/>
              </a:rPr>
              <a:t>isset</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err="1">
                <a:solidFill>
                  <a:srgbClr val="C3E88D"/>
                </a:solidFill>
                <a:effectLst/>
                <a:latin typeface="Consolas" panose="020B0609020204030204" pitchFamily="49" charset="0"/>
              </a:rPr>
              <a:t>partiesGagnees</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err="1">
                <a:solidFill>
                  <a:srgbClr val="C3E88D"/>
                </a:solidFill>
                <a:effectLst/>
                <a:latin typeface="Consolas" panose="020B0609020204030204" pitchFamily="49" charset="0"/>
              </a:rPr>
              <a:t>partiesGagnees</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F78C6C"/>
                </a:solidFill>
                <a:effectLst/>
                <a:latin typeface="Consolas" panose="020B0609020204030204" pitchFamily="49" charset="0"/>
              </a:rPr>
              <a:t>0</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Si la variable $_SESSION['</a:t>
            </a:r>
            <a:r>
              <a:rPr lang="fr-FR" b="0" i="1" dirty="0" err="1">
                <a:solidFill>
                  <a:srgbClr val="4A4A4A"/>
                </a:solidFill>
                <a:effectLst/>
                <a:latin typeface="Consolas" panose="020B0609020204030204" pitchFamily="49" charset="0"/>
              </a:rPr>
              <a:t>partiesGagnees</a:t>
            </a:r>
            <a:r>
              <a:rPr lang="fr-FR" b="0" i="1" dirty="0">
                <a:solidFill>
                  <a:srgbClr val="4A4A4A"/>
                </a:solidFill>
                <a:effectLst/>
                <a:latin typeface="Consolas" panose="020B0609020204030204" pitchFamily="49" charset="0"/>
              </a:rPr>
              <a:t>'] n'est pas déclarée (donc </a:t>
            </a:r>
            <a:r>
              <a:rPr lang="fr-FR" b="0" i="1" dirty="0" err="1">
                <a:solidFill>
                  <a:srgbClr val="4A4A4A"/>
                </a:solidFill>
                <a:effectLst/>
                <a:latin typeface="Consolas" panose="020B0609020204030204" pitchFamily="49" charset="0"/>
              </a:rPr>
              <a:t>null</a:t>
            </a:r>
            <a:r>
              <a:rPr lang="fr-FR" b="0" i="1" dirty="0">
                <a:solidFill>
                  <a:srgbClr val="4A4A4A"/>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alors $_SESSION['</a:t>
            </a:r>
            <a:r>
              <a:rPr lang="fr-FR" b="0" i="1" dirty="0" err="1">
                <a:solidFill>
                  <a:srgbClr val="4A4A4A"/>
                </a:solidFill>
                <a:effectLst/>
                <a:latin typeface="Consolas" panose="020B0609020204030204" pitchFamily="49" charset="0"/>
              </a:rPr>
              <a:t>partiesGagnees</a:t>
            </a:r>
            <a:r>
              <a:rPr lang="fr-FR" b="0" i="1" dirty="0">
                <a:solidFill>
                  <a:srgbClr val="4A4A4A"/>
                </a:solidFill>
                <a:effectLst/>
                <a:latin typeface="Consolas" panose="020B0609020204030204" pitchFamily="49" charset="0"/>
              </a:rPr>
              <a:t>'] = 0. (logique car l'utilisateur n'a gagné aucune partie)</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p>
          <a:p>
            <a:r>
              <a:rPr lang="fr-FR" b="0" dirty="0">
                <a:solidFill>
                  <a:srgbClr val="EEFFFF"/>
                </a:solidFill>
                <a:effectLst/>
                <a:latin typeface="Consolas" panose="020B0609020204030204" pitchFamily="49" charset="0"/>
              </a:rPr>
              <a:t>    </a:t>
            </a:r>
            <a:r>
              <a:rPr lang="fr-FR" b="0" i="1" dirty="0">
                <a:solidFill>
                  <a:srgbClr val="89DDFF"/>
                </a:solidFill>
                <a:effectLst/>
                <a:latin typeface="Consolas" panose="020B0609020204030204" pitchFamily="49" charset="0"/>
              </a:rPr>
              <a:t>if</a:t>
            </a:r>
            <a:r>
              <a:rPr lang="fr-FR" b="0" dirty="0">
                <a:solidFill>
                  <a:srgbClr val="89DDFF"/>
                </a:solidFill>
                <a:effectLst/>
                <a:latin typeface="Consolas" panose="020B0609020204030204" pitchFamily="49" charset="0"/>
              </a:rPr>
              <a:t>(</a:t>
            </a:r>
            <a:r>
              <a:rPr lang="fr-FR" b="0" dirty="0">
                <a:solidFill>
                  <a:srgbClr val="C792EA"/>
                </a:solidFill>
                <a:effectLst/>
                <a:latin typeface="Consolas" panose="020B0609020204030204" pitchFamily="49" charset="0"/>
              </a:rPr>
              <a:t>!</a:t>
            </a:r>
            <a:r>
              <a:rPr lang="fr-FR" b="0" dirty="0" err="1">
                <a:solidFill>
                  <a:srgbClr val="82AAFF"/>
                </a:solidFill>
                <a:effectLst/>
                <a:latin typeface="Consolas" panose="020B0609020204030204" pitchFamily="49" charset="0"/>
              </a:rPr>
              <a:t>isset</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err="1">
                <a:solidFill>
                  <a:srgbClr val="C3E88D"/>
                </a:solidFill>
                <a:effectLst/>
                <a:latin typeface="Consolas" panose="020B0609020204030204" pitchFamily="49" charset="0"/>
              </a:rPr>
              <a:t>partiesPerdues</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err="1">
                <a:solidFill>
                  <a:srgbClr val="C3E88D"/>
                </a:solidFill>
                <a:effectLst/>
                <a:latin typeface="Consolas" panose="020B0609020204030204" pitchFamily="49" charset="0"/>
              </a:rPr>
              <a:t>partiesPerdues</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F78C6C"/>
                </a:solidFill>
                <a:effectLst/>
                <a:latin typeface="Consolas" panose="020B0609020204030204" pitchFamily="49" charset="0"/>
              </a:rPr>
              <a:t>0</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Si la variable $_SESSION['</a:t>
            </a:r>
            <a:r>
              <a:rPr lang="fr-FR" b="0" i="1" dirty="0" err="1">
                <a:solidFill>
                  <a:srgbClr val="4A4A4A"/>
                </a:solidFill>
                <a:effectLst/>
                <a:latin typeface="Consolas" panose="020B0609020204030204" pitchFamily="49" charset="0"/>
              </a:rPr>
              <a:t>partiesPerdues</a:t>
            </a:r>
            <a:r>
              <a:rPr lang="fr-FR" b="0" i="1" dirty="0">
                <a:solidFill>
                  <a:srgbClr val="4A4A4A"/>
                </a:solidFill>
                <a:effectLst/>
                <a:latin typeface="Consolas" panose="020B0609020204030204" pitchFamily="49" charset="0"/>
              </a:rPr>
              <a:t>'] n'est pas déclarée (donc </a:t>
            </a:r>
            <a:r>
              <a:rPr lang="fr-FR" b="0" i="1" dirty="0" err="1">
                <a:solidFill>
                  <a:srgbClr val="4A4A4A"/>
                </a:solidFill>
                <a:effectLst/>
                <a:latin typeface="Consolas" panose="020B0609020204030204" pitchFamily="49" charset="0"/>
              </a:rPr>
              <a:t>null</a:t>
            </a:r>
            <a:r>
              <a:rPr lang="fr-FR" b="0" i="1" dirty="0">
                <a:solidFill>
                  <a:srgbClr val="4A4A4A"/>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alors $_SESSION['</a:t>
            </a:r>
            <a:r>
              <a:rPr lang="fr-FR" b="0" i="1" dirty="0" err="1">
                <a:solidFill>
                  <a:srgbClr val="4A4A4A"/>
                </a:solidFill>
                <a:effectLst/>
                <a:latin typeface="Consolas" panose="020B0609020204030204" pitchFamily="49" charset="0"/>
              </a:rPr>
              <a:t>partiesPerdues</a:t>
            </a:r>
            <a:r>
              <a:rPr lang="fr-FR" b="0" i="1" dirty="0">
                <a:solidFill>
                  <a:srgbClr val="4A4A4A"/>
                </a:solidFill>
                <a:effectLst/>
                <a:latin typeface="Consolas" panose="020B0609020204030204" pitchFamily="49" charset="0"/>
              </a:rPr>
              <a:t>'] = 0. (logique car l'utilisateur n'a perdu aucune partie)</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a:t>
            </a:r>
          </a:p>
          <a:p>
            <a:endParaRPr lang="fr-FR" b="0" dirty="0">
              <a:solidFill>
                <a:srgbClr val="89DDFF"/>
              </a:solidFill>
              <a:effectLst/>
              <a:latin typeface="Consolas" panose="020B0609020204030204" pitchFamily="49" charset="0"/>
            </a:endParaRPr>
          </a:p>
          <a:p>
            <a:endParaRPr lang="fr-FR" b="0" dirty="0">
              <a:solidFill>
                <a:srgbClr val="89DDFF"/>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EEFFFF"/>
                </a:solidFill>
                <a:effectLst/>
                <a:latin typeface="Consolas" panose="020B0609020204030204" pitchFamily="49" charset="0"/>
              </a:rPr>
              <a:t>La valeur </a:t>
            </a:r>
            <a:r>
              <a:rPr lang="fr-FR" b="0" dirty="0" err="1">
                <a:solidFill>
                  <a:srgbClr val="EEFFFF"/>
                </a:solidFill>
                <a:effectLst/>
                <a:latin typeface="Consolas" panose="020B0609020204030204" pitchFamily="49" charset="0"/>
              </a:rPr>
              <a:t>Null</a:t>
            </a:r>
            <a:r>
              <a:rPr lang="fr-FR" b="0" dirty="0">
                <a:solidFill>
                  <a:srgbClr val="EEFFFF"/>
                </a:solidFill>
                <a:effectLst/>
                <a:latin typeface="Consolas" panose="020B0609020204030204" pitchFamily="49" charset="0"/>
              </a:rPr>
              <a:t> signifie l'état d'une variable qui n'a pas de valeur, qui n'a pas encore été initialisée</a:t>
            </a:r>
            <a:r>
              <a:rPr lang="fr-FR" b="0" dirty="0">
                <a:solidFill>
                  <a:srgbClr val="89DDFF"/>
                </a:solidFill>
                <a:effectLst/>
                <a:latin typeface="Consolas" panose="020B0609020204030204" pitchFamily="49" charset="0"/>
              </a:rPr>
              <a:t> (à ne pas confondre avec une valeur vide : "" )</a:t>
            </a:r>
            <a:endParaRPr lang="fr-FR" b="0" dirty="0">
              <a:solidFill>
                <a:srgbClr val="EEFFFF"/>
              </a:solidFill>
              <a:effectLst/>
              <a:latin typeface="Consolas" panose="020B0609020204030204" pitchFamily="49" charset="0"/>
            </a:endParaRPr>
          </a:p>
          <a:p>
            <a:endParaRPr lang="fr-FR" b="0" i="0" dirty="0">
              <a:solidFill>
                <a:srgbClr val="333333"/>
              </a:solidFill>
              <a:effectLst/>
              <a:latin typeface="Fira Sans" panose="020B060402020202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6</a:t>
            </a:fld>
            <a:endParaRPr lang="fr-FR"/>
          </a:p>
        </p:txBody>
      </p:sp>
    </p:spTree>
    <p:extLst>
      <p:ext uri="{BB962C8B-B14F-4D97-AF65-F5344CB8AC3E}">
        <p14:creationId xmlns:p14="http://schemas.microsoft.com/office/powerpoint/2010/main" val="1158798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isset</a:t>
            </a:r>
            <a:r>
              <a:rPr lang="fr-FR" dirty="0"/>
              <a:t> = </a:t>
            </a:r>
            <a:r>
              <a:rPr lang="fr-FR" b="0" i="0" dirty="0">
                <a:solidFill>
                  <a:srgbClr val="333333"/>
                </a:solidFill>
                <a:effectLst/>
                <a:latin typeface="Fira Sans" panose="020B0604020202020204" pitchFamily="34" charset="0"/>
              </a:rPr>
              <a:t>Détermine si une variable est déclarée et est différente de </a:t>
            </a:r>
            <a:r>
              <a:rPr lang="fr-FR" b="0" i="0" dirty="0" err="1">
                <a:solidFill>
                  <a:srgbClr val="333333"/>
                </a:solidFill>
                <a:effectLst/>
                <a:latin typeface="Fira Sans" panose="020B0604020202020204" pitchFamily="34" charset="0"/>
              </a:rPr>
              <a:t>null</a:t>
            </a:r>
            <a:endParaRPr lang="fr-FR" b="0" i="0" dirty="0">
              <a:solidFill>
                <a:srgbClr val="333333"/>
              </a:solidFill>
              <a:effectLst/>
              <a:latin typeface="Fira Sans" panose="020B0604020202020204" pitchFamily="34" charset="0"/>
            </a:endParaRPr>
          </a:p>
          <a:p>
            <a:r>
              <a:rPr lang="fr-FR" b="0" i="0" dirty="0">
                <a:solidFill>
                  <a:srgbClr val="333333"/>
                </a:solidFill>
                <a:effectLst/>
                <a:latin typeface="Fira Sans" panose="020B0604020202020204" pitchFamily="34" charset="0"/>
              </a:rPr>
              <a:t>!</a:t>
            </a:r>
            <a:r>
              <a:rPr lang="fr-FR" b="0" i="0" dirty="0" err="1">
                <a:solidFill>
                  <a:srgbClr val="333333"/>
                </a:solidFill>
                <a:effectLst/>
                <a:latin typeface="Fira Sans" panose="020B0604020202020204" pitchFamily="34" charset="0"/>
              </a:rPr>
              <a:t>empty</a:t>
            </a:r>
            <a:r>
              <a:rPr lang="fr-FR" b="0" i="0" dirty="0">
                <a:solidFill>
                  <a:srgbClr val="333333"/>
                </a:solidFill>
                <a:effectLst/>
                <a:latin typeface="Fira Sans" panose="020B0604020202020204" pitchFamily="34" charset="0"/>
              </a:rPr>
              <a:t> fait la même chose mais ne prendra pas en compte les valeurs </a:t>
            </a:r>
            <a:r>
              <a:rPr lang="fr-FR" b="0" i="0" dirty="0" err="1">
                <a:solidFill>
                  <a:srgbClr val="333333"/>
                </a:solidFill>
                <a:effectLst/>
                <a:latin typeface="Fira Sans" panose="020B0604020202020204" pitchFamily="34" charset="0"/>
              </a:rPr>
              <a:t>null</a:t>
            </a:r>
            <a:r>
              <a:rPr lang="fr-FR" b="0" i="0" dirty="0">
                <a:solidFill>
                  <a:srgbClr val="333333"/>
                </a:solidFill>
                <a:effectLst/>
                <a:latin typeface="Fira Sans" panose="020B0604020202020204" pitchFamily="34" charset="0"/>
              </a:rPr>
              <a:t> (</a:t>
            </a:r>
            <a:r>
              <a:rPr lang="fr-FR" b="0" i="0" dirty="0" err="1">
                <a:solidFill>
                  <a:srgbClr val="333333"/>
                </a:solidFill>
                <a:effectLst/>
                <a:latin typeface="Fira Sans" panose="020B0604020202020204" pitchFamily="34" charset="0"/>
              </a:rPr>
              <a:t>empty</a:t>
            </a:r>
            <a:r>
              <a:rPr lang="fr-FR" b="0" i="0" dirty="0">
                <a:solidFill>
                  <a:srgbClr val="333333"/>
                </a:solidFill>
                <a:effectLst/>
                <a:latin typeface="Fira Sans" panose="020B0604020202020204" pitchFamily="34" charset="0"/>
              </a:rPr>
              <a:t> </a:t>
            </a:r>
            <a:r>
              <a:rPr lang="fr-FR" b="0" i="0" dirty="0">
                <a:solidFill>
                  <a:srgbClr val="333333"/>
                </a:solidFill>
                <a:effectLst/>
                <a:latin typeface="Fira Sans" panose="020B0503050000020004" pitchFamily="34" charset="0"/>
              </a:rPr>
              <a:t>détermine tout bêtement si une variable est vide)</a:t>
            </a:r>
          </a:p>
          <a:p>
            <a:endParaRPr lang="fr-FR" b="0" i="0" dirty="0">
              <a:solidFill>
                <a:srgbClr val="333333"/>
              </a:solidFill>
              <a:effectLst/>
              <a:latin typeface="Fira Sans" panose="020B0503050000020004" pitchFamily="34" charset="0"/>
            </a:endParaRPr>
          </a:p>
          <a:p>
            <a:r>
              <a:rPr lang="fr-FR" b="0" i="1" dirty="0">
                <a:solidFill>
                  <a:srgbClr val="89DDFF"/>
                </a:solidFill>
                <a:effectLst/>
                <a:latin typeface="Consolas" panose="020B0609020204030204" pitchFamily="49" charset="0"/>
              </a:rPr>
              <a:t>if</a:t>
            </a:r>
            <a:r>
              <a:rPr lang="fr-FR" b="0" dirty="0">
                <a:solidFill>
                  <a:srgbClr val="89DDFF"/>
                </a:solidFill>
                <a:effectLst/>
                <a:latin typeface="Consolas" panose="020B0609020204030204" pitchFamily="49" charset="0"/>
              </a:rPr>
              <a:t>(</a:t>
            </a:r>
            <a:r>
              <a:rPr lang="fr-FR" b="0" dirty="0" err="1">
                <a:solidFill>
                  <a:srgbClr val="82AAFF"/>
                </a:solidFill>
                <a:effectLst/>
                <a:latin typeface="Consolas" panose="020B0609020204030204" pitchFamily="49" charset="0"/>
              </a:rPr>
              <a:t>isset</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_POST</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i="1" dirty="0">
                <a:solidFill>
                  <a:srgbClr val="4A4A4A"/>
                </a:solidFill>
                <a:effectLst/>
                <a:latin typeface="Consolas" panose="020B0609020204030204" pitchFamily="49" charset="0"/>
              </a:rPr>
              <a:t>// Si $_POST['essai'] est déclarée (donc différent de </a:t>
            </a:r>
            <a:r>
              <a:rPr lang="fr-FR" b="0" i="1" dirty="0" err="1">
                <a:solidFill>
                  <a:srgbClr val="4A4A4A"/>
                </a:solidFill>
                <a:effectLst/>
                <a:latin typeface="Consolas" panose="020B0609020204030204" pitchFamily="49" charset="0"/>
              </a:rPr>
              <a:t>null</a:t>
            </a:r>
            <a:r>
              <a:rPr lang="fr-FR" b="0" i="1" dirty="0">
                <a:solidFill>
                  <a:srgbClr val="4A4A4A"/>
                </a:solidFill>
                <a:effectLst/>
                <a:latin typeface="Consolas" panose="020B0609020204030204" pitchFamily="49" charset="0"/>
              </a:rPr>
              <a:t> et vide) Alors ...</a:t>
            </a:r>
            <a:endParaRPr lang="fr-FR" b="0" dirty="0">
              <a:solidFill>
                <a:srgbClr val="EEFFFF"/>
              </a:solidFill>
              <a:effectLst/>
              <a:latin typeface="Consolas" panose="020B0609020204030204" pitchFamily="49" charset="0"/>
            </a:endParaRPr>
          </a:p>
          <a:p>
            <a:r>
              <a:rPr lang="fr-FR" b="0" i="1" dirty="0">
                <a:solidFill>
                  <a:srgbClr val="4A4A4A"/>
                </a:solidFill>
                <a:effectLst/>
                <a:latin typeface="Consolas" panose="020B0609020204030204" pitchFamily="49" charset="0"/>
              </a:rPr>
              <a:t>// $_POST['essai'] représente les lettres que l'utilisateur envoie via le formulaire</a:t>
            </a:r>
            <a:endParaRPr lang="fr-FR" b="0" dirty="0">
              <a:solidFill>
                <a:srgbClr val="EEFFFF"/>
              </a:solidFill>
              <a:effectLst/>
              <a:latin typeface="Consolas" panose="020B0609020204030204" pitchFamily="49" charset="0"/>
            </a:endParaRPr>
          </a:p>
          <a:p>
            <a:r>
              <a:rPr lang="fr-FR" b="0" i="1" dirty="0">
                <a:solidFill>
                  <a:srgbClr val="4A4A4A"/>
                </a:solidFill>
                <a:effectLst/>
                <a:latin typeface="Consolas" panose="020B0609020204030204" pitchFamily="49" charset="0"/>
              </a:rPr>
              <a:t>// On </a:t>
            </a:r>
            <a:r>
              <a:rPr lang="fr-FR" b="0" i="1" dirty="0" err="1">
                <a:solidFill>
                  <a:srgbClr val="4A4A4A"/>
                </a:solidFill>
                <a:effectLst/>
                <a:latin typeface="Consolas" panose="020B0609020204030204" pitchFamily="49" charset="0"/>
              </a:rPr>
              <a:t>recupere</a:t>
            </a:r>
            <a:r>
              <a:rPr lang="fr-FR" b="0" i="1" dirty="0">
                <a:solidFill>
                  <a:srgbClr val="4A4A4A"/>
                </a:solidFill>
                <a:effectLst/>
                <a:latin typeface="Consolas" panose="020B0609020204030204" pitchFamily="49" charset="0"/>
              </a:rPr>
              <a:t> les données envoyé par l'utilisateur avec la Superglobale POST </a:t>
            </a:r>
          </a:p>
          <a:p>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i="1" dirty="0">
                <a:solidFill>
                  <a:srgbClr val="89DDFF"/>
                </a:solidFill>
                <a:effectLst/>
                <a:latin typeface="Consolas" panose="020B0609020204030204" pitchFamily="49" charset="0"/>
              </a:rPr>
              <a:t>if</a:t>
            </a:r>
            <a:r>
              <a:rPr lang="fr-FR" b="0" dirty="0">
                <a:solidFill>
                  <a:srgbClr val="89DDFF"/>
                </a:solidFill>
                <a:effectLst/>
                <a:latin typeface="Consolas" panose="020B0609020204030204" pitchFamily="49" charset="0"/>
              </a:rPr>
              <a:t>(</a:t>
            </a:r>
            <a:r>
              <a:rPr lang="fr-FR" b="0" dirty="0">
                <a:solidFill>
                  <a:srgbClr val="C792EA"/>
                </a:solidFill>
                <a:effectLst/>
                <a:latin typeface="Consolas" panose="020B0609020204030204" pitchFamily="49" charset="0"/>
              </a:rPr>
              <a:t>!</a:t>
            </a:r>
            <a:r>
              <a:rPr lang="fr-FR" b="0" dirty="0" err="1">
                <a:solidFill>
                  <a:srgbClr val="82AAFF"/>
                </a:solidFill>
                <a:effectLst/>
                <a:latin typeface="Consolas" panose="020B0609020204030204" pitchFamily="49" charset="0"/>
              </a:rPr>
              <a:t>in_array</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_POST</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essais</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Si la lettre qu'a choisi l'utilisateur ($_POST['essai']) n'est pas dans notre tableau de lettre ($_SESSION['essais']) Alors</a:t>
            </a:r>
          </a:p>
          <a:p>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i="1" dirty="0">
                <a:solidFill>
                  <a:srgbClr val="89DDFF"/>
                </a:solidFill>
                <a:effectLst/>
                <a:latin typeface="Consolas" panose="020B0609020204030204" pitchFamily="49" charset="0"/>
              </a:rPr>
              <a:t>if</a:t>
            </a:r>
            <a:r>
              <a:rPr lang="fr-FR" b="0" dirty="0">
                <a:solidFill>
                  <a:srgbClr val="89DDFF"/>
                </a:solidFill>
                <a:effectLst/>
                <a:latin typeface="Consolas" panose="020B0609020204030204" pitchFamily="49" charset="0"/>
              </a:rPr>
              <a:t>(</a:t>
            </a:r>
            <a:r>
              <a:rPr lang="fr-FR" b="0" dirty="0" err="1">
                <a:solidFill>
                  <a:srgbClr val="82AAFF"/>
                </a:solidFill>
                <a:effectLst/>
                <a:latin typeface="Consolas" panose="020B0609020204030204" pitchFamily="49" charset="0"/>
              </a:rPr>
              <a:t>strpos</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mot</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_POST</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F78C6C"/>
                </a:solidFill>
                <a:effectLst/>
                <a:latin typeface="Consolas" panose="020B0609020204030204" pitchFamily="49" charset="0"/>
              </a:rPr>
              <a:t>FALSE</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Comme au dessus. mais sans tableau donc on utilise </a:t>
            </a:r>
            <a:r>
              <a:rPr lang="fr-FR" b="0" i="1" dirty="0" err="1">
                <a:solidFill>
                  <a:srgbClr val="4A4A4A"/>
                </a:solidFill>
                <a:effectLst/>
                <a:latin typeface="Consolas" panose="020B0609020204030204" pitchFamily="49" charset="0"/>
              </a:rPr>
              <a:t>strpos</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Si la lettre choisi par l'utilisateur n'est pas dans le mot à trouver alors </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vies</a:t>
            </a:r>
            <a:r>
              <a:rPr lang="fr-FR" b="0" dirty="0">
                <a:solidFill>
                  <a:srgbClr val="89DDFF"/>
                </a:solidFill>
                <a:effectLst/>
                <a:latin typeface="Consolas" panose="020B0609020204030204" pitchFamily="49" charset="0"/>
              </a:rPr>
              <a:t>']</a:t>
            </a:r>
            <a:r>
              <a:rPr lang="fr-FR" b="0" dirty="0">
                <a:solidFill>
                  <a:srgbClr val="C792EA"/>
                </a:solidFill>
                <a:effectLst/>
                <a:latin typeface="Consolas" panose="020B0609020204030204" pitchFamily="49" charset="0"/>
              </a:rPr>
              <a:t>--</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a:t>
            </a:r>
            <a:r>
              <a:rPr lang="fr-FR" b="0" i="1" dirty="0" err="1">
                <a:solidFill>
                  <a:srgbClr val="4A4A4A"/>
                </a:solidFill>
                <a:effectLst/>
                <a:latin typeface="Consolas" panose="020B0609020204030204" pitchFamily="49" charset="0"/>
              </a:rPr>
              <a:t>enleve</a:t>
            </a:r>
            <a:r>
              <a:rPr lang="fr-FR" b="0" i="1" dirty="0">
                <a:solidFill>
                  <a:srgbClr val="4A4A4A"/>
                </a:solidFill>
                <a:effectLst/>
                <a:latin typeface="Consolas" panose="020B0609020204030204" pitchFamily="49" charset="0"/>
              </a:rPr>
              <a:t> une vie a l'utilisateur car il s'est trompé </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essais</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_POST</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rajoute la lettre qu'a choisi l'utilisateur (dans notre tableau $_SESSION['essais']) </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même si elle n'est pas dans le mot afin que l'utilisateur ne se trompe pas deux fois</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i="1" dirty="0" err="1">
                <a:solidFill>
                  <a:srgbClr val="89DDFF"/>
                </a:solidFill>
                <a:effectLst/>
                <a:latin typeface="Consolas" panose="020B0609020204030204" pitchFamily="49" charset="0"/>
              </a:rPr>
              <a:t>else</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a:t>
            </a:r>
            <a:r>
              <a:rPr lang="fr-FR" b="0" i="1" dirty="0" err="1">
                <a:solidFill>
                  <a:srgbClr val="4A4A4A"/>
                </a:solidFill>
                <a:effectLst/>
                <a:latin typeface="Consolas" panose="020B0609020204030204" pitchFamily="49" charset="0"/>
              </a:rPr>
              <a:t>echo</a:t>
            </a:r>
            <a:r>
              <a:rPr lang="fr-FR" b="0" i="1" dirty="0">
                <a:solidFill>
                  <a:srgbClr val="4A4A4A"/>
                </a:solidFill>
                <a:effectLst/>
                <a:latin typeface="Consolas" panose="020B0609020204030204" pitchFamily="49" charset="0"/>
              </a:rPr>
              <a:t> "&lt;p class='</a:t>
            </a:r>
            <a:r>
              <a:rPr lang="fr-FR" b="0" i="1" dirty="0" err="1">
                <a:solidFill>
                  <a:srgbClr val="4A4A4A"/>
                </a:solidFill>
                <a:effectLst/>
                <a:latin typeface="Consolas" panose="020B0609020204030204" pitchFamily="49" charset="0"/>
              </a:rPr>
              <a:t>lettreDejaDeviner</a:t>
            </a:r>
            <a:r>
              <a:rPr lang="fr-FR" b="0" i="1" dirty="0">
                <a:solidFill>
                  <a:srgbClr val="4A4A4A"/>
                </a:solidFill>
                <a:effectLst/>
                <a:latin typeface="Consolas" panose="020B0609020204030204" pitchFamily="49" charset="0"/>
              </a:rPr>
              <a:t>'&gt; Lettre déjà devinée &lt;/p&gt;&lt;</a:t>
            </a:r>
            <a:r>
              <a:rPr lang="fr-FR" b="0" i="1" dirty="0" err="1">
                <a:solidFill>
                  <a:srgbClr val="4A4A4A"/>
                </a:solidFill>
                <a:effectLst/>
                <a:latin typeface="Consolas" panose="020B0609020204030204" pitchFamily="49" charset="0"/>
              </a:rPr>
              <a:t>br</a:t>
            </a:r>
            <a:r>
              <a:rPr lang="fr-FR" b="0" i="1" dirty="0">
                <a:solidFill>
                  <a:srgbClr val="4A4A4A"/>
                </a:solidFill>
                <a:effectLst/>
                <a:latin typeface="Consolas" panose="020B0609020204030204" pitchFamily="49" charset="0"/>
              </a:rPr>
              <a:t>&gt;";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Ici ceci ne sert a rien. Car par la suite on va utiliser $</a:t>
            </a:r>
            <a:r>
              <a:rPr lang="fr-FR" b="0" i="1" dirty="0" err="1">
                <a:solidFill>
                  <a:srgbClr val="4A4A4A"/>
                </a:solidFill>
                <a:effectLst/>
                <a:latin typeface="Consolas" panose="020B0609020204030204" pitchFamily="49" charset="0"/>
              </a:rPr>
              <a:t>lettreRestantes</a:t>
            </a:r>
            <a:r>
              <a:rPr lang="fr-FR" b="0" i="1" dirty="0">
                <a:solidFill>
                  <a:srgbClr val="4A4A4A"/>
                </a:solidFill>
                <a:effectLst/>
                <a:latin typeface="Consolas" panose="020B0609020204030204" pitchFamily="49" charset="0"/>
              </a:rPr>
              <a:t> donc l'utilisateur n'aura jamais ce message</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br>
              <a:rPr lang="fr-FR" b="0" dirty="0">
                <a:solidFill>
                  <a:srgbClr val="EEFFFF"/>
                </a:solidFill>
                <a:effectLst/>
                <a:latin typeface="Consolas" panose="020B0609020204030204" pitchFamily="49" charset="0"/>
              </a:rPr>
            </a:b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br>
              <a:rPr lang="fr-FR" b="0" dirty="0">
                <a:solidFill>
                  <a:srgbClr val="EEFFFF"/>
                </a:solidFill>
                <a:effectLst/>
                <a:latin typeface="Consolas" panose="020B0609020204030204" pitchFamily="49" charset="0"/>
              </a:rPr>
            </a:br>
            <a:r>
              <a:rPr lang="fr-FR" b="0" dirty="0">
                <a:solidFill>
                  <a:srgbClr val="89DDFF"/>
                </a:solidFill>
                <a:effectLst/>
                <a:latin typeface="Consolas" panose="020B0609020204030204" pitchFamily="49" charset="0"/>
              </a:rPr>
              <a:t>$</a:t>
            </a:r>
            <a:r>
              <a:rPr lang="fr-FR" b="0" dirty="0" err="1">
                <a:solidFill>
                  <a:srgbClr val="EEFFFF"/>
                </a:solidFill>
                <a:effectLst/>
                <a:latin typeface="Consolas" panose="020B0609020204030204" pitchFamily="49" charset="0"/>
              </a:rPr>
              <a:t>lettresRestantes</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err="1">
                <a:solidFill>
                  <a:srgbClr val="82AAFF"/>
                </a:solidFill>
                <a:effectLst/>
                <a:latin typeface="Consolas" panose="020B0609020204030204" pitchFamily="49" charset="0"/>
              </a:rPr>
              <a:t>array_diff</a:t>
            </a:r>
            <a:r>
              <a:rPr lang="fr-FR" b="0" dirty="0">
                <a:solidFill>
                  <a:srgbClr val="89DDFF"/>
                </a:solidFill>
                <a:effectLst/>
                <a:latin typeface="Consolas" panose="020B0609020204030204" pitchFamily="49" charset="0"/>
              </a:rPr>
              <a:t>(</a:t>
            </a:r>
            <a:r>
              <a:rPr lang="fr-FR" b="0" dirty="0">
                <a:solidFill>
                  <a:srgbClr val="82AAFF"/>
                </a:solidFill>
                <a:effectLst/>
                <a:latin typeface="Consolas" panose="020B0609020204030204" pitchFamily="49" charset="0"/>
              </a:rPr>
              <a:t>range</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A</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Z</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essais</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i="1" dirty="0">
                <a:solidFill>
                  <a:srgbClr val="4A4A4A"/>
                </a:solidFill>
                <a:effectLst/>
                <a:latin typeface="Consolas" panose="020B0609020204030204" pitchFamily="49" charset="0"/>
              </a:rPr>
              <a:t>// On crée une variable $</a:t>
            </a:r>
            <a:r>
              <a:rPr lang="fr-FR" b="0" i="1" dirty="0" err="1">
                <a:solidFill>
                  <a:srgbClr val="4A4A4A"/>
                </a:solidFill>
                <a:effectLst/>
                <a:latin typeface="Consolas" panose="020B0609020204030204" pitchFamily="49" charset="0"/>
              </a:rPr>
              <a:t>lettreRestantes</a:t>
            </a:r>
            <a:r>
              <a:rPr lang="fr-FR" b="0" i="1" dirty="0">
                <a:solidFill>
                  <a:srgbClr val="4A4A4A"/>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i="1" dirty="0">
                <a:solidFill>
                  <a:srgbClr val="4A4A4A"/>
                </a:solidFill>
                <a:effectLst/>
                <a:latin typeface="Consolas" panose="020B0609020204030204" pitchFamily="49" charset="0"/>
              </a:rPr>
              <a:t>// On place dans cette variable l'alphabet de A </a:t>
            </a:r>
            <a:r>
              <a:rPr lang="fr-FR" b="0" i="1" dirty="0" err="1">
                <a:solidFill>
                  <a:srgbClr val="4A4A4A"/>
                </a:solidFill>
                <a:effectLst/>
                <a:latin typeface="Consolas" panose="020B0609020204030204" pitchFamily="49" charset="0"/>
              </a:rPr>
              <a:t>a</a:t>
            </a:r>
            <a:r>
              <a:rPr lang="fr-FR" b="0" i="1" dirty="0">
                <a:solidFill>
                  <a:srgbClr val="4A4A4A"/>
                </a:solidFill>
                <a:effectLst/>
                <a:latin typeface="Consolas" panose="020B0609020204030204" pitchFamily="49" charset="0"/>
              </a:rPr>
              <a:t> Z avec range('A', 'Z')</a:t>
            </a:r>
            <a:endParaRPr lang="fr-FR" b="0" dirty="0">
              <a:solidFill>
                <a:srgbClr val="EEFFFF"/>
              </a:solidFill>
              <a:effectLst/>
              <a:latin typeface="Consolas" panose="020B0609020204030204" pitchFamily="49" charset="0"/>
            </a:endParaRPr>
          </a:p>
          <a:p>
            <a:r>
              <a:rPr lang="fr-FR" b="0" i="1" dirty="0">
                <a:solidFill>
                  <a:srgbClr val="4A4A4A"/>
                </a:solidFill>
                <a:effectLst/>
                <a:latin typeface="Consolas" panose="020B0609020204030204" pitchFamily="49" charset="0"/>
              </a:rPr>
              <a:t>// On </a:t>
            </a:r>
            <a:r>
              <a:rPr lang="fr-FR" b="0" i="1" dirty="0" err="1">
                <a:solidFill>
                  <a:srgbClr val="4A4A4A"/>
                </a:solidFill>
                <a:effectLst/>
                <a:latin typeface="Consolas" panose="020B0609020204030204" pitchFamily="49" charset="0"/>
              </a:rPr>
              <a:t>enleve</a:t>
            </a:r>
            <a:r>
              <a:rPr lang="fr-FR" b="0" i="1" dirty="0">
                <a:solidFill>
                  <a:srgbClr val="4A4A4A"/>
                </a:solidFill>
                <a:effectLst/>
                <a:latin typeface="Consolas" panose="020B0609020204030204" pitchFamily="49" charset="0"/>
              </a:rPr>
              <a:t> de l'alphabet toutes les lettres déjà choisi par l'utilisateur ($_SESSION['essais']) avec </a:t>
            </a:r>
            <a:r>
              <a:rPr lang="fr-FR" b="0" i="1" dirty="0" err="1">
                <a:solidFill>
                  <a:srgbClr val="4A4A4A"/>
                </a:solidFill>
                <a:effectLst/>
                <a:latin typeface="Consolas" panose="020B0609020204030204" pitchFamily="49" charset="0"/>
              </a:rPr>
              <a:t>array_diff</a:t>
            </a:r>
            <a:endParaRPr lang="fr-FR" b="0" dirty="0">
              <a:solidFill>
                <a:srgbClr val="EEFFFF"/>
              </a:solidFill>
              <a:effectLs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7</a:t>
            </a:fld>
            <a:endParaRPr lang="fr-FR"/>
          </a:p>
        </p:txBody>
      </p:sp>
    </p:spTree>
    <p:extLst>
      <p:ext uri="{BB962C8B-B14F-4D97-AF65-F5344CB8AC3E}">
        <p14:creationId xmlns:p14="http://schemas.microsoft.com/office/powerpoint/2010/main" val="372575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89DDFF"/>
                </a:solidFill>
                <a:effectLst/>
                <a:latin typeface="Consolas" panose="020B0609020204030204" pitchFamily="49" charset="0"/>
              </a:rPr>
              <a:t>$</a:t>
            </a:r>
            <a:r>
              <a:rPr lang="fr-FR" b="0" dirty="0" err="1">
                <a:solidFill>
                  <a:srgbClr val="EEFFFF"/>
                </a:solidFill>
                <a:effectLst/>
                <a:latin typeface="Consolas" panose="020B0609020204030204" pitchFamily="49" charset="0"/>
              </a:rPr>
              <a:t>longueurDuMot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err="1">
                <a:solidFill>
                  <a:srgbClr val="82AAFF"/>
                </a:solidFill>
                <a:effectLst/>
                <a:latin typeface="Consolas" panose="020B0609020204030204" pitchFamily="49" charset="0"/>
              </a:rPr>
              <a:t>strlen</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mot</a:t>
            </a:r>
            <a:r>
              <a:rPr lang="fr-FR" b="0" dirty="0">
                <a:solidFill>
                  <a:srgbClr val="89DDFF"/>
                </a:solidFill>
                <a:effectLst/>
                <a:latin typeface="Consolas" panose="020B0609020204030204" pitchFamily="49" charset="0"/>
              </a:rPr>
              <a:t>’]);</a:t>
            </a:r>
            <a:endParaRPr lang="fr-FR" b="0" i="0" dirty="0">
              <a:solidFill>
                <a:srgbClr val="EEFFFF"/>
              </a:solidFill>
              <a:effectLst/>
              <a:latin typeface="Consolas" panose="020B0609020204030204" pitchFamily="49" charset="0"/>
            </a:endParaRPr>
          </a:p>
          <a:p>
            <a:r>
              <a:rPr lang="fr-FR" b="0" i="1" dirty="0">
                <a:solidFill>
                  <a:srgbClr val="4A4A4A"/>
                </a:solidFill>
                <a:effectLst/>
                <a:latin typeface="Consolas" panose="020B0609020204030204" pitchFamily="49" charset="0"/>
              </a:rPr>
              <a:t>// On calcul la longueur du mot a deviner avec </a:t>
            </a:r>
            <a:r>
              <a:rPr lang="fr-FR" b="0" i="1" dirty="0" err="1">
                <a:solidFill>
                  <a:srgbClr val="4A4A4A"/>
                </a:solidFill>
                <a:effectLst/>
                <a:latin typeface="Consolas" panose="020B0609020204030204" pitchFamily="49" charset="0"/>
              </a:rPr>
              <a:t>strlen</a:t>
            </a:r>
            <a:r>
              <a:rPr lang="fr-FR" b="0" i="1" dirty="0">
                <a:solidFill>
                  <a:srgbClr val="4A4A4A"/>
                </a:solidFill>
                <a:effectLst/>
                <a:latin typeface="Consolas" panose="020B0609020204030204" pitchFamily="49" charset="0"/>
              </a:rPr>
              <a:t> puis on met le résultat dans une variable $</a:t>
            </a:r>
            <a:r>
              <a:rPr lang="fr-FR" b="0" i="1" dirty="0" err="1">
                <a:solidFill>
                  <a:srgbClr val="4A4A4A"/>
                </a:solidFill>
                <a:effectLst/>
                <a:latin typeface="Consolas" panose="020B0609020204030204" pitchFamily="49" charset="0"/>
              </a:rPr>
              <a:t>longueurDuMot</a:t>
            </a:r>
            <a:endParaRPr lang="fr-FR" b="0" i="1" dirty="0">
              <a:solidFill>
                <a:srgbClr val="4A4A4A"/>
              </a:solidFill>
              <a:effectLst/>
              <a:latin typeface="Consolas" panose="020B0609020204030204" pitchFamily="49" charset="0"/>
            </a:endParaRPr>
          </a:p>
          <a:p>
            <a:endParaRPr lang="fr-FR" b="0" i="1" dirty="0">
              <a:solidFill>
                <a:srgbClr val="4A4A4A"/>
              </a:solidFill>
              <a:effectLst/>
              <a:latin typeface="Consolas" panose="020B0609020204030204" pitchFamily="49" charset="0"/>
            </a:endParaRPr>
          </a:p>
          <a:p>
            <a:endParaRPr lang="fr-FR" b="0" i="1" dirty="0">
              <a:solidFill>
                <a:srgbClr val="4A4A4A"/>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i="1" dirty="0">
                <a:solidFill>
                  <a:srgbClr val="89DDFF"/>
                </a:solidFill>
                <a:effectLst/>
                <a:latin typeface="Consolas" panose="020B0609020204030204" pitchFamily="49" charset="0"/>
              </a:rPr>
              <a:t>for</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i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F78C6C"/>
                </a:solidFill>
                <a:effectLst/>
                <a:latin typeface="Consolas" panose="020B0609020204030204" pitchFamily="49" charset="0"/>
              </a:rPr>
              <a:t>0</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i </a:t>
            </a:r>
            <a:r>
              <a:rPr lang="fr-FR" b="0" dirty="0">
                <a:solidFill>
                  <a:srgbClr val="C792EA"/>
                </a:solidFill>
                <a:effectLst/>
                <a:latin typeface="Consolas" panose="020B0609020204030204" pitchFamily="49" charset="0"/>
              </a:rPr>
              <a:t>&lt;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err="1">
                <a:solidFill>
                  <a:srgbClr val="EEFFFF"/>
                </a:solidFill>
                <a:effectLst/>
                <a:latin typeface="Consolas" panose="020B0609020204030204" pitchFamily="49" charset="0"/>
              </a:rPr>
              <a:t>longueurDuMot</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i</a:t>
            </a:r>
            <a:r>
              <a:rPr lang="fr-FR" b="0" dirty="0">
                <a:solidFill>
                  <a:srgbClr val="C792EA"/>
                </a:solidFill>
                <a:effectLst/>
                <a:latin typeface="Consolas" panose="020B0609020204030204" pitchFamily="49" charset="0"/>
              </a:rPr>
              <a:t>++</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fait une boucle allant de 1 jusqu'au nombre de lettre du mot a deviner</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Ici elle va de 0 jusqu'au </a:t>
            </a:r>
            <a:r>
              <a:rPr lang="fr-FR" b="0" i="1" dirty="0" err="1">
                <a:solidFill>
                  <a:srgbClr val="4A4A4A"/>
                </a:solidFill>
                <a:effectLst/>
                <a:latin typeface="Consolas" panose="020B0609020204030204" pitchFamily="49" charset="0"/>
              </a:rPr>
              <a:t>jusqu'au</a:t>
            </a:r>
            <a:r>
              <a:rPr lang="fr-FR" b="0" i="1" dirty="0">
                <a:solidFill>
                  <a:srgbClr val="4A4A4A"/>
                </a:solidFill>
                <a:effectLst/>
                <a:latin typeface="Consolas" panose="020B0609020204030204" pitchFamily="49" charset="0"/>
              </a:rPr>
              <a:t> nombre de lettre du mot a deviner -1</a:t>
            </a:r>
          </a:p>
          <a:p>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i="1" dirty="0">
                <a:solidFill>
                  <a:srgbClr val="89DDFF"/>
                </a:solidFill>
                <a:effectLst/>
                <a:latin typeface="Consolas" panose="020B0609020204030204" pitchFamily="49" charset="0"/>
              </a:rPr>
              <a:t>if</a:t>
            </a:r>
            <a:r>
              <a:rPr lang="fr-FR" b="0" dirty="0">
                <a:solidFill>
                  <a:srgbClr val="89DDFF"/>
                </a:solidFill>
                <a:effectLst/>
                <a:latin typeface="Consolas" panose="020B0609020204030204" pitchFamily="49" charset="0"/>
              </a:rPr>
              <a:t>(</a:t>
            </a:r>
            <a:r>
              <a:rPr lang="fr-FR" b="0" dirty="0" err="1">
                <a:solidFill>
                  <a:srgbClr val="82AAFF"/>
                </a:solidFill>
                <a:effectLst/>
                <a:latin typeface="Consolas" panose="020B0609020204030204" pitchFamily="49" charset="0"/>
              </a:rPr>
              <a:t>in_array</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mot</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i</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essais</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Si la lettre choisit par l'utilisateur (qu'on a mis dans le tableau $_SESSION['essais']) est dans le mot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a:t>
            </a:r>
            <a:r>
              <a:rPr lang="fr-FR" b="0" i="1" dirty="0" err="1">
                <a:solidFill>
                  <a:srgbClr val="4A4A4A"/>
                </a:solidFill>
                <a:effectLst/>
                <a:latin typeface="Consolas" panose="020B0609020204030204" pitchFamily="49" charset="0"/>
              </a:rPr>
              <a:t>précisement</a:t>
            </a:r>
            <a:r>
              <a:rPr lang="fr-FR" b="0" i="1" dirty="0">
                <a:solidFill>
                  <a:srgbClr val="4A4A4A"/>
                </a:solidFill>
                <a:effectLst/>
                <a:latin typeface="Consolas" panose="020B0609020204030204" pitchFamily="49" charset="0"/>
              </a:rPr>
              <a:t> a la place de la lettre dans le mot)  </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err="1">
                <a:solidFill>
                  <a:srgbClr val="EEFFFF"/>
                </a:solidFill>
                <a:effectLst/>
                <a:latin typeface="Consolas" panose="020B0609020204030204" pitchFamily="49" charset="0"/>
              </a:rPr>
              <a:t>etat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_SESSION</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mot</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i</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Alors on met la lettre dans notre variable $</a:t>
            </a:r>
            <a:r>
              <a:rPr lang="fr-FR" b="0" i="1" dirty="0" err="1">
                <a:solidFill>
                  <a:srgbClr val="4A4A4A"/>
                </a:solidFill>
                <a:effectLst/>
                <a:latin typeface="Consolas" panose="020B0609020204030204" pitchFamily="49" charset="0"/>
              </a:rPr>
              <a:t>etat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 signifie qu'on </a:t>
            </a:r>
            <a:r>
              <a:rPr lang="fr-FR" b="0" i="1" dirty="0" err="1">
                <a:solidFill>
                  <a:srgbClr val="4A4A4A"/>
                </a:solidFill>
                <a:effectLst/>
                <a:latin typeface="Consolas" panose="020B0609020204030204" pitchFamily="49" charset="0"/>
              </a:rPr>
              <a:t>concatenne</a:t>
            </a:r>
            <a:r>
              <a:rPr lang="fr-FR" b="0" i="1" dirty="0">
                <a:solidFill>
                  <a:srgbClr val="4A4A4A"/>
                </a:solidFill>
                <a:effectLst/>
                <a:latin typeface="Consolas" panose="020B0609020204030204" pitchFamily="49" charset="0"/>
              </a:rPr>
              <a:t> la variable afin de mettre plusieurs résultats dans celle-ci</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i="1" dirty="0" err="1">
                <a:solidFill>
                  <a:srgbClr val="89DDFF"/>
                </a:solidFill>
                <a:effectLst/>
                <a:latin typeface="Consolas" panose="020B0609020204030204" pitchFamily="49" charset="0"/>
              </a:rPr>
              <a:t>else</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Sinon ... donc Si la lettre choisit par l'utilisateur (qu'on a mis dans le tableau $_SESSION['essais']) n'est pas dans le mot</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err="1">
                <a:solidFill>
                  <a:srgbClr val="EEFFFF"/>
                </a:solidFill>
                <a:effectLst/>
                <a:latin typeface="Consolas" panose="020B0609020204030204" pitchFamily="49" charset="0"/>
              </a:rPr>
              <a:t>etat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_</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affiche un </a:t>
            </a:r>
            <a:r>
              <a:rPr lang="fr-FR" b="0" i="1" dirty="0" err="1">
                <a:solidFill>
                  <a:srgbClr val="4A4A4A"/>
                </a:solidFill>
                <a:effectLst/>
                <a:latin typeface="Consolas" panose="020B0609020204030204" pitchFamily="49" charset="0"/>
              </a:rPr>
              <a:t>underscore</a:t>
            </a:r>
            <a:r>
              <a:rPr lang="fr-FR" b="0" i="1" dirty="0">
                <a:solidFill>
                  <a:srgbClr val="4A4A4A"/>
                </a:solidFill>
                <a:effectLst/>
                <a:latin typeface="Consolas" panose="020B0609020204030204" pitchFamily="49" charset="0"/>
              </a:rPr>
              <a:t> a la place de la lettre a deviner </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err="1">
                <a:solidFill>
                  <a:srgbClr val="EEFFFF"/>
                </a:solidFill>
                <a:effectLst/>
                <a:latin typeface="Consolas" panose="020B0609020204030204" pitchFamily="49" charset="0"/>
              </a:rPr>
              <a:t>lettresRestantesADeviner</a:t>
            </a:r>
            <a:r>
              <a:rPr lang="fr-FR" b="0" dirty="0">
                <a:solidFill>
                  <a:srgbClr val="C792EA"/>
                </a:solidFill>
                <a:effectLst/>
                <a:latin typeface="Consolas" panose="020B0609020204030204" pitchFamily="49" charset="0"/>
              </a:rPr>
              <a:t>++</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incrémente de 1 notre variable lettre restantes a deviner. (pour chaque lettre restante a deviner)</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err="1">
                <a:solidFill>
                  <a:srgbClr val="EEFFFF"/>
                </a:solidFill>
                <a:effectLst/>
                <a:latin typeface="Consolas" panose="020B0609020204030204" pitchFamily="49" charset="0"/>
              </a:rPr>
              <a:t>etat</a:t>
            </a:r>
            <a:r>
              <a:rPr lang="fr-FR" b="0" dirty="0">
                <a:solidFill>
                  <a:srgbClr val="EEFFFF"/>
                </a:solidFill>
                <a:effectLst/>
                <a:latin typeface="Consolas" panose="020B0609020204030204" pitchFamily="49" charset="0"/>
              </a:rPr>
              <a:t> </a:t>
            </a:r>
            <a:r>
              <a:rPr lang="fr-FR" b="0" dirty="0">
                <a:solidFill>
                  <a:srgbClr val="C792EA"/>
                </a:solidFill>
                <a:effectLst/>
                <a:latin typeface="Consolas" panose="020B0609020204030204" pitchFamily="49" charset="0"/>
              </a:rPr>
              <a:t>.=</a:t>
            </a:r>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r>
              <a:rPr lang="fr-FR" b="0" dirty="0">
                <a:solidFill>
                  <a:srgbClr val="C3E88D"/>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On met un espace dans notre variable $</a:t>
            </a:r>
            <a:r>
              <a:rPr lang="fr-FR" b="0" i="1" dirty="0" err="1">
                <a:solidFill>
                  <a:srgbClr val="4A4A4A"/>
                </a:solidFill>
                <a:effectLst/>
                <a:latin typeface="Consolas" panose="020B0609020204030204" pitchFamily="49" charset="0"/>
              </a:rPr>
              <a:t>etat</a:t>
            </a:r>
            <a:r>
              <a:rPr lang="fr-FR" b="0" i="1" dirty="0">
                <a:solidFill>
                  <a:srgbClr val="4A4A4A"/>
                </a:solidFill>
                <a:effectLst/>
                <a:latin typeface="Consolas" panose="020B0609020204030204" pitchFamily="49" charset="0"/>
              </a:rPr>
              <a:t> pour faire plus jolie au niveau de l'affichage et que les _ ne soient pas collés</a:t>
            </a:r>
            <a:endParaRPr lang="fr-FR" b="0" dirty="0">
              <a:solidFill>
                <a:srgbClr val="EEFFFF"/>
              </a:solidFill>
              <a:effectLst/>
              <a:latin typeface="Consolas" panose="020B0609020204030204" pitchFamily="49" charset="0"/>
            </a:endParaRPr>
          </a:p>
          <a:p>
            <a:r>
              <a:rPr lang="fr-FR" b="0" dirty="0">
                <a:solidFill>
                  <a:srgbClr val="89DDFF"/>
                </a:solidFill>
                <a:effectLst/>
                <a:latin typeface="Consolas" panose="020B0609020204030204" pitchFamily="49" charset="0"/>
              </a:rPr>
              <a:t>        </a:t>
            </a:r>
            <a:r>
              <a:rPr lang="fr-FR" b="0" i="1" dirty="0">
                <a:solidFill>
                  <a:srgbClr val="4A4A4A"/>
                </a:solidFill>
                <a:effectLst/>
                <a:latin typeface="Consolas" panose="020B0609020204030204" pitchFamily="49" charset="0"/>
              </a:rPr>
              <a:t>// comme ça on pourra différencier chaque lettre précisément </a:t>
            </a:r>
            <a:endParaRPr lang="fr-FR" b="0" dirty="0">
              <a:solidFill>
                <a:srgbClr val="EEFFFF"/>
              </a:solidFill>
              <a:effectLst/>
              <a:latin typeface="Consolas" panose="020B0609020204030204" pitchFamily="49" charset="0"/>
            </a:endParaRPr>
          </a:p>
          <a:p>
            <a:r>
              <a:rPr lang="fr-FR" b="0" dirty="0">
                <a:solidFill>
                  <a:srgbClr val="EEFFFF"/>
                </a:solidFill>
                <a:effectLst/>
                <a:latin typeface="Consolas" panose="020B0609020204030204" pitchFamily="49" charset="0"/>
              </a:rPr>
              <a:t>    </a:t>
            </a:r>
            <a:r>
              <a:rPr lang="fr-FR" b="0" dirty="0">
                <a:solidFill>
                  <a:srgbClr val="89DDFF"/>
                </a:solidFill>
                <a:effectLst/>
                <a:latin typeface="Consolas" panose="020B0609020204030204" pitchFamily="49" charset="0"/>
              </a:rPr>
              <a:t>}</a:t>
            </a:r>
            <a:endParaRPr lang="fr-FR" b="0" dirty="0">
              <a:solidFill>
                <a:srgbClr val="EEFFFF"/>
              </a:solidFill>
              <a:effectLst/>
              <a:latin typeface="Consolas" panose="020B0609020204030204" pitchFamily="49" charset="0"/>
            </a:endParaRPr>
          </a:p>
          <a:p>
            <a:endParaRPr lang="fr-FR" b="0" dirty="0">
              <a:solidFill>
                <a:srgbClr val="EEFFFF"/>
              </a:solidFill>
              <a:effectLst/>
              <a:latin typeface="Consolas" panose="020B0609020204030204" pitchFamily="49" charset="0"/>
            </a:endParaRPr>
          </a:p>
          <a:p>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8</a:t>
            </a:fld>
            <a:endParaRPr lang="fr-FR"/>
          </a:p>
        </p:txBody>
      </p:sp>
    </p:spTree>
    <p:extLst>
      <p:ext uri="{BB962C8B-B14F-4D97-AF65-F5344CB8AC3E}">
        <p14:creationId xmlns:p14="http://schemas.microsoft.com/office/powerpoint/2010/main" val="157545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$_SESSION['essais'][] = Tableau de mot contenu en SESSION (jeu)</a:t>
            </a:r>
          </a:p>
          <a:p>
            <a:r>
              <a:rPr lang="fr-FR" dirty="0"/>
              <a:t>$_POST['essai’] = Tableau formulaire</a:t>
            </a:r>
          </a:p>
          <a:p>
            <a:endParaRPr lang="fr-FR" dirty="0"/>
          </a:p>
        </p:txBody>
      </p:sp>
      <p:sp>
        <p:nvSpPr>
          <p:cNvPr id="4" name="Espace réservé du numéro de diapositive 3"/>
          <p:cNvSpPr>
            <a:spLocks noGrp="1"/>
          </p:cNvSpPr>
          <p:nvPr>
            <p:ph type="sldNum" sz="quarter" idx="5"/>
          </p:nvPr>
        </p:nvSpPr>
        <p:spPr/>
        <p:txBody>
          <a:bodyPr/>
          <a:lstStyle/>
          <a:p>
            <a:fld id="{3B389F3C-58F2-4D45-974C-95ECB0D7F9AD}" type="slidenum">
              <a:rPr lang="fr-FR" smtClean="0"/>
              <a:t>9</a:t>
            </a:fld>
            <a:endParaRPr lang="fr-FR"/>
          </a:p>
        </p:txBody>
      </p:sp>
    </p:spTree>
    <p:extLst>
      <p:ext uri="{BB962C8B-B14F-4D97-AF65-F5344CB8AC3E}">
        <p14:creationId xmlns:p14="http://schemas.microsoft.com/office/powerpoint/2010/main" val="193680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01478B9-A0B7-4AA9-BEA3-4DBA97246189}" type="datetimeFigureOut">
              <a:rPr lang="fr-FR" smtClean="0"/>
              <a:t>01/05/2022</a:t>
            </a:fld>
            <a:endParaRPr lang="fr-F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74E52E1-9ABF-4BA4-89B3-46CC5F0289E2}" type="slidenum">
              <a:rPr lang="fr-FR" smtClean="0"/>
              <a:t>‹N°›</a:t>
            </a:fld>
            <a:endParaRPr lang="fr-F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15298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1478B9-A0B7-4AA9-BEA3-4DBA97246189}" type="datetimeFigureOut">
              <a:rPr lang="fr-FR" smtClean="0"/>
              <a:t>01/05/2022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4E52E1-9ABF-4BA4-89B3-46CC5F0289E2}" type="slidenum">
              <a:rPr lang="fr-FR" smtClean="0"/>
              <a:t>‹N°›</a:t>
            </a:fld>
            <a:endParaRPr lang="fr-FR"/>
          </a:p>
        </p:txBody>
      </p:sp>
    </p:spTree>
    <p:extLst>
      <p:ext uri="{BB962C8B-B14F-4D97-AF65-F5344CB8AC3E}">
        <p14:creationId xmlns:p14="http://schemas.microsoft.com/office/powerpoint/2010/main" val="114778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1478B9-A0B7-4AA9-BEA3-4DBA97246189}" type="datetimeFigureOut">
              <a:rPr lang="fr-FR" smtClean="0"/>
              <a:t>01/05/2022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4E52E1-9ABF-4BA4-89B3-46CC5F0289E2}" type="slidenum">
              <a:rPr lang="fr-FR" smtClean="0"/>
              <a:t>‹N°›</a:t>
            </a:fld>
            <a:endParaRPr lang="fr-FR"/>
          </a:p>
        </p:txBody>
      </p:sp>
    </p:spTree>
    <p:extLst>
      <p:ext uri="{BB962C8B-B14F-4D97-AF65-F5344CB8AC3E}">
        <p14:creationId xmlns:p14="http://schemas.microsoft.com/office/powerpoint/2010/main" val="197906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1478B9-A0B7-4AA9-BEA3-4DBA97246189}" type="datetimeFigureOut">
              <a:rPr lang="fr-FR" smtClean="0"/>
              <a:t>01/05/2022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4E52E1-9ABF-4BA4-89B3-46CC5F0289E2}" type="slidenum">
              <a:rPr lang="fr-FR" smtClean="0"/>
              <a:t>‹N°›</a:t>
            </a:fld>
            <a:endParaRPr lang="fr-FR"/>
          </a:p>
        </p:txBody>
      </p:sp>
    </p:spTree>
    <p:extLst>
      <p:ext uri="{BB962C8B-B14F-4D97-AF65-F5344CB8AC3E}">
        <p14:creationId xmlns:p14="http://schemas.microsoft.com/office/powerpoint/2010/main" val="67225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1478B9-A0B7-4AA9-BEA3-4DBA97246189}" type="datetimeFigureOut">
              <a:rPr lang="fr-FR" smtClean="0"/>
              <a:t>01/05/2022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4E52E1-9ABF-4BA4-89B3-46CC5F0289E2}" type="slidenum">
              <a:rPr lang="fr-FR" smtClean="0"/>
              <a:t>‹N°›</a:t>
            </a:fld>
            <a:endParaRPr lang="fr-F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582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01478B9-A0B7-4AA9-BEA3-4DBA97246189}" type="datetimeFigureOut">
              <a:rPr lang="fr-FR" smtClean="0"/>
              <a:t>01/05/2022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4E52E1-9ABF-4BA4-89B3-46CC5F0289E2}" type="slidenum">
              <a:rPr lang="fr-FR" smtClean="0"/>
              <a:t>‹N°›</a:t>
            </a:fld>
            <a:endParaRPr lang="fr-FR"/>
          </a:p>
        </p:txBody>
      </p:sp>
    </p:spTree>
    <p:extLst>
      <p:ext uri="{BB962C8B-B14F-4D97-AF65-F5344CB8AC3E}">
        <p14:creationId xmlns:p14="http://schemas.microsoft.com/office/powerpoint/2010/main" val="170125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a:t>Cliquez pour 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01478B9-A0B7-4AA9-BEA3-4DBA97246189}" type="datetimeFigureOut">
              <a:rPr lang="fr-FR" smtClean="0"/>
              <a:t>01/05/2022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74E52E1-9ABF-4BA4-89B3-46CC5F0289E2}" type="slidenum">
              <a:rPr lang="fr-FR" smtClean="0"/>
              <a:t>‹N°›</a:t>
            </a:fld>
            <a:endParaRPr lang="fr-FR"/>
          </a:p>
        </p:txBody>
      </p:sp>
    </p:spTree>
    <p:extLst>
      <p:ext uri="{BB962C8B-B14F-4D97-AF65-F5344CB8AC3E}">
        <p14:creationId xmlns:p14="http://schemas.microsoft.com/office/powerpoint/2010/main" val="285635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01478B9-A0B7-4AA9-BEA3-4DBA97246189}" type="datetimeFigureOut">
              <a:rPr lang="fr-FR" smtClean="0"/>
              <a:t>01/05/2022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74E52E1-9ABF-4BA4-89B3-46CC5F0289E2}" type="slidenum">
              <a:rPr lang="fr-FR" smtClean="0"/>
              <a:t>‹N°›</a:t>
            </a:fld>
            <a:endParaRPr lang="fr-FR"/>
          </a:p>
        </p:txBody>
      </p:sp>
    </p:spTree>
    <p:extLst>
      <p:ext uri="{BB962C8B-B14F-4D97-AF65-F5344CB8AC3E}">
        <p14:creationId xmlns:p14="http://schemas.microsoft.com/office/powerpoint/2010/main" val="116113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478B9-A0B7-4AA9-BEA3-4DBA97246189}" type="datetimeFigureOut">
              <a:rPr lang="fr-FR" smtClean="0"/>
              <a:t>01/05/2022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74E52E1-9ABF-4BA4-89B3-46CC5F0289E2}" type="slidenum">
              <a:rPr lang="fr-FR" smtClean="0"/>
              <a:t>‹N°›</a:t>
            </a:fld>
            <a:endParaRPr lang="fr-FR"/>
          </a:p>
        </p:txBody>
      </p:sp>
    </p:spTree>
    <p:extLst>
      <p:ext uri="{BB962C8B-B14F-4D97-AF65-F5344CB8AC3E}">
        <p14:creationId xmlns:p14="http://schemas.microsoft.com/office/powerpoint/2010/main" val="184548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1478B9-A0B7-4AA9-BEA3-4DBA97246189}" type="datetimeFigureOut">
              <a:rPr lang="fr-FR" smtClean="0"/>
              <a:t>01/05/2022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4E52E1-9ABF-4BA4-89B3-46CC5F0289E2}" type="slidenum">
              <a:rPr lang="fr-FR" smtClean="0"/>
              <a:t>‹N°›</a:t>
            </a:fld>
            <a:endParaRPr lang="fr-FR"/>
          </a:p>
        </p:txBody>
      </p:sp>
    </p:spTree>
    <p:extLst>
      <p:ext uri="{BB962C8B-B14F-4D97-AF65-F5344CB8AC3E}">
        <p14:creationId xmlns:p14="http://schemas.microsoft.com/office/powerpoint/2010/main" val="246144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1478B9-A0B7-4AA9-BEA3-4DBA97246189}" type="datetimeFigureOut">
              <a:rPr lang="fr-FR" smtClean="0"/>
              <a:t>01/05/2022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4E52E1-9ABF-4BA4-89B3-46CC5F0289E2}" type="slidenum">
              <a:rPr lang="fr-FR" smtClean="0"/>
              <a:t>‹N°›</a:t>
            </a:fld>
            <a:endParaRPr lang="fr-FR"/>
          </a:p>
        </p:txBody>
      </p:sp>
    </p:spTree>
    <p:extLst>
      <p:ext uri="{BB962C8B-B14F-4D97-AF65-F5344CB8AC3E}">
        <p14:creationId xmlns:p14="http://schemas.microsoft.com/office/powerpoint/2010/main" val="282155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01478B9-A0B7-4AA9-BEA3-4DBA97246189}" type="datetimeFigureOut">
              <a:rPr lang="fr-FR" smtClean="0"/>
              <a:t>01/05/2022</a:t>
            </a:fld>
            <a:endParaRPr lang="fr-F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fr-F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74E52E1-9ABF-4BA4-89B3-46CC5F0289E2}" type="slidenum">
              <a:rPr lang="fr-FR" smtClean="0"/>
              <a:t>‹N°›</a:t>
            </a:fld>
            <a:endParaRPr lang="fr-FR"/>
          </a:p>
        </p:txBody>
      </p:sp>
    </p:spTree>
    <p:extLst>
      <p:ext uri="{BB962C8B-B14F-4D97-AF65-F5344CB8AC3E}">
        <p14:creationId xmlns:p14="http://schemas.microsoft.com/office/powerpoint/2010/main" val="26799698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722B0C24-0737-4EBA-9463-7A7FBC155B57}"/>
              </a:ext>
            </a:extLst>
          </p:cNvPr>
          <p:cNvSpPr>
            <a:spLocks noGrp="1"/>
          </p:cNvSpPr>
          <p:nvPr>
            <p:ph type="ctrTitle"/>
          </p:nvPr>
        </p:nvSpPr>
        <p:spPr>
          <a:xfrm>
            <a:off x="5518039" y="467139"/>
            <a:ext cx="5157591" cy="4041648"/>
          </a:xfrm>
        </p:spPr>
        <p:txBody>
          <a:bodyPr>
            <a:normAutofit/>
          </a:bodyPr>
          <a:lstStyle/>
          <a:p>
            <a:r>
              <a:rPr lang="fr-FR" dirty="0">
                <a:solidFill>
                  <a:srgbClr val="FFFFFF"/>
                </a:solidFill>
              </a:rPr>
              <a:t>Jeu du pendu</a:t>
            </a:r>
          </a:p>
        </p:txBody>
      </p:sp>
      <p:sp>
        <p:nvSpPr>
          <p:cNvPr id="3" name="Sous-titre 2">
            <a:extLst>
              <a:ext uri="{FF2B5EF4-FFF2-40B4-BE49-F238E27FC236}">
                <a16:creationId xmlns:a16="http://schemas.microsoft.com/office/drawing/2014/main" id="{6813A3CB-F357-4D9E-8995-F7BA490F76E1}"/>
              </a:ext>
            </a:extLst>
          </p:cNvPr>
          <p:cNvSpPr>
            <a:spLocks noGrp="1"/>
          </p:cNvSpPr>
          <p:nvPr>
            <p:ph type="subTitle" idx="1"/>
          </p:nvPr>
        </p:nvSpPr>
        <p:spPr>
          <a:xfrm>
            <a:off x="5522600" y="4800600"/>
            <a:ext cx="5157592" cy="1691640"/>
          </a:xfrm>
        </p:spPr>
        <p:txBody>
          <a:bodyPr>
            <a:normAutofit/>
          </a:bodyPr>
          <a:lstStyle/>
          <a:p>
            <a:endParaRPr lang="fr-FR">
              <a:solidFill>
                <a:srgbClr val="D9D9D9"/>
              </a:solidFill>
            </a:endParaRPr>
          </a:p>
          <a:p>
            <a:r>
              <a:rPr lang="fr-FR">
                <a:solidFill>
                  <a:srgbClr val="D9D9D9"/>
                </a:solidFill>
              </a:rPr>
              <a:t>Réalisation d’un jeu du pendu en PHP</a:t>
            </a:r>
          </a:p>
        </p:txBody>
      </p:sp>
      <p:sp useBgFill="1">
        <p:nvSpPr>
          <p:cNvPr id="13" name="Rectangle 12">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2008142C-2BF1-40CA-BBD0-3E8BC51CCA0C}"/>
              </a:ext>
            </a:extLst>
          </p:cNvPr>
          <p:cNvPicPr>
            <a:picLocks noChangeAspect="1"/>
          </p:cNvPicPr>
          <p:nvPr/>
        </p:nvPicPr>
        <p:blipFill>
          <a:blip r:embed="rId3"/>
          <a:stretch>
            <a:fillRect/>
          </a:stretch>
        </p:blipFill>
        <p:spPr>
          <a:xfrm>
            <a:off x="902987" y="2342724"/>
            <a:ext cx="3718563" cy="2166063"/>
          </a:xfrm>
          <a:prstGeom prst="rect">
            <a:avLst/>
          </a:prstGeom>
        </p:spPr>
      </p:pic>
      <p:sp>
        <p:nvSpPr>
          <p:cNvPr id="15" name="Rectangle 14">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77292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1B5765-1A23-4ABD-99C9-C46890325AF0}"/>
              </a:ext>
            </a:extLst>
          </p:cNvPr>
          <p:cNvSpPr>
            <a:spLocks noGrp="1"/>
          </p:cNvSpPr>
          <p:nvPr>
            <p:ph type="title"/>
          </p:nvPr>
        </p:nvSpPr>
        <p:spPr/>
        <p:txBody>
          <a:bodyPr/>
          <a:lstStyle/>
          <a:p>
            <a:r>
              <a:rPr lang="fr-FR" dirty="0"/>
              <a:t>      Bootstrap       &amp;     </a:t>
            </a:r>
            <a:r>
              <a:rPr lang="fr-FR" dirty="0" err="1"/>
              <a:t>bootswatch</a:t>
            </a:r>
            <a:endParaRPr lang="fr-FR" dirty="0"/>
          </a:p>
        </p:txBody>
      </p:sp>
      <p:sp>
        <p:nvSpPr>
          <p:cNvPr id="5" name="Espace réservé du texte 4">
            <a:extLst>
              <a:ext uri="{FF2B5EF4-FFF2-40B4-BE49-F238E27FC236}">
                <a16:creationId xmlns:a16="http://schemas.microsoft.com/office/drawing/2014/main" id="{100920DC-951B-494E-A47D-1EF5BC6F37D7}"/>
              </a:ext>
            </a:extLst>
          </p:cNvPr>
          <p:cNvSpPr>
            <a:spLocks noGrp="1"/>
          </p:cNvSpPr>
          <p:nvPr>
            <p:ph type="body" idx="1"/>
          </p:nvPr>
        </p:nvSpPr>
        <p:spPr/>
        <p:txBody>
          <a:bodyPr/>
          <a:lstStyle/>
          <a:p>
            <a:pPr algn="ctr"/>
            <a:r>
              <a:rPr lang="fr-FR" dirty="0" err="1"/>
              <a:t>framework</a:t>
            </a:r>
            <a:r>
              <a:rPr lang="fr-FR" dirty="0"/>
              <a:t> HTML, CSS et JS le plus populaire </a:t>
            </a:r>
          </a:p>
        </p:txBody>
      </p:sp>
      <p:pic>
        <p:nvPicPr>
          <p:cNvPr id="4" name="Espace réservé du contenu 3">
            <a:extLst>
              <a:ext uri="{FF2B5EF4-FFF2-40B4-BE49-F238E27FC236}">
                <a16:creationId xmlns:a16="http://schemas.microsoft.com/office/drawing/2014/main" id="{19E1739E-9BCB-443A-97FA-1B97CEE76253}"/>
              </a:ext>
            </a:extLst>
          </p:cNvPr>
          <p:cNvPicPr>
            <a:picLocks noGrp="1" noChangeAspect="1"/>
          </p:cNvPicPr>
          <p:nvPr>
            <p:ph sz="half" idx="2"/>
          </p:nvPr>
        </p:nvPicPr>
        <p:blipFill>
          <a:blip r:embed="rId3"/>
          <a:stretch>
            <a:fillRect/>
          </a:stretch>
        </p:blipFill>
        <p:spPr>
          <a:xfrm>
            <a:off x="1262063" y="2980248"/>
            <a:ext cx="4479925" cy="2719954"/>
          </a:xfrm>
          <a:prstGeom prst="rect">
            <a:avLst/>
          </a:prstGeom>
        </p:spPr>
      </p:pic>
      <p:sp>
        <p:nvSpPr>
          <p:cNvPr id="6" name="Espace réservé du texte 5">
            <a:extLst>
              <a:ext uri="{FF2B5EF4-FFF2-40B4-BE49-F238E27FC236}">
                <a16:creationId xmlns:a16="http://schemas.microsoft.com/office/drawing/2014/main" id="{6B9BC9C2-90B0-486F-908D-9851B91DFE2B}"/>
              </a:ext>
            </a:extLst>
          </p:cNvPr>
          <p:cNvSpPr>
            <a:spLocks noGrp="1"/>
          </p:cNvSpPr>
          <p:nvPr>
            <p:ph type="body" sz="quarter" idx="3"/>
          </p:nvPr>
        </p:nvSpPr>
        <p:spPr>
          <a:xfrm>
            <a:off x="6127115" y="1720208"/>
            <a:ext cx="4480560" cy="490251"/>
          </a:xfrm>
        </p:spPr>
        <p:txBody>
          <a:bodyPr/>
          <a:lstStyle/>
          <a:p>
            <a:pPr algn="ctr"/>
            <a:r>
              <a:rPr lang="fr-FR" dirty="0"/>
              <a:t>thèmes gratuits pour Bootstrap</a:t>
            </a:r>
          </a:p>
        </p:txBody>
      </p:sp>
      <p:pic>
        <p:nvPicPr>
          <p:cNvPr id="8" name="Espace réservé du contenu 7">
            <a:extLst>
              <a:ext uri="{FF2B5EF4-FFF2-40B4-BE49-F238E27FC236}">
                <a16:creationId xmlns:a16="http://schemas.microsoft.com/office/drawing/2014/main" id="{F3CDF6BC-14A2-4A23-B1FA-E13F0DAAC2DC}"/>
              </a:ext>
            </a:extLst>
          </p:cNvPr>
          <p:cNvPicPr>
            <a:picLocks noGrp="1" noChangeAspect="1"/>
          </p:cNvPicPr>
          <p:nvPr>
            <p:ph sz="quarter" idx="4"/>
          </p:nvPr>
        </p:nvPicPr>
        <p:blipFill>
          <a:blip r:embed="rId4"/>
          <a:stretch>
            <a:fillRect/>
          </a:stretch>
        </p:blipFill>
        <p:spPr>
          <a:xfrm>
            <a:off x="6126163" y="3219847"/>
            <a:ext cx="4481512" cy="2240756"/>
          </a:xfrm>
          <a:prstGeom prst="rect">
            <a:avLst/>
          </a:prstGeom>
        </p:spPr>
      </p:pic>
    </p:spTree>
    <p:extLst>
      <p:ext uri="{BB962C8B-B14F-4D97-AF65-F5344CB8AC3E}">
        <p14:creationId xmlns:p14="http://schemas.microsoft.com/office/powerpoint/2010/main" val="297664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96F6BE-C51D-4E54-951D-F6D205E2733E}"/>
              </a:ext>
            </a:extLst>
          </p:cNvPr>
          <p:cNvSpPr>
            <a:spLocks noGrp="1"/>
          </p:cNvSpPr>
          <p:nvPr>
            <p:ph type="title"/>
          </p:nvPr>
        </p:nvSpPr>
        <p:spPr>
          <a:xfrm>
            <a:off x="1261872" y="365760"/>
            <a:ext cx="9692640" cy="779868"/>
          </a:xfrm>
        </p:spPr>
        <p:txBody>
          <a:bodyPr/>
          <a:lstStyle/>
          <a:p>
            <a:r>
              <a:rPr lang="fr-FR" dirty="0"/>
              <a:t>A quoi ça ressemble </a:t>
            </a:r>
            <a:r>
              <a:rPr lang="fr-FR" dirty="0" err="1"/>
              <a:t>Bootswatch</a:t>
            </a:r>
            <a:r>
              <a:rPr lang="fr-FR" dirty="0"/>
              <a:t> ? </a:t>
            </a:r>
          </a:p>
        </p:txBody>
      </p:sp>
      <p:pic>
        <p:nvPicPr>
          <p:cNvPr id="5" name="Espace réservé du contenu 4">
            <a:extLst>
              <a:ext uri="{FF2B5EF4-FFF2-40B4-BE49-F238E27FC236}">
                <a16:creationId xmlns:a16="http://schemas.microsoft.com/office/drawing/2014/main" id="{300FD674-2030-45E9-8E63-7F8958F6D2D9}"/>
              </a:ext>
            </a:extLst>
          </p:cNvPr>
          <p:cNvPicPr>
            <a:picLocks noGrp="1" noChangeAspect="1"/>
          </p:cNvPicPr>
          <p:nvPr>
            <p:ph idx="1"/>
          </p:nvPr>
        </p:nvPicPr>
        <p:blipFill>
          <a:blip r:embed="rId3"/>
          <a:stretch>
            <a:fillRect/>
          </a:stretch>
        </p:blipFill>
        <p:spPr>
          <a:xfrm>
            <a:off x="1415114" y="1586951"/>
            <a:ext cx="9539398" cy="4526915"/>
          </a:xfrm>
        </p:spPr>
      </p:pic>
    </p:spTree>
    <p:extLst>
      <p:ext uri="{BB962C8B-B14F-4D97-AF65-F5344CB8AC3E}">
        <p14:creationId xmlns:p14="http://schemas.microsoft.com/office/powerpoint/2010/main" val="52969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64F97EC1-3569-4A79-9DB8-CC79407DF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sp>
        <p:nvSpPr>
          <p:cNvPr id="16" name="Rectangle 15">
            <a:extLst>
              <a:ext uri="{FF2B5EF4-FFF2-40B4-BE49-F238E27FC236}">
                <a16:creationId xmlns:a16="http://schemas.microsoft.com/office/drawing/2014/main" id="{13E08444-43C3-4332-B02D-F2DBC8C1D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7" name="Espace réservé du contenu 6">
            <a:extLst>
              <a:ext uri="{FF2B5EF4-FFF2-40B4-BE49-F238E27FC236}">
                <a16:creationId xmlns:a16="http://schemas.microsoft.com/office/drawing/2014/main" id="{F0BA8126-E534-4AD8-AAC2-C32C6182B717}"/>
              </a:ext>
            </a:extLst>
          </p:cNvPr>
          <p:cNvPicPr>
            <a:picLocks noGrp="1" noChangeAspect="1"/>
          </p:cNvPicPr>
          <p:nvPr>
            <p:ph idx="1"/>
          </p:nvPr>
        </p:nvPicPr>
        <p:blipFill rotWithShape="1">
          <a:blip r:embed="rId3"/>
          <a:srcRect l="14750"/>
          <a:stretch/>
        </p:blipFill>
        <p:spPr>
          <a:xfrm>
            <a:off x="899160" y="1"/>
            <a:ext cx="10393680" cy="6858000"/>
          </a:xfrm>
          <a:prstGeom prst="rect">
            <a:avLst/>
          </a:prstGeom>
        </p:spPr>
      </p:pic>
      <p:sp>
        <p:nvSpPr>
          <p:cNvPr id="2" name="Titre 1">
            <a:extLst>
              <a:ext uri="{FF2B5EF4-FFF2-40B4-BE49-F238E27FC236}">
                <a16:creationId xmlns:a16="http://schemas.microsoft.com/office/drawing/2014/main" id="{9896F6BE-C51D-4E54-951D-F6D205E2733E}"/>
              </a:ext>
            </a:extLst>
          </p:cNvPr>
          <p:cNvSpPr>
            <a:spLocks noGrp="1"/>
          </p:cNvSpPr>
          <p:nvPr>
            <p:ph type="title"/>
          </p:nvPr>
        </p:nvSpPr>
        <p:spPr>
          <a:xfrm>
            <a:off x="1261872" y="723331"/>
            <a:ext cx="9418320" cy="3875965"/>
          </a:xfrm>
          <a:noFill/>
        </p:spPr>
        <p:txBody>
          <a:bodyPr vert="horz" lIns="91440" tIns="45720" rIns="91440" bIns="45720" rtlCol="0" anchor="ctr">
            <a:normAutofit/>
          </a:bodyPr>
          <a:lstStyle/>
          <a:p>
            <a:pPr algn="ctr">
              <a:lnSpc>
                <a:spcPct val="85000"/>
              </a:lnSpc>
            </a:pPr>
            <a:r>
              <a:rPr lang="en-US">
                <a:solidFill>
                  <a:srgbClr val="FFFFFF"/>
                </a:solidFill>
              </a:rPr>
              <a:t>Et en code ? </a:t>
            </a:r>
          </a:p>
        </p:txBody>
      </p:sp>
      <p:cxnSp>
        <p:nvCxnSpPr>
          <p:cNvPr id="18" name="Straight Connector 17">
            <a:extLst>
              <a:ext uri="{FF2B5EF4-FFF2-40B4-BE49-F238E27FC236}">
                <a16:creationId xmlns:a16="http://schemas.microsoft.com/office/drawing/2014/main" id="{4D848F31-B9E9-4B45-86EB-66A7D70D48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975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19404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6CF408ED-1707-4538-85E8-26CFEE73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7248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B346B89D-C4BD-4D7C-9D4B-099387112B9D}"/>
              </a:ext>
            </a:extLst>
          </p:cNvPr>
          <p:cNvPicPr>
            <a:picLocks noChangeAspect="1"/>
          </p:cNvPicPr>
          <p:nvPr/>
        </p:nvPicPr>
        <p:blipFill>
          <a:blip r:embed="rId3"/>
          <a:stretch>
            <a:fillRect/>
          </a:stretch>
        </p:blipFill>
        <p:spPr>
          <a:xfrm>
            <a:off x="5848857" y="0"/>
            <a:ext cx="2542870" cy="6872621"/>
          </a:xfrm>
          <a:prstGeom prst="rect">
            <a:avLst/>
          </a:prstGeom>
        </p:spPr>
      </p:pic>
      <p:pic>
        <p:nvPicPr>
          <p:cNvPr id="2" name="Espace réservé du contenu 9">
            <a:extLst>
              <a:ext uri="{FF2B5EF4-FFF2-40B4-BE49-F238E27FC236}">
                <a16:creationId xmlns:a16="http://schemas.microsoft.com/office/drawing/2014/main" id="{EAF554D5-502D-4BD9-AD5E-A003478488B3}"/>
              </a:ext>
            </a:extLst>
          </p:cNvPr>
          <p:cNvPicPr>
            <a:picLocks noChangeAspect="1"/>
          </p:cNvPicPr>
          <p:nvPr/>
        </p:nvPicPr>
        <p:blipFill>
          <a:blip r:embed="rId4"/>
          <a:stretch>
            <a:fillRect/>
          </a:stretch>
        </p:blipFill>
        <p:spPr>
          <a:xfrm>
            <a:off x="310643" y="0"/>
            <a:ext cx="5227571" cy="6872621"/>
          </a:xfrm>
          <a:prstGeom prst="rect">
            <a:avLst/>
          </a:prstGeom>
        </p:spPr>
      </p:pic>
      <p:sp>
        <p:nvSpPr>
          <p:cNvPr id="25" name="Rectangle 19">
            <a:extLst>
              <a:ext uri="{FF2B5EF4-FFF2-40B4-BE49-F238E27FC236}">
                <a16:creationId xmlns:a16="http://schemas.microsoft.com/office/drawing/2014/main" id="{ACD7B7A0-BD7B-4FE5-A250-0CEFC1A52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2483" y="0"/>
            <a:ext cx="252035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EA9D4FF1-E136-4D98-926A-10099244AED6}"/>
              </a:ext>
            </a:extLst>
          </p:cNvPr>
          <p:cNvSpPr txBox="1"/>
          <p:nvPr/>
        </p:nvSpPr>
        <p:spPr>
          <a:xfrm>
            <a:off x="8912773" y="935420"/>
            <a:ext cx="2827282" cy="646331"/>
          </a:xfrm>
          <a:prstGeom prst="rect">
            <a:avLst/>
          </a:prstGeom>
          <a:noFill/>
        </p:spPr>
        <p:txBody>
          <a:bodyPr wrap="square" rtlCol="0">
            <a:spAutoFit/>
          </a:bodyPr>
          <a:lstStyle/>
          <a:p>
            <a:r>
              <a:rPr lang="fr-FR" dirty="0">
                <a:solidFill>
                  <a:schemeClr val="bg1"/>
                </a:solidFill>
              </a:rPr>
              <a:t>Réalisation du CSS basique </a:t>
            </a:r>
          </a:p>
        </p:txBody>
      </p:sp>
    </p:spTree>
    <p:extLst>
      <p:ext uri="{BB962C8B-B14F-4D97-AF65-F5344CB8AC3E}">
        <p14:creationId xmlns:p14="http://schemas.microsoft.com/office/powerpoint/2010/main" val="4275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801068-59A3-45AC-B04D-1CB6BB4AA641}"/>
              </a:ext>
            </a:extLst>
          </p:cNvPr>
          <p:cNvSpPr>
            <a:spLocks noGrp="1"/>
          </p:cNvSpPr>
          <p:nvPr>
            <p:ph type="title"/>
          </p:nvPr>
        </p:nvSpPr>
        <p:spPr/>
        <p:txBody>
          <a:bodyPr/>
          <a:lstStyle/>
          <a:p>
            <a:r>
              <a:rPr lang="fr-FR" dirty="0"/>
              <a:t>Réalisation du CSS</a:t>
            </a:r>
          </a:p>
        </p:txBody>
      </p:sp>
      <p:pic>
        <p:nvPicPr>
          <p:cNvPr id="5" name="Espace réservé du contenu 4">
            <a:extLst>
              <a:ext uri="{FF2B5EF4-FFF2-40B4-BE49-F238E27FC236}">
                <a16:creationId xmlns:a16="http://schemas.microsoft.com/office/drawing/2014/main" id="{04EFAF8B-6EA7-4A95-9947-182AF8C0C1A1}"/>
              </a:ext>
            </a:extLst>
          </p:cNvPr>
          <p:cNvPicPr>
            <a:picLocks noGrp="1" noChangeAspect="1"/>
          </p:cNvPicPr>
          <p:nvPr>
            <p:ph idx="1"/>
          </p:nvPr>
        </p:nvPicPr>
        <p:blipFill>
          <a:blip r:embed="rId2"/>
          <a:stretch>
            <a:fillRect/>
          </a:stretch>
        </p:blipFill>
        <p:spPr>
          <a:xfrm>
            <a:off x="1262063" y="1952781"/>
            <a:ext cx="8594725" cy="4103376"/>
          </a:xfrm>
        </p:spPr>
      </p:pic>
    </p:spTree>
    <p:extLst>
      <p:ext uri="{BB962C8B-B14F-4D97-AF65-F5344CB8AC3E}">
        <p14:creationId xmlns:p14="http://schemas.microsoft.com/office/powerpoint/2010/main" val="145858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801068-59A3-45AC-B04D-1CB6BB4AA641}"/>
              </a:ext>
            </a:extLst>
          </p:cNvPr>
          <p:cNvSpPr>
            <a:spLocks noGrp="1"/>
          </p:cNvSpPr>
          <p:nvPr>
            <p:ph type="title"/>
          </p:nvPr>
        </p:nvSpPr>
        <p:spPr/>
        <p:txBody>
          <a:bodyPr/>
          <a:lstStyle/>
          <a:p>
            <a:r>
              <a:rPr lang="fr-FR" dirty="0"/>
              <a:t>Ainsi que du responsive design </a:t>
            </a:r>
          </a:p>
        </p:txBody>
      </p:sp>
      <p:pic>
        <p:nvPicPr>
          <p:cNvPr id="7" name="Espace réservé du contenu 6">
            <a:extLst>
              <a:ext uri="{FF2B5EF4-FFF2-40B4-BE49-F238E27FC236}">
                <a16:creationId xmlns:a16="http://schemas.microsoft.com/office/drawing/2014/main" id="{6518B2E7-79C5-4572-B0B0-72ED8E8FCD49}"/>
              </a:ext>
            </a:extLst>
          </p:cNvPr>
          <p:cNvPicPr>
            <a:picLocks noGrp="1" noChangeAspect="1"/>
          </p:cNvPicPr>
          <p:nvPr>
            <p:ph idx="1"/>
          </p:nvPr>
        </p:nvPicPr>
        <p:blipFill>
          <a:blip r:embed="rId3"/>
          <a:stretch>
            <a:fillRect/>
          </a:stretch>
        </p:blipFill>
        <p:spPr>
          <a:xfrm>
            <a:off x="3363492" y="2140902"/>
            <a:ext cx="4413981" cy="4351338"/>
          </a:xfrm>
        </p:spPr>
      </p:pic>
    </p:spTree>
    <p:extLst>
      <p:ext uri="{BB962C8B-B14F-4D97-AF65-F5344CB8AC3E}">
        <p14:creationId xmlns:p14="http://schemas.microsoft.com/office/powerpoint/2010/main" val="338741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os plan d’intersections de rails de chemin de fer">
            <a:extLst>
              <a:ext uri="{FF2B5EF4-FFF2-40B4-BE49-F238E27FC236}">
                <a16:creationId xmlns:a16="http://schemas.microsoft.com/office/drawing/2014/main" id="{4258625D-BD86-A957-9DCC-B911E704C565}"/>
              </a:ext>
            </a:extLst>
          </p:cNvPr>
          <p:cNvPicPr>
            <a:picLocks noChangeAspect="1"/>
          </p:cNvPicPr>
          <p:nvPr/>
        </p:nvPicPr>
        <p:blipFill rotWithShape="1">
          <a:blip r:embed="rId3">
            <a:alphaModFix amt="40000"/>
          </a:blip>
          <a:srcRect b="15730"/>
          <a:stretch/>
        </p:blipFill>
        <p:spPr>
          <a:xfrm>
            <a:off x="20" y="-2"/>
            <a:ext cx="12191980" cy="6858000"/>
          </a:xfrm>
          <a:prstGeom prst="rect">
            <a:avLst/>
          </a:prstGeom>
        </p:spPr>
      </p:pic>
      <p:sp>
        <p:nvSpPr>
          <p:cNvPr id="2" name="Titre 1">
            <a:extLst>
              <a:ext uri="{FF2B5EF4-FFF2-40B4-BE49-F238E27FC236}">
                <a16:creationId xmlns:a16="http://schemas.microsoft.com/office/drawing/2014/main" id="{0A6F44CE-6593-42B7-8660-EA6D6A78CB02}"/>
              </a:ext>
            </a:extLst>
          </p:cNvPr>
          <p:cNvSpPr>
            <a:spLocks noGrp="1"/>
          </p:cNvSpPr>
          <p:nvPr>
            <p:ph type="title"/>
          </p:nvPr>
        </p:nvSpPr>
        <p:spPr>
          <a:xfrm>
            <a:off x="1386840" y="-75549"/>
            <a:ext cx="9418320" cy="4041648"/>
          </a:xfrm>
        </p:spPr>
        <p:txBody>
          <a:bodyPr vert="horz" lIns="91440" tIns="45720" rIns="91440" bIns="45720" rtlCol="0" anchor="b">
            <a:normAutofit/>
          </a:bodyPr>
          <a:lstStyle/>
          <a:p>
            <a:pPr algn="ctr">
              <a:lnSpc>
                <a:spcPct val="85000"/>
              </a:lnSpc>
            </a:pPr>
            <a:r>
              <a:rPr lang="en-US" sz="7200" dirty="0"/>
              <a:t>Par </a:t>
            </a:r>
            <a:r>
              <a:rPr lang="en-US" sz="7200" dirty="0" err="1"/>
              <a:t>où</a:t>
            </a:r>
            <a:r>
              <a:rPr lang="en-US" sz="7200" dirty="0"/>
              <a:t> commencer ?</a:t>
            </a:r>
          </a:p>
        </p:txBody>
      </p:sp>
    </p:spTree>
    <p:extLst>
      <p:ext uri="{BB962C8B-B14F-4D97-AF65-F5344CB8AC3E}">
        <p14:creationId xmlns:p14="http://schemas.microsoft.com/office/powerpoint/2010/main" val="13522873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1F47AE-D450-4721-B5AE-8C5FD9DF9AA1}"/>
              </a:ext>
            </a:extLst>
          </p:cNvPr>
          <p:cNvSpPr>
            <a:spLocks noGrp="1"/>
          </p:cNvSpPr>
          <p:nvPr>
            <p:ph type="title"/>
          </p:nvPr>
        </p:nvSpPr>
        <p:spPr>
          <a:xfrm>
            <a:off x="965198" y="643466"/>
            <a:ext cx="3092718" cy="5528734"/>
          </a:xfrm>
          <a:noFill/>
        </p:spPr>
        <p:txBody>
          <a:bodyPr anchor="t">
            <a:normAutofit/>
          </a:bodyPr>
          <a:lstStyle/>
          <a:p>
            <a:r>
              <a:rPr lang="fr-FR" sz="2800" dirty="0">
                <a:solidFill>
                  <a:srgbClr val="FFFFFF"/>
                </a:solidFill>
              </a:rPr>
              <a:t>Réalisation de la partie technique</a:t>
            </a:r>
          </a:p>
        </p:txBody>
      </p:sp>
      <p:sp useBgFill="1">
        <p:nvSpPr>
          <p:cNvPr id="16"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 21">
            <a:extLst>
              <a:ext uri="{FF2B5EF4-FFF2-40B4-BE49-F238E27FC236}">
                <a16:creationId xmlns:a16="http://schemas.microsoft.com/office/drawing/2014/main" id="{9AFE5A90-9FE2-4517-9905-028C929E6D4A}"/>
              </a:ext>
            </a:extLst>
          </p:cNvPr>
          <p:cNvPicPr>
            <a:picLocks noChangeAspect="1"/>
          </p:cNvPicPr>
          <p:nvPr/>
        </p:nvPicPr>
        <p:blipFill>
          <a:blip r:embed="rId3"/>
          <a:stretch>
            <a:fillRect/>
          </a:stretch>
        </p:blipFill>
        <p:spPr>
          <a:xfrm>
            <a:off x="4252571" y="0"/>
            <a:ext cx="10356807" cy="6861263"/>
          </a:xfrm>
          <a:prstGeom prst="rect">
            <a:avLst/>
          </a:prstGeom>
        </p:spPr>
      </p:pic>
      <p:pic>
        <p:nvPicPr>
          <p:cNvPr id="20" name="Espace réservé du contenu 19">
            <a:extLst>
              <a:ext uri="{FF2B5EF4-FFF2-40B4-BE49-F238E27FC236}">
                <a16:creationId xmlns:a16="http://schemas.microsoft.com/office/drawing/2014/main" id="{6F00353C-FB75-4D97-BAC3-3148D713D77C}"/>
              </a:ext>
            </a:extLst>
          </p:cNvPr>
          <p:cNvPicPr>
            <a:picLocks noGrp="1" noChangeAspect="1"/>
          </p:cNvPicPr>
          <p:nvPr>
            <p:ph idx="1"/>
          </p:nvPr>
        </p:nvPicPr>
        <p:blipFill>
          <a:blip r:embed="rId4"/>
          <a:stretch>
            <a:fillRect/>
          </a:stretch>
        </p:blipFill>
        <p:spPr>
          <a:xfrm>
            <a:off x="5606641" y="1680995"/>
            <a:ext cx="1557426" cy="1430067"/>
          </a:xfrm>
          <a:prstGeom prst="rect">
            <a:avLst/>
          </a:prstGeom>
        </p:spPr>
      </p:pic>
      <p:sp>
        <p:nvSpPr>
          <p:cNvPr id="17" name="Rectangle : coins arrondis 16">
            <a:extLst>
              <a:ext uri="{FF2B5EF4-FFF2-40B4-BE49-F238E27FC236}">
                <a16:creationId xmlns:a16="http://schemas.microsoft.com/office/drawing/2014/main" id="{6EFE4030-151F-4656-9497-34CE23EDA93B}"/>
              </a:ext>
            </a:extLst>
          </p:cNvPr>
          <p:cNvSpPr/>
          <p:nvPr/>
        </p:nvSpPr>
        <p:spPr>
          <a:xfrm>
            <a:off x="1085710" y="2123090"/>
            <a:ext cx="2511972" cy="735724"/>
          </a:xfrm>
          <a:prstGeom prst="roundRect">
            <a:avLst/>
          </a:prstGeom>
          <a:solidFill>
            <a:srgbClr val="0056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Fichier Mots.txt</a:t>
            </a:r>
          </a:p>
        </p:txBody>
      </p:sp>
      <p:sp>
        <p:nvSpPr>
          <p:cNvPr id="18" name="Rectangle : coins arrondis 17">
            <a:extLst>
              <a:ext uri="{FF2B5EF4-FFF2-40B4-BE49-F238E27FC236}">
                <a16:creationId xmlns:a16="http://schemas.microsoft.com/office/drawing/2014/main" id="{B4FB8F35-302C-4C7B-AE41-232CF140D489}"/>
              </a:ext>
            </a:extLst>
          </p:cNvPr>
          <p:cNvSpPr/>
          <p:nvPr/>
        </p:nvSpPr>
        <p:spPr>
          <a:xfrm>
            <a:off x="1085710" y="3470895"/>
            <a:ext cx="2511972" cy="735724"/>
          </a:xfrm>
          <a:prstGeom prst="roundRect">
            <a:avLst/>
          </a:prstGeom>
          <a:solidFill>
            <a:srgbClr val="0056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Les superglobales </a:t>
            </a:r>
          </a:p>
        </p:txBody>
      </p:sp>
      <p:sp>
        <p:nvSpPr>
          <p:cNvPr id="19" name="Rectangle : coins arrondis 18">
            <a:extLst>
              <a:ext uri="{FF2B5EF4-FFF2-40B4-BE49-F238E27FC236}">
                <a16:creationId xmlns:a16="http://schemas.microsoft.com/office/drawing/2014/main" id="{39F70BB9-28C8-4A18-A407-D7117DD73419}"/>
              </a:ext>
            </a:extLst>
          </p:cNvPr>
          <p:cNvSpPr/>
          <p:nvPr/>
        </p:nvSpPr>
        <p:spPr>
          <a:xfrm>
            <a:off x="1085710" y="4818700"/>
            <a:ext cx="2511972" cy="735724"/>
          </a:xfrm>
          <a:prstGeom prst="roundRect">
            <a:avLst/>
          </a:prstGeom>
          <a:solidFill>
            <a:srgbClr val="0056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Créer la base du jeu</a:t>
            </a:r>
          </a:p>
        </p:txBody>
      </p:sp>
      <p:pic>
        <p:nvPicPr>
          <p:cNvPr id="21" name="Image 20">
            <a:extLst>
              <a:ext uri="{FF2B5EF4-FFF2-40B4-BE49-F238E27FC236}">
                <a16:creationId xmlns:a16="http://schemas.microsoft.com/office/drawing/2014/main" id="{CD625342-F2AF-431D-8F25-8DCBAAF51216}"/>
              </a:ext>
            </a:extLst>
          </p:cNvPr>
          <p:cNvPicPr>
            <a:picLocks noChangeAspect="1"/>
          </p:cNvPicPr>
          <p:nvPr/>
        </p:nvPicPr>
        <p:blipFill>
          <a:blip r:embed="rId5"/>
          <a:stretch>
            <a:fillRect/>
          </a:stretch>
        </p:blipFill>
        <p:spPr>
          <a:xfrm>
            <a:off x="8330280" y="3111062"/>
            <a:ext cx="2196025" cy="1638060"/>
          </a:xfrm>
          <a:prstGeom prst="rect">
            <a:avLst/>
          </a:prstGeom>
        </p:spPr>
      </p:pic>
      <p:pic>
        <p:nvPicPr>
          <p:cNvPr id="23" name="Image 22">
            <a:extLst>
              <a:ext uri="{FF2B5EF4-FFF2-40B4-BE49-F238E27FC236}">
                <a16:creationId xmlns:a16="http://schemas.microsoft.com/office/drawing/2014/main" id="{6E0B72C6-E527-44C0-A9F8-AC930A2592F4}"/>
              </a:ext>
            </a:extLst>
          </p:cNvPr>
          <p:cNvPicPr>
            <a:picLocks noChangeAspect="1"/>
          </p:cNvPicPr>
          <p:nvPr/>
        </p:nvPicPr>
        <p:blipFill>
          <a:blip r:embed="rId6"/>
          <a:stretch>
            <a:fillRect/>
          </a:stretch>
        </p:blipFill>
        <p:spPr>
          <a:xfrm>
            <a:off x="5606641" y="4262835"/>
            <a:ext cx="1866214" cy="1622605"/>
          </a:xfrm>
          <a:prstGeom prst="rect">
            <a:avLst/>
          </a:prstGeom>
        </p:spPr>
      </p:pic>
    </p:spTree>
    <p:extLst>
      <p:ext uri="{BB962C8B-B14F-4D97-AF65-F5344CB8AC3E}">
        <p14:creationId xmlns:p14="http://schemas.microsoft.com/office/powerpoint/2010/main" val="242589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animEffect transition="in" filter="fade">
                                      <p:cBhvr>
                                        <p:cTn id="9" dur="1000"/>
                                        <p:tgtEl>
                                          <p:spTgt spid="20"/>
                                        </p:tgtEl>
                                      </p:cBhvr>
                                    </p:animEffect>
                                    <p:anim calcmode="lin" valueType="num">
                                      <p:cBhvr>
                                        <p:cTn id="10" dur="1000" fill="hold"/>
                                        <p:tgtEl>
                                          <p:spTgt spid="20"/>
                                        </p:tgtEl>
                                        <p:attrNameLst>
                                          <p:attrName>ppt_x</p:attrName>
                                        </p:attrNameLst>
                                      </p:cBhvr>
                                      <p:tavLst>
                                        <p:tav tm="0">
                                          <p:val>
                                            <p:strVal val="#ppt_x"/>
                                          </p:val>
                                        </p:tav>
                                        <p:tav tm="100000">
                                          <p:val>
                                            <p:strVal val="#ppt_x"/>
                                          </p:val>
                                        </p:tav>
                                      </p:tavLst>
                                    </p:anim>
                                    <p:anim calcmode="lin" valueType="num">
                                      <p:cBhvr>
                                        <p:cTn id="1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42"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A85CE4-C982-4492-A682-73D907A3B609}"/>
              </a:ext>
            </a:extLst>
          </p:cNvPr>
          <p:cNvSpPr>
            <a:spLocks noGrp="1"/>
          </p:cNvSpPr>
          <p:nvPr>
            <p:ph type="title"/>
          </p:nvPr>
        </p:nvSpPr>
        <p:spPr>
          <a:xfrm>
            <a:off x="914400" y="4889938"/>
            <a:ext cx="9982200" cy="914400"/>
          </a:xfrm>
        </p:spPr>
        <p:txBody>
          <a:bodyPr/>
          <a:lstStyle/>
          <a:p>
            <a:r>
              <a:rPr lang="fr-FR" dirty="0"/>
              <a:t>Fichier Mots.txt</a:t>
            </a:r>
          </a:p>
        </p:txBody>
      </p:sp>
      <p:pic>
        <p:nvPicPr>
          <p:cNvPr id="25" name="Espace réservé pour une image  24">
            <a:extLst>
              <a:ext uri="{FF2B5EF4-FFF2-40B4-BE49-F238E27FC236}">
                <a16:creationId xmlns:a16="http://schemas.microsoft.com/office/drawing/2014/main" id="{AA1B17CA-D96A-4AD1-9366-B69C7ACCF9F3}"/>
              </a:ext>
            </a:extLst>
          </p:cNvPr>
          <p:cNvPicPr>
            <a:picLocks noGrp="1" noChangeAspect="1"/>
          </p:cNvPicPr>
          <p:nvPr>
            <p:ph type="pic" idx="1"/>
          </p:nvPr>
        </p:nvPicPr>
        <p:blipFill rotWithShape="1">
          <a:blip r:embed="rId3"/>
          <a:srcRect l="7946" r="7946"/>
          <a:stretch/>
        </p:blipFill>
        <p:spPr/>
      </p:pic>
      <p:sp>
        <p:nvSpPr>
          <p:cNvPr id="4" name="Espace réservé du texte 3">
            <a:extLst>
              <a:ext uri="{FF2B5EF4-FFF2-40B4-BE49-F238E27FC236}">
                <a16:creationId xmlns:a16="http://schemas.microsoft.com/office/drawing/2014/main" id="{D27A4910-2A20-4D2B-B15E-09632F93C287}"/>
              </a:ext>
            </a:extLst>
          </p:cNvPr>
          <p:cNvSpPr>
            <a:spLocks noGrp="1"/>
          </p:cNvSpPr>
          <p:nvPr>
            <p:ph type="body" sz="half" idx="2"/>
          </p:nvPr>
        </p:nvSpPr>
        <p:spPr>
          <a:xfrm>
            <a:off x="914400" y="5940424"/>
            <a:ext cx="9982200" cy="597011"/>
          </a:xfrm>
        </p:spPr>
        <p:txBody>
          <a:bodyPr>
            <a:normAutofit fontScale="92500" lnSpcReduction="20000"/>
          </a:bodyPr>
          <a:lstStyle/>
          <a:p>
            <a:r>
              <a:rPr lang="fr-FR" sz="1500" dirty="0"/>
              <a:t>Il est possible d’afficher un seul mot comme une infinité</a:t>
            </a:r>
          </a:p>
          <a:p>
            <a:r>
              <a:rPr lang="fr-FR" sz="1500" dirty="0"/>
              <a:t>Un mot par ligne sans quoi la fonction </a:t>
            </a:r>
            <a:r>
              <a:rPr lang="fr-FR" sz="1500" dirty="0" err="1"/>
              <a:t>rtrim</a:t>
            </a:r>
            <a:r>
              <a:rPr lang="fr-FR" sz="1500" dirty="0"/>
              <a:t> supprimera les espaces et concaténera tout les mots de la ligne</a:t>
            </a:r>
          </a:p>
          <a:p>
            <a:endParaRPr lang="fr-FR" dirty="0"/>
          </a:p>
        </p:txBody>
      </p:sp>
      <p:sp>
        <p:nvSpPr>
          <p:cNvPr id="26" name="ZoneTexte 25">
            <a:extLst>
              <a:ext uri="{FF2B5EF4-FFF2-40B4-BE49-F238E27FC236}">
                <a16:creationId xmlns:a16="http://schemas.microsoft.com/office/drawing/2014/main" id="{A4042B6A-63A3-4745-B6EC-C249E34D3227}"/>
              </a:ext>
            </a:extLst>
          </p:cNvPr>
          <p:cNvSpPr txBox="1"/>
          <p:nvPr/>
        </p:nvSpPr>
        <p:spPr>
          <a:xfrm>
            <a:off x="4834759" y="4107521"/>
            <a:ext cx="6061841" cy="646331"/>
          </a:xfrm>
          <a:prstGeom prst="rect">
            <a:avLst/>
          </a:prstGeom>
          <a:noFill/>
        </p:spPr>
        <p:txBody>
          <a:bodyPr wrap="square" rtlCol="0">
            <a:spAutoFit/>
          </a:bodyPr>
          <a:lstStyle/>
          <a:p>
            <a:r>
              <a:rPr lang="fr-FR" dirty="0">
                <a:solidFill>
                  <a:schemeClr val="bg1"/>
                </a:solidFill>
              </a:rPr>
              <a:t>$mots = file("mots.txt");</a:t>
            </a:r>
          </a:p>
          <a:p>
            <a:r>
              <a:rPr lang="fr-FR" dirty="0">
                <a:solidFill>
                  <a:schemeClr val="bg1"/>
                </a:solidFill>
              </a:rPr>
              <a:t>$mot = </a:t>
            </a:r>
            <a:r>
              <a:rPr lang="fr-FR" dirty="0" err="1">
                <a:solidFill>
                  <a:schemeClr val="bg1"/>
                </a:solidFill>
              </a:rPr>
              <a:t>rtrim</a:t>
            </a:r>
            <a:r>
              <a:rPr lang="fr-FR" dirty="0">
                <a:solidFill>
                  <a:schemeClr val="bg1"/>
                </a:solidFill>
              </a:rPr>
              <a:t>(</a:t>
            </a:r>
            <a:r>
              <a:rPr lang="fr-FR" dirty="0" err="1">
                <a:solidFill>
                  <a:schemeClr val="bg1"/>
                </a:solidFill>
              </a:rPr>
              <a:t>strtoupper</a:t>
            </a:r>
            <a:r>
              <a:rPr lang="fr-FR" dirty="0">
                <a:solidFill>
                  <a:schemeClr val="bg1"/>
                </a:solidFill>
              </a:rPr>
              <a:t>($mots[</a:t>
            </a:r>
            <a:r>
              <a:rPr lang="fr-FR" dirty="0" err="1">
                <a:solidFill>
                  <a:schemeClr val="bg1"/>
                </a:solidFill>
              </a:rPr>
              <a:t>array_rand</a:t>
            </a:r>
            <a:r>
              <a:rPr lang="fr-FR" dirty="0">
                <a:solidFill>
                  <a:schemeClr val="bg1"/>
                </a:solidFill>
              </a:rPr>
              <a:t>($mots)]));</a:t>
            </a:r>
          </a:p>
        </p:txBody>
      </p:sp>
    </p:spTree>
    <p:extLst>
      <p:ext uri="{BB962C8B-B14F-4D97-AF65-F5344CB8AC3E}">
        <p14:creationId xmlns:p14="http://schemas.microsoft.com/office/powerpoint/2010/main" val="24899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8C0FD-9ECB-4490-B9D0-E6A3E45FC48A}"/>
              </a:ext>
            </a:extLst>
          </p:cNvPr>
          <p:cNvSpPr>
            <a:spLocks noGrp="1"/>
          </p:cNvSpPr>
          <p:nvPr>
            <p:ph type="title"/>
          </p:nvPr>
        </p:nvSpPr>
        <p:spPr>
          <a:xfrm>
            <a:off x="6420464" y="539087"/>
            <a:ext cx="4534047" cy="1584895"/>
          </a:xfrm>
        </p:spPr>
        <p:txBody>
          <a:bodyPr>
            <a:normAutofit/>
          </a:bodyPr>
          <a:lstStyle/>
          <a:p>
            <a:r>
              <a:rPr lang="fr-FR" dirty="0"/>
              <a:t>Les Superglobales </a:t>
            </a:r>
          </a:p>
        </p:txBody>
      </p:sp>
      <p:pic>
        <p:nvPicPr>
          <p:cNvPr id="4" name="Espace réservé du contenu 3">
            <a:extLst>
              <a:ext uri="{FF2B5EF4-FFF2-40B4-BE49-F238E27FC236}">
                <a16:creationId xmlns:a16="http://schemas.microsoft.com/office/drawing/2014/main" id="{69A97FC6-E20A-4068-9F3B-D2B0FDF8B6D9}"/>
              </a:ext>
            </a:extLst>
          </p:cNvPr>
          <p:cNvPicPr>
            <a:picLocks noChangeAspect="1"/>
          </p:cNvPicPr>
          <p:nvPr/>
        </p:nvPicPr>
        <p:blipFill rotWithShape="1">
          <a:blip r:embed="rId3"/>
          <a:srcRect l="25505" r="24283"/>
          <a:stretch/>
        </p:blipFill>
        <p:spPr>
          <a:xfrm>
            <a:off x="20" y="10"/>
            <a:ext cx="6094799" cy="6857990"/>
          </a:xfrm>
          <a:prstGeom prst="rect">
            <a:avLst/>
          </a:prstGeom>
        </p:spPr>
      </p:pic>
      <p:sp>
        <p:nvSpPr>
          <p:cNvPr id="8" name="Content Placeholder 7">
            <a:extLst>
              <a:ext uri="{FF2B5EF4-FFF2-40B4-BE49-F238E27FC236}">
                <a16:creationId xmlns:a16="http://schemas.microsoft.com/office/drawing/2014/main" id="{8DFF74E5-780F-4640-FD36-5BBB05BD96D0}"/>
              </a:ext>
            </a:extLst>
          </p:cNvPr>
          <p:cNvSpPr>
            <a:spLocks noGrp="1"/>
          </p:cNvSpPr>
          <p:nvPr>
            <p:ph idx="1"/>
          </p:nvPr>
        </p:nvSpPr>
        <p:spPr>
          <a:xfrm>
            <a:off x="6420463" y="2438399"/>
            <a:ext cx="4572002" cy="3880514"/>
          </a:xfrm>
        </p:spPr>
        <p:txBody>
          <a:bodyPr>
            <a:normAutofit/>
          </a:bodyPr>
          <a:lstStyle/>
          <a:p>
            <a:r>
              <a:rPr lang="fr-FR" dirty="0"/>
              <a:t>une Superglobale, c'est une variable interne à PHP toujours disponible quelque soit le contexte (globale ou locale)</a:t>
            </a:r>
          </a:p>
          <a:p>
            <a:r>
              <a:rPr lang="fr-FR" dirty="0"/>
              <a:t>Toutes les superglobales prennent la forme d'un tableau associatif            (clé =&gt; valeur) </a:t>
            </a:r>
          </a:p>
          <a:p>
            <a:endParaRPr lang="fr-FR" dirty="0"/>
          </a:p>
          <a:p>
            <a:endParaRPr lang="en-US" dirty="0"/>
          </a:p>
        </p:txBody>
      </p:sp>
    </p:spTree>
    <p:extLst>
      <p:ext uri="{BB962C8B-B14F-4D97-AF65-F5344CB8AC3E}">
        <p14:creationId xmlns:p14="http://schemas.microsoft.com/office/powerpoint/2010/main" val="351394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3411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Vue de haut des pièces de jeu du tableau divers">
            <a:extLst>
              <a:ext uri="{FF2B5EF4-FFF2-40B4-BE49-F238E27FC236}">
                <a16:creationId xmlns:a16="http://schemas.microsoft.com/office/drawing/2014/main" id="{BF580340-51F1-4887-E02B-D95D60C5E59F}"/>
              </a:ext>
            </a:extLst>
          </p:cNvPr>
          <p:cNvPicPr>
            <a:picLocks noChangeAspect="1"/>
          </p:cNvPicPr>
          <p:nvPr/>
        </p:nvPicPr>
        <p:blipFill rotWithShape="1">
          <a:blip r:embed="rId3">
            <a:alphaModFix amt="35000"/>
          </a:blip>
          <a:srcRect r="1" b="9409"/>
          <a:stretch/>
        </p:blipFill>
        <p:spPr>
          <a:xfrm>
            <a:off x="20" y="-2"/>
            <a:ext cx="11341080" cy="6858000"/>
          </a:xfrm>
          <a:prstGeom prst="rect">
            <a:avLst/>
          </a:prstGeom>
        </p:spPr>
      </p:pic>
      <p:sp>
        <p:nvSpPr>
          <p:cNvPr id="2" name="Titre 1">
            <a:extLst>
              <a:ext uri="{FF2B5EF4-FFF2-40B4-BE49-F238E27FC236}">
                <a16:creationId xmlns:a16="http://schemas.microsoft.com/office/drawing/2014/main" id="{DA2B5046-B906-41BA-9D12-7D2EC63BEAD1}"/>
              </a:ext>
            </a:extLst>
          </p:cNvPr>
          <p:cNvSpPr>
            <a:spLocks noGrp="1"/>
          </p:cNvSpPr>
          <p:nvPr>
            <p:ph type="title"/>
          </p:nvPr>
        </p:nvSpPr>
        <p:spPr>
          <a:xfrm>
            <a:off x="457201" y="885077"/>
            <a:ext cx="2948152" cy="1298448"/>
          </a:xfrm>
        </p:spPr>
        <p:txBody>
          <a:bodyPr vert="horz" lIns="91440" tIns="45720" rIns="91440" bIns="45720" rtlCol="0" anchor="b">
            <a:normAutofit/>
          </a:bodyPr>
          <a:lstStyle/>
          <a:p>
            <a:r>
              <a:rPr lang="en-US" sz="4400"/>
              <a:t>Créer les variables</a:t>
            </a:r>
            <a:endParaRPr lang="en-US" sz="4400" dirty="0"/>
          </a:p>
        </p:txBody>
      </p:sp>
      <p:sp>
        <p:nvSpPr>
          <p:cNvPr id="14" name="Rectangle 13">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 3">
            <a:extLst>
              <a:ext uri="{FF2B5EF4-FFF2-40B4-BE49-F238E27FC236}">
                <a16:creationId xmlns:a16="http://schemas.microsoft.com/office/drawing/2014/main" id="{24BFB00E-CAC8-478A-89B7-D55FAD997968}"/>
              </a:ext>
            </a:extLst>
          </p:cNvPr>
          <p:cNvPicPr>
            <a:picLocks noChangeAspect="1"/>
          </p:cNvPicPr>
          <p:nvPr/>
        </p:nvPicPr>
        <p:blipFill>
          <a:blip r:embed="rId4"/>
          <a:stretch>
            <a:fillRect/>
          </a:stretch>
        </p:blipFill>
        <p:spPr>
          <a:xfrm>
            <a:off x="3405353" y="347660"/>
            <a:ext cx="5867400" cy="6162675"/>
          </a:xfrm>
          <a:prstGeom prst="rect">
            <a:avLst/>
          </a:prstGeom>
        </p:spPr>
      </p:pic>
    </p:spTree>
    <p:extLst>
      <p:ext uri="{BB962C8B-B14F-4D97-AF65-F5344CB8AC3E}">
        <p14:creationId xmlns:p14="http://schemas.microsoft.com/office/powerpoint/2010/main" val="39044463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3411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Vue de haut des pièces de jeu du tableau divers">
            <a:extLst>
              <a:ext uri="{FF2B5EF4-FFF2-40B4-BE49-F238E27FC236}">
                <a16:creationId xmlns:a16="http://schemas.microsoft.com/office/drawing/2014/main" id="{BF580340-51F1-4887-E02B-D95D60C5E59F}"/>
              </a:ext>
            </a:extLst>
          </p:cNvPr>
          <p:cNvPicPr>
            <a:picLocks noChangeAspect="1"/>
          </p:cNvPicPr>
          <p:nvPr/>
        </p:nvPicPr>
        <p:blipFill rotWithShape="1">
          <a:blip r:embed="rId3">
            <a:alphaModFix amt="35000"/>
          </a:blip>
          <a:srcRect r="1" b="9409"/>
          <a:stretch/>
        </p:blipFill>
        <p:spPr>
          <a:xfrm>
            <a:off x="20" y="-2"/>
            <a:ext cx="11341080" cy="6858000"/>
          </a:xfrm>
          <a:prstGeom prst="rect">
            <a:avLst/>
          </a:prstGeom>
        </p:spPr>
      </p:pic>
      <p:sp>
        <p:nvSpPr>
          <p:cNvPr id="2" name="Titre 1">
            <a:extLst>
              <a:ext uri="{FF2B5EF4-FFF2-40B4-BE49-F238E27FC236}">
                <a16:creationId xmlns:a16="http://schemas.microsoft.com/office/drawing/2014/main" id="{DA2B5046-B906-41BA-9D12-7D2EC63BEAD1}"/>
              </a:ext>
            </a:extLst>
          </p:cNvPr>
          <p:cNvSpPr>
            <a:spLocks noGrp="1"/>
          </p:cNvSpPr>
          <p:nvPr>
            <p:ph type="title"/>
          </p:nvPr>
        </p:nvSpPr>
        <p:spPr>
          <a:xfrm>
            <a:off x="1261872" y="107312"/>
            <a:ext cx="9418320" cy="1298448"/>
          </a:xfrm>
        </p:spPr>
        <p:txBody>
          <a:bodyPr vert="horz" lIns="91440" tIns="45720" rIns="91440" bIns="45720" rtlCol="0" anchor="b">
            <a:normAutofit/>
          </a:bodyPr>
          <a:lstStyle/>
          <a:p>
            <a:r>
              <a:rPr lang="en-US" sz="4400" dirty="0" err="1"/>
              <a:t>Créer</a:t>
            </a:r>
            <a:r>
              <a:rPr lang="en-US" sz="4400" dirty="0"/>
              <a:t> la base du jeu</a:t>
            </a:r>
          </a:p>
        </p:txBody>
      </p:sp>
      <p:sp>
        <p:nvSpPr>
          <p:cNvPr id="14" name="Rectangle 13">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 6">
            <a:extLst>
              <a:ext uri="{FF2B5EF4-FFF2-40B4-BE49-F238E27FC236}">
                <a16:creationId xmlns:a16="http://schemas.microsoft.com/office/drawing/2014/main" id="{90BA705E-AB77-4B4B-A99F-8433D6A11255}"/>
              </a:ext>
            </a:extLst>
          </p:cNvPr>
          <p:cNvPicPr>
            <a:picLocks noChangeAspect="1"/>
          </p:cNvPicPr>
          <p:nvPr/>
        </p:nvPicPr>
        <p:blipFill>
          <a:blip r:embed="rId4"/>
          <a:stretch>
            <a:fillRect/>
          </a:stretch>
        </p:blipFill>
        <p:spPr>
          <a:xfrm>
            <a:off x="1377902" y="1965070"/>
            <a:ext cx="8585296" cy="4333617"/>
          </a:xfrm>
          <a:prstGeom prst="rect">
            <a:avLst/>
          </a:prstGeom>
        </p:spPr>
      </p:pic>
    </p:spTree>
    <p:extLst>
      <p:ext uri="{BB962C8B-B14F-4D97-AF65-F5344CB8AC3E}">
        <p14:creationId xmlns:p14="http://schemas.microsoft.com/office/powerpoint/2010/main" val="27859057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3411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Vue de haut des pièces de jeu du tableau divers">
            <a:extLst>
              <a:ext uri="{FF2B5EF4-FFF2-40B4-BE49-F238E27FC236}">
                <a16:creationId xmlns:a16="http://schemas.microsoft.com/office/drawing/2014/main" id="{BF580340-51F1-4887-E02B-D95D60C5E59F}"/>
              </a:ext>
            </a:extLst>
          </p:cNvPr>
          <p:cNvPicPr>
            <a:picLocks noChangeAspect="1"/>
          </p:cNvPicPr>
          <p:nvPr/>
        </p:nvPicPr>
        <p:blipFill rotWithShape="1">
          <a:blip r:embed="rId3">
            <a:alphaModFix amt="35000"/>
          </a:blip>
          <a:srcRect r="1" b="9409"/>
          <a:stretch/>
        </p:blipFill>
        <p:spPr>
          <a:xfrm>
            <a:off x="20" y="-2"/>
            <a:ext cx="11341080" cy="6858000"/>
          </a:xfrm>
          <a:prstGeom prst="rect">
            <a:avLst/>
          </a:prstGeom>
        </p:spPr>
      </p:pic>
      <p:sp>
        <p:nvSpPr>
          <p:cNvPr id="2" name="Titre 1">
            <a:extLst>
              <a:ext uri="{FF2B5EF4-FFF2-40B4-BE49-F238E27FC236}">
                <a16:creationId xmlns:a16="http://schemas.microsoft.com/office/drawing/2014/main" id="{DA2B5046-B906-41BA-9D12-7D2EC63BEAD1}"/>
              </a:ext>
            </a:extLst>
          </p:cNvPr>
          <p:cNvSpPr>
            <a:spLocks noGrp="1"/>
          </p:cNvSpPr>
          <p:nvPr>
            <p:ph type="title"/>
          </p:nvPr>
        </p:nvSpPr>
        <p:spPr>
          <a:xfrm>
            <a:off x="961390" y="116300"/>
            <a:ext cx="9418320" cy="859640"/>
          </a:xfrm>
        </p:spPr>
        <p:txBody>
          <a:bodyPr vert="horz" lIns="91440" tIns="45720" rIns="91440" bIns="45720" rtlCol="0" anchor="b">
            <a:normAutofit/>
          </a:bodyPr>
          <a:lstStyle/>
          <a:p>
            <a:pPr algn="ctr"/>
            <a:r>
              <a:rPr lang="en-US" sz="4400" dirty="0" err="1"/>
              <a:t>Finir</a:t>
            </a:r>
            <a:r>
              <a:rPr lang="en-US" sz="4400" dirty="0"/>
              <a:t> la base du jeu</a:t>
            </a:r>
          </a:p>
        </p:txBody>
      </p:sp>
      <p:sp>
        <p:nvSpPr>
          <p:cNvPr id="14" name="Rectangle 13">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 3">
            <a:extLst>
              <a:ext uri="{FF2B5EF4-FFF2-40B4-BE49-F238E27FC236}">
                <a16:creationId xmlns:a16="http://schemas.microsoft.com/office/drawing/2014/main" id="{4694D932-9B14-4D2D-AC86-7CE7A66ECD94}"/>
              </a:ext>
            </a:extLst>
          </p:cNvPr>
          <p:cNvPicPr>
            <a:picLocks noChangeAspect="1"/>
          </p:cNvPicPr>
          <p:nvPr/>
        </p:nvPicPr>
        <p:blipFill>
          <a:blip r:embed="rId4"/>
          <a:stretch>
            <a:fillRect/>
          </a:stretch>
        </p:blipFill>
        <p:spPr>
          <a:xfrm>
            <a:off x="2660650" y="1405760"/>
            <a:ext cx="6019800" cy="5191125"/>
          </a:xfrm>
          <a:prstGeom prst="rect">
            <a:avLst/>
          </a:prstGeom>
        </p:spPr>
      </p:pic>
    </p:spTree>
    <p:extLst>
      <p:ext uri="{BB962C8B-B14F-4D97-AF65-F5344CB8AC3E}">
        <p14:creationId xmlns:p14="http://schemas.microsoft.com/office/powerpoint/2010/main" val="40457057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3411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Vue de haut des pièces de jeu du tableau divers">
            <a:extLst>
              <a:ext uri="{FF2B5EF4-FFF2-40B4-BE49-F238E27FC236}">
                <a16:creationId xmlns:a16="http://schemas.microsoft.com/office/drawing/2014/main" id="{BF580340-51F1-4887-E02B-D95D60C5E59F}"/>
              </a:ext>
            </a:extLst>
          </p:cNvPr>
          <p:cNvPicPr>
            <a:picLocks noChangeAspect="1"/>
          </p:cNvPicPr>
          <p:nvPr/>
        </p:nvPicPr>
        <p:blipFill rotWithShape="1">
          <a:blip r:embed="rId3">
            <a:alphaModFix amt="35000"/>
          </a:blip>
          <a:srcRect r="1" b="9409"/>
          <a:stretch/>
        </p:blipFill>
        <p:spPr>
          <a:xfrm>
            <a:off x="20" y="-2"/>
            <a:ext cx="11341080" cy="6858000"/>
          </a:xfrm>
          <a:prstGeom prst="rect">
            <a:avLst/>
          </a:prstGeom>
        </p:spPr>
      </p:pic>
      <p:sp>
        <p:nvSpPr>
          <p:cNvPr id="2" name="Titre 1">
            <a:extLst>
              <a:ext uri="{FF2B5EF4-FFF2-40B4-BE49-F238E27FC236}">
                <a16:creationId xmlns:a16="http://schemas.microsoft.com/office/drawing/2014/main" id="{DA2B5046-B906-41BA-9D12-7D2EC63BEAD1}"/>
              </a:ext>
            </a:extLst>
          </p:cNvPr>
          <p:cNvSpPr>
            <a:spLocks noGrp="1"/>
          </p:cNvSpPr>
          <p:nvPr>
            <p:ph type="title"/>
          </p:nvPr>
        </p:nvSpPr>
        <p:spPr>
          <a:xfrm>
            <a:off x="457201" y="885077"/>
            <a:ext cx="2948152" cy="1298448"/>
          </a:xfrm>
        </p:spPr>
        <p:txBody>
          <a:bodyPr vert="horz" lIns="91440" tIns="45720" rIns="91440" bIns="45720" rtlCol="0" anchor="b">
            <a:normAutofit fontScale="90000"/>
          </a:bodyPr>
          <a:lstStyle/>
          <a:p>
            <a:r>
              <a:rPr lang="en-US" sz="4400" dirty="0"/>
              <a:t>Le </a:t>
            </a:r>
            <a:r>
              <a:rPr lang="en-US" sz="4400" dirty="0" err="1"/>
              <a:t>formulaire</a:t>
            </a:r>
            <a:r>
              <a:rPr lang="en-US" sz="4400" dirty="0"/>
              <a:t> du jeu</a:t>
            </a:r>
          </a:p>
        </p:txBody>
      </p:sp>
      <p:sp>
        <p:nvSpPr>
          <p:cNvPr id="14" name="Rectangle 13">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Image 10">
            <a:extLst>
              <a:ext uri="{FF2B5EF4-FFF2-40B4-BE49-F238E27FC236}">
                <a16:creationId xmlns:a16="http://schemas.microsoft.com/office/drawing/2014/main" id="{9BB5939D-CD31-44BA-AF53-91E5F2DFDFFD}"/>
              </a:ext>
            </a:extLst>
          </p:cNvPr>
          <p:cNvPicPr>
            <a:picLocks noChangeAspect="1"/>
          </p:cNvPicPr>
          <p:nvPr/>
        </p:nvPicPr>
        <p:blipFill>
          <a:blip r:embed="rId4"/>
          <a:stretch>
            <a:fillRect/>
          </a:stretch>
        </p:blipFill>
        <p:spPr>
          <a:xfrm>
            <a:off x="3405353" y="236110"/>
            <a:ext cx="7787631" cy="6385775"/>
          </a:xfrm>
          <a:prstGeom prst="rect">
            <a:avLst/>
          </a:prstGeom>
        </p:spPr>
      </p:pic>
    </p:spTree>
    <p:extLst>
      <p:ext uri="{BB962C8B-B14F-4D97-AF65-F5344CB8AC3E}">
        <p14:creationId xmlns:p14="http://schemas.microsoft.com/office/powerpoint/2010/main" val="42949250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ue">
  <a:themeElements>
    <a:clrScheme name="Vu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u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ue">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2021</Words>
  <Application>Microsoft Office PowerPoint</Application>
  <PresentationFormat>Grand écran</PresentationFormat>
  <Paragraphs>195</Paragraphs>
  <Slides>15</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Arial</vt:lpstr>
      <vt:lpstr>Calibri</vt:lpstr>
      <vt:lpstr>Century Schoolbook</vt:lpstr>
      <vt:lpstr>Consolas</vt:lpstr>
      <vt:lpstr>Fira Sans</vt:lpstr>
      <vt:lpstr>Wingdings 2</vt:lpstr>
      <vt:lpstr>Vue</vt:lpstr>
      <vt:lpstr>Jeu du pendu</vt:lpstr>
      <vt:lpstr>Par où commencer ?</vt:lpstr>
      <vt:lpstr>Réalisation de la partie technique</vt:lpstr>
      <vt:lpstr>Fichier Mots.txt</vt:lpstr>
      <vt:lpstr>Les Superglobales </vt:lpstr>
      <vt:lpstr>Créer les variables</vt:lpstr>
      <vt:lpstr>Créer la base du jeu</vt:lpstr>
      <vt:lpstr>Finir la base du jeu</vt:lpstr>
      <vt:lpstr>Le formulaire du jeu</vt:lpstr>
      <vt:lpstr>      Bootstrap       &amp;     bootswatch</vt:lpstr>
      <vt:lpstr>A quoi ça ressemble Bootswatch ? </vt:lpstr>
      <vt:lpstr>Et en code ? </vt:lpstr>
      <vt:lpstr>Présentation PowerPoint</vt:lpstr>
      <vt:lpstr>Réalisation du CSS</vt:lpstr>
      <vt:lpstr>Ainsi que du responsive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Jeu du pendu</dc:title>
  <dc:creator>Maximillian WALLIS</dc:creator>
  <cp:lastModifiedBy>Maximillian WALLIS</cp:lastModifiedBy>
  <cp:revision>10</cp:revision>
  <dcterms:created xsi:type="dcterms:W3CDTF">2022-04-11T07:36:59Z</dcterms:created>
  <dcterms:modified xsi:type="dcterms:W3CDTF">2022-05-01T02:36:55Z</dcterms:modified>
</cp:coreProperties>
</file>