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5"/>
  </p:notesMasterIdLst>
  <p:handoutMasterIdLst>
    <p:handoutMasterId r:id="rId26"/>
  </p:handoutMasterIdLst>
  <p:sldIdLst>
    <p:sldId id="256" r:id="rId5"/>
    <p:sldId id="257" r:id="rId6"/>
    <p:sldId id="269" r:id="rId7"/>
    <p:sldId id="271" r:id="rId8"/>
    <p:sldId id="266" r:id="rId9"/>
    <p:sldId id="273" r:id="rId10"/>
    <p:sldId id="270" r:id="rId11"/>
    <p:sldId id="274" r:id="rId12"/>
    <p:sldId id="275" r:id="rId13"/>
    <p:sldId id="286" r:id="rId14"/>
    <p:sldId id="260" r:id="rId15"/>
    <p:sldId id="277" r:id="rId16"/>
    <p:sldId id="280" r:id="rId17"/>
    <p:sldId id="281" r:id="rId18"/>
    <p:sldId id="282" r:id="rId19"/>
    <p:sldId id="276" r:id="rId20"/>
    <p:sldId id="278" r:id="rId21"/>
    <p:sldId id="283" r:id="rId22"/>
    <p:sldId id="284" r:id="rId23"/>
    <p:sldId id="285" r:id="rId24"/>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6" autoAdjust="0"/>
    <p:restoredTop sz="94660"/>
  </p:normalViewPr>
  <p:slideViewPr>
    <p:cSldViewPr snapToGrid="0" showGuides="1">
      <p:cViewPr varScale="1">
        <p:scale>
          <a:sx n="104" d="100"/>
          <a:sy n="104" d="100"/>
        </p:scale>
        <p:origin x="208" y="664"/>
      </p:cViewPr>
      <p:guideLst>
        <p:guide orient="horz" pos="2160"/>
        <p:guide pos="384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2018/12/26</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2018/12/26</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a:t>
            </a:fld>
            <a:endParaRPr lang="en-US" altLang="zh-CN" dirty="0"/>
          </a:p>
        </p:txBody>
      </p:sp>
    </p:spTree>
    <p:extLst>
      <p:ext uri="{BB962C8B-B14F-4D97-AF65-F5344CB8AC3E}">
        <p14:creationId xmlns:p14="http://schemas.microsoft.com/office/powerpoint/2010/main" val="8490571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2" name="标题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2018/12/26</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4654671" y="1600199"/>
            <a:ext cx="6430912"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1104900" y="1600200"/>
            <a:ext cx="3396996"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2018/12/26</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2018/12/26</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372600" y="365125"/>
            <a:ext cx="1714500"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104900" y="365125"/>
            <a:ext cx="8098896" cy="5811838"/>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2018/12/26</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6514047" y="3228843"/>
            <a:ext cx="5632704" cy="84403"/>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2018/12/26</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0"/>
            <a:ext cx="12192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0"/>
            <a:ext cx="12192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1104900" y="2292094"/>
            <a:ext cx="5734050"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图片占位符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zh-CN" altLang="en-US" sz="12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12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0"/>
            <a:ext cx="12192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04899" y="4655956"/>
            <a:ext cx="10071099" cy="509750"/>
          </a:xfrm>
        </p:spPr>
        <p:txBody>
          <a:bodyPr rtlCol="0">
            <a:normAutofit/>
          </a:bodyPr>
          <a:lstStyle>
            <a:lvl1pPr marL="0" indent="0" algn="l" rtl="0">
              <a:spcBef>
                <a:spcPts val="0"/>
              </a:spcBef>
              <a:buNone/>
              <a:defRPr sz="1600">
                <a:solidFill>
                  <a:schemeClr val="bg1"/>
                </a:solidFill>
                <a:latin typeface="微软雅黑" panose="020B0503020204020204" pitchFamily="34" charset="-122"/>
                <a:ea typeface="微软雅黑" panose="020B0503020204020204" pitchFamily="34" charset="-122"/>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2018/12/26</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1049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1722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2018/12/26</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0490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110490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616611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616611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2018/12/26</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2018/12/26</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2018/12/26</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2018/12/26</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2018/12/26</a:t>
            </a:fld>
            <a:r>
              <a:rPr lang="zh-CN" altLang="en-US" dirty="0"/>
              <a:t>​</a:t>
            </a:r>
          </a:p>
        </p:txBody>
      </p:sp>
      <p:sp>
        <p:nvSpPr>
          <p:cNvPr id="5" name="页脚占位符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1103376" y="1219201"/>
            <a:ext cx="9985248"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375920" y="2474974"/>
            <a:ext cx="6036310" cy="2219691"/>
          </a:xfrm>
        </p:spPr>
        <p:txBody>
          <a:bodyPr rtlCol="0" anchor="ctr"/>
          <a:lstStyle/>
          <a:p>
            <a:pPr algn="ctr" rtl="0"/>
            <a:r>
              <a:rPr lang="zh-Hans" altLang="en-US" dirty="0"/>
              <a:t>特定</a:t>
            </a:r>
            <a:r>
              <a:rPr lang="zh-Hans" altLang="en-US" dirty="0">
                <a:latin typeface="微软雅黑" panose="020B0503020204020204" pitchFamily="34" charset="-122"/>
                <a:ea typeface="微软雅黑" panose="020B0503020204020204" pitchFamily="34" charset="-122"/>
              </a:rPr>
              <a:t>领域的词向量学习方法</a:t>
            </a:r>
            <a:endParaRPr lang="en-US" dirty="0">
              <a:latin typeface="微软雅黑" panose="020B0503020204020204" pitchFamily="34" charset="-122"/>
              <a:ea typeface="微软雅黑" panose="020B0503020204020204" pitchFamily="34" charset="-122"/>
            </a:endParaRPr>
          </a:p>
        </p:txBody>
      </p:sp>
      <p:pic>
        <p:nvPicPr>
          <p:cNvPr id="4" name="图片占位符 3" descr="桌上一本打开的书，书架在背景中模糊显示" title="示例图片"/>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normAutofit/>
          </a:bodyPr>
          <a:lstStyle/>
          <a:p>
            <a:pPr rtl="0"/>
            <a:r>
              <a:rPr lang="zh-Hans" altLang="en-US" dirty="0"/>
              <a:t>几个</a:t>
            </a:r>
            <a:r>
              <a:rPr lang="zh-Hans" altLang="en-US" dirty="0">
                <a:latin typeface="微软雅黑" panose="020B0503020204020204" pitchFamily="34" charset="-122"/>
                <a:ea typeface="微软雅黑" panose="020B0503020204020204" pitchFamily="34" charset="-122"/>
              </a:rPr>
              <a:t>词向量训练模型</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1104900" y="1359218"/>
            <a:ext cx="9980682" cy="4572000"/>
          </a:xfrm>
        </p:spPr>
        <p:txBody>
          <a:bodyPr rtlCol="0">
            <a:normAutofit/>
          </a:bodyPr>
          <a:lstStyle/>
          <a:p>
            <a:pPr marL="0" indent="0">
              <a:lnSpc>
                <a:spcPct val="110000"/>
              </a:lnSpc>
              <a:buNone/>
            </a:pPr>
            <a:r>
              <a:rPr lang="en-US" altLang="zh-Hans" b="1" dirty="0"/>
              <a:t>REG</a:t>
            </a:r>
            <a:r>
              <a:rPr lang="zh-Hans" altLang="en-US" b="1" dirty="0"/>
              <a:t>： </a:t>
            </a:r>
            <a:r>
              <a:rPr lang="en-US" altLang="zh-Hans" b="1" dirty="0"/>
              <a:t>regularization-base</a:t>
            </a:r>
            <a:r>
              <a:rPr lang="zh-Hans" altLang="en-US" b="1" dirty="0"/>
              <a:t> </a:t>
            </a:r>
            <a:r>
              <a:rPr lang="en-US" altLang="zh-Hans" b="1" dirty="0"/>
              <a:t>Skip-Gram</a:t>
            </a:r>
            <a:r>
              <a:rPr lang="zh-Hans" altLang="en-US" b="1" dirty="0"/>
              <a:t> </a:t>
            </a:r>
            <a:r>
              <a:rPr lang="en-US" altLang="zh-Hans" b="1" dirty="0"/>
              <a:t>model</a:t>
            </a:r>
          </a:p>
          <a:p>
            <a:pPr marL="0" indent="0">
              <a:lnSpc>
                <a:spcPct val="110000"/>
              </a:lnSpc>
              <a:buNone/>
            </a:pPr>
            <a:r>
              <a:rPr lang="zh-Hans" altLang="en-US" dirty="0"/>
              <a:t>一般的</a:t>
            </a:r>
            <a:r>
              <a:rPr lang="en-US" altLang="zh-Hans" dirty="0"/>
              <a:t>Skip-Gram</a:t>
            </a:r>
            <a:r>
              <a:rPr lang="zh-Hans" altLang="en-US" dirty="0"/>
              <a:t>模型损失函数是这样的：</a:t>
            </a:r>
            <a:endParaRPr lang="en-US" altLang="zh-Hans" dirty="0"/>
          </a:p>
          <a:p>
            <a:pPr marL="0" indent="0">
              <a:lnSpc>
                <a:spcPct val="110000"/>
              </a:lnSpc>
              <a:buNone/>
            </a:pPr>
            <a:endParaRPr lang="en-US" altLang="zh-Hans" dirty="0"/>
          </a:p>
          <a:p>
            <a:pPr marL="0" indent="0">
              <a:lnSpc>
                <a:spcPct val="110000"/>
              </a:lnSpc>
              <a:buNone/>
            </a:pPr>
            <a:r>
              <a:rPr lang="en-US" altLang="zh-Hans" dirty="0"/>
              <a:t>REG</a:t>
            </a:r>
            <a:r>
              <a:rPr lang="zh-Hans" altLang="en-US" dirty="0"/>
              <a:t>模型的损失函数是这样的：</a:t>
            </a:r>
            <a:endParaRPr lang="en-US" altLang="zh-Hans" dirty="0"/>
          </a:p>
          <a:p>
            <a:pPr marL="0" indent="0">
              <a:lnSpc>
                <a:spcPct val="110000"/>
              </a:lnSpc>
              <a:buNone/>
            </a:pPr>
            <a:endParaRPr lang="en-US" altLang="zh-Hans" dirty="0"/>
          </a:p>
        </p:txBody>
      </p:sp>
      <p:pic>
        <p:nvPicPr>
          <p:cNvPr id="2" name="图片 1">
            <a:extLst>
              <a:ext uri="{FF2B5EF4-FFF2-40B4-BE49-F238E27FC236}">
                <a16:creationId xmlns:a16="http://schemas.microsoft.com/office/drawing/2014/main" id="{FA9FE52D-ECAF-3549-A314-67A772B82874}"/>
              </a:ext>
            </a:extLst>
          </p:cNvPr>
          <p:cNvPicPr>
            <a:picLocks noChangeAspect="1"/>
          </p:cNvPicPr>
          <p:nvPr/>
        </p:nvPicPr>
        <p:blipFill>
          <a:blip r:embed="rId2"/>
          <a:stretch>
            <a:fillRect/>
          </a:stretch>
        </p:blipFill>
        <p:spPr>
          <a:xfrm>
            <a:off x="2744470" y="2378929"/>
            <a:ext cx="5088890" cy="725313"/>
          </a:xfrm>
          <a:prstGeom prst="rect">
            <a:avLst/>
          </a:prstGeom>
        </p:spPr>
      </p:pic>
      <p:pic>
        <p:nvPicPr>
          <p:cNvPr id="3" name="图片 2">
            <a:extLst>
              <a:ext uri="{FF2B5EF4-FFF2-40B4-BE49-F238E27FC236}">
                <a16:creationId xmlns:a16="http://schemas.microsoft.com/office/drawing/2014/main" id="{62EC0A5E-E16D-784B-8544-95340F10E37C}"/>
              </a:ext>
            </a:extLst>
          </p:cNvPr>
          <p:cNvPicPr>
            <a:picLocks noChangeAspect="1"/>
          </p:cNvPicPr>
          <p:nvPr/>
        </p:nvPicPr>
        <p:blipFill>
          <a:blip r:embed="rId3"/>
          <a:stretch>
            <a:fillRect/>
          </a:stretch>
        </p:blipFill>
        <p:spPr>
          <a:xfrm>
            <a:off x="3373120" y="3401964"/>
            <a:ext cx="3352800" cy="685800"/>
          </a:xfrm>
          <a:prstGeom prst="rect">
            <a:avLst/>
          </a:prstGeom>
        </p:spPr>
      </p:pic>
      <p:pic>
        <p:nvPicPr>
          <p:cNvPr id="4" name="图片 3">
            <a:extLst>
              <a:ext uri="{FF2B5EF4-FFF2-40B4-BE49-F238E27FC236}">
                <a16:creationId xmlns:a16="http://schemas.microsoft.com/office/drawing/2014/main" id="{D6D2E27B-7405-EF4C-9F65-B14700A845FE}"/>
              </a:ext>
            </a:extLst>
          </p:cNvPr>
          <p:cNvPicPr>
            <a:picLocks noChangeAspect="1"/>
          </p:cNvPicPr>
          <p:nvPr/>
        </p:nvPicPr>
        <p:blipFill>
          <a:blip r:embed="rId4"/>
          <a:stretch>
            <a:fillRect/>
          </a:stretch>
        </p:blipFill>
        <p:spPr>
          <a:xfrm>
            <a:off x="3830320" y="4212224"/>
            <a:ext cx="2438400" cy="558800"/>
          </a:xfrm>
          <a:prstGeom prst="rect">
            <a:avLst/>
          </a:prstGeom>
        </p:spPr>
      </p:pic>
      <p:sp>
        <p:nvSpPr>
          <p:cNvPr id="7" name="内容占位符 13">
            <a:extLst>
              <a:ext uri="{FF2B5EF4-FFF2-40B4-BE49-F238E27FC236}">
                <a16:creationId xmlns:a16="http://schemas.microsoft.com/office/drawing/2014/main" id="{96633BA0-1F43-C647-AEF0-626733360720}"/>
              </a:ext>
            </a:extLst>
          </p:cNvPr>
          <p:cNvSpPr txBox="1">
            <a:spLocks/>
          </p:cNvSpPr>
          <p:nvPr/>
        </p:nvSpPr>
        <p:spPr>
          <a:xfrm>
            <a:off x="892810" y="5806758"/>
            <a:ext cx="9980682" cy="4572000"/>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lnSpc>
                <a:spcPct val="110000"/>
              </a:lnSpc>
              <a:buFont typeface="Wingdings" panose="05000000000000000000" pitchFamily="2" charset="2"/>
              <a:buNone/>
            </a:pPr>
            <a:endParaRPr lang="en-US" altLang="zh-Hans" dirty="0"/>
          </a:p>
        </p:txBody>
      </p:sp>
      <p:sp>
        <p:nvSpPr>
          <p:cNvPr id="5" name="文本框 4">
            <a:extLst>
              <a:ext uri="{FF2B5EF4-FFF2-40B4-BE49-F238E27FC236}">
                <a16:creationId xmlns:a16="http://schemas.microsoft.com/office/drawing/2014/main" id="{12A27630-8481-3E42-BC5B-A61CD861CC8E}"/>
              </a:ext>
            </a:extLst>
          </p:cNvPr>
          <p:cNvSpPr txBox="1"/>
          <p:nvPr/>
        </p:nvSpPr>
        <p:spPr>
          <a:xfrm>
            <a:off x="1104900" y="4823236"/>
            <a:ext cx="9980682" cy="646331"/>
          </a:xfrm>
          <a:prstGeom prst="rect">
            <a:avLst/>
          </a:prstGeom>
          <a:noFill/>
        </p:spPr>
        <p:txBody>
          <a:bodyPr wrap="square" rtlCol="0">
            <a:spAutoFit/>
          </a:bodyPr>
          <a:lstStyle/>
          <a:p>
            <a:r>
              <a:rPr kumimoji="1" lang="zh-Hans" altLang="en-US" dirty="0"/>
              <a:t>把两个领域共同出现的单词作为“锚”，在领域内语料上训练词向量的时候，让已经在预训练模型里有词向量的单词的词向量按照一定程度，向预训练的词向量值靠近。</a:t>
            </a:r>
            <a:endParaRPr kumimoji="1" lang="zh-CN" altLang="en-US" dirty="0"/>
          </a:p>
        </p:txBody>
      </p:sp>
      <p:pic>
        <p:nvPicPr>
          <p:cNvPr id="6" name="图片 5">
            <a:extLst>
              <a:ext uri="{FF2B5EF4-FFF2-40B4-BE49-F238E27FC236}">
                <a16:creationId xmlns:a16="http://schemas.microsoft.com/office/drawing/2014/main" id="{5707BCB3-B28D-AE46-90B4-1B73BD00FAB4}"/>
              </a:ext>
            </a:extLst>
          </p:cNvPr>
          <p:cNvPicPr>
            <a:picLocks noChangeAspect="1"/>
          </p:cNvPicPr>
          <p:nvPr/>
        </p:nvPicPr>
        <p:blipFill>
          <a:blip r:embed="rId5"/>
          <a:stretch>
            <a:fillRect/>
          </a:stretch>
        </p:blipFill>
        <p:spPr>
          <a:xfrm>
            <a:off x="5811520" y="5435354"/>
            <a:ext cx="2540000" cy="863600"/>
          </a:xfrm>
          <a:prstGeom prst="rect">
            <a:avLst/>
          </a:prstGeom>
        </p:spPr>
      </p:pic>
      <p:pic>
        <p:nvPicPr>
          <p:cNvPr id="8" name="图片 7">
            <a:extLst>
              <a:ext uri="{FF2B5EF4-FFF2-40B4-BE49-F238E27FC236}">
                <a16:creationId xmlns:a16="http://schemas.microsoft.com/office/drawing/2014/main" id="{19A8895D-D1CE-9D47-AEBE-68730AB117F3}"/>
              </a:ext>
            </a:extLst>
          </p:cNvPr>
          <p:cNvPicPr>
            <a:picLocks noChangeAspect="1"/>
          </p:cNvPicPr>
          <p:nvPr/>
        </p:nvPicPr>
        <p:blipFill>
          <a:blip r:embed="rId6"/>
          <a:stretch>
            <a:fillRect/>
          </a:stretch>
        </p:blipFill>
        <p:spPr>
          <a:xfrm>
            <a:off x="2496820" y="5493839"/>
            <a:ext cx="2667000" cy="711200"/>
          </a:xfrm>
          <a:prstGeom prst="rect">
            <a:avLst/>
          </a:prstGeom>
        </p:spPr>
      </p:pic>
    </p:spTree>
    <p:extLst>
      <p:ext uri="{BB962C8B-B14F-4D97-AF65-F5344CB8AC3E}">
        <p14:creationId xmlns:p14="http://schemas.microsoft.com/office/powerpoint/2010/main" val="3106630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Hans" altLang="en-US" dirty="0">
                <a:latin typeface="微软雅黑" panose="020B0503020204020204" pitchFamily="34" charset="-122"/>
                <a:ea typeface="微软雅黑" panose="020B0503020204020204" pitchFamily="34" charset="-122"/>
              </a:rPr>
              <a:t>评估方法</a:t>
            </a:r>
            <a:endParaRPr 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E4FC2580-8427-3742-8D40-3D04C5EDBC22}"/>
              </a:ext>
            </a:extLst>
          </p:cNvPr>
          <p:cNvSpPr>
            <a:spLocks noGrp="1"/>
          </p:cNvSpPr>
          <p:nvPr>
            <p:ph idx="1"/>
          </p:nvPr>
        </p:nvSpPr>
        <p:spPr/>
        <p:txBody>
          <a:bodyPr/>
          <a:lstStyle/>
          <a:p>
            <a:pPr marL="0" indent="0">
              <a:lnSpc>
                <a:spcPct val="100000"/>
              </a:lnSpc>
              <a:buNone/>
            </a:pPr>
            <a:r>
              <a:rPr kumimoji="1" lang="zh-Hans" altLang="en-US" dirty="0"/>
              <a:t>两个</a:t>
            </a:r>
            <a:r>
              <a:rPr kumimoji="1" lang="en-US" altLang="zh-Hans" dirty="0"/>
              <a:t>NLP</a:t>
            </a:r>
            <a:r>
              <a:rPr kumimoji="1" lang="zh-Hans" altLang="en-US" dirty="0"/>
              <a:t>任务：</a:t>
            </a:r>
            <a:endParaRPr kumimoji="1" lang="en-US" altLang="zh-Hans" dirty="0"/>
          </a:p>
          <a:p>
            <a:pPr marL="0" indent="0">
              <a:lnSpc>
                <a:spcPct val="100000"/>
              </a:lnSpc>
              <a:buNone/>
            </a:pPr>
            <a:r>
              <a:rPr kumimoji="1" lang="en-US" altLang="zh-Hans" dirty="0"/>
              <a:t>1.</a:t>
            </a:r>
            <a:r>
              <a:rPr kumimoji="1" lang="zh-Hans" altLang="en-US" dirty="0"/>
              <a:t> 同义句分类问题：</a:t>
            </a:r>
            <a:r>
              <a:rPr kumimoji="1" lang="en-US" altLang="zh-Hans" dirty="0" err="1"/>
              <a:t>Quora</a:t>
            </a:r>
            <a:r>
              <a:rPr kumimoji="1" lang="zh-Hans" altLang="en-US" dirty="0"/>
              <a:t>网站提供了超过</a:t>
            </a:r>
            <a:r>
              <a:rPr kumimoji="1" lang="en-US" altLang="zh-Hans" dirty="0"/>
              <a:t>40</a:t>
            </a:r>
            <a:r>
              <a:rPr kumimoji="1" lang="zh-Hans" altLang="en-US" dirty="0"/>
              <a:t>万个问题对以及标注了它们是否是同义问题，用它来训练模型判断两个问题是不是同一个问题。</a:t>
            </a:r>
            <a:endParaRPr kumimoji="1" lang="zh-CN" altLang="en-US" dirty="0"/>
          </a:p>
        </p:txBody>
      </p:sp>
      <p:pic>
        <p:nvPicPr>
          <p:cNvPr id="5" name="图片 4">
            <a:extLst>
              <a:ext uri="{FF2B5EF4-FFF2-40B4-BE49-F238E27FC236}">
                <a16:creationId xmlns:a16="http://schemas.microsoft.com/office/drawing/2014/main" id="{40A42AFA-40C4-D843-80BB-EC576FECBFB9}"/>
              </a:ext>
            </a:extLst>
          </p:cNvPr>
          <p:cNvPicPr>
            <a:picLocks noChangeAspect="1"/>
          </p:cNvPicPr>
          <p:nvPr/>
        </p:nvPicPr>
        <p:blipFill>
          <a:blip r:embed="rId2"/>
          <a:stretch>
            <a:fillRect/>
          </a:stretch>
        </p:blipFill>
        <p:spPr>
          <a:xfrm>
            <a:off x="1104900" y="2962910"/>
            <a:ext cx="9423400" cy="3086100"/>
          </a:xfrm>
          <a:prstGeom prst="rect">
            <a:avLst/>
          </a:prstGeom>
        </p:spPr>
      </p:pic>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Hans" altLang="en-US" dirty="0">
                <a:latin typeface="微软雅黑" panose="020B0503020204020204" pitchFamily="34" charset="-122"/>
                <a:ea typeface="微软雅黑" panose="020B0503020204020204" pitchFamily="34" charset="-122"/>
              </a:rPr>
              <a:t>评估方法</a:t>
            </a:r>
            <a:endParaRPr 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E4FC2580-8427-3742-8D40-3D04C5EDBC22}"/>
              </a:ext>
            </a:extLst>
          </p:cNvPr>
          <p:cNvSpPr>
            <a:spLocks noGrp="1"/>
          </p:cNvSpPr>
          <p:nvPr>
            <p:ph idx="1"/>
          </p:nvPr>
        </p:nvSpPr>
        <p:spPr>
          <a:xfrm>
            <a:off x="1104900" y="1590040"/>
            <a:ext cx="5681980" cy="4572000"/>
          </a:xfrm>
        </p:spPr>
        <p:txBody>
          <a:bodyPr/>
          <a:lstStyle/>
          <a:p>
            <a:pPr marL="0" indent="0">
              <a:lnSpc>
                <a:spcPct val="100000"/>
              </a:lnSpc>
              <a:buNone/>
            </a:pPr>
            <a:r>
              <a:rPr kumimoji="1" lang="zh-Hans" altLang="en-US" dirty="0"/>
              <a:t>网络结构：</a:t>
            </a:r>
            <a:endParaRPr kumimoji="1" lang="en-US" altLang="zh-Hans" dirty="0"/>
          </a:p>
          <a:p>
            <a:pPr>
              <a:lnSpc>
                <a:spcPct val="100000"/>
              </a:lnSpc>
            </a:pPr>
            <a:r>
              <a:rPr kumimoji="1" lang="zh-Hans" altLang="en-US" dirty="0"/>
              <a:t>分别输入两个问题</a:t>
            </a:r>
            <a:endParaRPr kumimoji="1" lang="en-US" altLang="zh-Hans" dirty="0"/>
          </a:p>
          <a:p>
            <a:pPr>
              <a:lnSpc>
                <a:spcPct val="100000"/>
              </a:lnSpc>
            </a:pPr>
            <a:r>
              <a:rPr kumimoji="1" lang="zh-Hans" altLang="en-US" dirty="0"/>
              <a:t>将每个单词都转化为词向量</a:t>
            </a:r>
            <a:endParaRPr kumimoji="1" lang="en-US" altLang="zh-Hans" dirty="0"/>
          </a:p>
          <a:p>
            <a:pPr>
              <a:lnSpc>
                <a:spcPct val="100000"/>
              </a:lnSpc>
            </a:pPr>
            <a:r>
              <a:rPr kumimoji="1" lang="zh-Hans" altLang="en-US" dirty="0"/>
              <a:t>分别经过一个</a:t>
            </a:r>
            <a:r>
              <a:rPr kumimoji="1" lang="en-US" altLang="zh-Hans" dirty="0" err="1"/>
              <a:t>ReLU</a:t>
            </a:r>
            <a:r>
              <a:rPr kumimoji="1" lang="zh-Hans" altLang="en-US" dirty="0"/>
              <a:t>层</a:t>
            </a:r>
            <a:endParaRPr kumimoji="1" lang="en-US" altLang="zh-Hans" dirty="0"/>
          </a:p>
          <a:p>
            <a:pPr>
              <a:lnSpc>
                <a:spcPct val="100000"/>
              </a:lnSpc>
            </a:pPr>
            <a:r>
              <a:rPr kumimoji="1" lang="zh-Hans" altLang="en-US" dirty="0"/>
              <a:t>分别经过一个最大值池化层，挑选出每个维度的最大值，得到一个</a:t>
            </a:r>
            <a:r>
              <a:rPr kumimoji="1" lang="en-US" altLang="zh-Hans" dirty="0"/>
              <a:t>50D</a:t>
            </a:r>
            <a:r>
              <a:rPr kumimoji="1" lang="zh-Hans" altLang="en-US" dirty="0"/>
              <a:t>的句向量</a:t>
            </a:r>
            <a:endParaRPr kumimoji="1" lang="en-US" altLang="zh-Hans" dirty="0"/>
          </a:p>
          <a:p>
            <a:pPr>
              <a:lnSpc>
                <a:spcPct val="100000"/>
              </a:lnSpc>
            </a:pPr>
            <a:r>
              <a:rPr kumimoji="1" lang="zh-Hans" altLang="en-US" dirty="0"/>
              <a:t>将两个问题的句向量拼接</a:t>
            </a:r>
            <a:endParaRPr kumimoji="1" lang="en-US" altLang="zh-Hans" dirty="0"/>
          </a:p>
          <a:p>
            <a:pPr>
              <a:lnSpc>
                <a:spcPct val="100000"/>
              </a:lnSpc>
            </a:pPr>
            <a:r>
              <a:rPr kumimoji="1" lang="zh-Hans" altLang="en-US" dirty="0"/>
              <a:t>经过三个全连接层</a:t>
            </a:r>
            <a:endParaRPr kumimoji="1" lang="en-US" altLang="zh-Hans" dirty="0"/>
          </a:p>
          <a:p>
            <a:pPr>
              <a:lnSpc>
                <a:spcPct val="100000"/>
              </a:lnSpc>
            </a:pPr>
            <a:r>
              <a:rPr kumimoji="1" lang="zh-Hans" altLang="en-US" dirty="0"/>
              <a:t>经过</a:t>
            </a:r>
            <a:r>
              <a:rPr kumimoji="1" lang="en-US" altLang="zh-Hans" dirty="0"/>
              <a:t>sigmoid</a:t>
            </a:r>
            <a:r>
              <a:rPr kumimoji="1" lang="zh-Hans" altLang="en-US" dirty="0"/>
              <a:t>层进行二分类</a:t>
            </a:r>
            <a:endParaRPr kumimoji="1" lang="en-US" altLang="zh-Hans" dirty="0"/>
          </a:p>
          <a:p>
            <a:pPr marL="457200" indent="-457200">
              <a:lnSpc>
                <a:spcPct val="100000"/>
              </a:lnSpc>
              <a:buAutoNum type="arabicPeriod"/>
            </a:pPr>
            <a:endParaRPr kumimoji="1" lang="en-US" altLang="zh-Hans" dirty="0"/>
          </a:p>
        </p:txBody>
      </p:sp>
      <p:pic>
        <p:nvPicPr>
          <p:cNvPr id="4" name="图片 3">
            <a:extLst>
              <a:ext uri="{FF2B5EF4-FFF2-40B4-BE49-F238E27FC236}">
                <a16:creationId xmlns:a16="http://schemas.microsoft.com/office/drawing/2014/main" id="{E6AC18CD-C55B-9641-B51E-30B6FD193F14}"/>
              </a:ext>
            </a:extLst>
          </p:cNvPr>
          <p:cNvPicPr>
            <a:picLocks noChangeAspect="1"/>
          </p:cNvPicPr>
          <p:nvPr/>
        </p:nvPicPr>
        <p:blipFill>
          <a:blip r:embed="rId2"/>
          <a:stretch>
            <a:fillRect/>
          </a:stretch>
        </p:blipFill>
        <p:spPr>
          <a:xfrm>
            <a:off x="6941563" y="1413180"/>
            <a:ext cx="3137157" cy="5170500"/>
          </a:xfrm>
          <a:prstGeom prst="rect">
            <a:avLst/>
          </a:prstGeom>
        </p:spPr>
      </p:pic>
    </p:spTree>
    <p:extLst>
      <p:ext uri="{BB962C8B-B14F-4D97-AF65-F5344CB8AC3E}">
        <p14:creationId xmlns:p14="http://schemas.microsoft.com/office/powerpoint/2010/main" val="342592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Hans" altLang="en-US" dirty="0">
                <a:latin typeface="微软雅黑" panose="020B0503020204020204" pitchFamily="34" charset="-122"/>
                <a:ea typeface="微软雅黑" panose="020B0503020204020204" pitchFamily="34" charset="-122"/>
              </a:rPr>
              <a:t>任务一训练结果</a:t>
            </a:r>
            <a:endParaRPr lang="en-US"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7873CAF8-A0AD-B54E-9BD8-D7BB5AC697A5}"/>
              </a:ext>
            </a:extLst>
          </p:cNvPr>
          <p:cNvPicPr>
            <a:picLocks noChangeAspect="1"/>
          </p:cNvPicPr>
          <p:nvPr/>
        </p:nvPicPr>
        <p:blipFill>
          <a:blip r:embed="rId2"/>
          <a:stretch>
            <a:fillRect/>
          </a:stretch>
        </p:blipFill>
        <p:spPr>
          <a:xfrm>
            <a:off x="2201421" y="1352690"/>
            <a:ext cx="7948419" cy="5373230"/>
          </a:xfrm>
          <a:prstGeom prst="rect">
            <a:avLst/>
          </a:prstGeom>
        </p:spPr>
      </p:pic>
    </p:spTree>
    <p:extLst>
      <p:ext uri="{BB962C8B-B14F-4D97-AF65-F5344CB8AC3E}">
        <p14:creationId xmlns:p14="http://schemas.microsoft.com/office/powerpoint/2010/main" val="235939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Hans" altLang="en-US" dirty="0">
                <a:latin typeface="微软雅黑" panose="020B0503020204020204" pitchFamily="34" charset="-122"/>
                <a:ea typeface="微软雅黑" panose="020B0503020204020204" pitchFamily="34" charset="-122"/>
              </a:rPr>
              <a:t>任务一训练结果</a:t>
            </a:r>
            <a:endParaRPr lang="en-US"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2052FDAD-E56D-254F-9759-883B5E68A5F8}"/>
              </a:ext>
            </a:extLst>
          </p:cNvPr>
          <p:cNvPicPr>
            <a:picLocks noChangeAspect="1"/>
          </p:cNvPicPr>
          <p:nvPr/>
        </p:nvPicPr>
        <p:blipFill>
          <a:blip r:embed="rId2"/>
          <a:stretch>
            <a:fillRect/>
          </a:stretch>
        </p:blipFill>
        <p:spPr>
          <a:xfrm>
            <a:off x="4805680" y="1605280"/>
            <a:ext cx="6371743" cy="4438649"/>
          </a:xfrm>
          <a:prstGeom prst="rect">
            <a:avLst/>
          </a:prstGeom>
        </p:spPr>
      </p:pic>
      <p:sp>
        <p:nvSpPr>
          <p:cNvPr id="6" name="内容占位符 2">
            <a:extLst>
              <a:ext uri="{FF2B5EF4-FFF2-40B4-BE49-F238E27FC236}">
                <a16:creationId xmlns:a16="http://schemas.microsoft.com/office/drawing/2014/main" id="{19C01FBB-CD2F-964A-B938-89D673AC6521}"/>
              </a:ext>
            </a:extLst>
          </p:cNvPr>
          <p:cNvSpPr txBox="1">
            <a:spLocks/>
          </p:cNvSpPr>
          <p:nvPr/>
        </p:nvSpPr>
        <p:spPr>
          <a:xfrm>
            <a:off x="1104900" y="1605280"/>
            <a:ext cx="3700780" cy="4572000"/>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lnSpc>
                <a:spcPct val="100000"/>
              </a:lnSpc>
              <a:buFont typeface="Wingdings" panose="05000000000000000000" pitchFamily="2" charset="2"/>
              <a:buNone/>
            </a:pPr>
            <a:r>
              <a:rPr kumimoji="1" lang="zh-Hans" altLang="en-US" dirty="0"/>
              <a:t>结果显示，预训练词向量对数字不敏感，基于领域语料库上的词向量训练可以将不同数字区分开来。</a:t>
            </a:r>
            <a:endParaRPr kumimoji="1" lang="en-US" altLang="zh-Hans" dirty="0"/>
          </a:p>
          <a:p>
            <a:pPr marL="0" indent="0">
              <a:lnSpc>
                <a:spcPct val="100000"/>
              </a:lnSpc>
              <a:buFont typeface="Wingdings" panose="05000000000000000000" pitchFamily="2" charset="2"/>
              <a:buNone/>
            </a:pPr>
            <a:endParaRPr kumimoji="1" lang="en-US" altLang="zh-Hans" dirty="0"/>
          </a:p>
          <a:p>
            <a:pPr marL="0" indent="0">
              <a:lnSpc>
                <a:spcPct val="100000"/>
              </a:lnSpc>
              <a:buFont typeface="Wingdings" panose="05000000000000000000" pitchFamily="2" charset="2"/>
              <a:buNone/>
            </a:pPr>
            <a:r>
              <a:rPr kumimoji="1" lang="zh-Hans" altLang="en-US" dirty="0"/>
              <a:t>结论：用特定领域的语料进行训练很有必要</a:t>
            </a:r>
            <a:endParaRPr kumimoji="1" lang="en-US" altLang="zh-Hans" dirty="0"/>
          </a:p>
        </p:txBody>
      </p:sp>
    </p:spTree>
    <p:extLst>
      <p:ext uri="{BB962C8B-B14F-4D97-AF65-F5344CB8AC3E}">
        <p14:creationId xmlns:p14="http://schemas.microsoft.com/office/powerpoint/2010/main" val="271428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Hans" altLang="en-US" dirty="0">
                <a:latin typeface="微软雅黑" panose="020B0503020204020204" pitchFamily="34" charset="-122"/>
                <a:ea typeface="微软雅黑" panose="020B0503020204020204" pitchFamily="34" charset="-122"/>
              </a:rPr>
              <a:t>任务一训练结果</a:t>
            </a:r>
            <a:endParaRPr lang="en-US"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19AD0529-752F-9B4E-B310-BC66747D0DAF}"/>
              </a:ext>
            </a:extLst>
          </p:cNvPr>
          <p:cNvPicPr>
            <a:picLocks noChangeAspect="1"/>
          </p:cNvPicPr>
          <p:nvPr/>
        </p:nvPicPr>
        <p:blipFill>
          <a:blip r:embed="rId2"/>
          <a:stretch>
            <a:fillRect/>
          </a:stretch>
        </p:blipFill>
        <p:spPr>
          <a:xfrm>
            <a:off x="6095241" y="1345418"/>
            <a:ext cx="4834172" cy="5370342"/>
          </a:xfrm>
          <a:prstGeom prst="rect">
            <a:avLst/>
          </a:prstGeom>
        </p:spPr>
      </p:pic>
      <p:sp>
        <p:nvSpPr>
          <p:cNvPr id="5" name="内容占位符 2">
            <a:extLst>
              <a:ext uri="{FF2B5EF4-FFF2-40B4-BE49-F238E27FC236}">
                <a16:creationId xmlns:a16="http://schemas.microsoft.com/office/drawing/2014/main" id="{EEC4C02F-DED9-024D-9CE1-DABC0F770DCF}"/>
              </a:ext>
            </a:extLst>
          </p:cNvPr>
          <p:cNvSpPr txBox="1">
            <a:spLocks/>
          </p:cNvSpPr>
          <p:nvPr/>
        </p:nvSpPr>
        <p:spPr>
          <a:xfrm>
            <a:off x="1104900" y="1605280"/>
            <a:ext cx="3700780" cy="4572000"/>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lnSpc>
                <a:spcPct val="100000"/>
              </a:lnSpc>
              <a:buFont typeface="Wingdings" panose="05000000000000000000" pitchFamily="2" charset="2"/>
              <a:buNone/>
            </a:pPr>
            <a:r>
              <a:rPr kumimoji="1" lang="zh-Hans" altLang="en-US" dirty="0"/>
              <a:t>结果显示，预训练模型由于加入了更多语料，所以能弥补特定领域的语料内容的局限和上下文单一的问题。</a:t>
            </a:r>
            <a:endParaRPr kumimoji="1" lang="en-US" altLang="zh-Hans" dirty="0"/>
          </a:p>
          <a:p>
            <a:pPr marL="0" indent="0">
              <a:lnSpc>
                <a:spcPct val="100000"/>
              </a:lnSpc>
              <a:buFont typeface="Wingdings" panose="05000000000000000000" pitchFamily="2" charset="2"/>
              <a:buNone/>
            </a:pPr>
            <a:endParaRPr kumimoji="1" lang="en-US" altLang="zh-Hans" dirty="0"/>
          </a:p>
          <a:p>
            <a:pPr marL="0" indent="0">
              <a:lnSpc>
                <a:spcPct val="100000"/>
              </a:lnSpc>
              <a:buFont typeface="Wingdings" panose="05000000000000000000" pitchFamily="2" charset="2"/>
              <a:buNone/>
            </a:pPr>
            <a:r>
              <a:rPr kumimoji="1" lang="zh-Hans" altLang="en-US" dirty="0"/>
              <a:t>结论：预训练词向量也有可取之处</a:t>
            </a:r>
            <a:endParaRPr kumimoji="1" lang="en-US" altLang="zh-Hans" dirty="0"/>
          </a:p>
        </p:txBody>
      </p:sp>
    </p:spTree>
    <p:extLst>
      <p:ext uri="{BB962C8B-B14F-4D97-AF65-F5344CB8AC3E}">
        <p14:creationId xmlns:p14="http://schemas.microsoft.com/office/powerpoint/2010/main" val="326643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Hans" altLang="en-US" dirty="0">
                <a:latin typeface="微软雅黑" panose="020B0503020204020204" pitchFamily="34" charset="-122"/>
                <a:ea typeface="微软雅黑" panose="020B0503020204020204" pitchFamily="34" charset="-122"/>
              </a:rPr>
              <a:t>评估方法</a:t>
            </a:r>
            <a:endParaRPr 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E4FC2580-8427-3742-8D40-3D04C5EDBC22}"/>
              </a:ext>
            </a:extLst>
          </p:cNvPr>
          <p:cNvSpPr>
            <a:spLocks noGrp="1"/>
          </p:cNvSpPr>
          <p:nvPr>
            <p:ph idx="1"/>
          </p:nvPr>
        </p:nvSpPr>
        <p:spPr/>
        <p:txBody>
          <a:bodyPr/>
          <a:lstStyle/>
          <a:p>
            <a:pPr marL="0" indent="0">
              <a:lnSpc>
                <a:spcPct val="100000"/>
              </a:lnSpc>
              <a:buNone/>
            </a:pPr>
            <a:r>
              <a:rPr kumimoji="1" lang="zh-Hans" altLang="en-US" dirty="0"/>
              <a:t>两个</a:t>
            </a:r>
            <a:r>
              <a:rPr kumimoji="1" lang="en-US" altLang="zh-Hans" dirty="0"/>
              <a:t>NLP</a:t>
            </a:r>
            <a:r>
              <a:rPr kumimoji="1" lang="zh-Hans" altLang="en-US" dirty="0"/>
              <a:t>任务：</a:t>
            </a:r>
            <a:endParaRPr kumimoji="1" lang="en-US" altLang="zh-Hans" dirty="0"/>
          </a:p>
          <a:p>
            <a:pPr marL="0" indent="0">
              <a:lnSpc>
                <a:spcPct val="100000"/>
              </a:lnSpc>
              <a:buNone/>
            </a:pPr>
            <a:r>
              <a:rPr kumimoji="1" lang="en-US" altLang="zh-Hans" dirty="0"/>
              <a:t>2.</a:t>
            </a:r>
            <a:r>
              <a:rPr kumimoji="1" lang="zh-Hans" altLang="en-US" dirty="0"/>
              <a:t> 医学论文摘要中的句子分类问题：对</a:t>
            </a:r>
            <a:r>
              <a:rPr kumimoji="1" lang="en-US" altLang="zh-Hans" dirty="0"/>
              <a:t>PubMed</a:t>
            </a:r>
            <a:r>
              <a:rPr kumimoji="1" lang="zh-Hans" altLang="en-US" dirty="0"/>
              <a:t>上的随机对照实验（</a:t>
            </a:r>
            <a:r>
              <a:rPr kumimoji="1" lang="en-US" altLang="zh-Hans" dirty="0"/>
              <a:t>RCT</a:t>
            </a:r>
            <a:r>
              <a:rPr kumimoji="1" lang="zh-Hans" altLang="en-US" dirty="0"/>
              <a:t>）论文摘要部分的每句话进行分类，类型有五类，分别是“背景</a:t>
            </a:r>
            <a:r>
              <a:rPr kumimoji="1" lang="en-US" altLang="zh-Hans" dirty="0"/>
              <a:t>/background</a:t>
            </a:r>
            <a:r>
              <a:rPr kumimoji="1" lang="zh-Hans" altLang="en-US" dirty="0"/>
              <a:t>”“目标</a:t>
            </a:r>
            <a:r>
              <a:rPr kumimoji="1" lang="en-US" altLang="zh-Hans" dirty="0"/>
              <a:t>/objective</a:t>
            </a:r>
            <a:r>
              <a:rPr kumimoji="1" lang="zh-Hans" altLang="en-US" dirty="0"/>
              <a:t>”“方法</a:t>
            </a:r>
            <a:r>
              <a:rPr kumimoji="1" lang="en-US" altLang="zh-Hans" dirty="0"/>
              <a:t>/method</a:t>
            </a:r>
            <a:r>
              <a:rPr kumimoji="1" lang="zh-Hans" altLang="en-US" dirty="0"/>
              <a:t>”“结果</a:t>
            </a:r>
            <a:r>
              <a:rPr kumimoji="1" lang="en-US" altLang="zh-Hans" dirty="0"/>
              <a:t>/result</a:t>
            </a:r>
            <a:r>
              <a:rPr kumimoji="1" lang="zh-Hans" altLang="en-US" dirty="0"/>
              <a:t>”“结论</a:t>
            </a:r>
            <a:r>
              <a:rPr kumimoji="1" lang="en-US" altLang="zh-Hans" dirty="0"/>
              <a:t>/conclusion</a:t>
            </a:r>
            <a:r>
              <a:rPr kumimoji="1" lang="zh-Hans" altLang="en-US" dirty="0"/>
              <a:t>”。</a:t>
            </a:r>
            <a:endParaRPr kumimoji="1" lang="zh-CN" altLang="en-US" dirty="0"/>
          </a:p>
        </p:txBody>
      </p:sp>
      <p:pic>
        <p:nvPicPr>
          <p:cNvPr id="4" name="图片 3">
            <a:extLst>
              <a:ext uri="{FF2B5EF4-FFF2-40B4-BE49-F238E27FC236}">
                <a16:creationId xmlns:a16="http://schemas.microsoft.com/office/drawing/2014/main" id="{35D0693B-B88F-AD4A-9641-644C4AAE1625}"/>
              </a:ext>
            </a:extLst>
          </p:cNvPr>
          <p:cNvPicPr>
            <a:picLocks noChangeAspect="1"/>
          </p:cNvPicPr>
          <p:nvPr/>
        </p:nvPicPr>
        <p:blipFill>
          <a:blip r:embed="rId2"/>
          <a:stretch>
            <a:fillRect/>
          </a:stretch>
        </p:blipFill>
        <p:spPr>
          <a:xfrm>
            <a:off x="3153410" y="3124046"/>
            <a:ext cx="5645150" cy="3388514"/>
          </a:xfrm>
          <a:prstGeom prst="rect">
            <a:avLst/>
          </a:prstGeom>
        </p:spPr>
      </p:pic>
    </p:spTree>
    <p:extLst>
      <p:ext uri="{BB962C8B-B14F-4D97-AF65-F5344CB8AC3E}">
        <p14:creationId xmlns:p14="http://schemas.microsoft.com/office/powerpoint/2010/main" val="415789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Hans" altLang="en-US" dirty="0">
                <a:latin typeface="微软雅黑" panose="020B0503020204020204" pitchFamily="34" charset="-122"/>
                <a:ea typeface="微软雅黑" panose="020B0503020204020204" pitchFamily="34" charset="-122"/>
              </a:rPr>
              <a:t>评估方法</a:t>
            </a:r>
            <a:endParaRPr lang="en-US" dirty="0">
              <a:latin typeface="微软雅黑" panose="020B0503020204020204" pitchFamily="34" charset="-122"/>
              <a:ea typeface="微软雅黑" panose="020B0503020204020204" pitchFamily="34" charset="-122"/>
            </a:endParaRPr>
          </a:p>
        </p:txBody>
      </p:sp>
      <p:sp>
        <p:nvSpPr>
          <p:cNvPr id="7" name="内容占位符 2">
            <a:extLst>
              <a:ext uri="{FF2B5EF4-FFF2-40B4-BE49-F238E27FC236}">
                <a16:creationId xmlns:a16="http://schemas.microsoft.com/office/drawing/2014/main" id="{FBAAB803-ED35-7249-A62E-D912DEBECD4B}"/>
              </a:ext>
            </a:extLst>
          </p:cNvPr>
          <p:cNvSpPr txBox="1">
            <a:spLocks/>
          </p:cNvSpPr>
          <p:nvPr/>
        </p:nvSpPr>
        <p:spPr>
          <a:xfrm>
            <a:off x="1104900" y="1590040"/>
            <a:ext cx="5681980" cy="4572000"/>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lnSpc>
                <a:spcPct val="100000"/>
              </a:lnSpc>
              <a:buFont typeface="Wingdings" panose="05000000000000000000" pitchFamily="2" charset="2"/>
              <a:buNone/>
            </a:pPr>
            <a:r>
              <a:rPr kumimoji="1" lang="zh-Hans" altLang="en-US" dirty="0"/>
              <a:t>网络结构：</a:t>
            </a:r>
            <a:endParaRPr kumimoji="1" lang="en-US" altLang="zh-Hans" dirty="0"/>
          </a:p>
          <a:p>
            <a:pPr>
              <a:lnSpc>
                <a:spcPct val="100000"/>
              </a:lnSpc>
            </a:pPr>
            <a:r>
              <a:rPr kumimoji="1" lang="zh-Hans" altLang="en-US" dirty="0"/>
              <a:t>输入一个句子</a:t>
            </a:r>
            <a:endParaRPr kumimoji="1" lang="en-US" altLang="zh-Hans" dirty="0"/>
          </a:p>
          <a:p>
            <a:pPr>
              <a:lnSpc>
                <a:spcPct val="100000"/>
              </a:lnSpc>
            </a:pPr>
            <a:r>
              <a:rPr kumimoji="1" lang="zh-Hans" altLang="en-US" dirty="0"/>
              <a:t>将单词转化为词向量</a:t>
            </a:r>
            <a:endParaRPr kumimoji="1" lang="en-US" altLang="zh-Hans" dirty="0"/>
          </a:p>
          <a:p>
            <a:pPr>
              <a:lnSpc>
                <a:spcPct val="100000"/>
              </a:lnSpc>
            </a:pPr>
            <a:r>
              <a:rPr kumimoji="1" lang="zh-Hans" altLang="en-US" dirty="0"/>
              <a:t>经过两个</a:t>
            </a:r>
            <a:r>
              <a:rPr kumimoji="1" lang="en-US" altLang="zh-Hans" dirty="0"/>
              <a:t>CNN</a:t>
            </a:r>
            <a:r>
              <a:rPr kumimoji="1" lang="zh-Hans" altLang="en-US" dirty="0"/>
              <a:t>层</a:t>
            </a:r>
            <a:endParaRPr kumimoji="1" lang="en-US" altLang="zh-Hans" dirty="0"/>
          </a:p>
          <a:p>
            <a:pPr>
              <a:lnSpc>
                <a:spcPct val="100000"/>
              </a:lnSpc>
            </a:pPr>
            <a:r>
              <a:rPr kumimoji="1" lang="zh-Hans" altLang="en-US" dirty="0"/>
              <a:t>经过</a:t>
            </a:r>
            <a:r>
              <a:rPr kumimoji="1" lang="en-US" altLang="zh-Hans" dirty="0" err="1"/>
              <a:t>softmax</a:t>
            </a:r>
            <a:r>
              <a:rPr kumimoji="1" lang="zh-Hans" altLang="en-US" dirty="0"/>
              <a:t>层进行多分类</a:t>
            </a:r>
            <a:endParaRPr kumimoji="1" lang="en-US" altLang="zh-Hans" dirty="0"/>
          </a:p>
        </p:txBody>
      </p:sp>
      <p:pic>
        <p:nvPicPr>
          <p:cNvPr id="8" name="图片 7">
            <a:extLst>
              <a:ext uri="{FF2B5EF4-FFF2-40B4-BE49-F238E27FC236}">
                <a16:creationId xmlns:a16="http://schemas.microsoft.com/office/drawing/2014/main" id="{FB3546B7-C051-1947-B3D4-C961AB70B77D}"/>
              </a:ext>
            </a:extLst>
          </p:cNvPr>
          <p:cNvPicPr>
            <a:picLocks noChangeAspect="1"/>
          </p:cNvPicPr>
          <p:nvPr/>
        </p:nvPicPr>
        <p:blipFill>
          <a:blip r:embed="rId2"/>
          <a:stretch>
            <a:fillRect/>
          </a:stretch>
        </p:blipFill>
        <p:spPr>
          <a:xfrm>
            <a:off x="6875780" y="1386840"/>
            <a:ext cx="2630814" cy="5189220"/>
          </a:xfrm>
          <a:prstGeom prst="rect">
            <a:avLst/>
          </a:prstGeom>
        </p:spPr>
      </p:pic>
    </p:spTree>
    <p:extLst>
      <p:ext uri="{BB962C8B-B14F-4D97-AF65-F5344CB8AC3E}">
        <p14:creationId xmlns:p14="http://schemas.microsoft.com/office/powerpoint/2010/main" val="342360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Hans" altLang="en-US" dirty="0">
                <a:latin typeface="微软雅黑" panose="020B0503020204020204" pitchFamily="34" charset="-122"/>
                <a:ea typeface="微软雅黑" panose="020B0503020204020204" pitchFamily="34" charset="-122"/>
              </a:rPr>
              <a:t>任务二训练结果</a:t>
            </a:r>
            <a:endParaRPr lang="en-US"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101E11F3-F576-024B-BEAF-6A4E29BB4702}"/>
              </a:ext>
            </a:extLst>
          </p:cNvPr>
          <p:cNvPicPr>
            <a:picLocks noChangeAspect="1"/>
          </p:cNvPicPr>
          <p:nvPr/>
        </p:nvPicPr>
        <p:blipFill>
          <a:blip r:embed="rId2"/>
          <a:stretch>
            <a:fillRect/>
          </a:stretch>
        </p:blipFill>
        <p:spPr>
          <a:xfrm>
            <a:off x="1525208" y="1431290"/>
            <a:ext cx="8651302" cy="4766310"/>
          </a:xfrm>
          <a:prstGeom prst="rect">
            <a:avLst/>
          </a:prstGeom>
        </p:spPr>
      </p:pic>
    </p:spTree>
    <p:extLst>
      <p:ext uri="{BB962C8B-B14F-4D97-AF65-F5344CB8AC3E}">
        <p14:creationId xmlns:p14="http://schemas.microsoft.com/office/powerpoint/2010/main" val="43569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Hans" altLang="en-US" dirty="0">
                <a:latin typeface="微软雅黑" panose="020B0503020204020204" pitchFamily="34" charset="-122"/>
                <a:ea typeface="微软雅黑" panose="020B0503020204020204" pitchFamily="34" charset="-122"/>
              </a:rPr>
              <a:t>任务二训练结果</a:t>
            </a:r>
            <a:endParaRPr 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EF8C1B6-9776-DA45-B176-0C8A52E14047}"/>
              </a:ext>
            </a:extLst>
          </p:cNvPr>
          <p:cNvSpPr txBox="1"/>
          <p:nvPr/>
        </p:nvSpPr>
        <p:spPr>
          <a:xfrm>
            <a:off x="4313749" y="6402391"/>
            <a:ext cx="3038011" cy="369332"/>
          </a:xfrm>
          <a:prstGeom prst="rect">
            <a:avLst/>
          </a:prstGeom>
          <a:noFill/>
        </p:spPr>
        <p:txBody>
          <a:bodyPr wrap="none" rtlCol="0">
            <a:spAutoFit/>
          </a:bodyPr>
          <a:lstStyle/>
          <a:p>
            <a:r>
              <a:rPr kumimoji="1" lang="en-US" altLang="zh-CN" dirty="0"/>
              <a:t>1</a:t>
            </a:r>
            <a:r>
              <a:rPr kumimoji="1" lang="en-US" altLang="zh-Hans" dirty="0"/>
              <a:t>M</a:t>
            </a:r>
            <a:r>
              <a:rPr kumimoji="1" lang="zh-Hans" altLang="en-US" dirty="0"/>
              <a:t>语料训练结果的混淆矩阵</a:t>
            </a:r>
            <a:endParaRPr kumimoji="1" lang="zh-CN" altLang="en-US" dirty="0"/>
          </a:p>
        </p:txBody>
      </p:sp>
      <p:pic>
        <p:nvPicPr>
          <p:cNvPr id="7" name="图片 6">
            <a:extLst>
              <a:ext uri="{FF2B5EF4-FFF2-40B4-BE49-F238E27FC236}">
                <a16:creationId xmlns:a16="http://schemas.microsoft.com/office/drawing/2014/main" id="{7F920DDB-DDC4-6B49-921C-DCF6286E536C}"/>
              </a:ext>
            </a:extLst>
          </p:cNvPr>
          <p:cNvPicPr>
            <a:picLocks noChangeAspect="1"/>
          </p:cNvPicPr>
          <p:nvPr/>
        </p:nvPicPr>
        <p:blipFill>
          <a:blip r:embed="rId2"/>
          <a:stretch>
            <a:fillRect/>
          </a:stretch>
        </p:blipFill>
        <p:spPr>
          <a:xfrm>
            <a:off x="3713282" y="1349688"/>
            <a:ext cx="4238944" cy="5052703"/>
          </a:xfrm>
          <a:prstGeom prst="rect">
            <a:avLst/>
          </a:prstGeom>
        </p:spPr>
      </p:pic>
    </p:spTree>
    <p:extLst>
      <p:ext uri="{BB962C8B-B14F-4D97-AF65-F5344CB8AC3E}">
        <p14:creationId xmlns:p14="http://schemas.microsoft.com/office/powerpoint/2010/main" val="846085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Hans" altLang="en-US" dirty="0">
                <a:latin typeface="微软雅黑" panose="020B0503020204020204" pitchFamily="34" charset="-122"/>
                <a:ea typeface="微软雅黑" panose="020B0503020204020204" pitchFamily="34" charset="-122"/>
              </a:rPr>
              <a:t>什么是词向量？</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1104900" y="1468120"/>
            <a:ext cx="9980682" cy="4572000"/>
          </a:xfrm>
        </p:spPr>
        <p:txBody>
          <a:bodyPr rtlCol="0"/>
          <a:lstStyle/>
          <a:p>
            <a:pPr marL="0" indent="0">
              <a:lnSpc>
                <a:spcPct val="100000"/>
              </a:lnSpc>
              <a:buNone/>
            </a:pPr>
            <a:r>
              <a:rPr lang="zh-Hans" altLang="en-US" dirty="0"/>
              <a:t>词是表意的基本单元。在自然语言处理（</a:t>
            </a:r>
            <a:r>
              <a:rPr lang="en-US" altLang="zh-Hans" dirty="0"/>
              <a:t>NLP</a:t>
            </a:r>
            <a:r>
              <a:rPr lang="zh-Hans" altLang="en-US" dirty="0"/>
              <a:t>）中，为了使计算机能够“理解”词的意思，我们需要把文本中的词映射到</a:t>
            </a:r>
            <a:r>
              <a:rPr lang="zh-Hans" altLang="en-US" b="1" dirty="0"/>
              <a:t>特征空间</a:t>
            </a:r>
            <a:r>
              <a:rPr lang="zh-Hans" altLang="en-US" dirty="0"/>
              <a:t>中，用</a:t>
            </a:r>
            <a:r>
              <a:rPr lang="zh-Hans" altLang="en-US" b="1" dirty="0"/>
              <a:t>向量</a:t>
            </a:r>
            <a:r>
              <a:rPr lang="zh-Hans" altLang="en-US" dirty="0"/>
              <a:t>来表示词。</a:t>
            </a:r>
            <a:endParaRPr lang="en-US" altLang="zh-Hans" dirty="0"/>
          </a:p>
          <a:p>
            <a:pPr marL="0" indent="0">
              <a:lnSpc>
                <a:spcPct val="100000"/>
              </a:lnSpc>
              <a:buNone/>
            </a:pPr>
            <a:endParaRPr lang="en-US" altLang="zh-Hans" dirty="0"/>
          </a:p>
          <a:p>
            <a:pPr marL="0" indent="0">
              <a:lnSpc>
                <a:spcPct val="100000"/>
              </a:lnSpc>
              <a:buNone/>
            </a:pPr>
            <a:r>
              <a:rPr lang="en-US" altLang="zh-Hans" b="1" dirty="0">
                <a:latin typeface="微软雅黑" panose="020B0503020204020204" pitchFamily="34" charset="-122"/>
                <a:ea typeface="微软雅黑" panose="020B0503020204020204" pitchFamily="34" charset="-122"/>
              </a:rPr>
              <a:t>1.</a:t>
            </a:r>
            <a:r>
              <a:rPr lang="zh-Hans" altLang="en-US" b="1" dirty="0">
                <a:latin typeface="微软雅黑" panose="020B0503020204020204" pitchFamily="34" charset="-122"/>
                <a:ea typeface="微软雅黑" panose="020B0503020204020204" pitchFamily="34" charset="-122"/>
              </a:rPr>
              <a:t> 离散表示（</a:t>
            </a:r>
            <a:r>
              <a:rPr lang="en-US" altLang="zh-Hans" b="1" dirty="0"/>
              <a:t>one-hot</a:t>
            </a:r>
            <a:r>
              <a:rPr lang="zh-Hans" altLang="en-US" b="1" dirty="0"/>
              <a:t> </a:t>
            </a:r>
            <a:r>
              <a:rPr lang="en-US" altLang="zh-Hans" b="1" dirty="0"/>
              <a:t>representation</a:t>
            </a:r>
            <a:r>
              <a:rPr lang="zh-Hans" altLang="en-US" b="1" dirty="0"/>
              <a:t>）</a:t>
            </a:r>
            <a:endParaRPr lang="en-US" b="1" dirty="0">
              <a:latin typeface="微软雅黑" panose="020B0503020204020204" pitchFamily="34" charset="-122"/>
              <a:ea typeface="微软雅黑" panose="020B0503020204020204" pitchFamily="34" charset="-122"/>
            </a:endParaRPr>
          </a:p>
          <a:p>
            <a:pPr marL="0" indent="0">
              <a:lnSpc>
                <a:spcPct val="100000"/>
              </a:lnSpc>
              <a:buNone/>
            </a:pPr>
            <a:r>
              <a:rPr lang="zh-Hans" altLang="en-US" dirty="0">
                <a:latin typeface="微软雅黑" panose="020B0503020204020204" pitchFamily="34" charset="-122"/>
                <a:ea typeface="微软雅黑" panose="020B0503020204020204" pitchFamily="34" charset="-122"/>
              </a:rPr>
              <a:t>传统的基于规则或基于统计的自然语言处理方法将单词看做一个原子符号。把每个词表示为一个长向量，向量的维度是词表大小，向量中只有一个维度是</a:t>
            </a:r>
            <a:r>
              <a:rPr lang="en-US" altLang="zh-Hans" dirty="0">
                <a:latin typeface="微软雅黑" panose="020B0503020204020204" pitchFamily="34" charset="-122"/>
                <a:ea typeface="微软雅黑" panose="020B0503020204020204" pitchFamily="34" charset="-122"/>
              </a:rPr>
              <a:t>1</a:t>
            </a:r>
            <a:r>
              <a:rPr lang="zh-Hans" altLang="en-US" dirty="0">
                <a:latin typeface="微软雅黑" panose="020B0503020204020204" pitchFamily="34" charset="-122"/>
                <a:ea typeface="微软雅黑" panose="020B0503020204020204" pitchFamily="34" charset="-122"/>
              </a:rPr>
              <a:t>，其余维度都是</a:t>
            </a:r>
            <a:r>
              <a:rPr lang="en-US" altLang="zh-Hans" dirty="0">
                <a:latin typeface="微软雅黑" panose="020B0503020204020204" pitchFamily="34" charset="-122"/>
                <a:ea typeface="微软雅黑" panose="020B0503020204020204" pitchFamily="34" charset="-122"/>
              </a:rPr>
              <a:t>0</a:t>
            </a:r>
            <a:r>
              <a:rPr lang="zh-Hans" altLang="en-US" dirty="0"/>
              <a:t>。</a:t>
            </a:r>
            <a:endParaRPr lang="en-US" altLang="zh-Hans" dirty="0"/>
          </a:p>
          <a:p>
            <a:pPr marL="0" indent="0">
              <a:lnSpc>
                <a:spcPct val="100000"/>
              </a:lnSpc>
              <a:buNone/>
            </a:pPr>
            <a:r>
              <a:rPr lang="zh-Hans" altLang="en-US" dirty="0"/>
              <a:t>例如，一个词表中只有三个单词</a:t>
            </a:r>
            <a:r>
              <a:rPr lang="en-US" altLang="zh-Hans" dirty="0"/>
              <a:t>[</a:t>
            </a:r>
            <a:r>
              <a:rPr lang="zh-Hans" altLang="en-US" dirty="0"/>
              <a:t>苹果，香蕉，鸭梨</a:t>
            </a:r>
            <a:r>
              <a:rPr lang="en-US" altLang="zh-Hans" dirty="0"/>
              <a:t>]</a:t>
            </a:r>
          </a:p>
          <a:p>
            <a:pPr marL="0" indent="0">
              <a:lnSpc>
                <a:spcPct val="100000"/>
              </a:lnSpc>
              <a:buNone/>
            </a:pPr>
            <a:r>
              <a:rPr lang="zh-Hans" altLang="en-US" dirty="0"/>
              <a:t>那么</a:t>
            </a:r>
            <a:r>
              <a:rPr lang="zh-Hans" altLang="en-US" dirty="0">
                <a:latin typeface="微软雅黑" panose="020B0503020204020204" pitchFamily="34" charset="-122"/>
                <a:ea typeface="微软雅黑" panose="020B0503020204020204" pitchFamily="34" charset="-122"/>
              </a:rPr>
              <a:t>，苹果</a:t>
            </a:r>
            <a:r>
              <a:rPr lang="en-US" altLang="zh-Hans" dirty="0">
                <a:latin typeface="微软雅黑" panose="020B0503020204020204" pitchFamily="34" charset="-122"/>
                <a:ea typeface="微软雅黑" panose="020B0503020204020204" pitchFamily="34" charset="-122"/>
              </a:rPr>
              <a:t>=</a:t>
            </a:r>
            <a:r>
              <a:rPr lang="en-US" altLang="zh-Hans" dirty="0"/>
              <a:t>[1,0,0]</a:t>
            </a:r>
            <a:r>
              <a:rPr lang="zh-Hans" altLang="en-US" dirty="0"/>
              <a:t>，香蕉</a:t>
            </a:r>
            <a:r>
              <a:rPr lang="en-US" altLang="zh-Hans" dirty="0"/>
              <a:t>=[0,1,0]</a:t>
            </a:r>
            <a:r>
              <a:rPr lang="zh-Hans" altLang="en-US" dirty="0"/>
              <a:t>，鸭梨</a:t>
            </a:r>
            <a:r>
              <a:rPr lang="en-US" altLang="zh-Hans" dirty="0"/>
              <a:t>=[0,0,1]</a:t>
            </a:r>
          </a:p>
          <a:p>
            <a:pPr marL="0" indent="0">
              <a:lnSpc>
                <a:spcPct val="100000"/>
              </a:lnSpc>
              <a:buNone/>
            </a:pPr>
            <a:r>
              <a:rPr lang="zh-Hans" altLang="en-US" dirty="0"/>
              <a:t>弊端：维数灾难，无法表示</a:t>
            </a:r>
            <a:r>
              <a:rPr lang="en-US" altLang="zh-Hans" dirty="0"/>
              <a:t>OOV</a:t>
            </a:r>
            <a:r>
              <a:rPr lang="zh-Hans" altLang="en-US" dirty="0"/>
              <a:t>，向量空间离散，无法表示词之间的相似性，等等。</a:t>
            </a:r>
            <a:endParaRPr lang="en-US" altLang="zh-Han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Hans" altLang="en-US" dirty="0"/>
              <a:t>结论</a:t>
            </a:r>
            <a:endParaRPr lang="en-US" dirty="0">
              <a:latin typeface="微软雅黑" panose="020B0503020204020204" pitchFamily="34" charset="-122"/>
              <a:ea typeface="微软雅黑" panose="020B0503020204020204" pitchFamily="34" charset="-122"/>
            </a:endParaRPr>
          </a:p>
        </p:txBody>
      </p:sp>
      <p:sp>
        <p:nvSpPr>
          <p:cNvPr id="6" name="内容占位符 13">
            <a:extLst>
              <a:ext uri="{FF2B5EF4-FFF2-40B4-BE49-F238E27FC236}">
                <a16:creationId xmlns:a16="http://schemas.microsoft.com/office/drawing/2014/main" id="{64EAD34D-8B2F-E14B-89EB-48CA8228BDD8}"/>
              </a:ext>
            </a:extLst>
          </p:cNvPr>
          <p:cNvSpPr>
            <a:spLocks noGrp="1"/>
          </p:cNvSpPr>
          <p:nvPr>
            <p:ph idx="1"/>
          </p:nvPr>
        </p:nvSpPr>
        <p:spPr>
          <a:xfrm>
            <a:off x="1104900" y="1579880"/>
            <a:ext cx="9980682" cy="4572000"/>
          </a:xfrm>
        </p:spPr>
        <p:txBody>
          <a:bodyPr rtlCol="0"/>
          <a:lstStyle/>
          <a:p>
            <a:pPr marL="457200" indent="-457200">
              <a:lnSpc>
                <a:spcPct val="100000"/>
              </a:lnSpc>
              <a:buAutoNum type="arabicPeriod"/>
            </a:pPr>
            <a:r>
              <a:rPr lang="zh-Hans" altLang="en-US" dirty="0"/>
              <a:t>处理特定领域</a:t>
            </a:r>
            <a:r>
              <a:rPr lang="en-US" altLang="zh-Hans" dirty="0"/>
              <a:t>NLP</a:t>
            </a:r>
            <a:r>
              <a:rPr lang="zh-Hans" altLang="en-US" dirty="0"/>
              <a:t>任务的时候，加入当前领域的语料进行词向量训练比直接使用预训练的词向量，效果要好很多。</a:t>
            </a:r>
            <a:endParaRPr lang="en-US" altLang="zh-Hans" dirty="0"/>
          </a:p>
          <a:p>
            <a:pPr marL="457200" indent="-457200">
              <a:lnSpc>
                <a:spcPct val="100000"/>
              </a:lnSpc>
              <a:buAutoNum type="arabicPeriod"/>
            </a:pPr>
            <a:r>
              <a:rPr lang="zh-Hans" altLang="en-US" dirty="0"/>
              <a:t>领域内的语料越多越好，</a:t>
            </a:r>
            <a:r>
              <a:rPr lang="en-US" altLang="zh-Hans" dirty="0"/>
              <a:t>1M</a:t>
            </a:r>
            <a:r>
              <a:rPr lang="zh-Hans" altLang="en-US" dirty="0"/>
              <a:t>单词量的语料是分界线，使用超出</a:t>
            </a:r>
            <a:r>
              <a:rPr lang="en-US" altLang="zh-Hans" dirty="0"/>
              <a:t>1M</a:t>
            </a:r>
            <a:r>
              <a:rPr lang="zh-Hans" altLang="en-US" dirty="0"/>
              <a:t>单词量的领域内语料训练的词向量质量高于只使用预训练词向量。</a:t>
            </a:r>
            <a:endParaRPr lang="en-US" altLang="zh-Hans" dirty="0"/>
          </a:p>
          <a:p>
            <a:pPr marL="457200" indent="-457200">
              <a:lnSpc>
                <a:spcPct val="100000"/>
              </a:lnSpc>
              <a:buAutoNum type="arabicPeriod"/>
            </a:pPr>
            <a:r>
              <a:rPr lang="zh-Hans" altLang="en-US" dirty="0"/>
              <a:t>三个模型（</a:t>
            </a:r>
            <a:r>
              <a:rPr lang="en-US" altLang="zh-Hans" dirty="0"/>
              <a:t>RET</a:t>
            </a:r>
            <a:r>
              <a:rPr lang="zh-Hans" altLang="en-US" dirty="0"/>
              <a:t>、</a:t>
            </a:r>
            <a:r>
              <a:rPr lang="en-US" altLang="zh-Hans" dirty="0"/>
              <a:t>REG</a:t>
            </a:r>
            <a:r>
              <a:rPr lang="zh-Hans" altLang="en-US" dirty="0"/>
              <a:t>、</a:t>
            </a:r>
            <a:r>
              <a:rPr lang="en-US" altLang="zh-Hans" dirty="0"/>
              <a:t>CAT</a:t>
            </a:r>
            <a:r>
              <a:rPr lang="zh-Hans" altLang="en-US" dirty="0"/>
              <a:t>）在使用领域内语料进行词向量训练的时候，都引入了预训练词向量的信息，</a:t>
            </a:r>
            <a:r>
              <a:rPr lang="en-US" altLang="zh-Hans" dirty="0"/>
              <a:t>CAT</a:t>
            </a:r>
            <a:r>
              <a:rPr lang="zh-Hans" altLang="en-US" dirty="0"/>
              <a:t>模型在语料不足的时候比较有用，</a:t>
            </a:r>
            <a:r>
              <a:rPr lang="en-US" altLang="zh-Hans" dirty="0"/>
              <a:t>REG</a:t>
            </a:r>
            <a:r>
              <a:rPr lang="zh-Hans" altLang="en-US" dirty="0"/>
              <a:t>模型在语料充足（</a:t>
            </a:r>
            <a:r>
              <a:rPr lang="en-US" altLang="zh-Hans" dirty="0"/>
              <a:t>&gt;1M</a:t>
            </a:r>
            <a:r>
              <a:rPr lang="zh-Hans" altLang="en-US" dirty="0"/>
              <a:t>单词量）的时候比较有用。</a:t>
            </a:r>
            <a:endParaRPr lang="en-US" altLang="zh-Hans" dirty="0"/>
          </a:p>
          <a:p>
            <a:pPr marL="457200" indent="-457200">
              <a:lnSpc>
                <a:spcPct val="100000"/>
              </a:lnSpc>
              <a:buAutoNum type="arabicPeriod"/>
            </a:pPr>
            <a:r>
              <a:rPr lang="zh-Hans" altLang="en-US" dirty="0"/>
              <a:t>预训练词向量包含了更多领域外的预料信息，可以弥补领域内语料内容和数量的局限。</a:t>
            </a:r>
            <a:endParaRPr lang="en-US" altLang="zh-Hans" dirty="0"/>
          </a:p>
          <a:p>
            <a:pPr marL="457200" indent="-457200">
              <a:lnSpc>
                <a:spcPct val="100000"/>
              </a:lnSpc>
              <a:buAutoNum type="arabicPeriod"/>
            </a:pPr>
            <a:endParaRPr lang="en-US" altLang="zh-Hans" dirty="0"/>
          </a:p>
        </p:txBody>
      </p:sp>
    </p:spTree>
    <p:extLst>
      <p:ext uri="{BB962C8B-B14F-4D97-AF65-F5344CB8AC3E}">
        <p14:creationId xmlns:p14="http://schemas.microsoft.com/office/powerpoint/2010/main" val="12658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Hans" altLang="en-US" dirty="0">
                <a:latin typeface="微软雅黑" panose="020B0503020204020204" pitchFamily="34" charset="-122"/>
                <a:ea typeface="微软雅黑" panose="020B0503020204020204" pitchFamily="34" charset="-122"/>
              </a:rPr>
              <a:t>什么是词向量？</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1104900" y="1468120"/>
            <a:ext cx="9980682" cy="4572000"/>
          </a:xfrm>
        </p:spPr>
        <p:txBody>
          <a:bodyPr rtlCol="0"/>
          <a:lstStyle/>
          <a:p>
            <a:pPr marL="0" indent="0">
              <a:buNone/>
            </a:pPr>
            <a:r>
              <a:rPr lang="en-US" altLang="zh-Hans" b="1" dirty="0">
                <a:latin typeface="微软雅黑" panose="020B0503020204020204" pitchFamily="34" charset="-122"/>
                <a:ea typeface="微软雅黑" panose="020B0503020204020204" pitchFamily="34" charset="-122"/>
              </a:rPr>
              <a:t>2.</a:t>
            </a:r>
            <a:r>
              <a:rPr lang="zh-Hans" altLang="en-US" b="1" dirty="0">
                <a:latin typeface="微软雅黑" panose="020B0503020204020204" pitchFamily="34" charset="-122"/>
                <a:ea typeface="微软雅黑" panose="020B0503020204020204" pitchFamily="34" charset="-122"/>
              </a:rPr>
              <a:t> 分布式表示（</a:t>
            </a:r>
            <a:r>
              <a:rPr lang="en-US" altLang="zh-Hans" b="1" dirty="0"/>
              <a:t>distributed</a:t>
            </a:r>
            <a:r>
              <a:rPr lang="zh-Hans" altLang="en-US" b="1" dirty="0"/>
              <a:t> </a:t>
            </a:r>
            <a:r>
              <a:rPr lang="en-US" altLang="zh-Hans" b="1" dirty="0"/>
              <a:t>representation</a:t>
            </a:r>
            <a:r>
              <a:rPr lang="zh-Hans" altLang="en-US" b="1" dirty="0"/>
              <a:t>）</a:t>
            </a:r>
            <a:endParaRPr lang="en-US" altLang="zh-Hans" b="1" dirty="0"/>
          </a:p>
          <a:p>
            <a:pPr marL="0" indent="0">
              <a:buNone/>
            </a:pPr>
            <a:r>
              <a:rPr lang="zh-Hans" altLang="en-US" dirty="0">
                <a:latin typeface="微软雅黑" panose="020B0503020204020204" pitchFamily="34" charset="-122"/>
                <a:ea typeface="微软雅黑" panose="020B0503020204020204" pitchFamily="34" charset="-122"/>
              </a:rPr>
              <a:t>词嵌入</a:t>
            </a:r>
            <a:r>
              <a:rPr lang="en-US" altLang="zh-Hans" dirty="0">
                <a:latin typeface="微软雅黑" panose="020B0503020204020204" pitchFamily="34" charset="-122"/>
                <a:ea typeface="微软雅黑" panose="020B0503020204020204" pitchFamily="34" charset="-122"/>
              </a:rPr>
              <a:t>/</a:t>
            </a:r>
            <a:r>
              <a:rPr lang="zh-Hans" altLang="en-US" dirty="0">
                <a:latin typeface="微软雅黑" panose="020B0503020204020204" pitchFamily="34" charset="-122"/>
                <a:ea typeface="微软雅黑" panose="020B0503020204020204" pitchFamily="34" charset="-122"/>
              </a:rPr>
              <a:t>词向量（</a:t>
            </a:r>
            <a:r>
              <a:rPr lang="en-US" altLang="zh-Hans" dirty="0">
                <a:latin typeface="微软雅黑" panose="020B0503020204020204" pitchFamily="34" charset="-122"/>
                <a:ea typeface="微软雅黑" panose="020B0503020204020204" pitchFamily="34" charset="-122"/>
              </a:rPr>
              <a:t>word</a:t>
            </a:r>
            <a:r>
              <a:rPr lang="zh-Hans" altLang="en-US" dirty="0">
                <a:latin typeface="微软雅黑" panose="020B0503020204020204" pitchFamily="34" charset="-122"/>
                <a:ea typeface="微软雅黑" panose="020B0503020204020204" pitchFamily="34" charset="-122"/>
              </a:rPr>
              <a:t> </a:t>
            </a:r>
            <a:r>
              <a:rPr lang="en-US" altLang="zh-Hans" dirty="0">
                <a:latin typeface="微软雅黑" panose="020B0503020204020204" pitchFamily="34" charset="-122"/>
                <a:ea typeface="微软雅黑" panose="020B0503020204020204" pitchFamily="34" charset="-122"/>
              </a:rPr>
              <a:t>embedding</a:t>
            </a:r>
            <a:r>
              <a:rPr lang="zh-Hans" altLang="en-US" dirty="0">
                <a:latin typeface="微软雅黑" panose="020B0503020204020204" pitchFamily="34" charset="-122"/>
                <a:ea typeface="微软雅黑" panose="020B0503020204020204" pitchFamily="34" charset="-122"/>
              </a:rPr>
              <a:t>），将每个词映射到低维度的</a:t>
            </a:r>
            <a:r>
              <a:rPr lang="zh-Hans" altLang="en-US" dirty="0"/>
              <a:t>连续向量空间中。</a:t>
            </a:r>
            <a:endParaRPr lang="en-US" altLang="zh-Hans" dirty="0"/>
          </a:p>
          <a:p>
            <a:pPr marL="0" indent="0">
              <a:buNone/>
            </a:pPr>
            <a:r>
              <a:rPr lang="zh-Hans" altLang="en-US" dirty="0"/>
              <a:t>这种向量一般长这个样子： </a:t>
            </a:r>
            <a:r>
              <a:rPr lang="en-US" altLang="zh-Hans" dirty="0"/>
              <a:t>[0.342,</a:t>
            </a:r>
            <a:r>
              <a:rPr lang="zh-Hans" altLang="en-US" dirty="0"/>
              <a:t> </a:t>
            </a:r>
            <a:r>
              <a:rPr lang="en-US" altLang="zh-Hans" dirty="0"/>
              <a:t>0.635,</a:t>
            </a:r>
            <a:r>
              <a:rPr lang="zh-Hans" altLang="en-US" dirty="0"/>
              <a:t> </a:t>
            </a:r>
            <a:r>
              <a:rPr lang="en-US" altLang="zh-Hans" dirty="0"/>
              <a:t>-0.185,</a:t>
            </a:r>
            <a:r>
              <a:rPr lang="zh-Hans" altLang="en-US" dirty="0"/>
              <a:t> </a:t>
            </a:r>
            <a:r>
              <a:rPr lang="en-US" altLang="zh-Hans" dirty="0"/>
              <a:t>0.815,</a:t>
            </a:r>
            <a:r>
              <a:rPr lang="zh-Hans" altLang="en-US" dirty="0"/>
              <a:t> </a:t>
            </a:r>
            <a:r>
              <a:rPr lang="en-US" altLang="zh-Hans" dirty="0"/>
              <a:t>…]</a:t>
            </a:r>
            <a:r>
              <a:rPr lang="zh-Hans" altLang="en-US" dirty="0"/>
              <a:t>  常见</a:t>
            </a:r>
            <a:r>
              <a:rPr lang="en-US" altLang="zh-Hans" dirty="0"/>
              <a:t>50</a:t>
            </a:r>
            <a:r>
              <a:rPr lang="zh-Hans" altLang="en-US" dirty="0"/>
              <a:t>或</a:t>
            </a:r>
            <a:r>
              <a:rPr lang="en-US" altLang="zh-Hans" dirty="0"/>
              <a:t>100</a:t>
            </a:r>
            <a:r>
              <a:rPr lang="zh-Hans" altLang="en-US" dirty="0"/>
              <a:t>维</a:t>
            </a:r>
            <a:endParaRPr lang="en-US" altLang="zh-Hans" dirty="0"/>
          </a:p>
          <a:p>
            <a:pPr marL="0" indent="0">
              <a:buNone/>
            </a:pPr>
            <a:r>
              <a:rPr lang="zh-Hans" altLang="en-US" dirty="0"/>
              <a:t>生成词向量映射的方法有：</a:t>
            </a:r>
            <a:r>
              <a:rPr lang="zh-Hans" altLang="en-US" b="1" dirty="0"/>
              <a:t>神经网络</a:t>
            </a:r>
            <a:r>
              <a:rPr lang="zh-Hans" altLang="en-US" dirty="0"/>
              <a:t>，分解共现矩阵，等等</a:t>
            </a:r>
            <a:endParaRPr lang="en-US" altLang="zh-Hans" dirty="0"/>
          </a:p>
          <a:p>
            <a:pPr marL="0" indent="0">
              <a:buNone/>
            </a:pPr>
            <a:r>
              <a:rPr lang="zh-Hans" altLang="en-US" dirty="0"/>
              <a:t>优点：词之间存在相似性，每一维都有特定含义</a:t>
            </a:r>
            <a:endParaRPr lang="en-US"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E7A0C4F3-EE2F-E94A-A050-A89180B4F61B}"/>
              </a:ext>
            </a:extLst>
          </p:cNvPr>
          <p:cNvPicPr>
            <a:picLocks noChangeAspect="1"/>
          </p:cNvPicPr>
          <p:nvPr/>
        </p:nvPicPr>
        <p:blipFill>
          <a:blip r:embed="rId2"/>
          <a:stretch>
            <a:fillRect/>
          </a:stretch>
        </p:blipFill>
        <p:spPr>
          <a:xfrm>
            <a:off x="3157220" y="3980125"/>
            <a:ext cx="3413760" cy="2588633"/>
          </a:xfrm>
          <a:prstGeom prst="rect">
            <a:avLst/>
          </a:prstGeom>
        </p:spPr>
      </p:pic>
      <p:pic>
        <p:nvPicPr>
          <p:cNvPr id="6" name="图片 5">
            <a:extLst>
              <a:ext uri="{FF2B5EF4-FFF2-40B4-BE49-F238E27FC236}">
                <a16:creationId xmlns:a16="http://schemas.microsoft.com/office/drawing/2014/main" id="{1546375A-3F36-5046-887B-26379755D7BE}"/>
              </a:ext>
            </a:extLst>
          </p:cNvPr>
          <p:cNvPicPr>
            <a:picLocks noChangeAspect="1"/>
          </p:cNvPicPr>
          <p:nvPr/>
        </p:nvPicPr>
        <p:blipFill>
          <a:blip r:embed="rId3"/>
          <a:stretch>
            <a:fillRect/>
          </a:stretch>
        </p:blipFill>
        <p:spPr>
          <a:xfrm>
            <a:off x="6992933" y="3347627"/>
            <a:ext cx="4365948" cy="3221131"/>
          </a:xfrm>
          <a:prstGeom prst="rect">
            <a:avLst/>
          </a:prstGeom>
        </p:spPr>
      </p:pic>
    </p:spTree>
    <p:extLst>
      <p:ext uri="{BB962C8B-B14F-4D97-AF65-F5344CB8AC3E}">
        <p14:creationId xmlns:p14="http://schemas.microsoft.com/office/powerpoint/2010/main" val="3000341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Hans" altLang="en-US" dirty="0">
                <a:latin typeface="微软雅黑" panose="020B0503020204020204" pitchFamily="34" charset="-122"/>
                <a:ea typeface="微软雅黑" panose="020B0503020204020204" pitchFamily="34" charset="-122"/>
              </a:rPr>
              <a:t>词向量的训练</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1104900" y="1468120"/>
            <a:ext cx="9980682" cy="1630680"/>
          </a:xfrm>
        </p:spPr>
        <p:txBody>
          <a:bodyPr rtlCol="0"/>
          <a:lstStyle/>
          <a:p>
            <a:pPr marL="0" indent="0">
              <a:buNone/>
            </a:pPr>
            <a:r>
              <a:rPr lang="zh-Hans" altLang="en-US" dirty="0">
                <a:latin typeface="微软雅黑" panose="020B0503020204020204" pitchFamily="34" charset="-122"/>
                <a:ea typeface="微软雅黑" panose="020B0503020204020204" pitchFamily="34" charset="-122"/>
              </a:rPr>
              <a:t>首先，在词向量的训练过程中需要引入上下文信息。</a:t>
            </a:r>
            <a:endParaRPr lang="en-US" altLang="zh-Hans" dirty="0">
              <a:latin typeface="微软雅黑" panose="020B0503020204020204" pitchFamily="34" charset="-122"/>
              <a:ea typeface="微软雅黑" panose="020B0503020204020204" pitchFamily="34" charset="-122"/>
            </a:endParaRPr>
          </a:p>
          <a:p>
            <a:pPr marL="0" indent="0">
              <a:buNone/>
            </a:pPr>
            <a:r>
              <a:rPr lang="zh-Hans" altLang="en-US" dirty="0">
                <a:latin typeface="微软雅黑" panose="020B0503020204020204" pitchFamily="34" charset="-122"/>
                <a:ea typeface="微软雅黑" panose="020B0503020204020204" pitchFamily="34" charset="-122"/>
              </a:rPr>
              <a:t>举个栗子：</a:t>
            </a:r>
            <a:endParaRPr lang="en-US"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F3FC26F9-F2DE-AB47-A553-AA3BA20CB3C7}"/>
              </a:ext>
            </a:extLst>
          </p:cNvPr>
          <p:cNvPicPr>
            <a:picLocks noChangeAspect="1"/>
          </p:cNvPicPr>
          <p:nvPr/>
        </p:nvPicPr>
        <p:blipFill>
          <a:blip r:embed="rId2"/>
          <a:stretch>
            <a:fillRect/>
          </a:stretch>
        </p:blipFill>
        <p:spPr>
          <a:xfrm>
            <a:off x="1104900" y="2332990"/>
            <a:ext cx="7835900" cy="1866900"/>
          </a:xfrm>
          <a:prstGeom prst="rect">
            <a:avLst/>
          </a:prstGeom>
        </p:spPr>
      </p:pic>
      <p:sp>
        <p:nvSpPr>
          <p:cNvPr id="6" name="内容占位符 13">
            <a:extLst>
              <a:ext uri="{FF2B5EF4-FFF2-40B4-BE49-F238E27FC236}">
                <a16:creationId xmlns:a16="http://schemas.microsoft.com/office/drawing/2014/main" id="{471B6902-D61E-434E-BA14-465F8D8CBF8F}"/>
              </a:ext>
            </a:extLst>
          </p:cNvPr>
          <p:cNvSpPr txBox="1">
            <a:spLocks/>
          </p:cNvSpPr>
          <p:nvPr/>
        </p:nvSpPr>
        <p:spPr>
          <a:xfrm>
            <a:off x="1104900" y="4404360"/>
            <a:ext cx="9980682" cy="1630680"/>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buFont typeface="Wingdings" panose="05000000000000000000" pitchFamily="2" charset="2"/>
              <a:buNone/>
            </a:pPr>
            <a:endParaRPr lang="en-US" dirty="0"/>
          </a:p>
        </p:txBody>
      </p:sp>
      <p:sp>
        <p:nvSpPr>
          <p:cNvPr id="7" name="内容占位符 13">
            <a:extLst>
              <a:ext uri="{FF2B5EF4-FFF2-40B4-BE49-F238E27FC236}">
                <a16:creationId xmlns:a16="http://schemas.microsoft.com/office/drawing/2014/main" id="{2EA2F6BA-A4B2-2548-98E5-D74BE1E9E0C8}"/>
              </a:ext>
            </a:extLst>
          </p:cNvPr>
          <p:cNvSpPr txBox="1">
            <a:spLocks/>
          </p:cNvSpPr>
          <p:nvPr/>
        </p:nvSpPr>
        <p:spPr>
          <a:xfrm>
            <a:off x="1104900" y="4404360"/>
            <a:ext cx="9980682" cy="1630680"/>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buFont typeface="Wingdings" panose="05000000000000000000" pitchFamily="2" charset="2"/>
              <a:buNone/>
            </a:pPr>
            <a:r>
              <a:rPr lang="zh-Hans" altLang="en-US" dirty="0"/>
              <a:t>在训练过程中，如果同时考虑了上下文信息，那么一个词的向量就携带了语义信息。</a:t>
            </a:r>
            <a:endParaRPr lang="en-US" altLang="zh-Hans" dirty="0"/>
          </a:p>
          <a:p>
            <a:pPr marL="0" indent="0">
              <a:buFont typeface="Wingdings" panose="05000000000000000000" pitchFamily="2" charset="2"/>
              <a:buNone/>
            </a:pPr>
            <a:r>
              <a:rPr lang="zh-Hans" altLang="en-US" dirty="0"/>
              <a:t>例如，</a:t>
            </a:r>
            <a:r>
              <a:rPr lang="en-US" altLang="zh-Hans" dirty="0"/>
              <a:t>cat</a:t>
            </a:r>
            <a:r>
              <a:rPr lang="zh-Hans" altLang="en-US" dirty="0"/>
              <a:t>和</a:t>
            </a:r>
            <a:r>
              <a:rPr lang="en-US" altLang="zh-Hans" dirty="0"/>
              <a:t>cats</a:t>
            </a:r>
            <a:r>
              <a:rPr lang="zh-Hans" altLang="en-US" dirty="0"/>
              <a:t>的上下文信息比较相似，那么它们的向量会极其相近，因此向量的相似度就会很高。</a:t>
            </a:r>
            <a:endParaRPr lang="en-US" dirty="0"/>
          </a:p>
        </p:txBody>
      </p:sp>
    </p:spTree>
    <p:extLst>
      <p:ext uri="{BB962C8B-B14F-4D97-AF65-F5344CB8AC3E}">
        <p14:creationId xmlns:p14="http://schemas.microsoft.com/office/powerpoint/2010/main" val="420578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04900" y="1595118"/>
            <a:ext cx="4034536" cy="4572000"/>
          </a:xfrm>
        </p:spPr>
        <p:txBody>
          <a:bodyPr rtlCol="0"/>
          <a:lstStyle/>
          <a:p>
            <a:pPr rtl="0">
              <a:lnSpc>
                <a:spcPct val="100000"/>
              </a:lnSpc>
            </a:pPr>
            <a:r>
              <a:rPr lang="en-US" altLang="zh-Hans" dirty="0">
                <a:latin typeface="微软雅黑" panose="020B0503020204020204" pitchFamily="34" charset="-122"/>
                <a:ea typeface="微软雅黑" panose="020B0503020204020204" pitchFamily="34" charset="-122"/>
              </a:rPr>
              <a:t>Word2vec</a:t>
            </a:r>
            <a:r>
              <a:rPr lang="zh-Hans" altLang="en-US" dirty="0">
                <a:latin typeface="微软雅黑" panose="020B0503020204020204" pitchFamily="34" charset="-122"/>
                <a:ea typeface="微软雅黑" panose="020B0503020204020204" pitchFamily="34" charset="-122"/>
              </a:rPr>
              <a:t>是</a:t>
            </a:r>
            <a:r>
              <a:rPr lang="en-US" altLang="zh-Hans" dirty="0">
                <a:latin typeface="微软雅黑" panose="020B0503020204020204" pitchFamily="34" charset="-122"/>
                <a:ea typeface="微软雅黑" panose="020B0503020204020204" pitchFamily="34" charset="-122"/>
              </a:rPr>
              <a:t>google</a:t>
            </a:r>
            <a:r>
              <a:rPr lang="zh-Hans" altLang="en-US" dirty="0">
                <a:latin typeface="微软雅黑" panose="020B0503020204020204" pitchFamily="34" charset="-122"/>
                <a:ea typeface="微软雅黑" panose="020B0503020204020204" pitchFamily="34" charset="-122"/>
              </a:rPr>
              <a:t>在</a:t>
            </a:r>
            <a:r>
              <a:rPr lang="en-US" altLang="zh-Hans" dirty="0">
                <a:latin typeface="微软雅黑" panose="020B0503020204020204" pitchFamily="34" charset="-122"/>
                <a:ea typeface="微软雅黑" panose="020B0503020204020204" pitchFamily="34" charset="-122"/>
              </a:rPr>
              <a:t>2013</a:t>
            </a:r>
            <a:r>
              <a:rPr lang="zh-Hans" altLang="en-US" dirty="0">
                <a:latin typeface="微软雅黑" panose="020B0503020204020204" pitchFamily="34" charset="-122"/>
                <a:ea typeface="微软雅黑" panose="020B0503020204020204" pitchFamily="34" charset="-122"/>
              </a:rPr>
              <a:t>年</a:t>
            </a:r>
            <a:r>
              <a:rPr lang="zh-Hans" altLang="en-US" dirty="0"/>
              <a:t>推出的一款用于计算词向量的工具。它可以在百万数量级的词典和上亿的语料库上进行词向量的高效训练。训练</a:t>
            </a:r>
            <a:r>
              <a:rPr lang="en-US" altLang="zh-Hans" dirty="0"/>
              <a:t>word2vec</a:t>
            </a:r>
            <a:r>
              <a:rPr lang="zh-Hans" altLang="en-US" dirty="0"/>
              <a:t>的背后有两个模型：</a:t>
            </a:r>
            <a:r>
              <a:rPr lang="en-US" altLang="zh-Hans" dirty="0"/>
              <a:t>Skip-gram</a:t>
            </a:r>
            <a:r>
              <a:rPr lang="zh-Hans" altLang="en-US" dirty="0"/>
              <a:t>模型和</a:t>
            </a:r>
            <a:r>
              <a:rPr lang="en-US" altLang="zh-Hans" dirty="0"/>
              <a:t>CBOW</a:t>
            </a:r>
            <a:r>
              <a:rPr lang="zh-Hans" altLang="en-US" dirty="0"/>
              <a:t>模型。</a:t>
            </a:r>
            <a:endParaRPr lang="en-US" altLang="zh-Hans" dirty="0"/>
          </a:p>
          <a:p>
            <a:pPr rtl="0">
              <a:lnSpc>
                <a:spcPct val="100000"/>
              </a:lnSpc>
            </a:pPr>
            <a:endParaRPr lang="en-US" altLang="zh-Hans" dirty="0"/>
          </a:p>
          <a:p>
            <a:pPr rtl="0">
              <a:lnSpc>
                <a:spcPct val="100000"/>
              </a:lnSpc>
            </a:pPr>
            <a:r>
              <a:rPr lang="en-US" altLang="zh-Hans" dirty="0"/>
              <a:t>Skip-gram</a:t>
            </a:r>
            <a:r>
              <a:rPr lang="zh-Hans" altLang="en-US" dirty="0"/>
              <a:t>：用一个词作为输入，来预测它的上下文</a:t>
            </a:r>
            <a:endParaRPr lang="en-US" altLang="zh-Hans" dirty="0"/>
          </a:p>
          <a:p>
            <a:pPr rtl="0">
              <a:lnSpc>
                <a:spcPct val="100000"/>
              </a:lnSpc>
            </a:pPr>
            <a:r>
              <a:rPr lang="en-US" altLang="zh-Hans" dirty="0"/>
              <a:t>CBOW</a:t>
            </a:r>
            <a:r>
              <a:rPr lang="zh-Hans" altLang="en-US" dirty="0"/>
              <a:t>：用一个词的上下文作为输入，来预测这个词</a:t>
            </a:r>
            <a:endParaRPr lang="en-US" altLang="zh-Hans" dirty="0"/>
          </a:p>
          <a:p>
            <a:pPr rtl="0">
              <a:lnSpc>
                <a:spcPct val="100000"/>
              </a:lnSpc>
            </a:pPr>
            <a:endParaRPr lang="en-US" dirty="0">
              <a:latin typeface="微软雅黑" panose="020B0503020204020204" pitchFamily="34" charset="-122"/>
              <a:ea typeface="微软雅黑" panose="020B0503020204020204" pitchFamily="34" charset="-122"/>
            </a:endParaRPr>
          </a:p>
          <a:p>
            <a:pPr>
              <a:lnSpc>
                <a:spcPct val="100000"/>
              </a:lnSpc>
            </a:pPr>
            <a:r>
              <a:rPr lang="en-US" altLang="zh-Hans" b="1" dirty="0"/>
              <a:t>Word2vec</a:t>
            </a:r>
            <a:r>
              <a:rPr lang="zh-Hans" altLang="en-US" b="1" dirty="0"/>
              <a:t>算法是一个浅层神经网络</a:t>
            </a:r>
            <a:endParaRPr lang="en-US" b="1" dirty="0">
              <a:latin typeface="微软雅黑" panose="020B0503020204020204" pitchFamily="34" charset="-122"/>
              <a:ea typeface="微软雅黑" panose="020B0503020204020204" pitchFamily="34" charset="-122"/>
            </a:endParaRPr>
          </a:p>
          <a:p>
            <a:pPr rtl="0">
              <a:lnSpc>
                <a:spcPct val="100000"/>
              </a:lnSpc>
            </a:pPr>
            <a:endParaRPr lang="en-US"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FDB6BD7A-6A4B-5A4D-8BF5-4AC7546BA80B}"/>
              </a:ext>
            </a:extLst>
          </p:cNvPr>
          <p:cNvPicPr>
            <a:picLocks noChangeAspect="1"/>
          </p:cNvPicPr>
          <p:nvPr/>
        </p:nvPicPr>
        <p:blipFill>
          <a:blip r:embed="rId2"/>
          <a:stretch>
            <a:fillRect/>
          </a:stretch>
        </p:blipFill>
        <p:spPr>
          <a:xfrm>
            <a:off x="8509000" y="1473198"/>
            <a:ext cx="3098800" cy="3937000"/>
          </a:xfrm>
          <a:prstGeom prst="rect">
            <a:avLst/>
          </a:prstGeom>
        </p:spPr>
      </p:pic>
      <p:sp>
        <p:nvSpPr>
          <p:cNvPr id="8" name="文本框 7">
            <a:extLst>
              <a:ext uri="{FF2B5EF4-FFF2-40B4-BE49-F238E27FC236}">
                <a16:creationId xmlns:a16="http://schemas.microsoft.com/office/drawing/2014/main" id="{4779E256-2E6B-5748-80D1-C3CCD94A593B}"/>
              </a:ext>
            </a:extLst>
          </p:cNvPr>
          <p:cNvSpPr txBox="1"/>
          <p:nvPr/>
        </p:nvSpPr>
        <p:spPr>
          <a:xfrm>
            <a:off x="9626230" y="5525568"/>
            <a:ext cx="864339" cy="369332"/>
          </a:xfrm>
          <a:prstGeom prst="rect">
            <a:avLst/>
          </a:prstGeom>
          <a:noFill/>
        </p:spPr>
        <p:txBody>
          <a:bodyPr wrap="none" rtlCol="0">
            <a:spAutoFit/>
          </a:bodyPr>
          <a:lstStyle/>
          <a:p>
            <a:r>
              <a:rPr kumimoji="1" lang="en-US" altLang="zh-Hans" dirty="0"/>
              <a:t>CBOW</a:t>
            </a:r>
            <a:endParaRPr kumimoji="1" lang="zh-CN" altLang="en-US" dirty="0"/>
          </a:p>
        </p:txBody>
      </p:sp>
      <p:pic>
        <p:nvPicPr>
          <p:cNvPr id="9" name="图片 8">
            <a:extLst>
              <a:ext uri="{FF2B5EF4-FFF2-40B4-BE49-F238E27FC236}">
                <a16:creationId xmlns:a16="http://schemas.microsoft.com/office/drawing/2014/main" id="{0B9A7E6D-8B5B-CC41-A0DC-0BA935310F1B}"/>
              </a:ext>
            </a:extLst>
          </p:cNvPr>
          <p:cNvPicPr>
            <a:picLocks noChangeAspect="1"/>
          </p:cNvPicPr>
          <p:nvPr/>
        </p:nvPicPr>
        <p:blipFill>
          <a:blip r:embed="rId3"/>
          <a:stretch>
            <a:fillRect/>
          </a:stretch>
        </p:blipFill>
        <p:spPr>
          <a:xfrm>
            <a:off x="5389118" y="1595118"/>
            <a:ext cx="2870200" cy="3479800"/>
          </a:xfrm>
          <a:prstGeom prst="rect">
            <a:avLst/>
          </a:prstGeom>
        </p:spPr>
      </p:pic>
      <p:sp>
        <p:nvSpPr>
          <p:cNvPr id="10" name="文本框 9">
            <a:extLst>
              <a:ext uri="{FF2B5EF4-FFF2-40B4-BE49-F238E27FC236}">
                <a16:creationId xmlns:a16="http://schemas.microsoft.com/office/drawing/2014/main" id="{0FD5A5E5-70E2-5748-9886-7C34204BC590}"/>
              </a:ext>
            </a:extLst>
          </p:cNvPr>
          <p:cNvSpPr txBox="1"/>
          <p:nvPr/>
        </p:nvSpPr>
        <p:spPr>
          <a:xfrm>
            <a:off x="6392048" y="5525568"/>
            <a:ext cx="1247457" cy="369332"/>
          </a:xfrm>
          <a:prstGeom prst="rect">
            <a:avLst/>
          </a:prstGeom>
          <a:noFill/>
        </p:spPr>
        <p:txBody>
          <a:bodyPr wrap="none" rtlCol="0">
            <a:spAutoFit/>
          </a:bodyPr>
          <a:lstStyle/>
          <a:p>
            <a:r>
              <a:rPr kumimoji="1" lang="en-US" altLang="zh-Hans" dirty="0"/>
              <a:t>Skip-gram</a:t>
            </a:r>
            <a:endParaRPr kumimoji="1" lang="zh-CN" altLang="en-US" dirty="0"/>
          </a:p>
        </p:txBody>
      </p:sp>
      <p:sp>
        <p:nvSpPr>
          <p:cNvPr id="14" name="标题 12">
            <a:extLst>
              <a:ext uri="{FF2B5EF4-FFF2-40B4-BE49-F238E27FC236}">
                <a16:creationId xmlns:a16="http://schemas.microsoft.com/office/drawing/2014/main" id="{FFC46F4C-74CD-C74A-83E1-7F523C413685}"/>
              </a:ext>
            </a:extLst>
          </p:cNvPr>
          <p:cNvSpPr>
            <a:spLocks noGrp="1"/>
          </p:cNvSpPr>
          <p:nvPr>
            <p:ph type="title"/>
          </p:nvPr>
        </p:nvSpPr>
        <p:spPr>
          <a:xfrm>
            <a:off x="1104900" y="76200"/>
            <a:ext cx="9980682" cy="1096962"/>
          </a:xfrm>
        </p:spPr>
        <p:txBody>
          <a:bodyPr rtlCol="0">
            <a:normAutofit/>
          </a:bodyPr>
          <a:lstStyle/>
          <a:p>
            <a:pPr rtl="0"/>
            <a:r>
              <a:rPr lang="zh-Hans" altLang="en-US" sz="2800" dirty="0">
                <a:latin typeface="微软雅黑" panose="020B0503020204020204" pitchFamily="34" charset="-122"/>
                <a:ea typeface="微软雅黑" panose="020B0503020204020204" pitchFamily="34" charset="-122"/>
              </a:rPr>
              <a:t>词向量的训练</a:t>
            </a:r>
            <a:endParaRPr 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rtl="0"/>
            <a:r>
              <a:rPr lang="zh-Hans" altLang="en-US" sz="2800" dirty="0">
                <a:latin typeface="微软雅黑" panose="020B0503020204020204" pitchFamily="34" charset="-122"/>
                <a:ea typeface="微软雅黑" panose="020B0503020204020204" pitchFamily="34" charset="-122"/>
              </a:rPr>
              <a:t>词向量的训练</a:t>
            </a:r>
            <a:endParaRPr lang="en-US" sz="28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734B8C17-4D6E-6D4C-98F1-363D270E71E7}"/>
              </a:ext>
            </a:extLst>
          </p:cNvPr>
          <p:cNvPicPr>
            <a:picLocks noChangeAspect="1"/>
          </p:cNvPicPr>
          <p:nvPr/>
        </p:nvPicPr>
        <p:blipFill>
          <a:blip r:embed="rId2"/>
          <a:stretch>
            <a:fillRect/>
          </a:stretch>
        </p:blipFill>
        <p:spPr>
          <a:xfrm>
            <a:off x="5640581" y="1776042"/>
            <a:ext cx="6003631" cy="3632632"/>
          </a:xfrm>
          <a:prstGeom prst="rect">
            <a:avLst/>
          </a:prstGeom>
        </p:spPr>
      </p:pic>
      <p:sp>
        <p:nvSpPr>
          <p:cNvPr id="11" name="文本框 10">
            <a:extLst>
              <a:ext uri="{FF2B5EF4-FFF2-40B4-BE49-F238E27FC236}">
                <a16:creationId xmlns:a16="http://schemas.microsoft.com/office/drawing/2014/main" id="{FD143343-A132-494C-8CB6-38E0F99B0084}"/>
              </a:ext>
            </a:extLst>
          </p:cNvPr>
          <p:cNvSpPr txBox="1"/>
          <p:nvPr/>
        </p:nvSpPr>
        <p:spPr>
          <a:xfrm>
            <a:off x="7787835" y="5608576"/>
            <a:ext cx="1709122" cy="369332"/>
          </a:xfrm>
          <a:prstGeom prst="rect">
            <a:avLst/>
          </a:prstGeom>
          <a:noFill/>
        </p:spPr>
        <p:txBody>
          <a:bodyPr wrap="none" rtlCol="0">
            <a:spAutoFit/>
          </a:bodyPr>
          <a:lstStyle/>
          <a:p>
            <a:r>
              <a:rPr kumimoji="1" lang="en-US" altLang="zh-Hans" dirty="0"/>
              <a:t>Skip-gram</a:t>
            </a:r>
            <a:r>
              <a:rPr kumimoji="1" lang="zh-Hans" altLang="en-US" dirty="0"/>
              <a:t>模型</a:t>
            </a:r>
            <a:endParaRPr kumimoji="1" lang="zh-CN" altLang="en-US" dirty="0"/>
          </a:p>
        </p:txBody>
      </p:sp>
      <p:pic>
        <p:nvPicPr>
          <p:cNvPr id="12" name="图片 11">
            <a:extLst>
              <a:ext uri="{FF2B5EF4-FFF2-40B4-BE49-F238E27FC236}">
                <a16:creationId xmlns:a16="http://schemas.microsoft.com/office/drawing/2014/main" id="{E77A9609-E51A-0947-9FC1-03781FAF1738}"/>
              </a:ext>
            </a:extLst>
          </p:cNvPr>
          <p:cNvPicPr>
            <a:picLocks noChangeAspect="1"/>
          </p:cNvPicPr>
          <p:nvPr/>
        </p:nvPicPr>
        <p:blipFill>
          <a:blip r:embed="rId3"/>
          <a:stretch>
            <a:fillRect/>
          </a:stretch>
        </p:blipFill>
        <p:spPr>
          <a:xfrm>
            <a:off x="466090" y="2039111"/>
            <a:ext cx="5034335" cy="3369563"/>
          </a:xfrm>
          <a:prstGeom prst="rect">
            <a:avLst/>
          </a:prstGeom>
        </p:spPr>
      </p:pic>
      <p:sp>
        <p:nvSpPr>
          <p:cNvPr id="13" name="文本框 12">
            <a:extLst>
              <a:ext uri="{FF2B5EF4-FFF2-40B4-BE49-F238E27FC236}">
                <a16:creationId xmlns:a16="http://schemas.microsoft.com/office/drawing/2014/main" id="{436639DA-0356-654F-8501-5BB31A7E4AB7}"/>
              </a:ext>
            </a:extLst>
          </p:cNvPr>
          <p:cNvSpPr txBox="1"/>
          <p:nvPr/>
        </p:nvSpPr>
        <p:spPr>
          <a:xfrm>
            <a:off x="2128696" y="5608576"/>
            <a:ext cx="1107996" cy="369332"/>
          </a:xfrm>
          <a:prstGeom prst="rect">
            <a:avLst/>
          </a:prstGeom>
          <a:noFill/>
        </p:spPr>
        <p:txBody>
          <a:bodyPr wrap="none" rtlCol="0">
            <a:spAutoFit/>
          </a:bodyPr>
          <a:lstStyle/>
          <a:p>
            <a:r>
              <a:rPr kumimoji="1" lang="zh-Hans" altLang="en-US" dirty="0"/>
              <a:t>提取词对</a:t>
            </a:r>
            <a:endParaRPr kumimoji="1" lang="zh-CN" altLang="en-US" dirty="0"/>
          </a:p>
        </p:txBody>
      </p:sp>
    </p:spTree>
    <p:extLst>
      <p:ext uri="{BB962C8B-B14F-4D97-AF65-F5344CB8AC3E}">
        <p14:creationId xmlns:p14="http://schemas.microsoft.com/office/powerpoint/2010/main" val="147229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Hans" altLang="en-US" dirty="0">
                <a:latin typeface="微软雅黑" panose="020B0503020204020204" pitchFamily="34" charset="-122"/>
                <a:ea typeface="微软雅黑" panose="020B0503020204020204" pitchFamily="34" charset="-122"/>
              </a:rPr>
              <a:t>词向量的应用</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1104900" y="1468120"/>
            <a:ext cx="9980682" cy="4572000"/>
          </a:xfrm>
        </p:spPr>
        <p:txBody>
          <a:bodyPr rtlCol="0"/>
          <a:lstStyle/>
          <a:p>
            <a:pPr marL="0" indent="0">
              <a:buNone/>
            </a:pPr>
            <a:r>
              <a:rPr lang="en-US" altLang="zh-Hans" dirty="0">
                <a:latin typeface="微软雅黑" panose="020B0503020204020204" pitchFamily="34" charset="-122"/>
                <a:ea typeface="微软雅黑" panose="020B0503020204020204" pitchFamily="34" charset="-122"/>
              </a:rPr>
              <a:t>1.</a:t>
            </a:r>
            <a:r>
              <a:rPr lang="zh-Hans" altLang="en-US" dirty="0">
                <a:latin typeface="微软雅黑" panose="020B0503020204020204" pitchFamily="34" charset="-122"/>
                <a:ea typeface="微软雅黑" panose="020B0503020204020204" pitchFamily="34" charset="-122"/>
              </a:rPr>
              <a:t> 用作语言学特性分析：</a:t>
            </a:r>
            <a:endParaRPr lang="en-US" altLang="zh-Hans" dirty="0">
              <a:latin typeface="微软雅黑" panose="020B0503020204020204" pitchFamily="34" charset="-122"/>
              <a:ea typeface="微软雅黑" panose="020B0503020204020204" pitchFamily="34" charset="-122"/>
            </a:endParaRPr>
          </a:p>
          <a:p>
            <a:pPr marL="0" indent="0">
              <a:buNone/>
            </a:pPr>
            <a:r>
              <a:rPr lang="zh-Hans" altLang="en-US" dirty="0"/>
              <a:t>    词义相关性，同义词检测，语义类比，句法类比，等等</a:t>
            </a:r>
            <a:endParaRPr lang="en-US" altLang="zh-Hans" dirty="0">
              <a:latin typeface="微软雅黑" panose="020B0503020204020204" pitchFamily="34" charset="-122"/>
              <a:ea typeface="微软雅黑" panose="020B0503020204020204" pitchFamily="34" charset="-122"/>
            </a:endParaRPr>
          </a:p>
          <a:p>
            <a:pPr marL="0" indent="0">
              <a:buNone/>
            </a:pPr>
            <a:r>
              <a:rPr lang="en-US" altLang="zh-Hans" dirty="0">
                <a:latin typeface="微软雅黑" panose="020B0503020204020204" pitchFamily="34" charset="-122"/>
                <a:ea typeface="微软雅黑" panose="020B0503020204020204" pitchFamily="34" charset="-122"/>
              </a:rPr>
              <a:t>2.</a:t>
            </a:r>
            <a:r>
              <a:rPr lang="zh-Hans" altLang="en-US" dirty="0">
                <a:latin typeface="微软雅黑" panose="020B0503020204020204" pitchFamily="34" charset="-122"/>
                <a:ea typeface="微软雅黑" panose="020B0503020204020204" pitchFamily="34" charset="-122"/>
              </a:rPr>
              <a:t> 用作自然语言处理问题的特征</a:t>
            </a:r>
            <a:endParaRPr lang="en-US" altLang="zh-Hans" dirty="0">
              <a:latin typeface="微软雅黑" panose="020B0503020204020204" pitchFamily="34" charset="-122"/>
              <a:ea typeface="微软雅黑" panose="020B0503020204020204" pitchFamily="34" charset="-122"/>
            </a:endParaRPr>
          </a:p>
          <a:p>
            <a:pPr marL="0" indent="0">
              <a:buNone/>
            </a:pPr>
            <a:r>
              <a:rPr lang="en-US" altLang="zh-Hans" dirty="0"/>
              <a:t>3.</a:t>
            </a:r>
            <a:r>
              <a:rPr lang="zh-Hans" altLang="en-US" dirty="0"/>
              <a:t> 用作神经网络模型的初始值</a:t>
            </a:r>
            <a:endParaRPr lang="en-US" altLang="zh-Hans" dirty="0"/>
          </a:p>
          <a:p>
            <a:pPr marL="0" indent="0">
              <a:buNone/>
            </a:pPr>
            <a:endParaRPr lang="en-US" altLang="zh-Hans" dirty="0"/>
          </a:p>
          <a:p>
            <a:pPr marL="0" indent="0">
              <a:buNone/>
            </a:pPr>
            <a:r>
              <a:rPr lang="zh-Hans" altLang="en-US" dirty="0"/>
              <a:t>迁移学习：把无监督学习的词向量迁移到其他有监督学习的任务中去</a:t>
            </a:r>
            <a:endParaRPr lang="en-US" altLang="zh-Hans" dirty="0"/>
          </a:p>
          <a:p>
            <a:pPr marL="0" indent="0">
              <a:buNone/>
            </a:pPr>
            <a:endParaRPr lang="en-US" altLang="zh-Hans" dirty="0"/>
          </a:p>
        </p:txBody>
      </p:sp>
    </p:spTree>
    <p:extLst>
      <p:ext uri="{BB962C8B-B14F-4D97-AF65-F5344CB8AC3E}">
        <p14:creationId xmlns:p14="http://schemas.microsoft.com/office/powerpoint/2010/main" val="3518399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normAutofit/>
          </a:bodyPr>
          <a:lstStyle/>
          <a:p>
            <a:pPr rtl="0"/>
            <a:r>
              <a:rPr lang="zh-Hans" altLang="en-US" dirty="0">
                <a:latin typeface="微软雅黑" panose="020B0503020204020204" pitchFamily="34" charset="-122"/>
                <a:ea typeface="微软雅黑" panose="020B0503020204020204" pitchFamily="34" charset="-122"/>
              </a:rPr>
              <a:t>预训练词向量模型</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1040130" y="1442720"/>
            <a:ext cx="10110222" cy="5090160"/>
          </a:xfrm>
        </p:spPr>
        <p:txBody>
          <a:bodyPr rtlCol="0">
            <a:normAutofit fontScale="77500" lnSpcReduction="20000"/>
          </a:bodyPr>
          <a:lstStyle/>
          <a:p>
            <a:pPr marL="0" indent="0">
              <a:lnSpc>
                <a:spcPct val="120000"/>
              </a:lnSpc>
              <a:buNone/>
            </a:pPr>
            <a:r>
              <a:rPr lang="zh-Hans" altLang="en-US" dirty="0"/>
              <a:t>目前在</a:t>
            </a:r>
            <a:r>
              <a:rPr lang="en-US" altLang="zh-Hans" dirty="0"/>
              <a:t>NLP</a:t>
            </a:r>
            <a:r>
              <a:rPr lang="zh-Hans" altLang="en-US" dirty="0"/>
              <a:t>领域使用最广泛的词向量预训练模型之一是</a:t>
            </a:r>
            <a:r>
              <a:rPr lang="en-US" altLang="zh-Hans" dirty="0"/>
              <a:t>Google</a:t>
            </a:r>
            <a:r>
              <a:rPr lang="zh-Hans" altLang="en-US" dirty="0"/>
              <a:t>的</a:t>
            </a:r>
            <a:r>
              <a:rPr lang="en-US" altLang="zh-Hans" dirty="0"/>
              <a:t>word2vec</a:t>
            </a:r>
            <a:r>
              <a:rPr lang="zh-Hans" altLang="en-US" dirty="0"/>
              <a:t>，它包含了预训练好的大约</a:t>
            </a:r>
            <a:r>
              <a:rPr lang="zh-Hans" altLang="en-US" b="1" dirty="0"/>
              <a:t>三百万个单词</a:t>
            </a:r>
            <a:r>
              <a:rPr lang="zh-Hans" altLang="en-US" dirty="0"/>
              <a:t>和短语的词向量，是在谷歌新闻上抓取的约</a:t>
            </a:r>
            <a:r>
              <a:rPr lang="zh-Hans" altLang="en-US" b="1" dirty="0"/>
              <a:t>十亿单词量</a:t>
            </a:r>
            <a:r>
              <a:rPr lang="zh-Hans" altLang="en-US" dirty="0"/>
              <a:t>的语料库上训练而成的。</a:t>
            </a:r>
            <a:endParaRPr lang="en-US" altLang="zh-Hans" dirty="0"/>
          </a:p>
          <a:p>
            <a:pPr marL="0" indent="0">
              <a:lnSpc>
                <a:spcPct val="120000"/>
              </a:lnSpc>
              <a:buNone/>
            </a:pPr>
            <a:r>
              <a:rPr lang="zh-Hans" altLang="en-US" dirty="0"/>
              <a:t>优势：语料库庞大，词向量收敛性好</a:t>
            </a:r>
            <a:endParaRPr lang="en-US" altLang="zh-Hans" dirty="0"/>
          </a:p>
          <a:p>
            <a:pPr marL="0" indent="0">
              <a:lnSpc>
                <a:spcPct val="120000"/>
              </a:lnSpc>
              <a:buNone/>
            </a:pPr>
            <a:r>
              <a:rPr lang="zh-Hans" altLang="en-US" dirty="0"/>
              <a:t>局限性：用某个领域的语料训练出来的词向量在特殊性强的领域的</a:t>
            </a:r>
            <a:r>
              <a:rPr lang="en-US" altLang="zh-Hans" dirty="0"/>
              <a:t>NLP</a:t>
            </a:r>
            <a:r>
              <a:rPr lang="zh-Hans" altLang="en-US" dirty="0"/>
              <a:t>任务中效果不好</a:t>
            </a:r>
            <a:endParaRPr lang="en-US" altLang="zh-Hans" dirty="0"/>
          </a:p>
          <a:p>
            <a:pPr marL="0" indent="0">
              <a:lnSpc>
                <a:spcPct val="120000"/>
              </a:lnSpc>
              <a:buNone/>
            </a:pPr>
            <a:r>
              <a:rPr lang="zh-Hans" altLang="en-US" dirty="0"/>
              <a:t>例如，用</a:t>
            </a:r>
            <a:r>
              <a:rPr lang="en-US" altLang="zh-Hans" dirty="0"/>
              <a:t>Google</a:t>
            </a:r>
            <a:r>
              <a:rPr lang="zh-Hans" altLang="en-US" dirty="0"/>
              <a:t>（新闻语料库）预训练好的词向量作为单词的特征向量，输入到医学论文的分类模型中，效果会很不理想。</a:t>
            </a:r>
            <a:endParaRPr lang="en-US" altLang="zh-Hans" dirty="0"/>
          </a:p>
          <a:p>
            <a:pPr marL="0" indent="0">
              <a:lnSpc>
                <a:spcPct val="120000"/>
              </a:lnSpc>
              <a:buNone/>
            </a:pPr>
            <a:r>
              <a:rPr lang="zh-Hans" altLang="en-US" dirty="0"/>
              <a:t>原因：</a:t>
            </a:r>
            <a:r>
              <a:rPr lang="en-US" altLang="zh-Hans" dirty="0"/>
              <a:t>1.</a:t>
            </a:r>
            <a:r>
              <a:rPr lang="zh-Hans" altLang="en-US" dirty="0"/>
              <a:t>一些医学专有名词在</a:t>
            </a:r>
            <a:r>
              <a:rPr lang="en-US" altLang="zh-Hans" dirty="0"/>
              <a:t>google</a:t>
            </a:r>
            <a:r>
              <a:rPr lang="zh-Hans" altLang="en-US" dirty="0"/>
              <a:t>的语料库中属于</a:t>
            </a:r>
            <a:r>
              <a:rPr lang="en-US" altLang="zh-Hans" dirty="0" err="1"/>
              <a:t>oov</a:t>
            </a:r>
            <a:r>
              <a:rPr lang="zh-Hans" altLang="en-US" dirty="0"/>
              <a:t>单词</a:t>
            </a:r>
            <a:endParaRPr lang="en-US" altLang="zh-Hans" dirty="0"/>
          </a:p>
          <a:p>
            <a:pPr marL="0" indent="0">
              <a:lnSpc>
                <a:spcPct val="120000"/>
              </a:lnSpc>
              <a:buNone/>
            </a:pPr>
            <a:r>
              <a:rPr lang="zh-Hans" altLang="en-US" dirty="0"/>
              <a:t>          </a:t>
            </a:r>
            <a:r>
              <a:rPr lang="en-US" altLang="zh-Hans" dirty="0"/>
              <a:t>2.</a:t>
            </a:r>
            <a:r>
              <a:rPr lang="zh-Hans" altLang="en-US" dirty="0"/>
              <a:t>一些医学专有名词之间的语义关系在新闻领域的语料库中无法学习到</a:t>
            </a:r>
            <a:endParaRPr lang="en-US" altLang="zh-Hans" dirty="0"/>
          </a:p>
          <a:p>
            <a:pPr marL="0" indent="0">
              <a:lnSpc>
                <a:spcPct val="120000"/>
              </a:lnSpc>
              <a:buNone/>
            </a:pPr>
            <a:r>
              <a:rPr lang="zh-Hans" altLang="en-US" dirty="0"/>
              <a:t>          </a:t>
            </a:r>
            <a:r>
              <a:rPr lang="en-US" altLang="zh-Hans" dirty="0"/>
              <a:t>3.</a:t>
            </a:r>
            <a:r>
              <a:rPr lang="zh-Hans" altLang="en-US" dirty="0"/>
              <a:t>一些多义词在特殊领域有特殊含义</a:t>
            </a:r>
            <a:endParaRPr lang="en-US" altLang="zh-Hans" dirty="0"/>
          </a:p>
          <a:p>
            <a:pPr marL="0" indent="0">
              <a:lnSpc>
                <a:spcPct val="120000"/>
              </a:lnSpc>
              <a:buNone/>
            </a:pPr>
            <a:r>
              <a:rPr lang="zh-Hans" altLang="en-US" dirty="0"/>
              <a:t>          </a:t>
            </a:r>
            <a:r>
              <a:rPr lang="en-US" altLang="zh-Hans" dirty="0"/>
              <a:t>4.google</a:t>
            </a:r>
            <a:r>
              <a:rPr lang="zh-Hans" altLang="en-US" dirty="0"/>
              <a:t>训练的</a:t>
            </a:r>
            <a:r>
              <a:rPr lang="en-US" altLang="zh-Hans" dirty="0"/>
              <a:t>word2vec</a:t>
            </a:r>
            <a:r>
              <a:rPr lang="zh-Hans" altLang="en-US" dirty="0"/>
              <a:t>对数字不敏感</a:t>
            </a:r>
            <a:endParaRPr lang="en-US" altLang="zh-Hans" dirty="0"/>
          </a:p>
          <a:p>
            <a:pPr marL="0" indent="0">
              <a:lnSpc>
                <a:spcPct val="120000"/>
              </a:lnSpc>
              <a:buNone/>
            </a:pPr>
            <a:r>
              <a:rPr lang="zh-Hans" altLang="en-US" dirty="0"/>
              <a:t>          </a:t>
            </a:r>
            <a:r>
              <a:rPr lang="en-US" altLang="zh-Hans" dirty="0"/>
              <a:t>…</a:t>
            </a:r>
          </a:p>
          <a:p>
            <a:pPr marL="0" indent="0">
              <a:lnSpc>
                <a:spcPct val="120000"/>
              </a:lnSpc>
              <a:buNone/>
            </a:pPr>
            <a:r>
              <a:rPr lang="zh-Hans" altLang="en-US" dirty="0"/>
              <a:t>同时，如果单独训练某个领域的词向量，又很难收集到大量的语料。</a:t>
            </a:r>
            <a:endParaRPr lang="en-US" altLang="zh-Hans" dirty="0"/>
          </a:p>
          <a:p>
            <a:pPr marL="0" indent="0">
              <a:lnSpc>
                <a:spcPct val="120000"/>
              </a:lnSpc>
              <a:buNone/>
            </a:pPr>
            <a:endParaRPr lang="en-US" altLang="zh-Hans" dirty="0"/>
          </a:p>
        </p:txBody>
      </p:sp>
    </p:spTree>
    <p:extLst>
      <p:ext uri="{BB962C8B-B14F-4D97-AF65-F5344CB8AC3E}">
        <p14:creationId xmlns:p14="http://schemas.microsoft.com/office/powerpoint/2010/main" val="96656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normAutofit/>
          </a:bodyPr>
          <a:lstStyle/>
          <a:p>
            <a:pPr rtl="0"/>
            <a:r>
              <a:rPr lang="zh-Hans" altLang="en-US" dirty="0"/>
              <a:t>几个</a:t>
            </a:r>
            <a:r>
              <a:rPr lang="zh-Hans" altLang="en-US" dirty="0">
                <a:latin typeface="微软雅黑" panose="020B0503020204020204" pitchFamily="34" charset="-122"/>
                <a:ea typeface="微软雅黑" panose="020B0503020204020204" pitchFamily="34" charset="-122"/>
              </a:rPr>
              <a:t>词向量训练模型</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1104900" y="1468120"/>
            <a:ext cx="9980682" cy="4572000"/>
          </a:xfrm>
        </p:spPr>
        <p:txBody>
          <a:bodyPr rtlCol="0">
            <a:normAutofit fontScale="92500" lnSpcReduction="20000"/>
          </a:bodyPr>
          <a:lstStyle/>
          <a:p>
            <a:pPr marL="0" indent="0">
              <a:lnSpc>
                <a:spcPct val="110000"/>
              </a:lnSpc>
              <a:buNone/>
            </a:pPr>
            <a:r>
              <a:rPr lang="zh-Hans" altLang="en-US" dirty="0"/>
              <a:t>基准组（</a:t>
            </a:r>
            <a:r>
              <a:rPr lang="en-US" altLang="zh-Hans" dirty="0"/>
              <a:t>baseline</a:t>
            </a:r>
            <a:r>
              <a:rPr lang="zh-Hans" altLang="en-US" dirty="0"/>
              <a:t>）：</a:t>
            </a:r>
            <a:endParaRPr lang="en-US" altLang="zh-Hans" dirty="0"/>
          </a:p>
          <a:p>
            <a:pPr marL="0" indent="0">
              <a:lnSpc>
                <a:spcPct val="110000"/>
              </a:lnSpc>
              <a:buNone/>
            </a:pPr>
            <a:r>
              <a:rPr lang="zh-Hans" altLang="en-US" dirty="0"/>
              <a:t>模型</a:t>
            </a:r>
            <a:r>
              <a:rPr lang="en-US" altLang="zh-Hans" dirty="0"/>
              <a:t>1-PRE</a:t>
            </a:r>
            <a:r>
              <a:rPr lang="zh-Hans" altLang="en-US" dirty="0"/>
              <a:t>：直接用</a:t>
            </a:r>
            <a:r>
              <a:rPr lang="en-US" altLang="zh-Hans" dirty="0"/>
              <a:t>google</a:t>
            </a:r>
            <a:r>
              <a:rPr lang="zh-Hans" altLang="en-US" dirty="0"/>
              <a:t>预训练的词向量降维到</a:t>
            </a:r>
            <a:r>
              <a:rPr lang="en-US" altLang="zh-Hans" dirty="0"/>
              <a:t>50D</a:t>
            </a:r>
            <a:r>
              <a:rPr lang="zh-Hans" altLang="en-US" dirty="0"/>
              <a:t>，然后作为</a:t>
            </a:r>
            <a:r>
              <a:rPr lang="en-US" altLang="zh-Hans" dirty="0"/>
              <a:t>NLP</a:t>
            </a:r>
            <a:r>
              <a:rPr lang="zh-Hans" altLang="en-US" dirty="0"/>
              <a:t>模型的输入特征（纯源领域）</a:t>
            </a:r>
            <a:endParaRPr lang="en-US" altLang="zh-Hans" dirty="0"/>
          </a:p>
          <a:p>
            <a:pPr marL="0" indent="0">
              <a:lnSpc>
                <a:spcPct val="110000"/>
              </a:lnSpc>
              <a:buNone/>
            </a:pPr>
            <a:r>
              <a:rPr lang="zh-Hans" altLang="en-US" dirty="0"/>
              <a:t>模型</a:t>
            </a:r>
            <a:r>
              <a:rPr lang="en-US" altLang="zh-Hans" dirty="0"/>
              <a:t>2-BAS</a:t>
            </a:r>
            <a:r>
              <a:rPr lang="zh-Hans" altLang="en-US" dirty="0"/>
              <a:t>：不使用预训练词向量，重新在特定领域的语料上训练</a:t>
            </a:r>
            <a:r>
              <a:rPr lang="en-US" altLang="zh-Hans" dirty="0"/>
              <a:t>50D</a:t>
            </a:r>
            <a:r>
              <a:rPr lang="zh-Hans" altLang="en-US" dirty="0"/>
              <a:t>词向量（纯目标领域）</a:t>
            </a:r>
            <a:endParaRPr lang="en-US" altLang="zh-Hans" dirty="0"/>
          </a:p>
          <a:p>
            <a:pPr marL="0" indent="0">
              <a:lnSpc>
                <a:spcPct val="110000"/>
              </a:lnSpc>
              <a:buNone/>
            </a:pPr>
            <a:endParaRPr lang="en-US" altLang="zh-Hans" dirty="0"/>
          </a:p>
          <a:p>
            <a:pPr marL="0" indent="0">
              <a:lnSpc>
                <a:spcPct val="110000"/>
              </a:lnSpc>
              <a:buNone/>
            </a:pPr>
            <a:r>
              <a:rPr lang="zh-Hans" altLang="en-US" dirty="0"/>
              <a:t>对照组：</a:t>
            </a:r>
            <a:endParaRPr lang="en-US" altLang="zh-Hans" dirty="0"/>
          </a:p>
          <a:p>
            <a:pPr marL="0" indent="0">
              <a:lnSpc>
                <a:spcPct val="110000"/>
              </a:lnSpc>
              <a:buNone/>
            </a:pPr>
            <a:r>
              <a:rPr lang="zh-Hans" altLang="en-US" dirty="0"/>
              <a:t>模型</a:t>
            </a:r>
            <a:r>
              <a:rPr lang="en-US" altLang="zh-Hans" dirty="0"/>
              <a:t>3-RET</a:t>
            </a:r>
            <a:r>
              <a:rPr lang="zh-Hans" altLang="en-US" dirty="0"/>
              <a:t>：用</a:t>
            </a:r>
            <a:r>
              <a:rPr lang="en-US" altLang="zh-Hans" dirty="0"/>
              <a:t>google</a:t>
            </a:r>
            <a:r>
              <a:rPr lang="zh-Hans" altLang="en-US" dirty="0"/>
              <a:t>预训练的词向量（</a:t>
            </a:r>
            <a:r>
              <a:rPr lang="en-US" altLang="zh-Hans" dirty="0"/>
              <a:t>50D</a:t>
            </a:r>
            <a:r>
              <a:rPr lang="zh-Hans" altLang="en-US" dirty="0"/>
              <a:t>）作为</a:t>
            </a:r>
            <a:r>
              <a:rPr lang="en-US" altLang="zh-Hans" dirty="0"/>
              <a:t>word2vec</a:t>
            </a:r>
            <a:r>
              <a:rPr lang="zh-Hans" altLang="en-US" dirty="0"/>
              <a:t>模型的初始化参数，在特定领域的语料库上继续训练词向量</a:t>
            </a:r>
            <a:endParaRPr lang="en-US" altLang="zh-Hans" dirty="0"/>
          </a:p>
          <a:p>
            <a:pPr marL="0" indent="0">
              <a:lnSpc>
                <a:spcPct val="110000"/>
              </a:lnSpc>
              <a:buNone/>
            </a:pPr>
            <a:r>
              <a:rPr lang="zh-Hans" altLang="en-US" dirty="0"/>
              <a:t>模型</a:t>
            </a:r>
            <a:r>
              <a:rPr lang="en-US" altLang="zh-Hans" dirty="0"/>
              <a:t>4-REG</a:t>
            </a:r>
            <a:r>
              <a:rPr lang="zh-Hans" altLang="en-US" dirty="0"/>
              <a:t>：使用正则化方式，让预训练的词向量指导特定领域词向量训练</a:t>
            </a:r>
            <a:endParaRPr lang="en-US" altLang="zh-Hans" dirty="0"/>
          </a:p>
          <a:p>
            <a:pPr marL="0" indent="0">
              <a:lnSpc>
                <a:spcPct val="110000"/>
              </a:lnSpc>
              <a:buNone/>
            </a:pPr>
            <a:r>
              <a:rPr lang="zh-Hans" altLang="en-US" dirty="0"/>
              <a:t>模型</a:t>
            </a:r>
            <a:r>
              <a:rPr lang="en-US" altLang="zh-Hans" dirty="0"/>
              <a:t>5-CAT</a:t>
            </a:r>
            <a:r>
              <a:rPr lang="zh-Hans" altLang="en-US" dirty="0"/>
              <a:t>：将</a:t>
            </a:r>
            <a:r>
              <a:rPr lang="en-US" altLang="zh-Hans" dirty="0"/>
              <a:t>PRE</a:t>
            </a:r>
            <a:r>
              <a:rPr lang="zh-Hans" altLang="en-US" dirty="0"/>
              <a:t>和</a:t>
            </a:r>
            <a:r>
              <a:rPr lang="en-US" altLang="zh-Hans" dirty="0"/>
              <a:t>REG</a:t>
            </a:r>
            <a:r>
              <a:rPr lang="zh-Hans" altLang="en-US" dirty="0"/>
              <a:t>模型的词向量直接拼接（</a:t>
            </a:r>
            <a:r>
              <a:rPr lang="en-US" altLang="zh-Hans" dirty="0"/>
              <a:t>100D</a:t>
            </a:r>
            <a:r>
              <a:rPr lang="zh-Hans" altLang="en-US" dirty="0"/>
              <a:t>），然后降维到</a:t>
            </a:r>
            <a:r>
              <a:rPr lang="en-US" altLang="zh-Hans" dirty="0"/>
              <a:t>50D</a:t>
            </a:r>
          </a:p>
        </p:txBody>
      </p:sp>
    </p:spTree>
    <p:extLst>
      <p:ext uri="{BB962C8B-B14F-4D97-AF65-F5344CB8AC3E}">
        <p14:creationId xmlns:p14="http://schemas.microsoft.com/office/powerpoint/2010/main" val="261158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学术文献 16x9</Template>
  <TotalTime>0</TotalTime>
  <Words>1407</Words>
  <Application>Microsoft Macintosh PowerPoint</Application>
  <PresentationFormat>宽屏</PresentationFormat>
  <Paragraphs>104</Paragraphs>
  <Slides>20</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微软雅黑</vt:lpstr>
      <vt:lpstr>Arial</vt:lpstr>
      <vt:lpstr>Euphemia</vt:lpstr>
      <vt:lpstr>Wingdings</vt:lpstr>
      <vt:lpstr>学术文献 16x9</vt:lpstr>
      <vt:lpstr>特定领域的词向量学习方法</vt:lpstr>
      <vt:lpstr>什么是词向量？</vt:lpstr>
      <vt:lpstr>什么是词向量？</vt:lpstr>
      <vt:lpstr>词向量的训练</vt:lpstr>
      <vt:lpstr>词向量的训练</vt:lpstr>
      <vt:lpstr>词向量的训练</vt:lpstr>
      <vt:lpstr>词向量的应用</vt:lpstr>
      <vt:lpstr>预训练词向量模型</vt:lpstr>
      <vt:lpstr>几个词向量训练模型</vt:lpstr>
      <vt:lpstr>几个词向量训练模型</vt:lpstr>
      <vt:lpstr>评估方法</vt:lpstr>
      <vt:lpstr>评估方法</vt:lpstr>
      <vt:lpstr>任务一训练结果</vt:lpstr>
      <vt:lpstr>任务一训练结果</vt:lpstr>
      <vt:lpstr>任务一训练结果</vt:lpstr>
      <vt:lpstr>评估方法</vt:lpstr>
      <vt:lpstr>评估方法</vt:lpstr>
      <vt:lpstr>任务二训练结果</vt:lpstr>
      <vt:lpstr>任务二训练结果</vt:lpstr>
      <vt:lpstr>结论</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用户</dc:creator>
  <cp:lastModifiedBy/>
  <cp:revision>1</cp:revision>
  <dcterms:created xsi:type="dcterms:W3CDTF">2018-12-26T14:12:13Z</dcterms:created>
  <dcterms:modified xsi:type="dcterms:W3CDTF">2019-01-02T12:59:27Z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