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4472C4"/>
    <a:srgbClr val="E85318"/>
    <a:srgbClr val="AADA76"/>
    <a:srgbClr val="FF7171"/>
    <a:srgbClr val="F4B183"/>
    <a:srgbClr val="FFD966"/>
    <a:srgbClr val="FF0000"/>
    <a:srgbClr val="0000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323" y="-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4979F-120D-C35D-2923-2689CC3BD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de-DE"/>
              <a:t>单击此处编辑母版标题样式</a:t>
            </a:r>
            <a:endParaRPr lang="de-DE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C9572F-F2FE-FF0F-6DC6-C13EBFA3D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de-DE"/>
              <a:t>单击此处编辑母版副标题样式</a:t>
            </a:r>
            <a:endParaRPr lang="de-DE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11787-20A3-1694-A846-B76C1615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5F12-5680-4339-B5BF-D4CD504A1521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42409-DA60-962A-AB5C-88071E14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63B9E-A21E-A9B9-ABFD-E0448884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2CB-345F-48FA-9684-9267BF15D1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78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6AF86-C734-A452-4321-8493A493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de-DE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3C5208-7770-DAF5-490E-22C5D6C71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de-DE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9D309-116D-077E-C7A5-32CD9090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5F12-5680-4339-B5BF-D4CD504A1521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ED453-372A-1A0A-4DFA-EE021461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61451-AB97-FDFE-D070-4F86E150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2CB-345F-48FA-9684-9267BF15D1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9BF1AD-FAD8-A9B7-D28D-8BCEA7C72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de-DE"/>
              <a:t>单击此处编辑母版标题样式</a:t>
            </a:r>
            <a:endParaRPr lang="de-DE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6348C9-344E-DA04-80C5-D826972E6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de-DE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581F4-8449-945E-BB25-B47AA02C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5F12-5680-4339-B5BF-D4CD504A1521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ABDFF-A6B6-0DC5-D208-89C515D4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0183C-7BD6-9CCC-A295-813840ED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2CB-345F-48FA-9684-9267BF15D1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713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79015-0F49-5CA1-B55B-412D992E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de-D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5230A-6C38-47CE-F597-91DC0F29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de-DE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210B8-2009-6665-5239-6736DCBF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5F12-5680-4339-B5BF-D4CD504A1521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05232-C643-E7AC-FA82-2DA97908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724F5-3DE3-B696-928B-7AE4E12B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2CB-345F-48FA-9684-9267BF15D1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06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83029-2B67-4D62-0749-DEC3D8E4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de-DE"/>
              <a:t>单击此处编辑母版标题样式</a:t>
            </a:r>
            <a:endParaRPr lang="de-DE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277E34-DE18-ECED-99DD-761375069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AB21A-B239-DED3-6675-1568E158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5F12-5680-4339-B5BF-D4CD504A1521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500E3-EA04-3838-8F67-0DEED684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BA1E5-B1AD-6F1F-D384-9D0D7BF7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2CB-345F-48FA-9684-9267BF15D1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5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0B55E-F713-D257-C4F0-B7BDB64C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de-D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06603-0E38-AD47-7A79-F0EC8C74A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de-DE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FE50A5-8078-09AC-38E8-4626FD63E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de-DE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F8732-E633-CB83-8006-3694CC6B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5F12-5680-4339-B5BF-D4CD504A1521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DE937-8039-1022-4389-639AB933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52EE34-5C20-FCFD-9B6E-F1EA3D6D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2CB-345F-48FA-9684-9267BF15D1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58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62D4A-9737-5730-B65C-040FC8A5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de-DE"/>
              <a:t>单击此处编辑母版标题样式</a:t>
            </a:r>
            <a:endParaRPr lang="de-DE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8D9336-2DBE-B335-32D6-85927B69C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5FAC8F-D220-FCCB-1450-2A6127B74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de-DE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45B69D-76CD-6227-B11D-C63826380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001DE7-1EC7-3C85-23B3-BA953DF44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de-DE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3A108C-D1B4-D53C-1DF1-F9186E0A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5F12-5680-4339-B5BF-D4CD504A1521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72C387-BE3A-2728-0839-2893DB7C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EFE121-5609-8349-46F3-1ABFEB1E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2CB-345F-48FA-9684-9267BF15D1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09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57F1C-72C6-8F28-CA10-C8C84622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de-DE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4E8A1A-DCE4-3A7C-691D-E1965000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5F12-5680-4339-B5BF-D4CD504A1521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325B93-E36F-06BC-226A-1D20E449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E36C7E-2003-3654-432F-A6DCD819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2CB-345F-48FA-9684-9267BF15D1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41D6BC-A37A-6F27-582F-64FB1551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5F12-5680-4339-B5BF-D4CD504A1521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66C669-3252-E7D2-AFD1-80DC4518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E7964A-CA61-E017-36E8-C25B441F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2CB-345F-48FA-9684-9267BF15D1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15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F031D-0F27-06CB-93D0-D66546BB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de-DE"/>
              <a:t>单击此处编辑母版标题样式</a:t>
            </a:r>
            <a:endParaRPr lang="de-D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A2DBB-5CE9-A523-E5C1-183E5B55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de-DE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D4981A-3F0D-CB26-2E20-DAAA394B3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FF60B1-AA72-A4E1-E619-0B642D6F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5F12-5680-4339-B5BF-D4CD504A1521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93C856-89E4-A18C-115B-768D61D6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9B32DF-8DCB-1F7D-BA59-CB2B852A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2CB-345F-48FA-9684-9267BF15D1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54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A8BB2-2F49-0E07-B90F-428A7C55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de-DE"/>
              <a:t>单击此处编辑母版标题样式</a:t>
            </a:r>
            <a:endParaRPr lang="de-DE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54F489-DE76-1A0D-C18A-F40FEA3C6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13385-5E64-0F1B-A123-93BFA6D33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5D42D3-C605-B559-D956-8A219926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5F12-5680-4339-B5BF-D4CD504A1521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9564E5-16DC-81D9-F353-F4DF9681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2DEDD4-7618-F338-DD98-7846D065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2CB-345F-48FA-9684-9267BF15D1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75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CE2EDD-F667-2892-F1A6-50571353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de-DE"/>
              <a:t>单击此处编辑母版标题样式</a:t>
            </a:r>
            <a:endParaRPr lang="de-DE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69A584-18BB-6A1C-72C8-528EC1D04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de-DE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113B4-4653-89A9-711E-AC96895F7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C5F12-5680-4339-B5BF-D4CD504A1521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CDC15-2D83-E9BF-4B33-AE475678A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C20D8-9646-E824-6CE3-8B6ADE8C6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352CB-345F-48FA-9684-9267BF15D1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75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A610AB-5B76-3BDC-04D2-29C1D6A15AD0}"/>
              </a:ext>
            </a:extLst>
          </p:cNvPr>
          <p:cNvSpPr txBox="1"/>
          <p:nvPr/>
        </p:nvSpPr>
        <p:spPr>
          <a:xfrm>
            <a:off x="2464905" y="3244334"/>
            <a:ext cx="768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np.array(</a:t>
            </a:r>
            <a:r>
              <a:rPr lang="de-DE" sz="2400" dirty="0">
                <a:solidFill>
                  <a:schemeClr val="accent2"/>
                </a:solidFill>
              </a:rPr>
              <a:t>[</a:t>
            </a:r>
            <a:r>
              <a:rPr lang="de-DE" sz="2400" dirty="0"/>
              <a:t>   </a:t>
            </a:r>
            <a:r>
              <a:rPr lang="de-DE" sz="2400" dirty="0">
                <a:solidFill>
                  <a:srgbClr val="FFD966"/>
                </a:solidFill>
              </a:rPr>
              <a:t>[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92D050"/>
                </a:solidFill>
              </a:rPr>
              <a:t>[</a:t>
            </a:r>
            <a:r>
              <a:rPr lang="de-DE" sz="2400" dirty="0"/>
              <a:t>1, 2, 3</a:t>
            </a:r>
            <a:r>
              <a:rPr lang="de-DE" sz="2400" dirty="0">
                <a:solidFill>
                  <a:srgbClr val="92D050"/>
                </a:solidFill>
              </a:rPr>
              <a:t>]</a:t>
            </a:r>
            <a:r>
              <a:rPr lang="de-DE" sz="2400" dirty="0"/>
              <a:t>,</a:t>
            </a:r>
            <a:r>
              <a:rPr lang="de-DE" sz="2400" dirty="0">
                <a:solidFill>
                  <a:srgbClr val="92D050"/>
                </a:solidFill>
              </a:rPr>
              <a:t> [</a:t>
            </a:r>
            <a:r>
              <a:rPr lang="de-DE" sz="2400" dirty="0"/>
              <a:t>4, 5, 6</a:t>
            </a:r>
            <a:r>
              <a:rPr lang="de-DE" sz="2400" dirty="0">
                <a:solidFill>
                  <a:srgbClr val="92D050"/>
                </a:solidFill>
              </a:rPr>
              <a:t>]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FFD966"/>
                </a:solidFill>
              </a:rPr>
              <a:t>]</a:t>
            </a:r>
            <a:r>
              <a:rPr lang="de-DE" sz="2400" dirty="0"/>
              <a:t>,   </a:t>
            </a:r>
            <a:r>
              <a:rPr lang="de-DE" sz="2400" dirty="0">
                <a:solidFill>
                  <a:srgbClr val="FFD966"/>
                </a:solidFill>
              </a:rPr>
              <a:t>[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92D050"/>
                </a:solidFill>
              </a:rPr>
              <a:t>[</a:t>
            </a:r>
            <a:r>
              <a:rPr lang="de-DE" sz="2400" dirty="0"/>
              <a:t>1, 2, 3</a:t>
            </a:r>
            <a:r>
              <a:rPr lang="de-DE" sz="2400" dirty="0">
                <a:solidFill>
                  <a:srgbClr val="92D050"/>
                </a:solidFill>
              </a:rPr>
              <a:t>]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92D050"/>
                </a:solidFill>
              </a:rPr>
              <a:t>[</a:t>
            </a:r>
            <a:r>
              <a:rPr lang="de-DE" sz="2400" dirty="0"/>
              <a:t>4, 5, 6</a:t>
            </a:r>
            <a:r>
              <a:rPr lang="de-DE" sz="2400" dirty="0">
                <a:solidFill>
                  <a:srgbClr val="92D050"/>
                </a:solidFill>
              </a:rPr>
              <a:t>]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FFD966"/>
                </a:solidFill>
              </a:rPr>
              <a:t>]</a:t>
            </a:r>
            <a:r>
              <a:rPr lang="de-DE" sz="2400" dirty="0"/>
              <a:t>   </a:t>
            </a:r>
            <a:r>
              <a:rPr lang="de-DE" sz="2400" dirty="0">
                <a:solidFill>
                  <a:schemeClr val="accent2"/>
                </a:solidFill>
              </a:rPr>
              <a:t>]</a:t>
            </a:r>
            <a:r>
              <a:rPr lang="de-DE" sz="2400" dirty="0"/>
              <a:t>)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F296E64C-EDAB-3F7C-BCC6-53B0645D08B7}"/>
              </a:ext>
            </a:extLst>
          </p:cNvPr>
          <p:cNvSpPr/>
          <p:nvPr/>
        </p:nvSpPr>
        <p:spPr>
          <a:xfrm rot="-5400000">
            <a:off x="4508557" y="3350310"/>
            <a:ext cx="193814" cy="832235"/>
          </a:xfrm>
          <a:prstGeom prst="leftBrace">
            <a:avLst>
              <a:gd name="adj1" fmla="val 27991"/>
              <a:gd name="adj2" fmla="val 50000"/>
            </a:avLst>
          </a:prstGeom>
          <a:ln w="19050" cap="rnd">
            <a:solidFill>
              <a:srgbClr val="92D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1A71956B-7A5B-644C-0CBE-48A5410538F2}"/>
              </a:ext>
            </a:extLst>
          </p:cNvPr>
          <p:cNvSpPr/>
          <p:nvPr/>
        </p:nvSpPr>
        <p:spPr>
          <a:xfrm rot="-5400000">
            <a:off x="5072439" y="2967790"/>
            <a:ext cx="193814" cy="2272415"/>
          </a:xfrm>
          <a:prstGeom prst="leftBrace">
            <a:avLst>
              <a:gd name="adj1" fmla="val 27991"/>
              <a:gd name="adj2" fmla="val 50000"/>
            </a:avLst>
          </a:prstGeom>
          <a:ln w="19050" cap="rnd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9D042EB0-DA88-4745-05B3-67B7885EB9FF}"/>
              </a:ext>
            </a:extLst>
          </p:cNvPr>
          <p:cNvSpPr/>
          <p:nvPr/>
        </p:nvSpPr>
        <p:spPr>
          <a:xfrm rot="16200000">
            <a:off x="6376729" y="1697425"/>
            <a:ext cx="193814" cy="5482974"/>
          </a:xfrm>
          <a:prstGeom prst="leftBrace">
            <a:avLst>
              <a:gd name="adj1" fmla="val 27991"/>
              <a:gd name="adj2" fmla="val 50000"/>
            </a:avLst>
          </a:prstGeom>
          <a:ln w="19050" cap="rnd">
            <a:solidFill>
              <a:srgbClr val="ED7D3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F1CE45-7373-8A53-1415-0AD470D48687}"/>
              </a:ext>
            </a:extLst>
          </p:cNvPr>
          <p:cNvSpPr txBox="1"/>
          <p:nvPr/>
        </p:nvSpPr>
        <p:spPr>
          <a:xfrm flipH="1">
            <a:off x="4455225" y="3833485"/>
            <a:ext cx="4723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1-D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78691E-FAFA-04DE-E999-A2FB301B74FB}"/>
              </a:ext>
            </a:extLst>
          </p:cNvPr>
          <p:cNvSpPr txBox="1"/>
          <p:nvPr/>
        </p:nvSpPr>
        <p:spPr>
          <a:xfrm flipH="1">
            <a:off x="5026662" y="4151361"/>
            <a:ext cx="4723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>
                <a:solidFill>
                  <a:srgbClr val="ED7D31"/>
                </a:solidFill>
              </a:rPr>
              <a:t>2-D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01B48A-46FB-B01C-A5C5-98555E7C1E5F}"/>
              </a:ext>
            </a:extLst>
          </p:cNvPr>
          <p:cNvSpPr txBox="1"/>
          <p:nvPr/>
        </p:nvSpPr>
        <p:spPr>
          <a:xfrm flipH="1">
            <a:off x="6329745" y="4528199"/>
            <a:ext cx="4723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>
                <a:solidFill>
                  <a:srgbClr val="ED7D31"/>
                </a:solidFill>
              </a:rPr>
              <a:t>3-D</a:t>
            </a:r>
          </a:p>
        </p:txBody>
      </p:sp>
    </p:spTree>
    <p:extLst>
      <p:ext uri="{BB962C8B-B14F-4D97-AF65-F5344CB8AC3E}">
        <p14:creationId xmlns:p14="http://schemas.microsoft.com/office/powerpoint/2010/main" val="284142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8AF310-B2A9-30ED-DBFA-3193F9B2811D}"/>
              </a:ext>
            </a:extLst>
          </p:cNvPr>
          <p:cNvSpPr txBox="1"/>
          <p:nvPr/>
        </p:nvSpPr>
        <p:spPr>
          <a:xfrm>
            <a:off x="3152172" y="2901463"/>
            <a:ext cx="4218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[</a:t>
            </a:r>
            <a:r>
              <a:rPr lang="de-DE" sz="2400" dirty="0"/>
              <a:t>     </a:t>
            </a:r>
            <a:r>
              <a:rPr lang="de-DE" sz="2400" dirty="0">
                <a:solidFill>
                  <a:srgbClr val="E85318"/>
                </a:solidFill>
              </a:rPr>
              <a:t>[</a:t>
            </a:r>
            <a:r>
              <a:rPr lang="de-DE" sz="2400" dirty="0"/>
              <a:t>    </a:t>
            </a:r>
            <a:r>
              <a:rPr lang="de-DE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de-DE" sz="2400" dirty="0"/>
              <a:t>   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de-DE" sz="2400" dirty="0"/>
              <a:t>  </a:t>
            </a:r>
            <a:r>
              <a:rPr lang="de-DE" sz="2400" dirty="0">
                <a:solidFill>
                  <a:srgbClr val="92D050"/>
                </a:solidFill>
              </a:rPr>
              <a:t>[</a:t>
            </a:r>
            <a:r>
              <a:rPr lang="de-DE" sz="2400" dirty="0"/>
              <a:t>1, 2, 3, 4</a:t>
            </a:r>
            <a:r>
              <a:rPr lang="de-DE" sz="2400" dirty="0">
                <a:solidFill>
                  <a:srgbClr val="92D050"/>
                </a:solidFill>
              </a:rPr>
              <a:t>]</a:t>
            </a:r>
            <a:r>
              <a:rPr lang="de-DE" sz="2400" dirty="0"/>
              <a:t>  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] </a:t>
            </a:r>
            <a:r>
              <a:rPr lang="de-DE" sz="2400" dirty="0"/>
              <a:t>  </a:t>
            </a:r>
            <a:r>
              <a:rPr lang="de-DE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de-DE" sz="2400" dirty="0"/>
              <a:t>    </a:t>
            </a:r>
            <a:r>
              <a:rPr lang="de-DE" sz="2400" dirty="0">
                <a:solidFill>
                  <a:srgbClr val="E85318"/>
                </a:solidFill>
              </a:rPr>
              <a:t>]</a:t>
            </a:r>
            <a:r>
              <a:rPr lang="de-DE" sz="2400" dirty="0"/>
              <a:t>     </a:t>
            </a:r>
            <a:r>
              <a:rPr lang="de-DE" sz="24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9C795190-C437-5A79-DBDD-F731C7411288}"/>
              </a:ext>
            </a:extLst>
          </p:cNvPr>
          <p:cNvSpPr/>
          <p:nvPr/>
        </p:nvSpPr>
        <p:spPr>
          <a:xfrm rot="16200000">
            <a:off x="5075481" y="2835473"/>
            <a:ext cx="193814" cy="1121792"/>
          </a:xfrm>
          <a:prstGeom prst="leftBrace">
            <a:avLst>
              <a:gd name="adj1" fmla="val 27991"/>
              <a:gd name="adj2" fmla="val 50000"/>
            </a:avLst>
          </a:prstGeom>
          <a:ln w="19050" cap="rnd">
            <a:solidFill>
              <a:srgbClr val="AADA7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73B292FE-AB82-7C83-5FEB-BDB2C52DB244}"/>
              </a:ext>
            </a:extLst>
          </p:cNvPr>
          <p:cNvSpPr/>
          <p:nvPr/>
        </p:nvSpPr>
        <p:spPr>
          <a:xfrm rot="16200000">
            <a:off x="5092407" y="2899708"/>
            <a:ext cx="193814" cy="1549341"/>
          </a:xfrm>
          <a:prstGeom prst="leftBrace">
            <a:avLst>
              <a:gd name="adj1" fmla="val 27991"/>
              <a:gd name="adj2" fmla="val 50000"/>
            </a:avLst>
          </a:prstGeom>
          <a:ln w="19050" cap="rnd">
            <a:solidFill>
              <a:srgbClr val="FFD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8C2D356A-0E5F-6136-C03F-B17C819D08FE}"/>
              </a:ext>
            </a:extLst>
          </p:cNvPr>
          <p:cNvSpPr/>
          <p:nvPr/>
        </p:nvSpPr>
        <p:spPr>
          <a:xfrm rot="16200000">
            <a:off x="5107171" y="2903219"/>
            <a:ext cx="193814" cy="2169923"/>
          </a:xfrm>
          <a:prstGeom prst="leftBrace">
            <a:avLst>
              <a:gd name="adj1" fmla="val 27991"/>
              <a:gd name="adj2" fmla="val 50000"/>
            </a:avLst>
          </a:prstGeom>
          <a:ln w="19050" cap="rnd">
            <a:solidFill>
              <a:srgbClr val="F4B1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D737F4BD-5D4E-E454-6BCA-917B0A752FC7}"/>
              </a:ext>
            </a:extLst>
          </p:cNvPr>
          <p:cNvSpPr/>
          <p:nvPr/>
        </p:nvSpPr>
        <p:spPr>
          <a:xfrm rot="16200000">
            <a:off x="5107553" y="2888405"/>
            <a:ext cx="193814" cy="2941320"/>
          </a:xfrm>
          <a:prstGeom prst="leftBrace">
            <a:avLst>
              <a:gd name="adj1" fmla="val 27991"/>
              <a:gd name="adj2" fmla="val 50000"/>
            </a:avLst>
          </a:prstGeom>
          <a:ln w="19050" cap="rnd">
            <a:solidFill>
              <a:srgbClr val="E8531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BFA8927-6766-0CC4-7DF1-A80658ACC834}"/>
              </a:ext>
            </a:extLst>
          </p:cNvPr>
          <p:cNvSpPr/>
          <p:nvPr/>
        </p:nvSpPr>
        <p:spPr>
          <a:xfrm rot="16200000">
            <a:off x="5099935" y="2793592"/>
            <a:ext cx="193814" cy="3830317"/>
          </a:xfrm>
          <a:prstGeom prst="leftBrace">
            <a:avLst>
              <a:gd name="adj1" fmla="val 27991"/>
              <a:gd name="adj2" fmla="val 50000"/>
            </a:avLst>
          </a:prstGeom>
          <a:ln w="190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09EC0C2-663C-F1F4-A23F-695BBFFBFE52}"/>
              </a:ext>
            </a:extLst>
          </p:cNvPr>
          <p:cNvSpPr txBox="1"/>
          <p:nvPr/>
        </p:nvSpPr>
        <p:spPr>
          <a:xfrm flipH="1">
            <a:off x="4657647" y="3445548"/>
            <a:ext cx="12078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>
                <a:solidFill>
                  <a:srgbClr val="AADA76"/>
                </a:solidFill>
              </a:rPr>
              <a:t>5. Dim:4</a:t>
            </a:r>
            <a:r>
              <a:rPr lang="zh-CN" altLang="de-DE" sz="1400" dirty="0">
                <a:solidFill>
                  <a:srgbClr val="AADA76"/>
                </a:solidFill>
              </a:rPr>
              <a:t>个元素</a:t>
            </a:r>
            <a:endParaRPr lang="de-DE" sz="1400" dirty="0">
              <a:solidFill>
                <a:srgbClr val="AADA76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27D1AC-4446-0B4D-ADDD-3C4FC994EA03}"/>
              </a:ext>
            </a:extLst>
          </p:cNvPr>
          <p:cNvSpPr txBox="1"/>
          <p:nvPr/>
        </p:nvSpPr>
        <p:spPr>
          <a:xfrm flipH="1">
            <a:off x="4273781" y="3763689"/>
            <a:ext cx="25080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>
                <a:solidFill>
                  <a:srgbClr val="FFD966"/>
                </a:solidFill>
              </a:rPr>
              <a:t>4. Dim:1</a:t>
            </a:r>
            <a:r>
              <a:rPr lang="zh-CN" altLang="de-DE" sz="1200" dirty="0">
                <a:solidFill>
                  <a:srgbClr val="FFD966"/>
                </a:solidFill>
              </a:rPr>
              <a:t>个元素，为</a:t>
            </a:r>
            <a:r>
              <a:rPr lang="de-DE" altLang="zh-CN" sz="1200" dirty="0">
                <a:solidFill>
                  <a:srgbClr val="FFD966"/>
                </a:solidFill>
              </a:rPr>
              <a:t>1</a:t>
            </a:r>
            <a:r>
              <a:rPr lang="zh-CN" altLang="de-DE" sz="1200" dirty="0">
                <a:solidFill>
                  <a:srgbClr val="FFD966"/>
                </a:solidFill>
              </a:rPr>
              <a:t>维向量</a:t>
            </a:r>
            <a:endParaRPr lang="de-DE" sz="1200" dirty="0">
              <a:solidFill>
                <a:srgbClr val="FFD966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CD3C8B6-9FF8-E0E0-27BD-1F9CD55CA224}"/>
              </a:ext>
            </a:extLst>
          </p:cNvPr>
          <p:cNvSpPr txBox="1"/>
          <p:nvPr/>
        </p:nvSpPr>
        <p:spPr>
          <a:xfrm flipH="1">
            <a:off x="4170393" y="4077528"/>
            <a:ext cx="25080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>
                <a:solidFill>
                  <a:srgbClr val="F4B183"/>
                </a:solidFill>
              </a:rPr>
              <a:t>3. Dim:1</a:t>
            </a:r>
            <a:r>
              <a:rPr lang="zh-CN" altLang="de-DE" sz="1200" dirty="0">
                <a:solidFill>
                  <a:srgbClr val="F4B183"/>
                </a:solidFill>
              </a:rPr>
              <a:t>个元素，与向量的矩阵</a:t>
            </a:r>
            <a:endParaRPr lang="de-DE" sz="1200" dirty="0">
              <a:solidFill>
                <a:srgbClr val="F4B183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638795-93F2-E220-75D8-629FA8A009CC}"/>
              </a:ext>
            </a:extLst>
          </p:cNvPr>
          <p:cNvSpPr txBox="1"/>
          <p:nvPr/>
        </p:nvSpPr>
        <p:spPr>
          <a:xfrm flipH="1">
            <a:off x="4319567" y="4455972"/>
            <a:ext cx="25080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>
                <a:solidFill>
                  <a:srgbClr val="E85318"/>
                </a:solidFill>
              </a:rPr>
              <a:t>2. Dim:1</a:t>
            </a:r>
            <a:r>
              <a:rPr lang="zh-CN" altLang="de-DE" sz="1200" dirty="0">
                <a:solidFill>
                  <a:srgbClr val="E85318"/>
                </a:solidFill>
              </a:rPr>
              <a:t>个元素，</a:t>
            </a:r>
            <a:r>
              <a:rPr lang="de-DE" altLang="zh-CN" sz="1200" dirty="0">
                <a:solidFill>
                  <a:srgbClr val="E85318"/>
                </a:solidFill>
              </a:rPr>
              <a:t>3-D</a:t>
            </a:r>
            <a:r>
              <a:rPr lang="zh-CN" altLang="de-DE" sz="1200" dirty="0">
                <a:solidFill>
                  <a:srgbClr val="E85318"/>
                </a:solidFill>
              </a:rPr>
              <a:t>数组</a:t>
            </a:r>
            <a:endParaRPr lang="de-DE" sz="1200" dirty="0">
              <a:solidFill>
                <a:srgbClr val="E85318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3F3440-7410-3BDF-D3B7-42080E8105CF}"/>
              </a:ext>
            </a:extLst>
          </p:cNvPr>
          <p:cNvSpPr txBox="1"/>
          <p:nvPr/>
        </p:nvSpPr>
        <p:spPr>
          <a:xfrm flipH="1">
            <a:off x="4319567" y="4830889"/>
            <a:ext cx="25080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1. Dim:1</a:t>
            </a:r>
            <a:r>
              <a:rPr lang="zh-CN" altLang="de-DE" sz="1200" dirty="0">
                <a:solidFill>
                  <a:srgbClr val="FF0000"/>
                </a:solidFill>
              </a:rPr>
              <a:t>个元素，</a:t>
            </a:r>
            <a:r>
              <a:rPr lang="de-DE" altLang="zh-CN" sz="1200" dirty="0">
                <a:solidFill>
                  <a:srgbClr val="FF0000"/>
                </a:solidFill>
              </a:rPr>
              <a:t>4-D</a:t>
            </a:r>
            <a:r>
              <a:rPr lang="zh-CN" altLang="de-DE" sz="1200" dirty="0">
                <a:solidFill>
                  <a:srgbClr val="FF0000"/>
                </a:solidFill>
              </a:rPr>
              <a:t>数组</a:t>
            </a:r>
            <a:endParaRPr lang="de-D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50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351F01C-A4EB-D0C6-CA53-CB2EDA82B857}"/>
              </a:ext>
            </a:extLst>
          </p:cNvPr>
          <p:cNvSpPr txBox="1"/>
          <p:nvPr/>
        </p:nvSpPr>
        <p:spPr>
          <a:xfrm>
            <a:off x="3340100" y="2131814"/>
            <a:ext cx="3157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np.nditer(arr[</a:t>
            </a:r>
            <a:r>
              <a:rPr lang="de-DE" dirty="0">
                <a:solidFill>
                  <a:srgbClr val="E85318"/>
                </a:solidFill>
              </a:rPr>
              <a:t>:</a:t>
            </a:r>
            <a:r>
              <a:rPr lang="de-DE" dirty="0"/>
              <a:t> ,  </a:t>
            </a:r>
            <a:r>
              <a:rPr lang="de-DE" dirty="0">
                <a:solidFill>
                  <a:schemeClr val="accent6"/>
                </a:solidFill>
              </a:rPr>
              <a:t>:</a:t>
            </a:r>
            <a:r>
              <a:rPr lang="de-DE" dirty="0"/>
              <a:t>  </a:t>
            </a:r>
            <a:r>
              <a:rPr lang="de-DE" dirty="0">
                <a:solidFill>
                  <a:schemeClr val="accent1"/>
                </a:solidFill>
              </a:rPr>
              <a:t>:</a:t>
            </a:r>
            <a:r>
              <a:rPr lang="de-DE" dirty="0"/>
              <a:t>  </a:t>
            </a:r>
            <a:r>
              <a:rPr lang="de-DE" dirty="0">
                <a:solidFill>
                  <a:srgbClr val="7030A0"/>
                </a:solidFill>
              </a:rPr>
              <a:t>2</a:t>
            </a:r>
            <a:r>
              <a:rPr lang="de-DE" dirty="0"/>
              <a:t>])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7F347E7-7EDD-05D6-586E-88541BEE6C50}"/>
              </a:ext>
            </a:extLst>
          </p:cNvPr>
          <p:cNvCxnSpPr/>
          <p:nvPr/>
        </p:nvCxnSpPr>
        <p:spPr>
          <a:xfrm>
            <a:off x="4739640" y="2501146"/>
            <a:ext cx="0" cy="130294"/>
          </a:xfrm>
          <a:prstGeom prst="line">
            <a:avLst/>
          </a:prstGeom>
          <a:ln w="19050">
            <a:solidFill>
              <a:srgbClr val="E85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F965558-DB05-D9A4-6DC5-685169285894}"/>
              </a:ext>
            </a:extLst>
          </p:cNvPr>
          <p:cNvCxnSpPr>
            <a:cxnSpLocks/>
          </p:cNvCxnSpPr>
          <p:nvPr/>
        </p:nvCxnSpPr>
        <p:spPr>
          <a:xfrm flipH="1">
            <a:off x="4729480" y="2631440"/>
            <a:ext cx="1187827" cy="0"/>
          </a:xfrm>
          <a:prstGeom prst="line">
            <a:avLst/>
          </a:prstGeom>
          <a:ln w="19050">
            <a:solidFill>
              <a:srgbClr val="E85318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4F7089F-CF60-909F-B997-0F03276A895B}"/>
              </a:ext>
            </a:extLst>
          </p:cNvPr>
          <p:cNvCxnSpPr>
            <a:cxnSpLocks/>
          </p:cNvCxnSpPr>
          <p:nvPr/>
        </p:nvCxnSpPr>
        <p:spPr>
          <a:xfrm>
            <a:off x="5008880" y="2491879"/>
            <a:ext cx="0" cy="36816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486FDA1-0724-575F-F014-F96C96E7E6A4}"/>
              </a:ext>
            </a:extLst>
          </p:cNvPr>
          <p:cNvCxnSpPr>
            <a:cxnSpLocks/>
          </p:cNvCxnSpPr>
          <p:nvPr/>
        </p:nvCxnSpPr>
        <p:spPr>
          <a:xfrm flipH="1">
            <a:off x="5003800" y="2854960"/>
            <a:ext cx="913507" cy="0"/>
          </a:xfrm>
          <a:prstGeom prst="line">
            <a:avLst/>
          </a:prstGeom>
          <a:ln w="19050">
            <a:solidFill>
              <a:schemeClr val="accent6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8B27A0C-1511-48A5-851E-89407018AE41}"/>
              </a:ext>
            </a:extLst>
          </p:cNvPr>
          <p:cNvCxnSpPr>
            <a:cxnSpLocks/>
          </p:cNvCxnSpPr>
          <p:nvPr/>
        </p:nvCxnSpPr>
        <p:spPr>
          <a:xfrm>
            <a:off x="5181600" y="2501146"/>
            <a:ext cx="0" cy="61797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06D446-9D32-EB29-09F2-41BE8FBC2554}"/>
              </a:ext>
            </a:extLst>
          </p:cNvPr>
          <p:cNvCxnSpPr>
            <a:cxnSpLocks/>
          </p:cNvCxnSpPr>
          <p:nvPr/>
        </p:nvCxnSpPr>
        <p:spPr>
          <a:xfrm flipH="1">
            <a:off x="5171440" y="3119120"/>
            <a:ext cx="745867" cy="0"/>
          </a:xfrm>
          <a:prstGeom prst="line">
            <a:avLst/>
          </a:prstGeom>
          <a:ln w="19050">
            <a:solidFill>
              <a:schemeClr val="accent1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9DBCC14-9305-F82E-5464-71F314083458}"/>
              </a:ext>
            </a:extLst>
          </p:cNvPr>
          <p:cNvCxnSpPr>
            <a:cxnSpLocks/>
          </p:cNvCxnSpPr>
          <p:nvPr/>
        </p:nvCxnSpPr>
        <p:spPr>
          <a:xfrm>
            <a:off x="5374640" y="2491879"/>
            <a:ext cx="0" cy="88632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42DC27E-5B31-F942-3A7E-989308BF0759}"/>
              </a:ext>
            </a:extLst>
          </p:cNvPr>
          <p:cNvCxnSpPr>
            <a:cxnSpLocks/>
          </p:cNvCxnSpPr>
          <p:nvPr/>
        </p:nvCxnSpPr>
        <p:spPr>
          <a:xfrm flipH="1">
            <a:off x="5364480" y="3373120"/>
            <a:ext cx="552827" cy="0"/>
          </a:xfrm>
          <a:prstGeom prst="line">
            <a:avLst/>
          </a:prstGeom>
          <a:ln w="19050">
            <a:solidFill>
              <a:srgbClr val="7030A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95952D1-187E-427D-0578-82C6889C0A45}"/>
              </a:ext>
            </a:extLst>
          </p:cNvPr>
          <p:cNvCxnSpPr>
            <a:cxnSpLocks/>
          </p:cNvCxnSpPr>
          <p:nvPr/>
        </p:nvCxnSpPr>
        <p:spPr>
          <a:xfrm rot="5400000">
            <a:off x="4744720" y="2426732"/>
            <a:ext cx="0" cy="130294"/>
          </a:xfrm>
          <a:prstGeom prst="line">
            <a:avLst/>
          </a:prstGeom>
          <a:ln w="19050">
            <a:solidFill>
              <a:srgbClr val="E85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9E61524-5C69-EAB8-E127-0E39E5545950}"/>
              </a:ext>
            </a:extLst>
          </p:cNvPr>
          <p:cNvCxnSpPr>
            <a:cxnSpLocks/>
          </p:cNvCxnSpPr>
          <p:nvPr/>
        </p:nvCxnSpPr>
        <p:spPr>
          <a:xfrm rot="5400000">
            <a:off x="5008880" y="2426732"/>
            <a:ext cx="0" cy="13029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6C4F1DC-D49E-0430-1773-B35A951F669B}"/>
              </a:ext>
            </a:extLst>
          </p:cNvPr>
          <p:cNvCxnSpPr>
            <a:cxnSpLocks/>
          </p:cNvCxnSpPr>
          <p:nvPr/>
        </p:nvCxnSpPr>
        <p:spPr>
          <a:xfrm rot="5400000">
            <a:off x="5184894" y="2424331"/>
            <a:ext cx="0" cy="13029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F6B66D4-123E-2A26-1E20-908015A8BD09}"/>
              </a:ext>
            </a:extLst>
          </p:cNvPr>
          <p:cNvCxnSpPr>
            <a:cxnSpLocks/>
          </p:cNvCxnSpPr>
          <p:nvPr/>
        </p:nvCxnSpPr>
        <p:spPr>
          <a:xfrm rot="5400000">
            <a:off x="5376148" y="2426732"/>
            <a:ext cx="0" cy="13029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497CA81-1FBB-5941-AFDA-D2582726DE3E}"/>
              </a:ext>
            </a:extLst>
          </p:cNvPr>
          <p:cNvSpPr txBox="1"/>
          <p:nvPr/>
        </p:nvSpPr>
        <p:spPr>
          <a:xfrm>
            <a:off x="5893962" y="2462461"/>
            <a:ext cx="2924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200" dirty="0">
                <a:solidFill>
                  <a:srgbClr val="E85318"/>
                </a:solidFill>
              </a:rPr>
              <a:t>1st dim.: </a:t>
            </a:r>
            <a:r>
              <a:rPr lang="zh-CN" altLang="de-DE" sz="1200" dirty="0">
                <a:solidFill>
                  <a:srgbClr val="E85318"/>
                </a:solidFill>
              </a:rPr>
              <a:t>表示二维数组的每一维的向量</a:t>
            </a:r>
            <a:endParaRPr lang="de-DE" sz="1200" dirty="0">
              <a:solidFill>
                <a:srgbClr val="E85318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87DB66F-ECFD-E0D8-BF96-B2EDD6B5A2ED}"/>
              </a:ext>
            </a:extLst>
          </p:cNvPr>
          <p:cNvSpPr txBox="1"/>
          <p:nvPr/>
        </p:nvSpPr>
        <p:spPr>
          <a:xfrm>
            <a:off x="5893961" y="2726620"/>
            <a:ext cx="310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200" dirty="0">
                <a:solidFill>
                  <a:schemeClr val="accent6"/>
                </a:solidFill>
              </a:rPr>
              <a:t>2nd dim.: </a:t>
            </a:r>
            <a:r>
              <a:rPr lang="zh-CN" altLang="de-DE" sz="1200" dirty="0">
                <a:solidFill>
                  <a:schemeClr val="accent6"/>
                </a:solidFill>
              </a:rPr>
              <a:t>对于每一维向量开始遍历的位置</a:t>
            </a:r>
            <a:endParaRPr lang="de-DE" sz="1200" dirty="0">
              <a:solidFill>
                <a:schemeClr val="accent6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47F2FE1-0E22-CA90-9987-7B564124810A}"/>
              </a:ext>
            </a:extLst>
          </p:cNvPr>
          <p:cNvSpPr txBox="1"/>
          <p:nvPr/>
        </p:nvSpPr>
        <p:spPr>
          <a:xfrm>
            <a:off x="5893961" y="2980619"/>
            <a:ext cx="310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200" dirty="0">
                <a:solidFill>
                  <a:srgbClr val="4472C4"/>
                </a:solidFill>
              </a:rPr>
              <a:t>2nd dim.: </a:t>
            </a:r>
            <a:r>
              <a:rPr lang="zh-CN" altLang="de-DE" sz="1200" dirty="0">
                <a:solidFill>
                  <a:srgbClr val="4472C4"/>
                </a:solidFill>
              </a:rPr>
              <a:t>对于每一维向量结束遍历的位置</a:t>
            </a:r>
            <a:endParaRPr lang="de-DE" sz="1200" dirty="0">
              <a:solidFill>
                <a:srgbClr val="4472C4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D4F2970-09F9-166F-EAAF-B3E6187B873C}"/>
              </a:ext>
            </a:extLst>
          </p:cNvPr>
          <p:cNvSpPr txBox="1"/>
          <p:nvPr/>
        </p:nvSpPr>
        <p:spPr>
          <a:xfrm>
            <a:off x="5893960" y="3244778"/>
            <a:ext cx="310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200" dirty="0">
                <a:solidFill>
                  <a:srgbClr val="7030A0"/>
                </a:solidFill>
              </a:rPr>
              <a:t>2nd dim.: </a:t>
            </a:r>
            <a:r>
              <a:rPr lang="zh-CN" altLang="de-DE" sz="1200" dirty="0">
                <a:solidFill>
                  <a:srgbClr val="7030A0"/>
                </a:solidFill>
              </a:rPr>
              <a:t>对于每一维向量遍历的步长</a:t>
            </a:r>
            <a:endParaRPr lang="de-DE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7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92CD5E7-3A3A-3376-B514-FE252246486A}"/>
              </a:ext>
            </a:extLst>
          </p:cNvPr>
          <p:cNvSpPr txBox="1"/>
          <p:nvPr/>
        </p:nvSpPr>
        <p:spPr>
          <a:xfrm>
            <a:off x="4318000" y="625594"/>
            <a:ext cx="10744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[ [1, 2], </a:t>
            </a:r>
          </a:p>
          <a:p>
            <a:r>
              <a:rPr lang="de-DE" dirty="0"/>
              <a:t>  [3, 4] ]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D4FF36-4DEB-7155-516F-6D4FCB072316}"/>
              </a:ext>
            </a:extLst>
          </p:cNvPr>
          <p:cNvSpPr txBox="1"/>
          <p:nvPr/>
        </p:nvSpPr>
        <p:spPr>
          <a:xfrm>
            <a:off x="7125970" y="626249"/>
            <a:ext cx="895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[ [5, 6], </a:t>
            </a:r>
          </a:p>
          <a:p>
            <a:r>
              <a:rPr lang="de-DE" dirty="0"/>
              <a:t>  [7, 8] ]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98B950-265B-6B3F-C671-F5F28C16EB83}"/>
              </a:ext>
            </a:extLst>
          </p:cNvPr>
          <p:cNvSpPr txBox="1"/>
          <p:nvPr/>
        </p:nvSpPr>
        <p:spPr>
          <a:xfrm>
            <a:off x="4378960" y="346335"/>
            <a:ext cx="807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600" dirty="0"/>
              <a:t>array1</a:t>
            </a:r>
            <a:endParaRPr lang="de-DE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513912-07BD-0B87-CBB0-52F908FA038E}"/>
              </a:ext>
            </a:extLst>
          </p:cNvPr>
          <p:cNvSpPr txBox="1"/>
          <p:nvPr/>
        </p:nvSpPr>
        <p:spPr>
          <a:xfrm>
            <a:off x="7169785" y="351887"/>
            <a:ext cx="807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600" dirty="0"/>
              <a:t>array2</a:t>
            </a:r>
            <a:endParaRPr lang="de-DE" sz="1600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1D8B517D-A6CE-7260-5F17-77F0694373C2}"/>
              </a:ext>
            </a:extLst>
          </p:cNvPr>
          <p:cNvSpPr/>
          <p:nvPr/>
        </p:nvSpPr>
        <p:spPr>
          <a:xfrm rot="10800000">
            <a:off x="5240020" y="875467"/>
            <a:ext cx="1859280" cy="146583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00DA82-0F33-ACB2-2624-E0E9E2FCC2C9}"/>
              </a:ext>
            </a:extLst>
          </p:cNvPr>
          <p:cNvSpPr txBox="1"/>
          <p:nvPr/>
        </p:nvSpPr>
        <p:spPr>
          <a:xfrm>
            <a:off x="5346700" y="612031"/>
            <a:ext cx="1661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de-DE" sz="1200" dirty="0">
                <a:solidFill>
                  <a:srgbClr val="FFC000"/>
                </a:solidFill>
              </a:rPr>
              <a:t>按照</a:t>
            </a:r>
            <a:r>
              <a:rPr lang="de-DE" altLang="zh-CN" sz="1200" dirty="0">
                <a:solidFill>
                  <a:srgbClr val="FFC000"/>
                </a:solidFill>
              </a:rPr>
              <a:t>2. dim</a:t>
            </a:r>
            <a:r>
              <a:rPr lang="zh-CN" altLang="de-DE" sz="1200" dirty="0">
                <a:solidFill>
                  <a:srgbClr val="FFC000"/>
                </a:solidFill>
              </a:rPr>
              <a:t>连接</a:t>
            </a:r>
            <a:r>
              <a:rPr lang="de-DE" altLang="zh-CN" sz="1200" dirty="0">
                <a:solidFill>
                  <a:srgbClr val="FFC000"/>
                </a:solidFill>
              </a:rPr>
              <a:t>, </a:t>
            </a:r>
            <a:r>
              <a:rPr lang="de-DE" altLang="zh-CN" sz="1200" b="1" dirty="0">
                <a:solidFill>
                  <a:srgbClr val="FFC000"/>
                </a:solidFill>
              </a:rPr>
              <a:t>axis=1</a:t>
            </a:r>
            <a:endParaRPr lang="de-DE" sz="1200" b="1" dirty="0">
              <a:solidFill>
                <a:srgbClr val="FFC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CED434-911C-1353-26B5-20426FA35637}"/>
              </a:ext>
            </a:extLst>
          </p:cNvPr>
          <p:cNvSpPr txBox="1"/>
          <p:nvPr/>
        </p:nvSpPr>
        <p:spPr>
          <a:xfrm>
            <a:off x="4291330" y="2402840"/>
            <a:ext cx="895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[ [5, 6], </a:t>
            </a:r>
          </a:p>
          <a:p>
            <a:r>
              <a:rPr lang="de-DE" dirty="0"/>
              <a:t>  [7, 8] ]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D43D56-DBD3-B927-51AE-B380A22B1402}"/>
              </a:ext>
            </a:extLst>
          </p:cNvPr>
          <p:cNvSpPr txBox="1"/>
          <p:nvPr/>
        </p:nvSpPr>
        <p:spPr>
          <a:xfrm>
            <a:off x="4336546" y="2182876"/>
            <a:ext cx="807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600" dirty="0"/>
              <a:t>array2</a:t>
            </a:r>
            <a:endParaRPr lang="de-DE" sz="1600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8AD8198B-9CC5-2070-3C35-6843065848BA}"/>
              </a:ext>
            </a:extLst>
          </p:cNvPr>
          <p:cNvSpPr/>
          <p:nvPr/>
        </p:nvSpPr>
        <p:spPr>
          <a:xfrm rot="-5400000">
            <a:off x="4260507" y="1680744"/>
            <a:ext cx="953185" cy="146583"/>
          </a:xfrm>
          <a:prstGeom prst="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6E66040-78E5-3028-ED75-EBEFCB473A39}"/>
              </a:ext>
            </a:extLst>
          </p:cNvPr>
          <p:cNvSpPr txBox="1"/>
          <p:nvPr/>
        </p:nvSpPr>
        <p:spPr>
          <a:xfrm>
            <a:off x="4782820" y="1579794"/>
            <a:ext cx="1661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de-DE" sz="1200" dirty="0">
                <a:solidFill>
                  <a:schemeClr val="accent6"/>
                </a:solidFill>
              </a:rPr>
              <a:t>按照</a:t>
            </a:r>
            <a:r>
              <a:rPr lang="de-DE" altLang="zh-CN" sz="1200" dirty="0">
                <a:solidFill>
                  <a:schemeClr val="accent6"/>
                </a:solidFill>
              </a:rPr>
              <a:t>1. dim</a:t>
            </a:r>
            <a:r>
              <a:rPr lang="zh-CN" altLang="de-DE" sz="1200" dirty="0">
                <a:solidFill>
                  <a:schemeClr val="accent6"/>
                </a:solidFill>
              </a:rPr>
              <a:t>连接</a:t>
            </a:r>
            <a:r>
              <a:rPr lang="de-DE" altLang="zh-CN" sz="1200" dirty="0">
                <a:solidFill>
                  <a:schemeClr val="accent6"/>
                </a:solidFill>
              </a:rPr>
              <a:t>, </a:t>
            </a:r>
            <a:r>
              <a:rPr lang="de-DE" altLang="zh-CN" sz="1200" b="1" dirty="0">
                <a:solidFill>
                  <a:schemeClr val="accent6"/>
                </a:solidFill>
              </a:rPr>
              <a:t>axis=0</a:t>
            </a:r>
            <a:endParaRPr lang="de-DE" sz="1200" b="1" dirty="0">
              <a:solidFill>
                <a:schemeClr val="accent6"/>
              </a:solidFill>
            </a:endParaRPr>
          </a:p>
        </p:txBody>
      </p:sp>
      <p:sp>
        <p:nvSpPr>
          <p:cNvPr id="29" name="等号 28">
            <a:extLst>
              <a:ext uri="{FF2B5EF4-FFF2-40B4-BE49-F238E27FC236}">
                <a16:creationId xmlns:a16="http://schemas.microsoft.com/office/drawing/2014/main" id="{87E178DF-29F5-DA12-0832-B5929E3C4268}"/>
              </a:ext>
            </a:extLst>
          </p:cNvPr>
          <p:cNvSpPr/>
          <p:nvPr/>
        </p:nvSpPr>
        <p:spPr>
          <a:xfrm>
            <a:off x="8047990" y="808799"/>
            <a:ext cx="353568" cy="279917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" name="等号 33">
            <a:extLst>
              <a:ext uri="{FF2B5EF4-FFF2-40B4-BE49-F238E27FC236}">
                <a16:creationId xmlns:a16="http://schemas.microsoft.com/office/drawing/2014/main" id="{6046FF15-BFCE-9F08-6A0F-8D2FD6DC75B3}"/>
              </a:ext>
            </a:extLst>
          </p:cNvPr>
          <p:cNvSpPr/>
          <p:nvPr/>
        </p:nvSpPr>
        <p:spPr>
          <a:xfrm rot="5400000">
            <a:off x="4560315" y="3049171"/>
            <a:ext cx="353568" cy="279917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E92FB90-2027-93CA-AC4D-4704939E0A99}"/>
              </a:ext>
            </a:extLst>
          </p:cNvPr>
          <p:cNvSpPr txBox="1"/>
          <p:nvPr/>
        </p:nvSpPr>
        <p:spPr>
          <a:xfrm>
            <a:off x="5862066" y="988219"/>
            <a:ext cx="8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de-DE" sz="1200" b="1" dirty="0">
                <a:solidFill>
                  <a:srgbClr val="FFC000"/>
                </a:solidFill>
              </a:rPr>
              <a:t>连接列</a:t>
            </a:r>
            <a:endParaRPr lang="de-DE" sz="1200" b="1" dirty="0">
              <a:solidFill>
                <a:srgbClr val="FFC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A7FC6F0-C628-5C16-54C0-353D941E2E47}"/>
              </a:ext>
            </a:extLst>
          </p:cNvPr>
          <p:cNvSpPr txBox="1"/>
          <p:nvPr/>
        </p:nvSpPr>
        <p:spPr>
          <a:xfrm>
            <a:off x="8389874" y="625594"/>
            <a:ext cx="232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C000"/>
                </a:solidFill>
              </a:rPr>
              <a:t>[ [1, 2, 5, 6], </a:t>
            </a:r>
          </a:p>
          <a:p>
            <a:r>
              <a:rPr lang="de-DE" dirty="0">
                <a:solidFill>
                  <a:srgbClr val="FFC000"/>
                </a:solidFill>
              </a:rPr>
              <a:t>  [3, 4, 7, 8] ]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F52F58D-86D0-80A2-9199-B874F5F9A7FE}"/>
              </a:ext>
            </a:extLst>
          </p:cNvPr>
          <p:cNvSpPr txBox="1"/>
          <p:nvPr/>
        </p:nvSpPr>
        <p:spPr>
          <a:xfrm>
            <a:off x="4289424" y="3365914"/>
            <a:ext cx="895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[ [1, 2], </a:t>
            </a:r>
          </a:p>
          <a:p>
            <a:r>
              <a:rPr lang="de-DE" dirty="0">
                <a:solidFill>
                  <a:schemeClr val="accent6"/>
                </a:solidFill>
              </a:rPr>
              <a:t>  [3, 4],</a:t>
            </a:r>
          </a:p>
          <a:p>
            <a:r>
              <a:rPr lang="de-DE" dirty="0">
                <a:solidFill>
                  <a:schemeClr val="accent6"/>
                </a:solidFill>
              </a:rPr>
              <a:t>  [5, 6],</a:t>
            </a:r>
          </a:p>
          <a:p>
            <a:r>
              <a:rPr lang="de-DE" dirty="0">
                <a:solidFill>
                  <a:schemeClr val="accent6"/>
                </a:solidFill>
              </a:rPr>
              <a:t>  [7, 8] ]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068B3BBB-57F7-C090-3B23-745E99EBCB67}"/>
              </a:ext>
            </a:extLst>
          </p:cNvPr>
          <p:cNvSpPr/>
          <p:nvPr/>
        </p:nvSpPr>
        <p:spPr>
          <a:xfrm>
            <a:off x="6757416" y="2501414"/>
            <a:ext cx="953185" cy="14658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ACECA8B5-C583-329C-C15E-59470EF4F3D9}"/>
              </a:ext>
            </a:extLst>
          </p:cNvPr>
          <p:cNvSpPr/>
          <p:nvPr/>
        </p:nvSpPr>
        <p:spPr>
          <a:xfrm rot="5400000">
            <a:off x="6197372" y="3050818"/>
            <a:ext cx="953185" cy="14658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62128A-07A3-FF4E-1C1E-326A34DD54B8}"/>
              </a:ext>
            </a:extLst>
          </p:cNvPr>
          <p:cNvSpPr txBox="1"/>
          <p:nvPr/>
        </p:nvSpPr>
        <p:spPr>
          <a:xfrm>
            <a:off x="7000804" y="2265913"/>
            <a:ext cx="447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200" b="1" dirty="0"/>
              <a:t>row</a:t>
            </a:r>
            <a:endParaRPr lang="de-DE" sz="12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EF3265F-42F8-EF65-DB5C-1C3EFCC153EE}"/>
              </a:ext>
            </a:extLst>
          </p:cNvPr>
          <p:cNvSpPr txBox="1"/>
          <p:nvPr/>
        </p:nvSpPr>
        <p:spPr>
          <a:xfrm>
            <a:off x="6020941" y="2985609"/>
            <a:ext cx="8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200" b="1" dirty="0"/>
              <a:t>column</a:t>
            </a:r>
            <a:endParaRPr lang="de-DE" sz="12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182EBB3-0730-9F17-5925-008295A12668}"/>
              </a:ext>
            </a:extLst>
          </p:cNvPr>
          <p:cNvSpPr txBox="1"/>
          <p:nvPr/>
        </p:nvSpPr>
        <p:spPr>
          <a:xfrm>
            <a:off x="6913443" y="2923280"/>
            <a:ext cx="282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200" dirty="0">
                <a:latin typeface="Arial" panose="020B0604020202020204" pitchFamily="34" charset="0"/>
                <a:ea typeface="Adobe 宋体 Std L" panose="02020300000000000000" pitchFamily="18" charset="-122"/>
                <a:cs typeface="Arial" panose="020B0604020202020204" pitchFamily="34" charset="0"/>
              </a:rPr>
              <a:t>np.concantenate((arr1,arr2), axis = ?)</a:t>
            </a:r>
            <a:endParaRPr lang="de-DE" sz="1200" dirty="0">
              <a:latin typeface="Arial" panose="020B0604020202020204" pitchFamily="34" charset="0"/>
              <a:ea typeface="Adobe 宋体 Std L" panose="02020300000000000000" pitchFamily="18" charset="-122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F1B332C-1639-5F91-AA5B-10BB55F22EB5}"/>
              </a:ext>
            </a:extLst>
          </p:cNvPr>
          <p:cNvSpPr txBox="1"/>
          <p:nvPr/>
        </p:nvSpPr>
        <p:spPr>
          <a:xfrm>
            <a:off x="4075938" y="1579795"/>
            <a:ext cx="65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de-DE" sz="1200" b="1" dirty="0">
                <a:solidFill>
                  <a:schemeClr val="accent6"/>
                </a:solidFill>
              </a:rPr>
              <a:t>连接行</a:t>
            </a:r>
            <a:endParaRPr lang="de-DE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28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Xueyong Lu</dc:creator>
  <cp:lastModifiedBy>Xueyong Lu</cp:lastModifiedBy>
  <cp:revision>31</cp:revision>
  <dcterms:created xsi:type="dcterms:W3CDTF">2023-03-20T12:44:47Z</dcterms:created>
  <dcterms:modified xsi:type="dcterms:W3CDTF">2023-03-21T15:51:02Z</dcterms:modified>
</cp:coreProperties>
</file>