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dr06R9IVxVlFAkm7mhHi99EBQG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53" y="7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6ba51a60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6ba51a6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3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3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1792288" y="612775"/>
            <a:ext cx="5486400" cy="4114800"/>
          </a:xfrm>
          <a:prstGeom prst="rect">
            <a:avLst/>
          </a:prstGeom>
          <a:noFill/>
          <a:ln>
            <a:noFill/>
          </a:ln>
        </p:spPr>
      </p:sp>
      <p:sp>
        <p:nvSpPr>
          <p:cNvPr id="64" name="Google Shape;64;p3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https://app.powerbi.com/groups/me/reports/f0e385a6-7a86-4c2b-bf85-f37337b83ee8?ctid=d4963ce2-af94-4122-95a9-644e8b01624d&amp;pbi_source=linkShar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8BBA"/>
        </a:solidFill>
        <a:effectLst/>
      </p:bgPr>
    </p:bg>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rot="10800000">
            <a:off x="11768108" y="2793064"/>
            <a:ext cx="6062211" cy="6062211"/>
          </a:xfrm>
          <a:prstGeom prst="rect">
            <a:avLst/>
          </a:prstGeom>
          <a:noFill/>
          <a:ln>
            <a:noFill/>
          </a:ln>
        </p:spPr>
      </p:pic>
      <p:pic>
        <p:nvPicPr>
          <p:cNvPr id="85" name="Google Shape;85;p1"/>
          <p:cNvPicPr preferRelativeResize="0"/>
          <p:nvPr/>
        </p:nvPicPr>
        <p:blipFill rotWithShape="1">
          <a:blip r:embed="rId4">
            <a:alphaModFix/>
          </a:blip>
          <a:srcRect/>
          <a:stretch/>
        </p:blipFill>
        <p:spPr>
          <a:xfrm>
            <a:off x="1028700" y="1000457"/>
            <a:ext cx="1007605" cy="681507"/>
          </a:xfrm>
          <a:prstGeom prst="rect">
            <a:avLst/>
          </a:prstGeom>
          <a:noFill/>
          <a:ln>
            <a:noFill/>
          </a:ln>
        </p:spPr>
      </p:pic>
      <p:sp>
        <p:nvSpPr>
          <p:cNvPr id="86" name="Google Shape;86;p1"/>
          <p:cNvSpPr txBox="1"/>
          <p:nvPr/>
        </p:nvSpPr>
        <p:spPr>
          <a:xfrm>
            <a:off x="2204440" y="992927"/>
            <a:ext cx="2451190" cy="629891"/>
          </a:xfrm>
          <a:prstGeom prst="rect">
            <a:avLst/>
          </a:prstGeom>
          <a:noFill/>
          <a:ln>
            <a:noFill/>
          </a:ln>
        </p:spPr>
        <p:txBody>
          <a:bodyPr spcFirstLastPara="1" wrap="square" lIns="0" tIns="0" rIns="0" bIns="0" anchor="t" anchorCtr="0">
            <a:spAutoFit/>
          </a:bodyPr>
          <a:lstStyle/>
          <a:p>
            <a:pPr marL="0" marR="0" lvl="0" indent="0" algn="l" rtl="0">
              <a:lnSpc>
                <a:spcPct val="140027"/>
              </a:lnSpc>
              <a:spcBef>
                <a:spcPts val="0"/>
              </a:spcBef>
              <a:spcAft>
                <a:spcPts val="0"/>
              </a:spcAft>
              <a:buNone/>
            </a:pPr>
            <a:r>
              <a:rPr lang="en-US" sz="3700" b="0" i="0" u="none" strike="noStrike" cap="none">
                <a:solidFill>
                  <a:srgbClr val="D8ECFF"/>
                </a:solidFill>
                <a:latin typeface="Arial"/>
                <a:ea typeface="Arial"/>
                <a:cs typeface="Arial"/>
                <a:sym typeface="Arial"/>
              </a:rPr>
              <a:t>EXPEDIA</a:t>
            </a:r>
            <a:endParaRPr/>
          </a:p>
        </p:txBody>
      </p:sp>
      <p:sp>
        <p:nvSpPr>
          <p:cNvPr id="87" name="Google Shape;87;p1"/>
          <p:cNvSpPr txBox="1"/>
          <p:nvPr/>
        </p:nvSpPr>
        <p:spPr>
          <a:xfrm>
            <a:off x="811877" y="3629025"/>
            <a:ext cx="7848279" cy="302895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9999" b="0" i="0" u="none" strike="noStrike" cap="none">
                <a:solidFill>
                  <a:srgbClr val="D8ECFF"/>
                </a:solidFill>
                <a:latin typeface="Arial"/>
                <a:ea typeface="Arial"/>
                <a:cs typeface="Arial"/>
                <a:sym typeface="Arial"/>
              </a:rPr>
              <a:t>Case Study Presentation</a:t>
            </a:r>
            <a:endParaRPr/>
          </a:p>
        </p:txBody>
      </p:sp>
      <p:grpSp>
        <p:nvGrpSpPr>
          <p:cNvPr id="88" name="Google Shape;88;p1"/>
          <p:cNvGrpSpPr/>
          <p:nvPr/>
        </p:nvGrpSpPr>
        <p:grpSpPr>
          <a:xfrm>
            <a:off x="1028700" y="8247388"/>
            <a:ext cx="9056380" cy="1046300"/>
            <a:chOff x="0" y="180975"/>
            <a:chExt cx="12075173" cy="1395066"/>
          </a:xfrm>
        </p:grpSpPr>
        <p:sp>
          <p:nvSpPr>
            <p:cNvPr id="89" name="Google Shape;89;p1"/>
            <p:cNvSpPr txBox="1"/>
            <p:nvPr/>
          </p:nvSpPr>
          <p:spPr>
            <a:xfrm>
              <a:off x="0" y="180975"/>
              <a:ext cx="12075173" cy="361091"/>
            </a:xfrm>
            <a:prstGeom prst="rect">
              <a:avLst/>
            </a:prstGeom>
            <a:noFill/>
            <a:ln>
              <a:noFill/>
            </a:ln>
          </p:spPr>
          <p:txBody>
            <a:bodyPr spcFirstLastPara="1" wrap="square" lIns="0" tIns="0" rIns="0" bIns="0" anchor="t" anchorCtr="0">
              <a:spAutoFit/>
            </a:bodyPr>
            <a:lstStyle/>
            <a:p>
              <a:pPr marL="0" marR="0" lvl="0" indent="0" algn="l" rtl="0">
                <a:lnSpc>
                  <a:spcPct val="50000"/>
                </a:lnSpc>
                <a:spcBef>
                  <a:spcPts val="0"/>
                </a:spcBef>
                <a:spcAft>
                  <a:spcPts val="0"/>
                </a:spcAft>
                <a:buNone/>
              </a:pPr>
              <a:r>
                <a:rPr lang="en-US" sz="2696" b="0" i="0" u="none" strike="noStrike" cap="none">
                  <a:solidFill>
                    <a:srgbClr val="D8ECFF"/>
                  </a:solidFill>
                  <a:latin typeface="Arial"/>
                  <a:ea typeface="Arial"/>
                  <a:cs typeface="Arial"/>
                  <a:sym typeface="Arial"/>
                </a:rPr>
                <a:t>PRESENTED BY:</a:t>
              </a:r>
              <a:endParaRPr/>
            </a:p>
          </p:txBody>
        </p:sp>
        <p:sp>
          <p:nvSpPr>
            <p:cNvPr id="90" name="Google Shape;90;p1"/>
            <p:cNvSpPr txBox="1"/>
            <p:nvPr/>
          </p:nvSpPr>
          <p:spPr>
            <a:xfrm>
              <a:off x="0" y="746930"/>
              <a:ext cx="12075173" cy="829111"/>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US" sz="3774" b="0" i="0" u="none" strike="noStrike" cap="none">
                  <a:solidFill>
                    <a:srgbClr val="D8ECFF"/>
                  </a:solidFill>
                  <a:latin typeface="Arial"/>
                  <a:ea typeface="Arial"/>
                  <a:cs typeface="Arial"/>
                  <a:sym typeface="Arial"/>
                </a:rPr>
                <a:t>Alpana Singh - 20BDS0180</a:t>
              </a:r>
              <a:endParaRPr/>
            </a:p>
          </p:txBody>
        </p:sp>
      </p:grpSp>
      <p:pic>
        <p:nvPicPr>
          <p:cNvPr id="91" name="Google Shape;91;p1"/>
          <p:cNvPicPr preferRelativeResize="0"/>
          <p:nvPr/>
        </p:nvPicPr>
        <p:blipFill rotWithShape="1">
          <a:blip r:embed="rId5">
            <a:alphaModFix/>
          </a:blip>
          <a:srcRect/>
          <a:stretch/>
        </p:blipFill>
        <p:spPr>
          <a:xfrm>
            <a:off x="9537660" y="1681964"/>
            <a:ext cx="4118527" cy="41185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8ECFF"/>
        </a:solidFill>
        <a:effectLst/>
      </p:bgPr>
    </p:bg>
    <p:spTree>
      <p:nvGrpSpPr>
        <p:cNvPr id="1" name="Shape 147"/>
        <p:cNvGrpSpPr/>
        <p:nvPr/>
      </p:nvGrpSpPr>
      <p:grpSpPr>
        <a:xfrm>
          <a:off x="0" y="0"/>
          <a:ext cx="0" cy="0"/>
          <a:chOff x="0" y="0"/>
          <a:chExt cx="0" cy="0"/>
        </a:xfrm>
      </p:grpSpPr>
      <p:pic>
        <p:nvPicPr>
          <p:cNvPr id="148" name="Google Shape;148;p10"/>
          <p:cNvPicPr preferRelativeResize="0"/>
          <p:nvPr/>
        </p:nvPicPr>
        <p:blipFill rotWithShape="1">
          <a:blip r:embed="rId3">
            <a:alphaModFix/>
          </a:blip>
          <a:srcRect/>
          <a:stretch/>
        </p:blipFill>
        <p:spPr>
          <a:xfrm>
            <a:off x="705320" y="559450"/>
            <a:ext cx="10209929" cy="9168099"/>
          </a:xfrm>
          <a:prstGeom prst="rect">
            <a:avLst/>
          </a:prstGeom>
          <a:noFill/>
          <a:ln>
            <a:noFill/>
          </a:ln>
        </p:spPr>
      </p:pic>
      <p:sp>
        <p:nvSpPr>
          <p:cNvPr id="149" name="Google Shape;149;p10"/>
          <p:cNvSpPr txBox="1"/>
          <p:nvPr/>
        </p:nvSpPr>
        <p:spPr>
          <a:xfrm>
            <a:off x="11882000" y="1706100"/>
            <a:ext cx="5434500" cy="858090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000000"/>
                </a:solidFill>
                <a:latin typeface="Arial"/>
                <a:ea typeface="Arial"/>
                <a:cs typeface="Arial"/>
                <a:sym typeface="Arial"/>
              </a:rPr>
              <a:t>INSIGHTS:</a:t>
            </a:r>
            <a:endParaRPr/>
          </a:p>
          <a:p>
            <a:pPr marL="0" marR="0" lvl="0" indent="0" algn="ctr" rtl="0">
              <a:lnSpc>
                <a:spcPct val="140011"/>
              </a:lnSpc>
              <a:spcBef>
                <a:spcPts val="0"/>
              </a:spcBef>
              <a:spcAft>
                <a:spcPts val="0"/>
              </a:spcAft>
              <a:buNone/>
            </a:pPr>
            <a:endParaRPr sz="3399" b="0" i="0" u="none" strike="noStrike" cap="none">
              <a:solidFill>
                <a:srgbClr val="000000"/>
              </a:solidFill>
              <a:latin typeface="Arial"/>
              <a:ea typeface="Arial"/>
              <a:cs typeface="Arial"/>
              <a:sym typeface="Arial"/>
            </a:endParaRPr>
          </a:p>
          <a:p>
            <a:pPr marL="734059" marR="0" lvl="1" indent="-367030" algn="l" rtl="0">
              <a:lnSpc>
                <a:spcPct val="140011"/>
              </a:lnSpc>
              <a:spcBef>
                <a:spcPts val="0"/>
              </a:spcBef>
              <a:spcAft>
                <a:spcPts val="0"/>
              </a:spcAft>
              <a:buClr>
                <a:srgbClr val="000000"/>
              </a:buClr>
              <a:buSzPts val="3399"/>
              <a:buFont typeface="Arial"/>
              <a:buChar char="•"/>
            </a:pPr>
            <a:r>
              <a:rPr lang="en-US" sz="3399" b="0" i="0" u="none" strike="noStrike" cap="none">
                <a:solidFill>
                  <a:srgbClr val="000000"/>
                </a:solidFill>
                <a:latin typeface="Arial"/>
                <a:ea typeface="Arial"/>
                <a:cs typeface="Arial"/>
                <a:sym typeface="Arial"/>
              </a:rPr>
              <a:t>Maximum hotel bookings are made in the NA region and then in EMEA region.</a:t>
            </a:r>
            <a:endParaRPr/>
          </a:p>
          <a:p>
            <a:pPr marL="0" marR="0" lvl="0" indent="0" algn="l" rtl="0">
              <a:lnSpc>
                <a:spcPct val="140011"/>
              </a:lnSpc>
              <a:spcBef>
                <a:spcPts val="0"/>
              </a:spcBef>
              <a:spcAft>
                <a:spcPts val="0"/>
              </a:spcAft>
              <a:buNone/>
            </a:pPr>
            <a:endParaRPr sz="3399" b="0" i="0" u="none" strike="noStrike" cap="none">
              <a:solidFill>
                <a:srgbClr val="000000"/>
              </a:solidFill>
              <a:latin typeface="Arial"/>
              <a:ea typeface="Arial"/>
              <a:cs typeface="Arial"/>
              <a:sym typeface="Arial"/>
            </a:endParaRPr>
          </a:p>
          <a:p>
            <a:pPr marL="734059" marR="0" lvl="1" indent="-367030" algn="l" rtl="0">
              <a:lnSpc>
                <a:spcPct val="140011"/>
              </a:lnSpc>
              <a:spcBef>
                <a:spcPts val="0"/>
              </a:spcBef>
              <a:spcAft>
                <a:spcPts val="0"/>
              </a:spcAft>
              <a:buClr>
                <a:srgbClr val="000000"/>
              </a:buClr>
              <a:buSzPts val="3399"/>
              <a:buFont typeface="Arial"/>
              <a:buChar char="•"/>
            </a:pPr>
            <a:r>
              <a:rPr lang="en-US" sz="3399" b="0" i="0" u="none" strike="noStrike" cap="none">
                <a:solidFill>
                  <a:srgbClr val="000000"/>
                </a:solidFill>
                <a:latin typeface="Arial"/>
                <a:ea typeface="Arial"/>
                <a:cs typeface="Arial"/>
                <a:sym typeface="Arial"/>
              </a:rPr>
              <a:t>LATAM region made the least amount of hotel bookings.</a:t>
            </a:r>
            <a:endParaRPr/>
          </a:p>
          <a:p>
            <a:pPr marL="0" marR="0" lvl="0" indent="0" algn="l" rtl="0">
              <a:lnSpc>
                <a:spcPct val="140011"/>
              </a:lnSpc>
              <a:spcBef>
                <a:spcPts val="0"/>
              </a:spcBef>
              <a:spcAft>
                <a:spcPts val="0"/>
              </a:spcAft>
              <a:buNone/>
            </a:pPr>
            <a:endParaRPr sz="3399" b="0" i="0" u="none" strike="noStrike" cap="none">
              <a:solidFill>
                <a:srgbClr val="000000"/>
              </a:solidFill>
              <a:latin typeface="Arial"/>
              <a:ea typeface="Arial"/>
              <a:cs typeface="Arial"/>
              <a:sym typeface="Arial"/>
            </a:endParaRPr>
          </a:p>
          <a:p>
            <a:pPr marL="0" marR="0" lvl="0" indent="0" algn="l" rtl="0">
              <a:lnSpc>
                <a:spcPct val="140011"/>
              </a:lnSpc>
              <a:spcBef>
                <a:spcPts val="0"/>
              </a:spcBef>
              <a:spcAft>
                <a:spcPts val="0"/>
              </a:spcAft>
              <a:buNone/>
            </a:pPr>
            <a:endParaRPr sz="3399"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78067"/>
        </a:solidFill>
        <a:effectLst/>
      </p:bgPr>
    </p:bg>
    <p:spTree>
      <p:nvGrpSpPr>
        <p:cNvPr id="1" name="Shape 153"/>
        <p:cNvGrpSpPr/>
        <p:nvPr/>
      </p:nvGrpSpPr>
      <p:grpSpPr>
        <a:xfrm>
          <a:off x="0" y="0"/>
          <a:ext cx="0" cy="0"/>
          <a:chOff x="0" y="0"/>
          <a:chExt cx="0" cy="0"/>
        </a:xfrm>
      </p:grpSpPr>
      <p:pic>
        <p:nvPicPr>
          <p:cNvPr id="154" name="Google Shape;154;p11"/>
          <p:cNvPicPr preferRelativeResize="0"/>
          <p:nvPr/>
        </p:nvPicPr>
        <p:blipFill rotWithShape="1">
          <a:blip r:embed="rId3">
            <a:alphaModFix/>
          </a:blip>
          <a:srcRect/>
          <a:stretch/>
        </p:blipFill>
        <p:spPr>
          <a:xfrm>
            <a:off x="309916" y="557800"/>
            <a:ext cx="10827347" cy="9171400"/>
          </a:xfrm>
          <a:prstGeom prst="rect">
            <a:avLst/>
          </a:prstGeom>
          <a:noFill/>
          <a:ln>
            <a:noFill/>
          </a:ln>
        </p:spPr>
      </p:pic>
      <p:sp>
        <p:nvSpPr>
          <p:cNvPr id="155" name="Google Shape;155;p11"/>
          <p:cNvSpPr txBox="1"/>
          <p:nvPr/>
        </p:nvSpPr>
        <p:spPr>
          <a:xfrm>
            <a:off x="11680050" y="1219350"/>
            <a:ext cx="5957700" cy="784830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FFFFFF"/>
                </a:solidFill>
                <a:latin typeface="Arial"/>
                <a:ea typeface="Arial"/>
                <a:cs typeface="Arial"/>
                <a:sym typeface="Arial"/>
              </a:rPr>
              <a:t>INSIGHTS:</a:t>
            </a:r>
            <a:endParaRPr/>
          </a:p>
          <a:p>
            <a:pPr marL="0" marR="0" lvl="0" indent="0" algn="ctr" rtl="0">
              <a:lnSpc>
                <a:spcPct val="140011"/>
              </a:lnSpc>
              <a:spcBef>
                <a:spcPts val="0"/>
              </a:spcBef>
              <a:spcAft>
                <a:spcPts val="0"/>
              </a:spcAft>
              <a:buNone/>
            </a:pPr>
            <a:endParaRPr sz="3399" b="0" i="0" u="none" strike="noStrike" cap="none">
              <a:solidFill>
                <a:srgbClr val="FFFFFF"/>
              </a:solidFill>
              <a:latin typeface="Arial"/>
              <a:ea typeface="Arial"/>
              <a:cs typeface="Arial"/>
              <a:sym typeface="Arial"/>
            </a:endParaRPr>
          </a:p>
          <a:p>
            <a:pPr marL="734059" marR="0" lvl="1" indent="-367030" algn="l" rtl="0">
              <a:lnSpc>
                <a:spcPct val="140011"/>
              </a:lnSpc>
              <a:spcBef>
                <a:spcPts val="0"/>
              </a:spcBef>
              <a:spcAft>
                <a:spcPts val="0"/>
              </a:spcAft>
              <a:buClr>
                <a:srgbClr val="FFFFFF"/>
              </a:buClr>
              <a:buSzPts val="3399"/>
              <a:buFont typeface="Arial"/>
              <a:buChar char="•"/>
            </a:pPr>
            <a:r>
              <a:rPr lang="en-US" sz="3399" b="0" i="0" u="none" strike="noStrike" cap="none">
                <a:solidFill>
                  <a:srgbClr val="FFFFFF"/>
                </a:solidFill>
                <a:latin typeface="Arial"/>
                <a:ea typeface="Arial"/>
                <a:cs typeface="Arial"/>
                <a:sym typeface="Arial"/>
              </a:rPr>
              <a:t>Bookings made through Mobile Web are maximum in US and then in United Kingdom.</a:t>
            </a:r>
            <a:endParaRPr/>
          </a:p>
          <a:p>
            <a:pPr marL="0" marR="0" lvl="0" indent="0" algn="l" rtl="0">
              <a:lnSpc>
                <a:spcPct val="140011"/>
              </a:lnSpc>
              <a:spcBef>
                <a:spcPts val="0"/>
              </a:spcBef>
              <a:spcAft>
                <a:spcPts val="0"/>
              </a:spcAft>
              <a:buNone/>
            </a:pPr>
            <a:endParaRPr sz="3399" b="0" i="0" u="none" strike="noStrike" cap="none">
              <a:solidFill>
                <a:srgbClr val="FFFFFF"/>
              </a:solidFill>
              <a:latin typeface="Arial"/>
              <a:ea typeface="Arial"/>
              <a:cs typeface="Arial"/>
              <a:sym typeface="Arial"/>
            </a:endParaRPr>
          </a:p>
          <a:p>
            <a:pPr marL="734059" marR="0" lvl="1" indent="-367030" algn="l" rtl="0">
              <a:lnSpc>
                <a:spcPct val="140011"/>
              </a:lnSpc>
              <a:spcBef>
                <a:spcPts val="0"/>
              </a:spcBef>
              <a:spcAft>
                <a:spcPts val="0"/>
              </a:spcAft>
              <a:buClr>
                <a:srgbClr val="FFFFFF"/>
              </a:buClr>
              <a:buSzPts val="3399"/>
              <a:buFont typeface="Arial"/>
              <a:buChar char="•"/>
            </a:pPr>
            <a:r>
              <a:rPr lang="en-US" sz="3399" b="0" i="0" u="none" strike="noStrike" cap="none">
                <a:solidFill>
                  <a:srgbClr val="FFFFFF"/>
                </a:solidFill>
                <a:latin typeface="Arial"/>
                <a:ea typeface="Arial"/>
                <a:cs typeface="Arial"/>
                <a:sym typeface="Arial"/>
              </a:rPr>
              <a:t>People from countries like Hong Kong, Australia do not prefer using Mobile Web for hotel bookings.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ECFF"/>
        </a:solidFill>
        <a:effectLst/>
      </p:bgPr>
    </p:bg>
    <p:spTree>
      <p:nvGrpSpPr>
        <p:cNvPr id="1" name="Shape 159"/>
        <p:cNvGrpSpPr/>
        <p:nvPr/>
      </p:nvGrpSpPr>
      <p:grpSpPr>
        <a:xfrm>
          <a:off x="0" y="0"/>
          <a:ext cx="0" cy="0"/>
          <a:chOff x="0" y="0"/>
          <a:chExt cx="0" cy="0"/>
        </a:xfrm>
      </p:grpSpPr>
      <p:pic>
        <p:nvPicPr>
          <p:cNvPr id="160" name="Google Shape;160;p12"/>
          <p:cNvPicPr preferRelativeResize="0"/>
          <p:nvPr/>
        </p:nvPicPr>
        <p:blipFill rotWithShape="1">
          <a:blip r:embed="rId3">
            <a:alphaModFix/>
          </a:blip>
          <a:srcRect/>
          <a:stretch/>
        </p:blipFill>
        <p:spPr>
          <a:xfrm>
            <a:off x="301402" y="463566"/>
            <a:ext cx="12388383" cy="9414491"/>
          </a:xfrm>
          <a:prstGeom prst="rect">
            <a:avLst/>
          </a:prstGeom>
          <a:noFill/>
          <a:ln>
            <a:noFill/>
          </a:ln>
        </p:spPr>
      </p:pic>
      <p:sp>
        <p:nvSpPr>
          <p:cNvPr id="161" name="Google Shape;161;p12"/>
          <p:cNvSpPr txBox="1"/>
          <p:nvPr/>
        </p:nvSpPr>
        <p:spPr>
          <a:xfrm>
            <a:off x="13016820" y="853055"/>
            <a:ext cx="4841400" cy="858090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000000"/>
                </a:solidFill>
                <a:latin typeface="Arial"/>
                <a:ea typeface="Arial"/>
                <a:cs typeface="Arial"/>
                <a:sym typeface="Arial"/>
              </a:rPr>
              <a:t>INSIGHTS:</a:t>
            </a:r>
            <a:endParaRPr/>
          </a:p>
          <a:p>
            <a:pPr marL="0" marR="0" lvl="0" indent="0" algn="ctr" rtl="0">
              <a:lnSpc>
                <a:spcPct val="140011"/>
              </a:lnSpc>
              <a:spcBef>
                <a:spcPts val="0"/>
              </a:spcBef>
              <a:spcAft>
                <a:spcPts val="0"/>
              </a:spcAft>
              <a:buNone/>
            </a:pPr>
            <a:endParaRPr sz="3399" b="0" i="0" u="none" strike="noStrike" cap="none">
              <a:solidFill>
                <a:srgbClr val="000000"/>
              </a:solidFill>
              <a:latin typeface="Arial"/>
              <a:ea typeface="Arial"/>
              <a:cs typeface="Arial"/>
              <a:sym typeface="Arial"/>
            </a:endParaRPr>
          </a:p>
          <a:p>
            <a:pPr marL="734059" marR="0" lvl="1" indent="-367030" algn="l" rtl="0">
              <a:lnSpc>
                <a:spcPct val="140011"/>
              </a:lnSpc>
              <a:spcBef>
                <a:spcPts val="0"/>
              </a:spcBef>
              <a:spcAft>
                <a:spcPts val="0"/>
              </a:spcAft>
              <a:buClr>
                <a:srgbClr val="000000"/>
              </a:buClr>
              <a:buSzPts val="3399"/>
              <a:buFont typeface="Arial"/>
              <a:buChar char="•"/>
            </a:pPr>
            <a:r>
              <a:rPr lang="en-US" sz="3399" b="0" i="0" u="none" strike="noStrike" cap="none">
                <a:solidFill>
                  <a:srgbClr val="000000"/>
                </a:solidFill>
                <a:latin typeface="Arial"/>
                <a:ea typeface="Arial"/>
                <a:cs typeface="Arial"/>
                <a:sym typeface="Arial"/>
              </a:rPr>
              <a:t>Bookings made through Mobile Apps are maximum in US and then in South Korea.</a:t>
            </a:r>
            <a:endParaRPr/>
          </a:p>
          <a:p>
            <a:pPr marL="0" marR="0" lvl="0" indent="0" algn="l" rtl="0">
              <a:lnSpc>
                <a:spcPct val="140011"/>
              </a:lnSpc>
              <a:spcBef>
                <a:spcPts val="0"/>
              </a:spcBef>
              <a:spcAft>
                <a:spcPts val="0"/>
              </a:spcAft>
              <a:buNone/>
            </a:pPr>
            <a:endParaRPr sz="3399" b="0" i="0" u="none" strike="noStrike" cap="none">
              <a:solidFill>
                <a:srgbClr val="000000"/>
              </a:solidFill>
              <a:latin typeface="Arial"/>
              <a:ea typeface="Arial"/>
              <a:cs typeface="Arial"/>
              <a:sym typeface="Arial"/>
            </a:endParaRPr>
          </a:p>
          <a:p>
            <a:pPr marL="734059" marR="0" lvl="1" indent="-367030" algn="l" rtl="0">
              <a:lnSpc>
                <a:spcPct val="140011"/>
              </a:lnSpc>
              <a:spcBef>
                <a:spcPts val="0"/>
              </a:spcBef>
              <a:spcAft>
                <a:spcPts val="0"/>
              </a:spcAft>
              <a:buClr>
                <a:srgbClr val="000000"/>
              </a:buClr>
              <a:buSzPts val="3399"/>
              <a:buFont typeface="Arial"/>
              <a:buChar char="•"/>
            </a:pPr>
            <a:r>
              <a:rPr lang="en-US" sz="3399" b="0" i="0" u="none" strike="noStrike" cap="none">
                <a:solidFill>
                  <a:srgbClr val="000000"/>
                </a:solidFill>
                <a:latin typeface="Arial"/>
                <a:ea typeface="Arial"/>
                <a:cs typeface="Arial"/>
                <a:sym typeface="Arial"/>
              </a:rPr>
              <a:t>Most people do not prefer using Mobile Apps for hotel bookings.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78067"/>
        </a:solidFill>
        <a:effectLst/>
      </p:bgPr>
    </p:bg>
    <p:spTree>
      <p:nvGrpSpPr>
        <p:cNvPr id="1" name="Shape 165"/>
        <p:cNvGrpSpPr/>
        <p:nvPr/>
      </p:nvGrpSpPr>
      <p:grpSpPr>
        <a:xfrm>
          <a:off x="0" y="0"/>
          <a:ext cx="0" cy="0"/>
          <a:chOff x="0" y="0"/>
          <a:chExt cx="0" cy="0"/>
        </a:xfrm>
      </p:grpSpPr>
      <p:pic>
        <p:nvPicPr>
          <p:cNvPr id="166" name="Google Shape;166;p13"/>
          <p:cNvPicPr preferRelativeResize="0"/>
          <p:nvPr/>
        </p:nvPicPr>
        <p:blipFill rotWithShape="1">
          <a:blip r:embed="rId3">
            <a:alphaModFix/>
          </a:blip>
          <a:srcRect/>
          <a:stretch/>
        </p:blipFill>
        <p:spPr>
          <a:xfrm>
            <a:off x="614486" y="569668"/>
            <a:ext cx="10664033" cy="9147663"/>
          </a:xfrm>
          <a:prstGeom prst="rect">
            <a:avLst/>
          </a:prstGeom>
          <a:noFill/>
          <a:ln>
            <a:noFill/>
          </a:ln>
        </p:spPr>
      </p:pic>
      <p:sp>
        <p:nvSpPr>
          <p:cNvPr id="167" name="Google Shape;167;p13"/>
          <p:cNvSpPr txBox="1"/>
          <p:nvPr/>
        </p:nvSpPr>
        <p:spPr>
          <a:xfrm>
            <a:off x="11701475" y="569675"/>
            <a:ext cx="6043500" cy="957180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2999" b="0" i="0" u="none" strike="noStrike" cap="none">
                <a:solidFill>
                  <a:srgbClr val="FFFFFF"/>
                </a:solidFill>
                <a:latin typeface="Arial"/>
                <a:ea typeface="Arial"/>
                <a:cs typeface="Arial"/>
                <a:sym typeface="Arial"/>
              </a:rPr>
              <a:t>INSIGHTS:</a:t>
            </a:r>
            <a:endParaRPr sz="1000"/>
          </a:p>
          <a:p>
            <a:pPr marL="0" marR="0" lvl="0" indent="0" algn="ctr" rtl="0">
              <a:lnSpc>
                <a:spcPct val="140011"/>
              </a:lnSpc>
              <a:spcBef>
                <a:spcPts val="0"/>
              </a:spcBef>
              <a:spcAft>
                <a:spcPts val="0"/>
              </a:spcAft>
              <a:buNone/>
            </a:pPr>
            <a:endParaRPr sz="2999" b="0" i="0" u="none" strike="noStrike" cap="none">
              <a:solidFill>
                <a:srgbClr val="FFFFFF"/>
              </a:solidFill>
              <a:latin typeface="Arial"/>
              <a:ea typeface="Arial"/>
              <a:cs typeface="Arial"/>
              <a:sym typeface="Arial"/>
            </a:endParaRPr>
          </a:p>
          <a:p>
            <a:pPr marL="734059" marR="0" lvl="1" indent="-341630" algn="l" rtl="0">
              <a:lnSpc>
                <a:spcPct val="140011"/>
              </a:lnSpc>
              <a:spcBef>
                <a:spcPts val="0"/>
              </a:spcBef>
              <a:spcAft>
                <a:spcPts val="0"/>
              </a:spcAft>
              <a:buClr>
                <a:srgbClr val="FFFFFF"/>
              </a:buClr>
              <a:buSzPts val="2999"/>
              <a:buFont typeface="Arial"/>
              <a:buChar char="•"/>
            </a:pPr>
            <a:r>
              <a:rPr lang="en-US" sz="2999" b="0" i="0" u="none" strike="noStrike" cap="none">
                <a:solidFill>
                  <a:srgbClr val="FFFFFF"/>
                </a:solidFill>
                <a:latin typeface="Arial"/>
                <a:ea typeface="Arial"/>
                <a:cs typeface="Arial"/>
                <a:sym typeface="Arial"/>
              </a:rPr>
              <a:t>Desktop is the most used platform for hotel booking specially in EMEA and APAC region.</a:t>
            </a:r>
            <a:endParaRPr sz="1000"/>
          </a:p>
          <a:p>
            <a:pPr marL="0" marR="0" lvl="0" indent="0" algn="l" rtl="0">
              <a:lnSpc>
                <a:spcPct val="140011"/>
              </a:lnSpc>
              <a:spcBef>
                <a:spcPts val="0"/>
              </a:spcBef>
              <a:spcAft>
                <a:spcPts val="0"/>
              </a:spcAft>
              <a:buNone/>
            </a:pPr>
            <a:endParaRPr sz="2999" b="0" i="0" u="none" strike="noStrike" cap="none">
              <a:solidFill>
                <a:srgbClr val="FFFFFF"/>
              </a:solidFill>
              <a:latin typeface="Arial"/>
              <a:ea typeface="Arial"/>
              <a:cs typeface="Arial"/>
              <a:sym typeface="Arial"/>
            </a:endParaRPr>
          </a:p>
          <a:p>
            <a:pPr marL="734059" marR="0" lvl="1" indent="-341630" algn="l" rtl="0">
              <a:lnSpc>
                <a:spcPct val="140011"/>
              </a:lnSpc>
              <a:spcBef>
                <a:spcPts val="0"/>
              </a:spcBef>
              <a:spcAft>
                <a:spcPts val="0"/>
              </a:spcAft>
              <a:buClr>
                <a:srgbClr val="FFFFFF"/>
              </a:buClr>
              <a:buSzPts val="2999"/>
              <a:buFont typeface="Arial"/>
              <a:buChar char="•"/>
            </a:pPr>
            <a:r>
              <a:rPr lang="en-US" sz="2999" b="0" i="0" u="none" strike="noStrike" cap="none">
                <a:solidFill>
                  <a:srgbClr val="FFFFFF"/>
                </a:solidFill>
                <a:latin typeface="Arial"/>
                <a:ea typeface="Arial"/>
                <a:cs typeface="Arial"/>
                <a:sym typeface="Arial"/>
              </a:rPr>
              <a:t>Mobile App and Mobile Web is least used in the LATAM region.</a:t>
            </a:r>
            <a:endParaRPr sz="1000"/>
          </a:p>
          <a:p>
            <a:pPr marL="0" marR="0" lvl="0" indent="0" algn="l" rtl="0">
              <a:lnSpc>
                <a:spcPct val="140011"/>
              </a:lnSpc>
              <a:spcBef>
                <a:spcPts val="0"/>
              </a:spcBef>
              <a:spcAft>
                <a:spcPts val="0"/>
              </a:spcAft>
              <a:buNone/>
            </a:pPr>
            <a:endParaRPr sz="2999" b="0" i="0" u="none" strike="noStrike" cap="none">
              <a:solidFill>
                <a:srgbClr val="FFFFFF"/>
              </a:solidFill>
              <a:latin typeface="Arial"/>
              <a:ea typeface="Arial"/>
              <a:cs typeface="Arial"/>
              <a:sym typeface="Arial"/>
            </a:endParaRPr>
          </a:p>
          <a:p>
            <a:pPr marL="734059" marR="0" lvl="1" indent="-341630" algn="l" rtl="0">
              <a:lnSpc>
                <a:spcPct val="140011"/>
              </a:lnSpc>
              <a:spcBef>
                <a:spcPts val="0"/>
              </a:spcBef>
              <a:spcAft>
                <a:spcPts val="0"/>
              </a:spcAft>
              <a:buClr>
                <a:srgbClr val="FFFFFF"/>
              </a:buClr>
              <a:buSzPts val="2999"/>
              <a:buFont typeface="Arial"/>
              <a:buChar char="•"/>
            </a:pPr>
            <a:r>
              <a:rPr lang="en-US" sz="2999" b="0" i="0" u="none" strike="noStrike" cap="none">
                <a:solidFill>
                  <a:srgbClr val="FFFFFF"/>
                </a:solidFill>
                <a:latin typeface="Arial"/>
                <a:ea typeface="Arial"/>
                <a:cs typeface="Arial"/>
                <a:sym typeface="Arial"/>
              </a:rPr>
              <a:t>Mobile Web is used more often than Mobile App except APAC region.</a:t>
            </a:r>
            <a:endParaRPr sz="1000"/>
          </a:p>
          <a:p>
            <a:pPr marL="0" marR="0" lvl="0" indent="0" algn="l" rtl="0">
              <a:lnSpc>
                <a:spcPct val="140011"/>
              </a:lnSpc>
              <a:spcBef>
                <a:spcPts val="0"/>
              </a:spcBef>
              <a:spcAft>
                <a:spcPts val="0"/>
              </a:spcAft>
              <a:buNone/>
            </a:pPr>
            <a:endParaRPr sz="3399" b="0" i="0" u="none" strike="noStrike" cap="non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8ECFF"/>
        </a:solidFill>
        <a:effectLst/>
      </p:bgPr>
    </p:bg>
    <p:spTree>
      <p:nvGrpSpPr>
        <p:cNvPr id="1" name="Shape 171"/>
        <p:cNvGrpSpPr/>
        <p:nvPr/>
      </p:nvGrpSpPr>
      <p:grpSpPr>
        <a:xfrm>
          <a:off x="0" y="0"/>
          <a:ext cx="0" cy="0"/>
          <a:chOff x="0" y="0"/>
          <a:chExt cx="0" cy="0"/>
        </a:xfrm>
      </p:grpSpPr>
      <p:pic>
        <p:nvPicPr>
          <p:cNvPr id="172" name="Google Shape;172;p14"/>
          <p:cNvPicPr preferRelativeResize="0"/>
          <p:nvPr/>
        </p:nvPicPr>
        <p:blipFill rotWithShape="1">
          <a:blip r:embed="rId3">
            <a:alphaModFix/>
          </a:blip>
          <a:srcRect/>
          <a:stretch/>
        </p:blipFill>
        <p:spPr>
          <a:xfrm>
            <a:off x="244151" y="578540"/>
            <a:ext cx="10708779" cy="9129920"/>
          </a:xfrm>
          <a:prstGeom prst="rect">
            <a:avLst/>
          </a:prstGeom>
          <a:noFill/>
          <a:ln>
            <a:noFill/>
          </a:ln>
        </p:spPr>
      </p:pic>
      <p:sp>
        <p:nvSpPr>
          <p:cNvPr id="173" name="Google Shape;173;p14"/>
          <p:cNvSpPr txBox="1"/>
          <p:nvPr/>
        </p:nvSpPr>
        <p:spPr>
          <a:xfrm>
            <a:off x="11653577" y="759179"/>
            <a:ext cx="5827200" cy="931350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000000"/>
                </a:solidFill>
                <a:latin typeface="Arial"/>
                <a:ea typeface="Arial"/>
                <a:cs typeface="Arial"/>
                <a:sym typeface="Arial"/>
              </a:rPr>
              <a:t>INSIGHTS:</a:t>
            </a:r>
            <a:endParaRPr/>
          </a:p>
          <a:p>
            <a:pPr marL="0" marR="0" lvl="0" indent="0" algn="ctr" rtl="0">
              <a:lnSpc>
                <a:spcPct val="140011"/>
              </a:lnSpc>
              <a:spcBef>
                <a:spcPts val="0"/>
              </a:spcBef>
              <a:spcAft>
                <a:spcPts val="0"/>
              </a:spcAft>
              <a:buNone/>
            </a:pPr>
            <a:endParaRPr sz="3399" b="0" i="0" u="none" strike="noStrike" cap="none">
              <a:solidFill>
                <a:srgbClr val="000000"/>
              </a:solidFill>
              <a:latin typeface="Arial"/>
              <a:ea typeface="Arial"/>
              <a:cs typeface="Arial"/>
              <a:sym typeface="Arial"/>
            </a:endParaRPr>
          </a:p>
          <a:p>
            <a:pPr marL="734059" marR="0" lvl="1" indent="-367030" algn="l" rtl="0">
              <a:lnSpc>
                <a:spcPct val="140011"/>
              </a:lnSpc>
              <a:spcBef>
                <a:spcPts val="0"/>
              </a:spcBef>
              <a:spcAft>
                <a:spcPts val="0"/>
              </a:spcAft>
              <a:buClr>
                <a:srgbClr val="000000"/>
              </a:buClr>
              <a:buSzPts val="3399"/>
              <a:buFont typeface="Arial"/>
              <a:buChar char="•"/>
            </a:pPr>
            <a:r>
              <a:rPr lang="en-US" sz="3399" b="0" i="0" u="none" strike="noStrike" cap="none">
                <a:solidFill>
                  <a:srgbClr val="000000"/>
                </a:solidFill>
                <a:latin typeface="Arial"/>
                <a:ea typeface="Arial"/>
                <a:cs typeface="Arial"/>
                <a:sym typeface="Arial"/>
              </a:rPr>
              <a:t>US travellers made the maximum bookings and Hong Kong travellers made the least number of bookings.</a:t>
            </a:r>
            <a:endParaRPr/>
          </a:p>
          <a:p>
            <a:pPr marL="0" marR="0" lvl="0" indent="0" algn="l" rtl="0">
              <a:lnSpc>
                <a:spcPct val="140011"/>
              </a:lnSpc>
              <a:spcBef>
                <a:spcPts val="0"/>
              </a:spcBef>
              <a:spcAft>
                <a:spcPts val="0"/>
              </a:spcAft>
              <a:buNone/>
            </a:pPr>
            <a:endParaRPr sz="3399" b="0" i="0" u="none" strike="noStrike" cap="none">
              <a:solidFill>
                <a:srgbClr val="000000"/>
              </a:solidFill>
              <a:latin typeface="Arial"/>
              <a:ea typeface="Arial"/>
              <a:cs typeface="Arial"/>
              <a:sym typeface="Arial"/>
            </a:endParaRPr>
          </a:p>
          <a:p>
            <a:pPr marL="734059" marR="0" lvl="1" indent="-367030" algn="l" rtl="0">
              <a:lnSpc>
                <a:spcPct val="140011"/>
              </a:lnSpc>
              <a:spcBef>
                <a:spcPts val="0"/>
              </a:spcBef>
              <a:spcAft>
                <a:spcPts val="0"/>
              </a:spcAft>
              <a:buClr>
                <a:srgbClr val="000000"/>
              </a:buClr>
              <a:buSzPts val="3399"/>
              <a:buFont typeface="Arial"/>
              <a:buChar char="•"/>
            </a:pPr>
            <a:r>
              <a:rPr lang="en-US" sz="3399" b="0" i="0" u="none" strike="noStrike" cap="none">
                <a:solidFill>
                  <a:srgbClr val="000000"/>
                </a:solidFill>
                <a:latin typeface="Arial"/>
                <a:ea typeface="Arial"/>
                <a:cs typeface="Arial"/>
                <a:sym typeface="Arial"/>
              </a:rPr>
              <a:t>Desktop is the most preferred platform for hotel booking in any country.</a:t>
            </a:r>
            <a:endParaRPr/>
          </a:p>
          <a:p>
            <a:pPr marL="0" marR="0" lvl="0" indent="0" algn="l" rtl="0">
              <a:lnSpc>
                <a:spcPct val="140011"/>
              </a:lnSpc>
              <a:spcBef>
                <a:spcPts val="0"/>
              </a:spcBef>
              <a:spcAft>
                <a:spcPts val="0"/>
              </a:spcAft>
              <a:buNone/>
            </a:pPr>
            <a:endParaRPr sz="3399"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78067"/>
        </a:solidFill>
        <a:effectLst/>
      </p:bgPr>
    </p:bg>
    <p:spTree>
      <p:nvGrpSpPr>
        <p:cNvPr id="1" name="Shape 177"/>
        <p:cNvGrpSpPr/>
        <p:nvPr/>
      </p:nvGrpSpPr>
      <p:grpSpPr>
        <a:xfrm>
          <a:off x="0" y="0"/>
          <a:ext cx="0" cy="0"/>
          <a:chOff x="0" y="0"/>
          <a:chExt cx="0" cy="0"/>
        </a:xfrm>
      </p:grpSpPr>
      <p:pic>
        <p:nvPicPr>
          <p:cNvPr id="178" name="Google Shape;178;p15"/>
          <p:cNvPicPr preferRelativeResize="0"/>
          <p:nvPr/>
        </p:nvPicPr>
        <p:blipFill rotWithShape="1">
          <a:blip r:embed="rId3">
            <a:alphaModFix/>
          </a:blip>
          <a:srcRect/>
          <a:stretch/>
        </p:blipFill>
        <p:spPr>
          <a:xfrm>
            <a:off x="437701" y="1100036"/>
            <a:ext cx="12146763" cy="8086928"/>
          </a:xfrm>
          <a:prstGeom prst="rect">
            <a:avLst/>
          </a:prstGeom>
          <a:noFill/>
          <a:ln>
            <a:noFill/>
          </a:ln>
        </p:spPr>
      </p:pic>
      <p:sp>
        <p:nvSpPr>
          <p:cNvPr id="179" name="Google Shape;179;p15"/>
          <p:cNvSpPr txBox="1"/>
          <p:nvPr/>
        </p:nvSpPr>
        <p:spPr>
          <a:xfrm>
            <a:off x="12894269" y="1207155"/>
            <a:ext cx="5043600" cy="858090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FFFFFF"/>
                </a:solidFill>
                <a:latin typeface="Arial"/>
                <a:ea typeface="Arial"/>
                <a:cs typeface="Arial"/>
                <a:sym typeface="Arial"/>
              </a:rPr>
              <a:t>INSIGHTS:</a:t>
            </a:r>
            <a:endParaRPr/>
          </a:p>
          <a:p>
            <a:pPr marL="0" marR="0" lvl="0" indent="0" algn="ctr" rtl="0">
              <a:lnSpc>
                <a:spcPct val="140011"/>
              </a:lnSpc>
              <a:spcBef>
                <a:spcPts val="0"/>
              </a:spcBef>
              <a:spcAft>
                <a:spcPts val="0"/>
              </a:spcAft>
              <a:buNone/>
            </a:pPr>
            <a:endParaRPr sz="3399" b="0" i="0" u="none" strike="noStrike" cap="none">
              <a:solidFill>
                <a:srgbClr val="FFFFFF"/>
              </a:solidFill>
              <a:latin typeface="Arial"/>
              <a:ea typeface="Arial"/>
              <a:cs typeface="Arial"/>
              <a:sym typeface="Arial"/>
            </a:endParaRPr>
          </a:p>
          <a:p>
            <a:pPr marL="734059" marR="0" lvl="1" indent="-367030" algn="l" rtl="0">
              <a:lnSpc>
                <a:spcPct val="140011"/>
              </a:lnSpc>
              <a:spcBef>
                <a:spcPts val="0"/>
              </a:spcBef>
              <a:spcAft>
                <a:spcPts val="0"/>
              </a:spcAft>
              <a:buClr>
                <a:srgbClr val="FFFFFF"/>
              </a:buClr>
              <a:buSzPts val="3399"/>
              <a:buFont typeface="Arial"/>
              <a:buChar char="•"/>
            </a:pPr>
            <a:r>
              <a:rPr lang="en-US" sz="3399" b="0" i="0" u="none" strike="noStrike" cap="none">
                <a:solidFill>
                  <a:srgbClr val="FFFFFF"/>
                </a:solidFill>
                <a:latin typeface="Arial"/>
                <a:ea typeface="Arial"/>
                <a:cs typeface="Arial"/>
                <a:sym typeface="Arial"/>
              </a:rPr>
              <a:t>69.44% net gross booking USD is generated by the  US travellers.</a:t>
            </a:r>
            <a:endParaRPr/>
          </a:p>
          <a:p>
            <a:pPr marL="0" marR="0" lvl="0" indent="0" algn="l" rtl="0">
              <a:lnSpc>
                <a:spcPct val="140011"/>
              </a:lnSpc>
              <a:spcBef>
                <a:spcPts val="0"/>
              </a:spcBef>
              <a:spcAft>
                <a:spcPts val="0"/>
              </a:spcAft>
              <a:buNone/>
            </a:pPr>
            <a:endParaRPr sz="3399" b="0" i="0" u="none" strike="noStrike" cap="none">
              <a:solidFill>
                <a:srgbClr val="FFFFFF"/>
              </a:solidFill>
              <a:latin typeface="Arial"/>
              <a:ea typeface="Arial"/>
              <a:cs typeface="Arial"/>
              <a:sym typeface="Arial"/>
            </a:endParaRPr>
          </a:p>
          <a:p>
            <a:pPr marL="734059" marR="0" lvl="1" indent="-367030" algn="l" rtl="0">
              <a:lnSpc>
                <a:spcPct val="140011"/>
              </a:lnSpc>
              <a:spcBef>
                <a:spcPts val="0"/>
              </a:spcBef>
              <a:spcAft>
                <a:spcPts val="0"/>
              </a:spcAft>
              <a:buClr>
                <a:srgbClr val="FFFFFF"/>
              </a:buClr>
              <a:buSzPts val="3399"/>
              <a:buFont typeface="Arial"/>
              <a:buChar char="•"/>
            </a:pPr>
            <a:r>
              <a:rPr lang="en-US" sz="3399" b="0" i="0" u="none" strike="noStrike" cap="none">
                <a:solidFill>
                  <a:srgbClr val="FFFFFF"/>
                </a:solidFill>
                <a:latin typeface="Arial"/>
                <a:ea typeface="Arial"/>
                <a:cs typeface="Arial"/>
                <a:sym typeface="Arial"/>
              </a:rPr>
              <a:t>The least net gross booking USD is generated by Hong Kong travellers.</a:t>
            </a:r>
            <a:endParaRPr/>
          </a:p>
          <a:p>
            <a:pPr marL="0" marR="0" lvl="0" indent="0" algn="l" rtl="0">
              <a:lnSpc>
                <a:spcPct val="140011"/>
              </a:lnSpc>
              <a:spcBef>
                <a:spcPts val="0"/>
              </a:spcBef>
              <a:spcAft>
                <a:spcPts val="0"/>
              </a:spcAft>
              <a:buNone/>
            </a:pPr>
            <a:endParaRPr sz="3399" b="0" i="0" u="none" strike="noStrike" cap="non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8ECFF"/>
        </a:solidFill>
        <a:effectLst/>
      </p:bgPr>
    </p:bg>
    <p:spTree>
      <p:nvGrpSpPr>
        <p:cNvPr id="1" name="Shape 183"/>
        <p:cNvGrpSpPr/>
        <p:nvPr/>
      </p:nvGrpSpPr>
      <p:grpSpPr>
        <a:xfrm>
          <a:off x="0" y="0"/>
          <a:ext cx="0" cy="0"/>
          <a:chOff x="0" y="0"/>
          <a:chExt cx="0" cy="0"/>
        </a:xfrm>
      </p:grpSpPr>
      <p:pic>
        <p:nvPicPr>
          <p:cNvPr id="184" name="Google Shape;184;p16"/>
          <p:cNvPicPr preferRelativeResize="0"/>
          <p:nvPr/>
        </p:nvPicPr>
        <p:blipFill rotWithShape="1">
          <a:blip r:embed="rId3">
            <a:alphaModFix/>
          </a:blip>
          <a:srcRect/>
          <a:stretch/>
        </p:blipFill>
        <p:spPr>
          <a:xfrm>
            <a:off x="341476" y="334020"/>
            <a:ext cx="11747745" cy="9618959"/>
          </a:xfrm>
          <a:prstGeom prst="rect">
            <a:avLst/>
          </a:prstGeom>
          <a:noFill/>
          <a:ln>
            <a:noFill/>
          </a:ln>
        </p:spPr>
      </p:pic>
      <p:sp>
        <p:nvSpPr>
          <p:cNvPr id="185" name="Google Shape;185;p16"/>
          <p:cNvSpPr txBox="1"/>
          <p:nvPr/>
        </p:nvSpPr>
        <p:spPr>
          <a:xfrm>
            <a:off x="12541955" y="1219342"/>
            <a:ext cx="5170200" cy="784830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000000"/>
                </a:solidFill>
                <a:latin typeface="Arial"/>
                <a:ea typeface="Arial"/>
                <a:cs typeface="Arial"/>
                <a:sym typeface="Arial"/>
              </a:rPr>
              <a:t>INSIGHTS:</a:t>
            </a:r>
            <a:endParaRPr/>
          </a:p>
          <a:p>
            <a:pPr marL="0" marR="0" lvl="0" indent="0" algn="ctr" rtl="0">
              <a:lnSpc>
                <a:spcPct val="140011"/>
              </a:lnSpc>
              <a:spcBef>
                <a:spcPts val="0"/>
              </a:spcBef>
              <a:spcAft>
                <a:spcPts val="0"/>
              </a:spcAft>
              <a:buNone/>
            </a:pPr>
            <a:endParaRPr sz="3399" b="0" i="0" u="none" strike="noStrike" cap="none">
              <a:solidFill>
                <a:srgbClr val="000000"/>
              </a:solidFill>
              <a:latin typeface="Arial"/>
              <a:ea typeface="Arial"/>
              <a:cs typeface="Arial"/>
              <a:sym typeface="Arial"/>
            </a:endParaRPr>
          </a:p>
          <a:p>
            <a:pPr marL="734059" marR="0" lvl="1" indent="-367030" algn="l" rtl="0">
              <a:lnSpc>
                <a:spcPct val="140011"/>
              </a:lnSpc>
              <a:spcBef>
                <a:spcPts val="0"/>
              </a:spcBef>
              <a:spcAft>
                <a:spcPts val="0"/>
              </a:spcAft>
              <a:buClr>
                <a:srgbClr val="000000"/>
              </a:buClr>
              <a:buSzPts val="3399"/>
              <a:buFont typeface="Arial"/>
              <a:buChar char="•"/>
            </a:pPr>
            <a:r>
              <a:rPr lang="en-US" sz="3399" b="0" i="0" u="none" strike="noStrike" cap="none">
                <a:solidFill>
                  <a:srgbClr val="000000"/>
                </a:solidFill>
                <a:latin typeface="Arial"/>
                <a:ea typeface="Arial"/>
                <a:cs typeface="Arial"/>
                <a:sym typeface="Arial"/>
              </a:rPr>
              <a:t>Maximum money spend on bookings is in week 45 of 2016 as well as 2017.</a:t>
            </a:r>
            <a:endParaRPr/>
          </a:p>
          <a:p>
            <a:pPr marL="0" marR="0" lvl="0" indent="0" algn="l" rtl="0">
              <a:lnSpc>
                <a:spcPct val="140011"/>
              </a:lnSpc>
              <a:spcBef>
                <a:spcPts val="0"/>
              </a:spcBef>
              <a:spcAft>
                <a:spcPts val="0"/>
              </a:spcAft>
              <a:buNone/>
            </a:pPr>
            <a:endParaRPr sz="3399" b="0" i="0" u="none" strike="noStrike" cap="none">
              <a:solidFill>
                <a:srgbClr val="000000"/>
              </a:solidFill>
              <a:latin typeface="Arial"/>
              <a:ea typeface="Arial"/>
              <a:cs typeface="Arial"/>
              <a:sym typeface="Arial"/>
            </a:endParaRPr>
          </a:p>
          <a:p>
            <a:pPr marL="734059" marR="0" lvl="1" indent="-367030" algn="l" rtl="0">
              <a:lnSpc>
                <a:spcPct val="140011"/>
              </a:lnSpc>
              <a:spcBef>
                <a:spcPts val="0"/>
              </a:spcBef>
              <a:spcAft>
                <a:spcPts val="0"/>
              </a:spcAft>
              <a:buClr>
                <a:srgbClr val="000000"/>
              </a:buClr>
              <a:buSzPts val="3399"/>
              <a:buFont typeface="Arial"/>
              <a:buChar char="•"/>
            </a:pPr>
            <a:r>
              <a:rPr lang="en-US" sz="3399" b="0" i="0" u="none" strike="noStrike" cap="none">
                <a:solidFill>
                  <a:srgbClr val="000000"/>
                </a:solidFill>
                <a:latin typeface="Arial"/>
                <a:ea typeface="Arial"/>
                <a:cs typeface="Arial"/>
                <a:sym typeface="Arial"/>
              </a:rPr>
              <a:t>2017 has a great increase in the net gross booking value than 2016.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78067"/>
        </a:solidFill>
        <a:effectLst/>
      </p:bgPr>
    </p:bg>
    <p:spTree>
      <p:nvGrpSpPr>
        <p:cNvPr id="1" name="Shape 189"/>
        <p:cNvGrpSpPr/>
        <p:nvPr/>
      </p:nvGrpSpPr>
      <p:grpSpPr>
        <a:xfrm>
          <a:off x="0" y="0"/>
          <a:ext cx="0" cy="0"/>
          <a:chOff x="0" y="0"/>
          <a:chExt cx="0" cy="0"/>
        </a:xfrm>
      </p:grpSpPr>
      <p:pic>
        <p:nvPicPr>
          <p:cNvPr id="190" name="Google Shape;190;p17"/>
          <p:cNvPicPr preferRelativeResize="0"/>
          <p:nvPr/>
        </p:nvPicPr>
        <p:blipFill rotWithShape="1">
          <a:blip r:embed="rId3">
            <a:alphaModFix/>
          </a:blip>
          <a:srcRect/>
          <a:stretch/>
        </p:blipFill>
        <p:spPr>
          <a:xfrm>
            <a:off x="405151" y="879824"/>
            <a:ext cx="11618517" cy="8527352"/>
          </a:xfrm>
          <a:prstGeom prst="rect">
            <a:avLst/>
          </a:prstGeom>
          <a:noFill/>
          <a:ln>
            <a:noFill/>
          </a:ln>
        </p:spPr>
      </p:pic>
      <p:sp>
        <p:nvSpPr>
          <p:cNvPr id="191" name="Google Shape;191;p17"/>
          <p:cNvSpPr txBox="1"/>
          <p:nvPr/>
        </p:nvSpPr>
        <p:spPr>
          <a:xfrm>
            <a:off x="12598580" y="563855"/>
            <a:ext cx="5170200" cy="915930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099" b="0" i="0" u="none" strike="noStrike" cap="none">
                <a:solidFill>
                  <a:srgbClr val="FFFFFF"/>
                </a:solidFill>
                <a:latin typeface="Arial"/>
                <a:ea typeface="Arial"/>
                <a:cs typeface="Arial"/>
                <a:sym typeface="Arial"/>
              </a:rPr>
              <a:t>INSIGHTS:</a:t>
            </a:r>
            <a:endParaRPr sz="1100"/>
          </a:p>
          <a:p>
            <a:pPr marL="0" marR="0" lvl="0" indent="0" algn="ctr" rtl="0">
              <a:lnSpc>
                <a:spcPct val="140011"/>
              </a:lnSpc>
              <a:spcBef>
                <a:spcPts val="0"/>
              </a:spcBef>
              <a:spcAft>
                <a:spcPts val="0"/>
              </a:spcAft>
              <a:buNone/>
            </a:pPr>
            <a:endParaRPr sz="3099" b="0" i="0" u="none" strike="noStrike" cap="none">
              <a:solidFill>
                <a:srgbClr val="FFFFFF"/>
              </a:solidFill>
              <a:latin typeface="Arial"/>
              <a:ea typeface="Arial"/>
              <a:cs typeface="Arial"/>
              <a:sym typeface="Arial"/>
            </a:endParaRPr>
          </a:p>
          <a:p>
            <a:pPr marL="734059" marR="0" lvl="1" indent="-347980" algn="l" rtl="0">
              <a:lnSpc>
                <a:spcPct val="140011"/>
              </a:lnSpc>
              <a:spcBef>
                <a:spcPts val="0"/>
              </a:spcBef>
              <a:spcAft>
                <a:spcPts val="0"/>
              </a:spcAft>
              <a:buClr>
                <a:srgbClr val="FFFFFF"/>
              </a:buClr>
              <a:buSzPts val="3099"/>
              <a:buFont typeface="Arial"/>
              <a:buChar char="•"/>
            </a:pPr>
            <a:r>
              <a:rPr lang="en-US" sz="3099" b="0" i="0" u="none" strike="noStrike" cap="none">
                <a:solidFill>
                  <a:srgbClr val="FFFFFF"/>
                </a:solidFill>
                <a:latin typeface="Arial"/>
                <a:ea typeface="Arial"/>
                <a:cs typeface="Arial"/>
                <a:sym typeface="Arial"/>
              </a:rPr>
              <a:t>In 2016, the maximum number of bookings were made in week 46 but the highest net gross booking value was achieved in week 45.</a:t>
            </a:r>
            <a:endParaRPr sz="1100"/>
          </a:p>
          <a:p>
            <a:pPr marL="0" marR="0" lvl="0" indent="0" algn="l" rtl="0">
              <a:lnSpc>
                <a:spcPct val="140011"/>
              </a:lnSpc>
              <a:spcBef>
                <a:spcPts val="0"/>
              </a:spcBef>
              <a:spcAft>
                <a:spcPts val="0"/>
              </a:spcAft>
              <a:buNone/>
            </a:pPr>
            <a:endParaRPr sz="3099" b="0" i="0" u="none" strike="noStrike" cap="none">
              <a:solidFill>
                <a:srgbClr val="FFFFFF"/>
              </a:solidFill>
              <a:latin typeface="Arial"/>
              <a:ea typeface="Arial"/>
              <a:cs typeface="Arial"/>
              <a:sym typeface="Arial"/>
            </a:endParaRPr>
          </a:p>
          <a:p>
            <a:pPr marL="734059" marR="0" lvl="1" indent="-347980" algn="l" rtl="0">
              <a:lnSpc>
                <a:spcPct val="140011"/>
              </a:lnSpc>
              <a:spcBef>
                <a:spcPts val="0"/>
              </a:spcBef>
              <a:spcAft>
                <a:spcPts val="0"/>
              </a:spcAft>
              <a:buClr>
                <a:srgbClr val="FFFFFF"/>
              </a:buClr>
              <a:buSzPts val="3099"/>
              <a:buFont typeface="Arial"/>
              <a:buChar char="•"/>
            </a:pPr>
            <a:r>
              <a:rPr lang="en-US" sz="3099" b="0" i="0" u="none" strike="noStrike" cap="none">
                <a:solidFill>
                  <a:srgbClr val="FFFFFF"/>
                </a:solidFill>
                <a:latin typeface="Arial"/>
                <a:ea typeface="Arial"/>
                <a:cs typeface="Arial"/>
                <a:sym typeface="Arial"/>
              </a:rPr>
              <a:t>In 2017, the maximum number of bookings and the highest net gross booking value was achieved in week 45.</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8ECFF"/>
        </a:solidFill>
        <a:effectLst/>
      </p:bgPr>
    </p:bg>
    <p:spTree>
      <p:nvGrpSpPr>
        <p:cNvPr id="1" name="Shape 195"/>
        <p:cNvGrpSpPr/>
        <p:nvPr/>
      </p:nvGrpSpPr>
      <p:grpSpPr>
        <a:xfrm>
          <a:off x="0" y="0"/>
          <a:ext cx="0" cy="0"/>
          <a:chOff x="0" y="0"/>
          <a:chExt cx="0" cy="0"/>
        </a:xfrm>
      </p:grpSpPr>
      <p:pic>
        <p:nvPicPr>
          <p:cNvPr id="196" name="Google Shape;196;p18"/>
          <p:cNvPicPr preferRelativeResize="0"/>
          <p:nvPr/>
        </p:nvPicPr>
        <p:blipFill rotWithShape="1">
          <a:blip r:embed="rId3">
            <a:alphaModFix/>
          </a:blip>
          <a:srcRect/>
          <a:stretch/>
        </p:blipFill>
        <p:spPr>
          <a:xfrm>
            <a:off x="2887293" y="0"/>
            <a:ext cx="12513413" cy="6521075"/>
          </a:xfrm>
          <a:prstGeom prst="rect">
            <a:avLst/>
          </a:prstGeom>
          <a:noFill/>
          <a:ln>
            <a:noFill/>
          </a:ln>
        </p:spPr>
      </p:pic>
      <p:sp>
        <p:nvSpPr>
          <p:cNvPr id="197" name="Google Shape;197;p18"/>
          <p:cNvSpPr txBox="1"/>
          <p:nvPr/>
        </p:nvSpPr>
        <p:spPr>
          <a:xfrm>
            <a:off x="0" y="6723016"/>
            <a:ext cx="18288000" cy="298069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000000"/>
                </a:solidFill>
                <a:latin typeface="Arial"/>
                <a:ea typeface="Arial"/>
                <a:cs typeface="Arial"/>
                <a:sym typeface="Arial"/>
              </a:rPr>
              <a:t>INSIGHTS:</a:t>
            </a:r>
            <a:endParaRPr/>
          </a:p>
          <a:p>
            <a:pPr marL="734059" marR="0" lvl="1" indent="-367030" algn="l" rtl="0">
              <a:lnSpc>
                <a:spcPct val="140011"/>
              </a:lnSpc>
              <a:spcBef>
                <a:spcPts val="0"/>
              </a:spcBef>
              <a:spcAft>
                <a:spcPts val="0"/>
              </a:spcAft>
              <a:buClr>
                <a:srgbClr val="000000"/>
              </a:buClr>
              <a:buSzPts val="3399"/>
              <a:buFont typeface="Arial"/>
              <a:buChar char="•"/>
            </a:pPr>
            <a:r>
              <a:rPr lang="en-US" sz="3399" b="0" i="0" u="none" strike="noStrike" cap="none">
                <a:solidFill>
                  <a:srgbClr val="000000"/>
                </a:solidFill>
                <a:latin typeface="Arial"/>
                <a:ea typeface="Arial"/>
                <a:cs typeface="Arial"/>
                <a:sym typeface="Arial"/>
              </a:rPr>
              <a:t>In NA region, the maximum gross booking value was attained in week 45 of 2017.</a:t>
            </a:r>
            <a:endParaRPr/>
          </a:p>
          <a:p>
            <a:pPr marL="734059" marR="0" lvl="1" indent="-367030" algn="l" rtl="0">
              <a:lnSpc>
                <a:spcPct val="140011"/>
              </a:lnSpc>
              <a:spcBef>
                <a:spcPts val="0"/>
              </a:spcBef>
              <a:spcAft>
                <a:spcPts val="0"/>
              </a:spcAft>
              <a:buClr>
                <a:srgbClr val="000000"/>
              </a:buClr>
              <a:buSzPts val="3399"/>
              <a:buFont typeface="Arial"/>
              <a:buChar char="•"/>
            </a:pPr>
            <a:r>
              <a:rPr lang="en-US" sz="3399" b="0" i="0" u="none" strike="noStrike" cap="none">
                <a:solidFill>
                  <a:srgbClr val="000000"/>
                </a:solidFill>
                <a:latin typeface="Arial"/>
                <a:ea typeface="Arial"/>
                <a:cs typeface="Arial"/>
                <a:sym typeface="Arial"/>
              </a:rPr>
              <a:t>In EMEA region, the maximum gross booking value was also seen in week 45 of 2017.</a:t>
            </a:r>
            <a:endParaRPr/>
          </a:p>
          <a:p>
            <a:pPr marL="734059" marR="0" lvl="1" indent="-367030" algn="l" rtl="0">
              <a:lnSpc>
                <a:spcPct val="140011"/>
              </a:lnSpc>
              <a:spcBef>
                <a:spcPts val="0"/>
              </a:spcBef>
              <a:spcAft>
                <a:spcPts val="0"/>
              </a:spcAft>
              <a:buClr>
                <a:srgbClr val="000000"/>
              </a:buClr>
              <a:buSzPts val="3399"/>
              <a:buFont typeface="Arial"/>
              <a:buChar char="•"/>
            </a:pPr>
            <a:r>
              <a:rPr lang="en-US" sz="3399" b="0" i="0" u="none" strike="noStrike" cap="none">
                <a:solidFill>
                  <a:srgbClr val="000000"/>
                </a:solidFill>
                <a:latin typeface="Arial"/>
                <a:ea typeface="Arial"/>
                <a:cs typeface="Arial"/>
                <a:sym typeface="Arial"/>
              </a:rPr>
              <a:t>In APAC region, the maximum gross booking value was attained in week 45 of 2016.</a:t>
            </a:r>
            <a:endParaRPr/>
          </a:p>
          <a:p>
            <a:pPr marL="734059" marR="0" lvl="1" indent="-367030" algn="l" rtl="0">
              <a:lnSpc>
                <a:spcPct val="140011"/>
              </a:lnSpc>
              <a:spcBef>
                <a:spcPts val="0"/>
              </a:spcBef>
              <a:spcAft>
                <a:spcPts val="0"/>
              </a:spcAft>
              <a:buClr>
                <a:srgbClr val="000000"/>
              </a:buClr>
              <a:buSzPts val="3399"/>
              <a:buFont typeface="Arial"/>
              <a:buChar char="•"/>
            </a:pPr>
            <a:r>
              <a:rPr lang="en-US" sz="3399" b="0" i="0" u="none" strike="noStrike" cap="none">
                <a:solidFill>
                  <a:srgbClr val="000000"/>
                </a:solidFill>
                <a:latin typeface="Arial"/>
                <a:ea typeface="Arial"/>
                <a:cs typeface="Arial"/>
                <a:sym typeface="Arial"/>
              </a:rPr>
              <a:t>In LATAM region, the maximum gross booking value was attained in week 45 of 2017.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78067"/>
        </a:solidFill>
        <a:effectLst/>
      </p:bgPr>
    </p:bg>
    <p:spTree>
      <p:nvGrpSpPr>
        <p:cNvPr id="1" name="Shape 201"/>
        <p:cNvGrpSpPr/>
        <p:nvPr/>
      </p:nvGrpSpPr>
      <p:grpSpPr>
        <a:xfrm>
          <a:off x="0" y="0"/>
          <a:ext cx="0" cy="0"/>
          <a:chOff x="0" y="0"/>
          <a:chExt cx="0" cy="0"/>
        </a:xfrm>
      </p:grpSpPr>
      <p:pic>
        <p:nvPicPr>
          <p:cNvPr id="202" name="Google Shape;202;p19"/>
          <p:cNvPicPr preferRelativeResize="0"/>
          <p:nvPr/>
        </p:nvPicPr>
        <p:blipFill rotWithShape="1">
          <a:blip r:embed="rId3">
            <a:alphaModFix/>
          </a:blip>
          <a:srcRect/>
          <a:stretch/>
        </p:blipFill>
        <p:spPr>
          <a:xfrm>
            <a:off x="242892" y="699282"/>
            <a:ext cx="13287026" cy="8888436"/>
          </a:xfrm>
          <a:prstGeom prst="rect">
            <a:avLst/>
          </a:prstGeom>
          <a:noFill/>
          <a:ln>
            <a:noFill/>
          </a:ln>
        </p:spPr>
      </p:pic>
      <p:sp>
        <p:nvSpPr>
          <p:cNvPr id="203" name="Google Shape;203;p19"/>
          <p:cNvSpPr txBox="1"/>
          <p:nvPr/>
        </p:nvSpPr>
        <p:spPr>
          <a:xfrm>
            <a:off x="13696947" y="1252854"/>
            <a:ext cx="4335900" cy="784830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FFFFFF"/>
                </a:solidFill>
                <a:latin typeface="Arial"/>
                <a:ea typeface="Arial"/>
                <a:cs typeface="Arial"/>
                <a:sym typeface="Arial"/>
              </a:rPr>
              <a:t>INSIGHTS:</a:t>
            </a:r>
            <a:endParaRPr/>
          </a:p>
          <a:p>
            <a:pPr marL="0" marR="0" lvl="0" indent="0" algn="ctr" rtl="0">
              <a:lnSpc>
                <a:spcPct val="140011"/>
              </a:lnSpc>
              <a:spcBef>
                <a:spcPts val="0"/>
              </a:spcBef>
              <a:spcAft>
                <a:spcPts val="0"/>
              </a:spcAft>
              <a:buNone/>
            </a:pPr>
            <a:endParaRPr sz="3399" b="0" i="0" u="none" strike="noStrike" cap="none">
              <a:solidFill>
                <a:srgbClr val="FFFFFF"/>
              </a:solidFill>
              <a:latin typeface="Arial"/>
              <a:ea typeface="Arial"/>
              <a:cs typeface="Arial"/>
              <a:sym typeface="Arial"/>
            </a:endParaRPr>
          </a:p>
          <a:p>
            <a:pPr marL="734059" marR="0" lvl="1" indent="-367030" algn="l" rtl="0">
              <a:lnSpc>
                <a:spcPct val="140011"/>
              </a:lnSpc>
              <a:spcBef>
                <a:spcPts val="0"/>
              </a:spcBef>
              <a:spcAft>
                <a:spcPts val="0"/>
              </a:spcAft>
              <a:buClr>
                <a:srgbClr val="FFFFFF"/>
              </a:buClr>
              <a:buSzPts val="3399"/>
              <a:buFont typeface="Arial"/>
              <a:buChar char="•"/>
            </a:pPr>
            <a:r>
              <a:rPr lang="en-US" sz="3399" b="0" i="0" u="none" strike="noStrike" cap="none">
                <a:solidFill>
                  <a:srgbClr val="FFFFFF"/>
                </a:solidFill>
                <a:latin typeface="Arial"/>
                <a:ea typeface="Arial"/>
                <a:cs typeface="Arial"/>
                <a:sym typeface="Arial"/>
              </a:rPr>
              <a:t>Maximum number of orders and amount is from NA region.</a:t>
            </a:r>
            <a:endParaRPr/>
          </a:p>
          <a:p>
            <a:pPr marL="0" marR="0" lvl="0" indent="0" algn="l" rtl="0">
              <a:lnSpc>
                <a:spcPct val="140011"/>
              </a:lnSpc>
              <a:spcBef>
                <a:spcPts val="0"/>
              </a:spcBef>
              <a:spcAft>
                <a:spcPts val="0"/>
              </a:spcAft>
              <a:buNone/>
            </a:pPr>
            <a:endParaRPr sz="3399" b="0" i="0" u="none" strike="noStrike" cap="none">
              <a:solidFill>
                <a:srgbClr val="FFFFFF"/>
              </a:solidFill>
              <a:latin typeface="Arial"/>
              <a:ea typeface="Arial"/>
              <a:cs typeface="Arial"/>
              <a:sym typeface="Arial"/>
            </a:endParaRPr>
          </a:p>
          <a:p>
            <a:pPr marL="734059" marR="0" lvl="1" indent="-367030" algn="l" rtl="0">
              <a:lnSpc>
                <a:spcPct val="140011"/>
              </a:lnSpc>
              <a:spcBef>
                <a:spcPts val="0"/>
              </a:spcBef>
              <a:spcAft>
                <a:spcPts val="0"/>
              </a:spcAft>
              <a:buClr>
                <a:srgbClr val="FFFFFF"/>
              </a:buClr>
              <a:buSzPts val="3399"/>
              <a:buFont typeface="Arial"/>
              <a:buChar char="•"/>
            </a:pPr>
            <a:r>
              <a:rPr lang="en-US" sz="3399" b="0" i="0" u="none" strike="noStrike" cap="none">
                <a:solidFill>
                  <a:srgbClr val="FFFFFF"/>
                </a:solidFill>
                <a:latin typeface="Arial"/>
                <a:ea typeface="Arial"/>
                <a:cs typeface="Arial"/>
                <a:sym typeface="Arial"/>
              </a:rPr>
              <a:t>The least number of orders and amount is from LATAM region.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g156ba51a60b_0_0"/>
          <p:cNvPicPr preferRelativeResize="0"/>
          <p:nvPr/>
        </p:nvPicPr>
        <p:blipFill>
          <a:blip r:embed="rId3">
            <a:alphaModFix/>
          </a:blip>
          <a:stretch>
            <a:fillRect/>
          </a:stretch>
        </p:blipFill>
        <p:spPr>
          <a:xfrm>
            <a:off x="0" y="0"/>
            <a:ext cx="18288000" cy="10287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8ECFF"/>
        </a:solidFill>
        <a:effectLst/>
      </p:bgPr>
    </p:bg>
    <p:spTree>
      <p:nvGrpSpPr>
        <p:cNvPr id="1" name="Shape 207"/>
        <p:cNvGrpSpPr/>
        <p:nvPr/>
      </p:nvGrpSpPr>
      <p:grpSpPr>
        <a:xfrm>
          <a:off x="0" y="0"/>
          <a:ext cx="0" cy="0"/>
          <a:chOff x="0" y="0"/>
          <a:chExt cx="0" cy="0"/>
        </a:xfrm>
      </p:grpSpPr>
      <p:pic>
        <p:nvPicPr>
          <p:cNvPr id="208" name="Google Shape;208;p20"/>
          <p:cNvPicPr preferRelativeResize="0"/>
          <p:nvPr/>
        </p:nvPicPr>
        <p:blipFill rotWithShape="1">
          <a:blip r:embed="rId3">
            <a:alphaModFix/>
          </a:blip>
          <a:srcRect b="9642"/>
          <a:stretch/>
        </p:blipFill>
        <p:spPr>
          <a:xfrm>
            <a:off x="309324" y="595799"/>
            <a:ext cx="10319222" cy="9095402"/>
          </a:xfrm>
          <a:prstGeom prst="rect">
            <a:avLst/>
          </a:prstGeom>
          <a:noFill/>
          <a:ln>
            <a:noFill/>
          </a:ln>
        </p:spPr>
      </p:pic>
      <p:sp>
        <p:nvSpPr>
          <p:cNvPr id="209" name="Google Shape;209;p20"/>
          <p:cNvSpPr txBox="1"/>
          <p:nvPr/>
        </p:nvSpPr>
        <p:spPr>
          <a:xfrm>
            <a:off x="11348535" y="1951804"/>
            <a:ext cx="6636000" cy="638340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000000"/>
                </a:solidFill>
                <a:latin typeface="Arial"/>
                <a:ea typeface="Arial"/>
                <a:cs typeface="Arial"/>
                <a:sym typeface="Arial"/>
              </a:rPr>
              <a:t>INSIGHTS:</a:t>
            </a:r>
            <a:endParaRPr/>
          </a:p>
          <a:p>
            <a:pPr marL="0" marR="0" lvl="0" indent="0" algn="ctr" rtl="0">
              <a:lnSpc>
                <a:spcPct val="140011"/>
              </a:lnSpc>
              <a:spcBef>
                <a:spcPts val="0"/>
              </a:spcBef>
              <a:spcAft>
                <a:spcPts val="0"/>
              </a:spcAft>
              <a:buNone/>
            </a:pPr>
            <a:endParaRPr sz="3399" b="0" i="0" u="none" strike="noStrike" cap="none">
              <a:solidFill>
                <a:srgbClr val="000000"/>
              </a:solidFill>
              <a:latin typeface="Arial"/>
              <a:ea typeface="Arial"/>
              <a:cs typeface="Arial"/>
              <a:sym typeface="Arial"/>
            </a:endParaRPr>
          </a:p>
          <a:p>
            <a:pPr marL="734059" marR="0" lvl="1" indent="-367030" algn="l" rtl="0">
              <a:lnSpc>
                <a:spcPct val="140011"/>
              </a:lnSpc>
              <a:spcBef>
                <a:spcPts val="0"/>
              </a:spcBef>
              <a:spcAft>
                <a:spcPts val="0"/>
              </a:spcAft>
              <a:buClr>
                <a:srgbClr val="000000"/>
              </a:buClr>
              <a:buSzPts val="3399"/>
              <a:buFont typeface="Arial"/>
              <a:buChar char="•"/>
            </a:pPr>
            <a:r>
              <a:rPr lang="en-US" sz="3399" b="0" i="0" u="none" strike="noStrike" cap="none">
                <a:solidFill>
                  <a:srgbClr val="000000"/>
                </a:solidFill>
                <a:latin typeface="Arial"/>
                <a:ea typeface="Arial"/>
                <a:cs typeface="Arial"/>
                <a:sym typeface="Arial"/>
              </a:rPr>
              <a:t>92.72% travellers book the hotels 8-30 days prior to their journey date.</a:t>
            </a:r>
            <a:endParaRPr/>
          </a:p>
          <a:p>
            <a:pPr marL="0" marR="0" lvl="0" indent="0" algn="l" rtl="0">
              <a:lnSpc>
                <a:spcPct val="140011"/>
              </a:lnSpc>
              <a:spcBef>
                <a:spcPts val="0"/>
              </a:spcBef>
              <a:spcAft>
                <a:spcPts val="0"/>
              </a:spcAft>
              <a:buNone/>
            </a:pPr>
            <a:endParaRPr sz="3399" b="0" i="0" u="none" strike="noStrike" cap="none">
              <a:solidFill>
                <a:srgbClr val="000000"/>
              </a:solidFill>
              <a:latin typeface="Arial"/>
              <a:ea typeface="Arial"/>
              <a:cs typeface="Arial"/>
              <a:sym typeface="Arial"/>
            </a:endParaRPr>
          </a:p>
          <a:p>
            <a:pPr marL="734059" marR="0" lvl="1" indent="-367030" algn="l" rtl="0">
              <a:lnSpc>
                <a:spcPct val="140011"/>
              </a:lnSpc>
              <a:spcBef>
                <a:spcPts val="0"/>
              </a:spcBef>
              <a:spcAft>
                <a:spcPts val="0"/>
              </a:spcAft>
              <a:buClr>
                <a:srgbClr val="000000"/>
              </a:buClr>
              <a:buSzPts val="3399"/>
              <a:buFont typeface="Arial"/>
              <a:buChar char="•"/>
            </a:pPr>
            <a:r>
              <a:rPr lang="en-US" sz="3399" b="0" i="0" u="none" strike="noStrike" cap="none">
                <a:solidFill>
                  <a:srgbClr val="000000"/>
                </a:solidFill>
                <a:latin typeface="Arial"/>
                <a:ea typeface="Arial"/>
                <a:cs typeface="Arial"/>
                <a:sym typeface="Arial"/>
              </a:rPr>
              <a:t>2.91% travellers book the hotels on spot/after their arrival.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78067"/>
        </a:solidFill>
        <a:effectLst/>
      </p:bgPr>
    </p:bg>
    <p:spTree>
      <p:nvGrpSpPr>
        <p:cNvPr id="1" name="Shape 213"/>
        <p:cNvGrpSpPr/>
        <p:nvPr/>
      </p:nvGrpSpPr>
      <p:grpSpPr>
        <a:xfrm>
          <a:off x="0" y="0"/>
          <a:ext cx="0" cy="0"/>
          <a:chOff x="0" y="0"/>
          <a:chExt cx="0" cy="0"/>
        </a:xfrm>
      </p:grpSpPr>
      <p:sp>
        <p:nvSpPr>
          <p:cNvPr id="214" name="Google Shape;214;p21"/>
          <p:cNvSpPr txBox="1"/>
          <p:nvPr/>
        </p:nvSpPr>
        <p:spPr>
          <a:xfrm>
            <a:off x="548468" y="333375"/>
            <a:ext cx="10495300" cy="13811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b="0" i="0" u="none" strike="noStrike" cap="none">
                <a:solidFill>
                  <a:srgbClr val="FFFFFF"/>
                </a:solidFill>
                <a:latin typeface="Arial"/>
                <a:ea typeface="Arial"/>
                <a:cs typeface="Arial"/>
                <a:sym typeface="Arial"/>
              </a:rPr>
              <a:t>Summary</a:t>
            </a:r>
            <a:endParaRPr/>
          </a:p>
        </p:txBody>
      </p:sp>
      <p:sp>
        <p:nvSpPr>
          <p:cNvPr id="215" name="Google Shape;215;p21"/>
          <p:cNvSpPr txBox="1"/>
          <p:nvPr/>
        </p:nvSpPr>
        <p:spPr>
          <a:xfrm>
            <a:off x="548468" y="1874882"/>
            <a:ext cx="17201582" cy="7536364"/>
          </a:xfrm>
          <a:prstGeom prst="rect">
            <a:avLst/>
          </a:prstGeom>
          <a:noFill/>
          <a:ln>
            <a:noFill/>
          </a:ln>
        </p:spPr>
        <p:txBody>
          <a:bodyPr spcFirstLastPara="1" wrap="square" lIns="0" tIns="0" rIns="0" bIns="0" anchor="t" anchorCtr="0">
            <a:spAutoFit/>
          </a:bodyPr>
          <a:lstStyle/>
          <a:p>
            <a:pPr marL="0" marR="0" lvl="0" indent="0" algn="l" rtl="0">
              <a:lnSpc>
                <a:spcPct val="140048"/>
              </a:lnSpc>
              <a:spcBef>
                <a:spcPts val="0"/>
              </a:spcBef>
              <a:spcAft>
                <a:spcPts val="0"/>
              </a:spcAft>
              <a:buNone/>
            </a:pPr>
            <a:r>
              <a:rPr lang="en-US" sz="3291" b="0" i="0" u="none" strike="noStrike" cap="none" dirty="0">
                <a:solidFill>
                  <a:srgbClr val="FFFFFF"/>
                </a:solidFill>
                <a:latin typeface="Arial"/>
                <a:ea typeface="Arial"/>
                <a:cs typeface="Arial"/>
                <a:sym typeface="Arial"/>
              </a:rPr>
              <a:t>After seeing the insights of different data visualizations, we can conclude that:</a:t>
            </a:r>
            <a:endParaRPr dirty="0"/>
          </a:p>
          <a:p>
            <a:pPr marL="0" marR="0" lvl="0" indent="0" algn="l" rtl="0">
              <a:lnSpc>
                <a:spcPct val="140006"/>
              </a:lnSpc>
              <a:spcBef>
                <a:spcPts val="0"/>
              </a:spcBef>
              <a:spcAft>
                <a:spcPts val="0"/>
              </a:spcAft>
              <a:buNone/>
            </a:pPr>
            <a:endParaRPr sz="3291" b="0" i="0" u="none" strike="noStrike" cap="none" dirty="0">
              <a:solidFill>
                <a:srgbClr val="FFFFFF"/>
              </a:solidFill>
              <a:latin typeface="Arial"/>
              <a:ea typeface="Arial"/>
              <a:cs typeface="Arial"/>
              <a:sym typeface="Arial"/>
            </a:endParaRPr>
          </a:p>
          <a:p>
            <a:pPr marL="710907" marR="0" lvl="1" indent="-355454" algn="l" rtl="0">
              <a:lnSpc>
                <a:spcPct val="140048"/>
              </a:lnSpc>
              <a:spcBef>
                <a:spcPts val="0"/>
              </a:spcBef>
              <a:spcAft>
                <a:spcPts val="0"/>
              </a:spcAft>
              <a:buClr>
                <a:srgbClr val="FFFFFF"/>
              </a:buClr>
              <a:buSzPts val="3291"/>
              <a:buFont typeface="Arial"/>
              <a:buChar char="•"/>
            </a:pPr>
            <a:r>
              <a:rPr lang="en-US" sz="3291" b="0" i="0" u="none" strike="noStrike" cap="none" dirty="0">
                <a:solidFill>
                  <a:srgbClr val="FFFFFF"/>
                </a:solidFill>
                <a:latin typeface="Arial"/>
                <a:ea typeface="Arial"/>
                <a:cs typeface="Arial"/>
                <a:sym typeface="Arial"/>
              </a:rPr>
              <a:t>Most users prefer using Desktop over Mobile Web or Mobile App to book hotels.</a:t>
            </a:r>
            <a:endParaRPr dirty="0"/>
          </a:p>
          <a:p>
            <a:pPr marL="710907" marR="0" lvl="1" indent="-355454" algn="l" rtl="0">
              <a:lnSpc>
                <a:spcPct val="140048"/>
              </a:lnSpc>
              <a:spcBef>
                <a:spcPts val="0"/>
              </a:spcBef>
              <a:spcAft>
                <a:spcPts val="0"/>
              </a:spcAft>
              <a:buClr>
                <a:srgbClr val="FFFFFF"/>
              </a:buClr>
              <a:buSzPts val="3291"/>
              <a:buFont typeface="Arial"/>
              <a:buChar char="•"/>
            </a:pPr>
            <a:r>
              <a:rPr lang="en-US" sz="3291" b="0" i="0" u="none" strike="noStrike" cap="none" dirty="0">
                <a:solidFill>
                  <a:srgbClr val="FFFFFF"/>
                </a:solidFill>
                <a:latin typeface="Arial"/>
                <a:ea typeface="Arial"/>
                <a:cs typeface="Arial"/>
                <a:sym typeface="Arial"/>
              </a:rPr>
              <a:t>Maximum number of bookings are made by US </a:t>
            </a:r>
            <a:r>
              <a:rPr lang="en-US" sz="3291" b="0" i="0" u="none" strike="noStrike" cap="none" dirty="0" err="1">
                <a:solidFill>
                  <a:srgbClr val="FFFFFF"/>
                </a:solidFill>
                <a:latin typeface="Arial"/>
                <a:ea typeface="Arial"/>
                <a:cs typeface="Arial"/>
                <a:sym typeface="Arial"/>
              </a:rPr>
              <a:t>travellers</a:t>
            </a:r>
            <a:r>
              <a:rPr lang="en-US" sz="3291" b="0" i="0" u="none" strike="noStrike" cap="none" dirty="0">
                <a:solidFill>
                  <a:srgbClr val="FFFFFF"/>
                </a:solidFill>
                <a:latin typeface="Arial"/>
                <a:ea typeface="Arial"/>
                <a:cs typeface="Arial"/>
                <a:sym typeface="Arial"/>
              </a:rPr>
              <a:t> and then by UK </a:t>
            </a:r>
            <a:r>
              <a:rPr lang="en-US" sz="3291" b="0" i="0" u="none" strike="noStrike" cap="none" dirty="0" err="1">
                <a:solidFill>
                  <a:srgbClr val="FFFFFF"/>
                </a:solidFill>
                <a:latin typeface="Arial"/>
                <a:ea typeface="Arial"/>
                <a:cs typeface="Arial"/>
                <a:sym typeface="Arial"/>
              </a:rPr>
              <a:t>travellers</a:t>
            </a:r>
            <a:r>
              <a:rPr lang="en-US" sz="3291" b="0" i="0" u="none" strike="noStrike" cap="none" dirty="0">
                <a:solidFill>
                  <a:srgbClr val="FFFFFF"/>
                </a:solidFill>
                <a:latin typeface="Arial"/>
                <a:ea typeface="Arial"/>
                <a:cs typeface="Arial"/>
                <a:sym typeface="Arial"/>
              </a:rPr>
              <a:t>. Thus, these 2 Countries generate the highest net gross booking amount.</a:t>
            </a:r>
            <a:endParaRPr dirty="0"/>
          </a:p>
          <a:p>
            <a:pPr marL="710907" marR="0" lvl="1" indent="-355454" algn="l" rtl="0">
              <a:lnSpc>
                <a:spcPct val="140048"/>
              </a:lnSpc>
              <a:spcBef>
                <a:spcPts val="0"/>
              </a:spcBef>
              <a:spcAft>
                <a:spcPts val="0"/>
              </a:spcAft>
              <a:buClr>
                <a:srgbClr val="FFFFFF"/>
              </a:buClr>
              <a:buSzPts val="3291"/>
              <a:buFont typeface="Arial"/>
              <a:buChar char="•"/>
            </a:pPr>
            <a:r>
              <a:rPr lang="en-US" sz="3291" b="0" i="0" u="none" strike="noStrike" cap="none" dirty="0">
                <a:solidFill>
                  <a:srgbClr val="FFFFFF"/>
                </a:solidFill>
                <a:latin typeface="Arial"/>
                <a:ea typeface="Arial"/>
                <a:cs typeface="Arial"/>
                <a:sym typeface="Arial"/>
              </a:rPr>
              <a:t>The number of orders and the net gross booking amount increases by year. </a:t>
            </a:r>
            <a:endParaRPr dirty="0"/>
          </a:p>
          <a:p>
            <a:pPr marL="710907" marR="0" lvl="1" indent="-355454" algn="l" rtl="0">
              <a:lnSpc>
                <a:spcPct val="140048"/>
              </a:lnSpc>
              <a:spcBef>
                <a:spcPts val="0"/>
              </a:spcBef>
              <a:spcAft>
                <a:spcPts val="0"/>
              </a:spcAft>
              <a:buClr>
                <a:srgbClr val="FFFFFF"/>
              </a:buClr>
              <a:buSzPts val="3291"/>
              <a:buFont typeface="Arial"/>
              <a:buChar char="•"/>
            </a:pPr>
            <a:r>
              <a:rPr lang="en-US" sz="3291" b="0" i="0" u="none" strike="noStrike" cap="none" dirty="0">
                <a:solidFill>
                  <a:srgbClr val="FFFFFF"/>
                </a:solidFill>
                <a:latin typeface="Arial"/>
                <a:ea typeface="Arial"/>
                <a:cs typeface="Arial"/>
                <a:sym typeface="Arial"/>
              </a:rPr>
              <a:t>The maximum gross booking value in 2017 was attained in week 45 for every region but in 2016, it was attained in week 46 for all the regions except APAC . Thus, we can say that the highest net gross booking amount is achieved in week 45 and week 46.</a:t>
            </a:r>
            <a:endParaRPr dirty="0"/>
          </a:p>
          <a:p>
            <a:pPr marL="710907" marR="0" lvl="1" indent="-355454" algn="l" rtl="0">
              <a:lnSpc>
                <a:spcPct val="140048"/>
              </a:lnSpc>
              <a:spcBef>
                <a:spcPts val="0"/>
              </a:spcBef>
              <a:spcAft>
                <a:spcPts val="0"/>
              </a:spcAft>
              <a:buClr>
                <a:srgbClr val="FFFFFF"/>
              </a:buClr>
              <a:buSzPts val="3291"/>
              <a:buFont typeface="Arial"/>
              <a:buChar char="•"/>
            </a:pPr>
            <a:r>
              <a:rPr lang="en-US" sz="3291" b="0" i="0" u="none" strike="noStrike" cap="none" dirty="0">
                <a:solidFill>
                  <a:srgbClr val="FFFFFF"/>
                </a:solidFill>
                <a:latin typeface="Arial"/>
                <a:ea typeface="Arial"/>
                <a:cs typeface="Arial"/>
                <a:sym typeface="Arial"/>
              </a:rPr>
              <a:t>NA region has the highest 'net gross booking value' and 'net orders' value.</a:t>
            </a:r>
            <a:endParaRPr dirty="0"/>
          </a:p>
          <a:p>
            <a:pPr marL="710907" marR="0" lvl="1" indent="-355454" algn="l" rtl="0">
              <a:lnSpc>
                <a:spcPct val="140048"/>
              </a:lnSpc>
              <a:spcBef>
                <a:spcPts val="0"/>
              </a:spcBef>
              <a:spcAft>
                <a:spcPts val="0"/>
              </a:spcAft>
              <a:buClr>
                <a:srgbClr val="FFFFFF"/>
              </a:buClr>
              <a:buSzPts val="3291"/>
              <a:buFont typeface="Arial"/>
              <a:buChar char="•"/>
            </a:pPr>
            <a:r>
              <a:rPr lang="en-US" sz="3291" b="0" i="0" u="none" strike="noStrike" cap="none" dirty="0">
                <a:solidFill>
                  <a:srgbClr val="FFFFFF"/>
                </a:solidFill>
                <a:latin typeface="Arial"/>
                <a:ea typeface="Arial"/>
                <a:cs typeface="Arial"/>
                <a:sym typeface="Arial"/>
              </a:rPr>
              <a:t>Maximum </a:t>
            </a:r>
            <a:r>
              <a:rPr lang="en-US" sz="3291" b="0" i="0" u="none" strike="noStrike" cap="none" dirty="0" err="1">
                <a:solidFill>
                  <a:srgbClr val="FFFFFF"/>
                </a:solidFill>
                <a:latin typeface="Arial"/>
                <a:ea typeface="Arial"/>
                <a:cs typeface="Arial"/>
                <a:sym typeface="Arial"/>
              </a:rPr>
              <a:t>travellers</a:t>
            </a:r>
            <a:r>
              <a:rPr lang="en-US" sz="3291" b="0" i="0" u="none" strike="noStrike" cap="none" dirty="0">
                <a:solidFill>
                  <a:srgbClr val="FFFFFF"/>
                </a:solidFill>
                <a:latin typeface="Arial"/>
                <a:ea typeface="Arial"/>
                <a:cs typeface="Arial"/>
                <a:sym typeface="Arial"/>
              </a:rPr>
              <a:t> book the hotels 8-30 days prior to their journey date.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8ECFF"/>
        </a:solidFill>
        <a:effectLst/>
      </p:bgPr>
    </p:bg>
    <p:spTree>
      <p:nvGrpSpPr>
        <p:cNvPr id="1" name="Shape 219"/>
        <p:cNvGrpSpPr/>
        <p:nvPr/>
      </p:nvGrpSpPr>
      <p:grpSpPr>
        <a:xfrm>
          <a:off x="0" y="0"/>
          <a:ext cx="0" cy="0"/>
          <a:chOff x="0" y="0"/>
          <a:chExt cx="0" cy="0"/>
        </a:xfrm>
      </p:grpSpPr>
      <p:sp>
        <p:nvSpPr>
          <p:cNvPr id="220" name="Google Shape;220;p22"/>
          <p:cNvSpPr txBox="1"/>
          <p:nvPr/>
        </p:nvSpPr>
        <p:spPr>
          <a:xfrm>
            <a:off x="548468" y="333375"/>
            <a:ext cx="10495300" cy="13811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b="0" i="0" u="none" strike="noStrike" cap="none">
                <a:solidFill>
                  <a:srgbClr val="000000"/>
                </a:solidFill>
                <a:latin typeface="Arial"/>
                <a:ea typeface="Arial"/>
                <a:cs typeface="Arial"/>
                <a:sym typeface="Arial"/>
              </a:rPr>
              <a:t>Recommendations</a:t>
            </a:r>
            <a:endParaRPr/>
          </a:p>
        </p:txBody>
      </p:sp>
      <p:sp>
        <p:nvSpPr>
          <p:cNvPr id="221" name="Google Shape;221;p22"/>
          <p:cNvSpPr txBox="1"/>
          <p:nvPr/>
        </p:nvSpPr>
        <p:spPr>
          <a:xfrm>
            <a:off x="548468" y="2077085"/>
            <a:ext cx="17365505" cy="695515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300" b="0" i="0" u="none" strike="noStrike" cap="none">
                <a:solidFill>
                  <a:srgbClr val="000000"/>
                </a:solidFill>
                <a:latin typeface="Arial"/>
                <a:ea typeface="Arial"/>
                <a:cs typeface="Arial"/>
                <a:sym typeface="Arial"/>
              </a:rPr>
              <a:t>Some recommendations that can be helpful are:</a:t>
            </a:r>
            <a:endParaRPr/>
          </a:p>
          <a:p>
            <a:pPr marL="0" marR="0" lvl="0" indent="0" algn="l" rtl="0">
              <a:lnSpc>
                <a:spcPct val="140000"/>
              </a:lnSpc>
              <a:spcBef>
                <a:spcPts val="0"/>
              </a:spcBef>
              <a:spcAft>
                <a:spcPts val="0"/>
              </a:spcAft>
              <a:buNone/>
            </a:pPr>
            <a:endParaRPr sz="3300" b="0" i="0" u="none" strike="noStrike" cap="none">
              <a:solidFill>
                <a:srgbClr val="000000"/>
              </a:solidFill>
              <a:latin typeface="Arial"/>
              <a:ea typeface="Arial"/>
              <a:cs typeface="Arial"/>
              <a:sym typeface="Arial"/>
            </a:endParaRPr>
          </a:p>
          <a:p>
            <a:pPr marL="712470" marR="0" lvl="1" indent="-356235" algn="l" rtl="0">
              <a:lnSpc>
                <a:spcPct val="140000"/>
              </a:lnSpc>
              <a:spcBef>
                <a:spcPts val="0"/>
              </a:spcBef>
              <a:spcAft>
                <a:spcPts val="0"/>
              </a:spcAft>
              <a:buClr>
                <a:srgbClr val="000000"/>
              </a:buClr>
              <a:buSzPts val="3300"/>
              <a:buFont typeface="Arial"/>
              <a:buChar char="•"/>
            </a:pPr>
            <a:r>
              <a:rPr lang="en-US" sz="3300" b="0" i="0" u="none" strike="noStrike" cap="none">
                <a:solidFill>
                  <a:srgbClr val="000000"/>
                </a:solidFill>
                <a:latin typeface="Arial"/>
                <a:ea typeface="Arial"/>
                <a:cs typeface="Arial"/>
                <a:sym typeface="Arial"/>
              </a:rPr>
              <a:t>In the NA region, maximum users are already using the Desktop for booking hotels. We can promote the beta version of the mobile app and mobile web as they are already familiar with the booking process and can help give feedbacks on the app and website.</a:t>
            </a:r>
            <a:endParaRPr/>
          </a:p>
          <a:p>
            <a:pPr marL="712470" marR="0" lvl="1" indent="-356235" algn="l" rtl="0">
              <a:lnSpc>
                <a:spcPct val="140000"/>
              </a:lnSpc>
              <a:spcBef>
                <a:spcPts val="0"/>
              </a:spcBef>
              <a:spcAft>
                <a:spcPts val="0"/>
              </a:spcAft>
              <a:buClr>
                <a:srgbClr val="000000"/>
              </a:buClr>
              <a:buSzPts val="3300"/>
              <a:buFont typeface="Arial"/>
              <a:buChar char="•"/>
            </a:pPr>
            <a:r>
              <a:rPr lang="en-US" sz="3300" b="0" i="0" u="none" strike="noStrike" cap="none">
                <a:solidFill>
                  <a:srgbClr val="000000"/>
                </a:solidFill>
                <a:latin typeface="Arial"/>
                <a:ea typeface="Arial"/>
                <a:cs typeface="Arial"/>
                <a:sym typeface="Arial"/>
              </a:rPr>
              <a:t>Since the highest net gross amount is achieved in week 45 and week 46, we can introduce discounts or some offers on the Mobile device booking window only to increase the Mobile Web and Mobile App marketing.</a:t>
            </a:r>
            <a:endParaRPr/>
          </a:p>
          <a:p>
            <a:pPr marL="712470" marR="0" lvl="1" indent="-356235" algn="l" rtl="0">
              <a:lnSpc>
                <a:spcPct val="140000"/>
              </a:lnSpc>
              <a:spcBef>
                <a:spcPts val="0"/>
              </a:spcBef>
              <a:spcAft>
                <a:spcPts val="0"/>
              </a:spcAft>
              <a:buClr>
                <a:srgbClr val="000000"/>
              </a:buClr>
              <a:buSzPts val="3300"/>
              <a:buFont typeface="Arial"/>
              <a:buChar char="•"/>
            </a:pPr>
            <a:r>
              <a:rPr lang="en-US" sz="3300" b="0" i="0" u="none" strike="noStrike" cap="none">
                <a:solidFill>
                  <a:srgbClr val="000000"/>
                </a:solidFill>
                <a:latin typeface="Arial"/>
                <a:ea typeface="Arial"/>
                <a:cs typeface="Arial"/>
                <a:sym typeface="Arial"/>
              </a:rPr>
              <a:t>Some percentage of travellers from US, United Kingdom and South Korea use Mobile App and Mobile Web for booking hotels. We can focus more on the needs and demands of these travellers while they are using Mobile App or Web.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78067"/>
        </a:solidFill>
        <a:effectLst/>
      </p:bgPr>
    </p:bg>
    <p:spTree>
      <p:nvGrpSpPr>
        <p:cNvPr id="1" name="Shape 225"/>
        <p:cNvGrpSpPr/>
        <p:nvPr/>
      </p:nvGrpSpPr>
      <p:grpSpPr>
        <a:xfrm>
          <a:off x="0" y="0"/>
          <a:ext cx="0" cy="0"/>
          <a:chOff x="0" y="0"/>
          <a:chExt cx="0" cy="0"/>
        </a:xfrm>
      </p:grpSpPr>
      <p:sp>
        <p:nvSpPr>
          <p:cNvPr id="226" name="Google Shape;226;p23"/>
          <p:cNvSpPr txBox="1"/>
          <p:nvPr/>
        </p:nvSpPr>
        <p:spPr>
          <a:xfrm>
            <a:off x="728675" y="2444125"/>
            <a:ext cx="17187600" cy="3555600"/>
          </a:xfrm>
          <a:prstGeom prst="rect">
            <a:avLst/>
          </a:prstGeom>
          <a:noFill/>
          <a:ln>
            <a:noFill/>
          </a:ln>
        </p:spPr>
        <p:txBody>
          <a:bodyPr spcFirstLastPara="1" wrap="square" lIns="0" tIns="0" rIns="0" bIns="0" anchor="t" anchorCtr="0">
            <a:spAutoFit/>
          </a:bodyPr>
          <a:lstStyle/>
          <a:p>
            <a:pPr marL="712470" marR="0" lvl="1" indent="-356235" algn="l" rtl="0">
              <a:lnSpc>
                <a:spcPct val="120000"/>
              </a:lnSpc>
              <a:spcBef>
                <a:spcPts val="0"/>
              </a:spcBef>
              <a:spcAft>
                <a:spcPts val="0"/>
              </a:spcAft>
              <a:buClr>
                <a:srgbClr val="FFFFFF"/>
              </a:buClr>
              <a:buSzPts val="3300"/>
              <a:buFont typeface="Arial"/>
              <a:buChar char="•"/>
            </a:pPr>
            <a:r>
              <a:rPr lang="en-US" sz="3300" b="0" i="0" u="none" strike="noStrike" cap="none">
                <a:solidFill>
                  <a:srgbClr val="FFFFFF"/>
                </a:solidFill>
                <a:latin typeface="Arial"/>
                <a:ea typeface="Arial"/>
                <a:cs typeface="Arial"/>
                <a:sym typeface="Arial"/>
              </a:rPr>
              <a:t>Including the destination region in the dataset will help us visualize the popular regions where travellers visit frequently. This information can help us maximize the profits.</a:t>
            </a:r>
            <a:endParaRPr/>
          </a:p>
          <a:p>
            <a:pPr marL="0" marR="0" lvl="0" indent="0" algn="l" rtl="0">
              <a:lnSpc>
                <a:spcPct val="120000"/>
              </a:lnSpc>
              <a:spcBef>
                <a:spcPts val="0"/>
              </a:spcBef>
              <a:spcAft>
                <a:spcPts val="0"/>
              </a:spcAft>
              <a:buNone/>
            </a:pPr>
            <a:endParaRPr sz="3300" b="0" i="0" u="none" strike="noStrike" cap="none">
              <a:solidFill>
                <a:srgbClr val="FFFFFF"/>
              </a:solidFill>
              <a:latin typeface="Arial"/>
              <a:ea typeface="Arial"/>
              <a:cs typeface="Arial"/>
              <a:sym typeface="Arial"/>
            </a:endParaRPr>
          </a:p>
          <a:p>
            <a:pPr marL="712470" marR="0" lvl="1" indent="-356235" algn="l" rtl="0">
              <a:lnSpc>
                <a:spcPct val="120000"/>
              </a:lnSpc>
              <a:spcBef>
                <a:spcPts val="0"/>
              </a:spcBef>
              <a:spcAft>
                <a:spcPts val="0"/>
              </a:spcAft>
              <a:buClr>
                <a:srgbClr val="FFFFFF"/>
              </a:buClr>
              <a:buSzPts val="3300"/>
              <a:buFont typeface="Arial"/>
              <a:buChar char="•"/>
            </a:pPr>
            <a:r>
              <a:rPr lang="en-US" sz="3300" b="0" i="0" u="none" strike="noStrike" cap="none">
                <a:solidFill>
                  <a:srgbClr val="FFFFFF"/>
                </a:solidFill>
                <a:latin typeface="Arial"/>
                <a:ea typeface="Arial"/>
                <a:cs typeface="Arial"/>
                <a:sym typeface="Arial"/>
              </a:rPr>
              <a:t>Including the number of cancellation orders in the dataset can help us understand the regions or countries which have the maximum cancellations. By knowing this information we can try to find the possible reasons for cancellation of bookings.</a:t>
            </a:r>
            <a:endParaRPr/>
          </a:p>
        </p:txBody>
      </p:sp>
      <p:sp>
        <p:nvSpPr>
          <p:cNvPr id="227" name="Google Shape;227;p23"/>
          <p:cNvSpPr txBox="1"/>
          <p:nvPr/>
        </p:nvSpPr>
        <p:spPr>
          <a:xfrm>
            <a:off x="548468" y="333375"/>
            <a:ext cx="10495300" cy="13811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b="0" i="0" u="none" strike="noStrike" cap="none">
                <a:solidFill>
                  <a:srgbClr val="FFFFFF"/>
                </a:solidFill>
                <a:latin typeface="Arial"/>
                <a:ea typeface="Arial"/>
                <a:cs typeface="Arial"/>
                <a:sym typeface="Arial"/>
              </a:rPr>
              <a:t>Recommendations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D8BBA"/>
        </a:solidFill>
        <a:effectLst/>
      </p:bgPr>
    </p:bg>
    <p:spTree>
      <p:nvGrpSpPr>
        <p:cNvPr id="1" name="Shape 231"/>
        <p:cNvGrpSpPr/>
        <p:nvPr/>
      </p:nvGrpSpPr>
      <p:grpSpPr>
        <a:xfrm>
          <a:off x="0" y="0"/>
          <a:ext cx="0" cy="0"/>
          <a:chOff x="0" y="0"/>
          <a:chExt cx="0" cy="0"/>
        </a:xfrm>
      </p:grpSpPr>
      <p:sp>
        <p:nvSpPr>
          <p:cNvPr id="232" name="Google Shape;232;p24"/>
          <p:cNvSpPr txBox="1"/>
          <p:nvPr/>
        </p:nvSpPr>
        <p:spPr>
          <a:xfrm>
            <a:off x="664946" y="2985588"/>
            <a:ext cx="7218900" cy="1665000"/>
          </a:xfrm>
          <a:prstGeom prst="rect">
            <a:avLst/>
          </a:prstGeom>
          <a:noFill/>
          <a:ln>
            <a:noFill/>
          </a:ln>
        </p:spPr>
        <p:txBody>
          <a:bodyPr spcFirstLastPara="1" wrap="square" lIns="0" tIns="0" rIns="0" bIns="0" anchor="t" anchorCtr="0">
            <a:spAutoFit/>
          </a:bodyPr>
          <a:lstStyle/>
          <a:p>
            <a:pPr marL="0" marR="0" lvl="0" indent="0" algn="l" rtl="0">
              <a:lnSpc>
                <a:spcPct val="139998"/>
              </a:lnSpc>
              <a:spcBef>
                <a:spcPts val="0"/>
              </a:spcBef>
              <a:spcAft>
                <a:spcPts val="0"/>
              </a:spcAft>
              <a:buNone/>
            </a:pPr>
            <a:r>
              <a:rPr lang="en-US" sz="10818" b="0" i="0" u="none" strike="noStrike" cap="none">
                <a:solidFill>
                  <a:srgbClr val="D8ECFF"/>
                </a:solidFill>
                <a:latin typeface="Arial"/>
                <a:ea typeface="Arial"/>
                <a:cs typeface="Arial"/>
                <a:sym typeface="Arial"/>
              </a:rPr>
              <a:t>Thank You</a:t>
            </a:r>
            <a:endParaRPr/>
          </a:p>
        </p:txBody>
      </p:sp>
      <p:sp>
        <p:nvSpPr>
          <p:cNvPr id="233" name="Google Shape;233;p24"/>
          <p:cNvSpPr txBox="1"/>
          <p:nvPr/>
        </p:nvSpPr>
        <p:spPr>
          <a:xfrm>
            <a:off x="13010793" y="748814"/>
            <a:ext cx="4248507" cy="441960"/>
          </a:xfrm>
          <a:prstGeom prst="rect">
            <a:avLst/>
          </a:prstGeom>
          <a:noFill/>
          <a:ln>
            <a:noFill/>
          </a:ln>
        </p:spPr>
        <p:txBody>
          <a:bodyPr spcFirstLastPara="1" wrap="square" lIns="0" tIns="0" rIns="0" bIns="0" anchor="t" anchorCtr="0">
            <a:spAutoFit/>
          </a:bodyPr>
          <a:lstStyle/>
          <a:p>
            <a:pPr marL="0" marR="0" lvl="0" indent="0" algn="r" rtl="0">
              <a:lnSpc>
                <a:spcPct val="130000"/>
              </a:lnSpc>
              <a:spcBef>
                <a:spcPts val="0"/>
              </a:spcBef>
              <a:spcAft>
                <a:spcPts val="0"/>
              </a:spcAft>
              <a:buNone/>
            </a:pPr>
            <a:r>
              <a:rPr lang="en-US" sz="2700" b="0" i="0" u="sng" strike="noStrike" cap="none">
                <a:solidFill>
                  <a:srgbClr val="2D8BBA"/>
                </a:solidFill>
                <a:latin typeface="Arial"/>
                <a:ea typeface="Arial"/>
                <a:cs typeface="Arial"/>
                <a:sym typeface="Arial"/>
              </a:rPr>
              <a:t>Back to Agenda</a:t>
            </a:r>
            <a:endParaRPr/>
          </a:p>
        </p:txBody>
      </p:sp>
      <p:pic>
        <p:nvPicPr>
          <p:cNvPr id="234" name="Google Shape;234;p24"/>
          <p:cNvPicPr preferRelativeResize="0"/>
          <p:nvPr/>
        </p:nvPicPr>
        <p:blipFill rotWithShape="1">
          <a:blip r:embed="rId3">
            <a:alphaModFix/>
          </a:blip>
          <a:srcRect/>
          <a:stretch/>
        </p:blipFill>
        <p:spPr>
          <a:xfrm>
            <a:off x="8676727" y="0"/>
            <a:ext cx="13404163" cy="14455470"/>
          </a:xfrm>
          <a:prstGeom prst="rect">
            <a:avLst/>
          </a:prstGeom>
          <a:noFill/>
          <a:ln>
            <a:noFill/>
          </a:ln>
        </p:spPr>
      </p:pic>
      <p:sp>
        <p:nvSpPr>
          <p:cNvPr id="235" name="Google Shape;235;p24"/>
          <p:cNvSpPr txBox="1"/>
          <p:nvPr/>
        </p:nvSpPr>
        <p:spPr>
          <a:xfrm>
            <a:off x="856350" y="6343700"/>
            <a:ext cx="6836100" cy="257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500"/>
              <a:t>POWER BI REPOSITORY LINK:</a:t>
            </a:r>
            <a:endParaRPr sz="3500"/>
          </a:p>
          <a:p>
            <a:pPr marL="0" lvl="0" indent="0" algn="l" rtl="0">
              <a:spcBef>
                <a:spcPts val="0"/>
              </a:spcBef>
              <a:spcAft>
                <a:spcPts val="0"/>
              </a:spcAft>
              <a:buNone/>
            </a:pPr>
            <a:r>
              <a:rPr lang="en-US" sz="3000" u="sng">
                <a:solidFill>
                  <a:schemeClr val="hlink"/>
                </a:solidFill>
                <a:hlinkClick r:id="rId4"/>
              </a:rPr>
              <a:t>https://app.powerbi.com/groups/me/reports/f0e385a6-7a86-4c2b-bf85-f37337b83ee8?ctid=d4963ce2-af94-4122-95a9-644e8b01624d&amp;pbi_source=linkShare</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78067"/>
        </a:solidFill>
        <a:effectLst/>
      </p:bgPr>
    </p:bg>
    <p:spTree>
      <p:nvGrpSpPr>
        <p:cNvPr id="1" name="Shape 100"/>
        <p:cNvGrpSpPr/>
        <p:nvPr/>
      </p:nvGrpSpPr>
      <p:grpSpPr>
        <a:xfrm>
          <a:off x="0" y="0"/>
          <a:ext cx="0" cy="0"/>
          <a:chOff x="0" y="0"/>
          <a:chExt cx="0" cy="0"/>
        </a:xfrm>
      </p:grpSpPr>
      <p:pic>
        <p:nvPicPr>
          <p:cNvPr id="101" name="Google Shape;101;p3"/>
          <p:cNvPicPr preferRelativeResize="0"/>
          <p:nvPr/>
        </p:nvPicPr>
        <p:blipFill rotWithShape="1">
          <a:blip r:embed="rId3">
            <a:alphaModFix/>
          </a:blip>
          <a:srcRect l="515" r="4830"/>
          <a:stretch/>
        </p:blipFill>
        <p:spPr>
          <a:xfrm>
            <a:off x="1584758" y="1714500"/>
            <a:ext cx="16230600" cy="8135150"/>
          </a:xfrm>
          <a:prstGeom prst="rect">
            <a:avLst/>
          </a:prstGeom>
          <a:noFill/>
          <a:ln>
            <a:noFill/>
          </a:ln>
        </p:spPr>
      </p:pic>
      <p:sp>
        <p:nvSpPr>
          <p:cNvPr id="102" name="Google Shape;102;p3"/>
          <p:cNvSpPr txBox="1"/>
          <p:nvPr/>
        </p:nvSpPr>
        <p:spPr>
          <a:xfrm>
            <a:off x="599019" y="333375"/>
            <a:ext cx="9929816" cy="13811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b="0" i="0" u="none" strike="noStrike" cap="none">
                <a:solidFill>
                  <a:srgbClr val="FFFFFF"/>
                </a:solidFill>
                <a:latin typeface="Arial"/>
                <a:ea typeface="Arial"/>
                <a:cs typeface="Arial"/>
                <a:sym typeface="Arial"/>
              </a:rPr>
              <a:t>Import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8ECFF"/>
        </a:solidFill>
        <a:effectLst/>
      </p:bgPr>
    </p:bg>
    <p:spTree>
      <p:nvGrpSpPr>
        <p:cNvPr id="1" name="Shape 106"/>
        <p:cNvGrpSpPr/>
        <p:nvPr/>
      </p:nvGrpSpPr>
      <p:grpSpPr>
        <a:xfrm>
          <a:off x="0" y="0"/>
          <a:ext cx="0" cy="0"/>
          <a:chOff x="0" y="0"/>
          <a:chExt cx="0" cy="0"/>
        </a:xfrm>
      </p:grpSpPr>
      <p:pic>
        <p:nvPicPr>
          <p:cNvPr id="107" name="Google Shape;107;p4"/>
          <p:cNvPicPr preferRelativeResize="0"/>
          <p:nvPr/>
        </p:nvPicPr>
        <p:blipFill>
          <a:blip r:embed="rId3">
            <a:alphaModFix/>
          </a:blip>
          <a:stretch>
            <a:fillRect/>
          </a:stretch>
        </p:blipFill>
        <p:spPr>
          <a:xfrm>
            <a:off x="0" y="0"/>
            <a:ext cx="18288000" cy="1028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8067"/>
        </a:solidFill>
        <a:effectLst/>
      </p:bgPr>
    </p:bg>
    <p:spTree>
      <p:nvGrpSpPr>
        <p:cNvPr id="1" name="Shape 111"/>
        <p:cNvGrpSpPr/>
        <p:nvPr/>
      </p:nvGrpSpPr>
      <p:grpSpPr>
        <a:xfrm>
          <a:off x="0" y="0"/>
          <a:ext cx="0" cy="0"/>
          <a:chOff x="0" y="0"/>
          <a:chExt cx="0" cy="0"/>
        </a:xfrm>
      </p:grpSpPr>
      <p:pic>
        <p:nvPicPr>
          <p:cNvPr id="112" name="Google Shape;112;p5"/>
          <p:cNvPicPr preferRelativeResize="0"/>
          <p:nvPr/>
        </p:nvPicPr>
        <p:blipFill rotWithShape="1">
          <a:blip r:embed="rId3">
            <a:alphaModFix/>
          </a:blip>
          <a:srcRect l="12341" t="18294" r="18514" b="1218"/>
          <a:stretch/>
        </p:blipFill>
        <p:spPr>
          <a:xfrm>
            <a:off x="2772701" y="2944567"/>
            <a:ext cx="12089873" cy="7120904"/>
          </a:xfrm>
          <a:prstGeom prst="rect">
            <a:avLst/>
          </a:prstGeom>
          <a:noFill/>
          <a:ln>
            <a:noFill/>
          </a:ln>
        </p:spPr>
      </p:pic>
      <p:sp>
        <p:nvSpPr>
          <p:cNvPr id="113" name="Google Shape;113;p5"/>
          <p:cNvSpPr txBox="1"/>
          <p:nvPr/>
        </p:nvSpPr>
        <p:spPr>
          <a:xfrm>
            <a:off x="748448" y="329100"/>
            <a:ext cx="8115300" cy="13854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b="0" i="0" u="none" strike="noStrike" cap="none">
                <a:solidFill>
                  <a:srgbClr val="FFFFFF"/>
                </a:solidFill>
                <a:latin typeface="Arial"/>
                <a:ea typeface="Arial"/>
                <a:cs typeface="Arial"/>
                <a:sym typeface="Arial"/>
              </a:rPr>
              <a:t>Clean Data</a:t>
            </a:r>
            <a:endParaRPr/>
          </a:p>
        </p:txBody>
      </p:sp>
      <p:sp>
        <p:nvSpPr>
          <p:cNvPr id="114" name="Google Shape;114;p5"/>
          <p:cNvSpPr txBox="1"/>
          <p:nvPr/>
        </p:nvSpPr>
        <p:spPr>
          <a:xfrm>
            <a:off x="877050" y="1714500"/>
            <a:ext cx="15422100" cy="960300"/>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None/>
            </a:pPr>
            <a:r>
              <a:rPr lang="en-US" sz="2599" b="0" i="0" u="none" strike="noStrike" cap="none">
                <a:solidFill>
                  <a:srgbClr val="FFFFFF"/>
                </a:solidFill>
                <a:latin typeface="Arial"/>
                <a:ea typeface="Arial"/>
                <a:cs typeface="Arial"/>
                <a:sym typeface="Arial"/>
              </a:rPr>
              <a:t>Cleaning data includes fixing incomplete, duplicate or otherwise erroneous data in a dataset.</a:t>
            </a:r>
            <a:endParaRPr/>
          </a:p>
          <a:p>
            <a:pPr marL="0" marR="0" lvl="0" indent="0" algn="l" rtl="0">
              <a:lnSpc>
                <a:spcPct val="140015"/>
              </a:lnSpc>
              <a:spcBef>
                <a:spcPts val="0"/>
              </a:spcBef>
              <a:spcAft>
                <a:spcPts val="0"/>
              </a:spcAft>
              <a:buNone/>
            </a:pPr>
            <a:r>
              <a:rPr lang="en-US" sz="2599" b="0" i="0" u="none" strike="noStrike" cap="none">
                <a:solidFill>
                  <a:srgbClr val="FFFFFF"/>
                </a:solidFill>
                <a:latin typeface="Arial"/>
                <a:ea typeface="Arial"/>
                <a:cs typeface="Arial"/>
                <a:sym typeface="Arial"/>
              </a:rPr>
              <a:t>In the given dataset, there are no incomplete or erroneous values.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8ECFF"/>
        </a:solidFill>
        <a:effectLst/>
      </p:bgPr>
    </p:bg>
    <p:spTree>
      <p:nvGrpSpPr>
        <p:cNvPr id="1" name="Shape 118"/>
        <p:cNvGrpSpPr/>
        <p:nvPr/>
      </p:nvGrpSpPr>
      <p:grpSpPr>
        <a:xfrm>
          <a:off x="0" y="0"/>
          <a:ext cx="0" cy="0"/>
          <a:chOff x="0" y="0"/>
          <a:chExt cx="0" cy="0"/>
        </a:xfrm>
      </p:grpSpPr>
      <p:sp>
        <p:nvSpPr>
          <p:cNvPr id="119" name="Google Shape;119;p6"/>
          <p:cNvSpPr txBox="1"/>
          <p:nvPr/>
        </p:nvSpPr>
        <p:spPr>
          <a:xfrm>
            <a:off x="1028700" y="1019175"/>
            <a:ext cx="6910589" cy="13811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b="0" i="0" u="none" strike="noStrike" cap="none">
                <a:solidFill>
                  <a:srgbClr val="000000"/>
                </a:solidFill>
                <a:latin typeface="Arial"/>
                <a:ea typeface="Arial"/>
                <a:cs typeface="Arial"/>
                <a:sym typeface="Arial"/>
              </a:rPr>
              <a:t>Format Data</a:t>
            </a:r>
            <a:endParaRPr/>
          </a:p>
        </p:txBody>
      </p:sp>
      <p:sp>
        <p:nvSpPr>
          <p:cNvPr id="120" name="Google Shape;120;p6"/>
          <p:cNvSpPr txBox="1"/>
          <p:nvPr/>
        </p:nvSpPr>
        <p:spPr>
          <a:xfrm>
            <a:off x="1028700" y="3052932"/>
            <a:ext cx="11253897" cy="575678"/>
          </a:xfrm>
          <a:prstGeom prst="rect">
            <a:avLst/>
          </a:prstGeom>
          <a:noFill/>
          <a:ln>
            <a:noFill/>
          </a:ln>
        </p:spPr>
        <p:txBody>
          <a:bodyPr spcFirstLastPara="1" wrap="square" lIns="0" tIns="0" rIns="0" bIns="0" anchor="t" anchorCtr="0">
            <a:spAutoFit/>
          </a:bodyPr>
          <a:lstStyle/>
          <a:p>
            <a:pPr marL="694101" marR="0" lvl="1" indent="-347050" algn="l" rtl="0">
              <a:lnSpc>
                <a:spcPct val="150031"/>
              </a:lnSpc>
              <a:spcBef>
                <a:spcPts val="0"/>
              </a:spcBef>
              <a:spcAft>
                <a:spcPts val="0"/>
              </a:spcAft>
              <a:buClr>
                <a:srgbClr val="000000"/>
              </a:buClr>
              <a:buSzPts val="3214"/>
              <a:buFont typeface="Arial"/>
              <a:buChar char="•"/>
            </a:pPr>
            <a:r>
              <a:rPr lang="en-US" sz="3214" b="0" i="0" u="none" strike="noStrike" cap="none">
                <a:solidFill>
                  <a:srgbClr val="000000"/>
                </a:solidFill>
                <a:latin typeface="Arial"/>
                <a:ea typeface="Arial"/>
                <a:cs typeface="Arial"/>
                <a:sym typeface="Arial"/>
              </a:rPr>
              <a:t>Formatting the 'Net Gross Booking Value USD' column</a:t>
            </a:r>
            <a:endParaRPr/>
          </a:p>
        </p:txBody>
      </p:sp>
      <p:sp>
        <p:nvSpPr>
          <p:cNvPr id="121" name="Google Shape;121;p6"/>
          <p:cNvSpPr txBox="1"/>
          <p:nvPr/>
        </p:nvSpPr>
        <p:spPr>
          <a:xfrm>
            <a:off x="1028700" y="5421738"/>
            <a:ext cx="11253897" cy="575678"/>
          </a:xfrm>
          <a:prstGeom prst="rect">
            <a:avLst/>
          </a:prstGeom>
          <a:noFill/>
          <a:ln>
            <a:noFill/>
          </a:ln>
        </p:spPr>
        <p:txBody>
          <a:bodyPr spcFirstLastPara="1" wrap="square" lIns="0" tIns="0" rIns="0" bIns="0" anchor="t" anchorCtr="0">
            <a:spAutoFit/>
          </a:bodyPr>
          <a:lstStyle/>
          <a:p>
            <a:pPr marL="694101" marR="0" lvl="1" indent="-347050" algn="l" rtl="0">
              <a:lnSpc>
                <a:spcPct val="150031"/>
              </a:lnSpc>
              <a:spcBef>
                <a:spcPts val="0"/>
              </a:spcBef>
              <a:spcAft>
                <a:spcPts val="0"/>
              </a:spcAft>
              <a:buClr>
                <a:srgbClr val="000000"/>
              </a:buClr>
              <a:buSzPts val="3214"/>
              <a:buFont typeface="Arial"/>
              <a:buChar char="•"/>
            </a:pPr>
            <a:r>
              <a:rPr lang="en-US" sz="3214" b="0" i="0" u="none" strike="noStrike" cap="none">
                <a:solidFill>
                  <a:srgbClr val="000000"/>
                </a:solidFill>
                <a:latin typeface="Arial"/>
                <a:ea typeface="Arial"/>
                <a:cs typeface="Arial"/>
                <a:sym typeface="Arial"/>
              </a:rPr>
              <a:t>Formatting the 'Booking Window Group' column</a:t>
            </a:r>
            <a:endParaRPr/>
          </a:p>
        </p:txBody>
      </p:sp>
      <p:sp>
        <p:nvSpPr>
          <p:cNvPr id="122" name="Google Shape;122;p6"/>
          <p:cNvSpPr txBox="1"/>
          <p:nvPr/>
        </p:nvSpPr>
        <p:spPr>
          <a:xfrm>
            <a:off x="1028700" y="4203858"/>
            <a:ext cx="11253897" cy="575678"/>
          </a:xfrm>
          <a:prstGeom prst="rect">
            <a:avLst/>
          </a:prstGeom>
          <a:noFill/>
          <a:ln>
            <a:noFill/>
          </a:ln>
        </p:spPr>
        <p:txBody>
          <a:bodyPr spcFirstLastPara="1" wrap="square" lIns="0" tIns="0" rIns="0" bIns="0" anchor="t" anchorCtr="0">
            <a:spAutoFit/>
          </a:bodyPr>
          <a:lstStyle/>
          <a:p>
            <a:pPr marL="694101" marR="0" lvl="1" indent="-347050" algn="l" rtl="0">
              <a:lnSpc>
                <a:spcPct val="150031"/>
              </a:lnSpc>
              <a:spcBef>
                <a:spcPts val="0"/>
              </a:spcBef>
              <a:spcAft>
                <a:spcPts val="0"/>
              </a:spcAft>
              <a:buClr>
                <a:srgbClr val="000000"/>
              </a:buClr>
              <a:buSzPts val="3214"/>
              <a:buFont typeface="Arial"/>
              <a:buChar char="•"/>
            </a:pPr>
            <a:r>
              <a:rPr lang="en-US" sz="3214" b="0" i="0" u="none" strike="noStrike" cap="none">
                <a:solidFill>
                  <a:srgbClr val="000000"/>
                </a:solidFill>
                <a:latin typeface="Arial"/>
                <a:ea typeface="Arial"/>
                <a:cs typeface="Arial"/>
                <a:sym typeface="Arial"/>
              </a:rPr>
              <a:t>Formatting the 'Net Orders' column</a:t>
            </a:r>
            <a:endParaRPr/>
          </a:p>
        </p:txBody>
      </p:sp>
      <p:pic>
        <p:nvPicPr>
          <p:cNvPr id="123" name="Google Shape;123;p6"/>
          <p:cNvPicPr preferRelativeResize="0"/>
          <p:nvPr/>
        </p:nvPicPr>
        <p:blipFill rotWithShape="1">
          <a:blip r:embed="rId3">
            <a:alphaModFix/>
          </a:blip>
          <a:srcRect/>
          <a:stretch/>
        </p:blipFill>
        <p:spPr>
          <a:xfrm rot="516667">
            <a:off x="13918050" y="2401757"/>
            <a:ext cx="9921661" cy="9849504"/>
          </a:xfrm>
          <a:prstGeom prst="rect">
            <a:avLst/>
          </a:prstGeom>
          <a:noFill/>
          <a:ln>
            <a:noFill/>
          </a:ln>
        </p:spPr>
      </p:pic>
      <p:pic>
        <p:nvPicPr>
          <p:cNvPr id="124" name="Google Shape;124;p6"/>
          <p:cNvPicPr preferRelativeResize="0"/>
          <p:nvPr/>
        </p:nvPicPr>
        <p:blipFill rotWithShape="1">
          <a:blip r:embed="rId3">
            <a:alphaModFix/>
          </a:blip>
          <a:srcRect/>
          <a:stretch/>
        </p:blipFill>
        <p:spPr>
          <a:xfrm rot="516667">
            <a:off x="8087235" y="6779583"/>
            <a:ext cx="9921661" cy="98495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78067"/>
        </a:solidFill>
        <a:effectLst/>
      </p:bgPr>
    </p:bg>
    <p:spTree>
      <p:nvGrpSpPr>
        <p:cNvPr id="1" name="Shape 128"/>
        <p:cNvGrpSpPr/>
        <p:nvPr/>
      </p:nvGrpSpPr>
      <p:grpSpPr>
        <a:xfrm>
          <a:off x="0" y="0"/>
          <a:ext cx="0" cy="0"/>
          <a:chOff x="0" y="0"/>
          <a:chExt cx="0" cy="0"/>
        </a:xfrm>
      </p:grpSpPr>
      <p:pic>
        <p:nvPicPr>
          <p:cNvPr id="129" name="Google Shape;129;p7"/>
          <p:cNvPicPr preferRelativeResize="0"/>
          <p:nvPr/>
        </p:nvPicPr>
        <p:blipFill rotWithShape="1">
          <a:blip r:embed="rId3">
            <a:alphaModFix/>
          </a:blip>
          <a:srcRect/>
          <a:stretch/>
        </p:blipFill>
        <p:spPr>
          <a:xfrm>
            <a:off x="1638301" y="1894792"/>
            <a:ext cx="15620999" cy="7997626"/>
          </a:xfrm>
          <a:prstGeom prst="rect">
            <a:avLst/>
          </a:prstGeom>
          <a:noFill/>
          <a:ln>
            <a:noFill/>
          </a:ln>
        </p:spPr>
      </p:pic>
      <p:sp>
        <p:nvSpPr>
          <p:cNvPr id="130" name="Google Shape;130;p7"/>
          <p:cNvSpPr txBox="1"/>
          <p:nvPr/>
        </p:nvSpPr>
        <p:spPr>
          <a:xfrm>
            <a:off x="725395" y="513667"/>
            <a:ext cx="10295237" cy="13811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b="0" i="0" u="none" strike="noStrike" cap="none">
                <a:solidFill>
                  <a:srgbClr val="FFFFFF"/>
                </a:solidFill>
                <a:latin typeface="Arial"/>
                <a:ea typeface="Arial"/>
                <a:cs typeface="Arial"/>
                <a:sym typeface="Arial"/>
              </a:rPr>
              <a:t>Format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8ECFF"/>
        </a:solidFill>
        <a:effectLst/>
      </p:bgPr>
    </p:bg>
    <p:spTree>
      <p:nvGrpSpPr>
        <p:cNvPr id="1" name="Shape 134"/>
        <p:cNvGrpSpPr/>
        <p:nvPr/>
      </p:nvGrpSpPr>
      <p:grpSpPr>
        <a:xfrm>
          <a:off x="0" y="0"/>
          <a:ext cx="0" cy="0"/>
          <a:chOff x="0" y="0"/>
          <a:chExt cx="0" cy="0"/>
        </a:xfrm>
      </p:grpSpPr>
      <p:pic>
        <p:nvPicPr>
          <p:cNvPr id="135" name="Google Shape;135;p8"/>
          <p:cNvPicPr preferRelativeResize="0"/>
          <p:nvPr/>
        </p:nvPicPr>
        <p:blipFill rotWithShape="1">
          <a:blip r:embed="rId3">
            <a:alphaModFix/>
          </a:blip>
          <a:srcRect/>
          <a:stretch/>
        </p:blipFill>
        <p:spPr>
          <a:xfrm>
            <a:off x="548468" y="1968500"/>
            <a:ext cx="10839044" cy="7923189"/>
          </a:xfrm>
          <a:prstGeom prst="rect">
            <a:avLst/>
          </a:prstGeom>
          <a:noFill/>
          <a:ln>
            <a:noFill/>
          </a:ln>
        </p:spPr>
      </p:pic>
      <p:sp>
        <p:nvSpPr>
          <p:cNvPr id="136" name="Google Shape;136;p8"/>
          <p:cNvSpPr txBox="1"/>
          <p:nvPr/>
        </p:nvSpPr>
        <p:spPr>
          <a:xfrm>
            <a:off x="548468" y="333375"/>
            <a:ext cx="10495300" cy="13811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b="0" i="0" u="none" strike="noStrike" cap="none">
                <a:solidFill>
                  <a:srgbClr val="000000"/>
                </a:solidFill>
                <a:latin typeface="Arial"/>
                <a:ea typeface="Arial"/>
                <a:cs typeface="Arial"/>
                <a:sym typeface="Arial"/>
              </a:rPr>
              <a:t>Data Visualizations</a:t>
            </a:r>
            <a:endParaRPr/>
          </a:p>
        </p:txBody>
      </p:sp>
      <p:sp>
        <p:nvSpPr>
          <p:cNvPr id="137" name="Google Shape;137;p8"/>
          <p:cNvSpPr txBox="1"/>
          <p:nvPr/>
        </p:nvSpPr>
        <p:spPr>
          <a:xfrm>
            <a:off x="11968433" y="2738412"/>
            <a:ext cx="5827200" cy="638340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000000"/>
                </a:solidFill>
                <a:latin typeface="Arial"/>
                <a:ea typeface="Arial"/>
                <a:cs typeface="Arial"/>
                <a:sym typeface="Arial"/>
              </a:rPr>
              <a:t>INSIGHTS:</a:t>
            </a:r>
            <a:endParaRPr/>
          </a:p>
          <a:p>
            <a:pPr marL="0" marR="0" lvl="0" indent="0" algn="ctr" rtl="0">
              <a:lnSpc>
                <a:spcPct val="140011"/>
              </a:lnSpc>
              <a:spcBef>
                <a:spcPts val="0"/>
              </a:spcBef>
              <a:spcAft>
                <a:spcPts val="0"/>
              </a:spcAft>
              <a:buNone/>
            </a:pPr>
            <a:endParaRPr sz="3399" b="0" i="0" u="none" strike="noStrike" cap="none">
              <a:solidFill>
                <a:srgbClr val="000000"/>
              </a:solidFill>
              <a:latin typeface="Arial"/>
              <a:ea typeface="Arial"/>
              <a:cs typeface="Arial"/>
              <a:sym typeface="Arial"/>
            </a:endParaRPr>
          </a:p>
          <a:p>
            <a:pPr marL="734059" marR="0" lvl="1" indent="-367030" algn="l" rtl="0">
              <a:lnSpc>
                <a:spcPct val="140011"/>
              </a:lnSpc>
              <a:spcBef>
                <a:spcPts val="0"/>
              </a:spcBef>
              <a:spcAft>
                <a:spcPts val="0"/>
              </a:spcAft>
              <a:buClr>
                <a:srgbClr val="000000"/>
              </a:buClr>
              <a:buSzPts val="3399"/>
              <a:buFont typeface="Arial"/>
              <a:buChar char="•"/>
            </a:pPr>
            <a:r>
              <a:rPr lang="en-US" sz="3399" b="0" i="0" u="none" strike="noStrike" cap="none">
                <a:solidFill>
                  <a:srgbClr val="000000"/>
                </a:solidFill>
                <a:latin typeface="Arial"/>
                <a:ea typeface="Arial"/>
                <a:cs typeface="Arial"/>
                <a:sym typeface="Arial"/>
              </a:rPr>
              <a:t>Maximum hotel bookings are made using the desktop.</a:t>
            </a:r>
            <a:endParaRPr/>
          </a:p>
          <a:p>
            <a:pPr marL="0" marR="0" lvl="0" indent="0" algn="l" rtl="0">
              <a:lnSpc>
                <a:spcPct val="140011"/>
              </a:lnSpc>
              <a:spcBef>
                <a:spcPts val="0"/>
              </a:spcBef>
              <a:spcAft>
                <a:spcPts val="0"/>
              </a:spcAft>
              <a:buNone/>
            </a:pPr>
            <a:endParaRPr sz="3399" b="0" i="0" u="none" strike="noStrike" cap="none">
              <a:solidFill>
                <a:srgbClr val="000000"/>
              </a:solidFill>
              <a:latin typeface="Arial"/>
              <a:ea typeface="Arial"/>
              <a:cs typeface="Arial"/>
              <a:sym typeface="Arial"/>
            </a:endParaRPr>
          </a:p>
          <a:p>
            <a:pPr marL="734059" marR="0" lvl="1" indent="-367030" algn="l" rtl="0">
              <a:lnSpc>
                <a:spcPct val="140011"/>
              </a:lnSpc>
              <a:spcBef>
                <a:spcPts val="0"/>
              </a:spcBef>
              <a:spcAft>
                <a:spcPts val="0"/>
              </a:spcAft>
              <a:buClr>
                <a:srgbClr val="000000"/>
              </a:buClr>
              <a:buSzPts val="3399"/>
              <a:buFont typeface="Arial"/>
              <a:buChar char="•"/>
            </a:pPr>
            <a:r>
              <a:rPr lang="en-US" sz="3399" b="0" i="0" u="none" strike="noStrike" cap="none">
                <a:solidFill>
                  <a:srgbClr val="000000"/>
                </a:solidFill>
                <a:latin typeface="Arial"/>
                <a:ea typeface="Arial"/>
                <a:cs typeface="Arial"/>
                <a:sym typeface="Arial"/>
              </a:rPr>
              <a:t>The least preferred platform for hotel booking is the Mobile App.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78067"/>
        </a:solidFill>
        <a:effectLst/>
      </p:bgPr>
    </p:bg>
    <p:spTree>
      <p:nvGrpSpPr>
        <p:cNvPr id="1" name="Shape 141"/>
        <p:cNvGrpSpPr/>
        <p:nvPr/>
      </p:nvGrpSpPr>
      <p:grpSpPr>
        <a:xfrm>
          <a:off x="0" y="0"/>
          <a:ext cx="0" cy="0"/>
          <a:chOff x="0" y="0"/>
          <a:chExt cx="0" cy="0"/>
        </a:xfrm>
      </p:grpSpPr>
      <p:pic>
        <p:nvPicPr>
          <p:cNvPr id="142" name="Google Shape;142;p9"/>
          <p:cNvPicPr preferRelativeResize="0"/>
          <p:nvPr/>
        </p:nvPicPr>
        <p:blipFill rotWithShape="1">
          <a:blip r:embed="rId3">
            <a:alphaModFix/>
          </a:blip>
          <a:srcRect/>
          <a:stretch/>
        </p:blipFill>
        <p:spPr>
          <a:xfrm>
            <a:off x="288685" y="821872"/>
            <a:ext cx="11796241" cy="8643257"/>
          </a:xfrm>
          <a:prstGeom prst="rect">
            <a:avLst/>
          </a:prstGeom>
          <a:noFill/>
          <a:ln>
            <a:noFill/>
          </a:ln>
        </p:spPr>
      </p:pic>
      <p:sp>
        <p:nvSpPr>
          <p:cNvPr id="143" name="Google Shape;143;p9"/>
          <p:cNvSpPr txBox="1"/>
          <p:nvPr/>
        </p:nvSpPr>
        <p:spPr>
          <a:xfrm>
            <a:off x="12084934" y="1219354"/>
            <a:ext cx="5827200" cy="784830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FFFFFF"/>
                </a:solidFill>
                <a:latin typeface="Arial"/>
                <a:ea typeface="Arial"/>
                <a:cs typeface="Arial"/>
                <a:sym typeface="Arial"/>
              </a:rPr>
              <a:t>INSIGHTS:</a:t>
            </a:r>
            <a:endParaRPr/>
          </a:p>
          <a:p>
            <a:pPr marL="0" marR="0" lvl="0" indent="0" algn="ctr" rtl="0">
              <a:lnSpc>
                <a:spcPct val="140011"/>
              </a:lnSpc>
              <a:spcBef>
                <a:spcPts val="0"/>
              </a:spcBef>
              <a:spcAft>
                <a:spcPts val="0"/>
              </a:spcAft>
              <a:buNone/>
            </a:pPr>
            <a:endParaRPr sz="3399" b="0" i="0" u="none" strike="noStrike" cap="none">
              <a:solidFill>
                <a:srgbClr val="FFFFFF"/>
              </a:solidFill>
              <a:latin typeface="Arial"/>
              <a:ea typeface="Arial"/>
              <a:cs typeface="Arial"/>
              <a:sym typeface="Arial"/>
            </a:endParaRPr>
          </a:p>
          <a:p>
            <a:pPr marL="734059" marR="0" lvl="1" indent="-367030" algn="l" rtl="0">
              <a:lnSpc>
                <a:spcPct val="140011"/>
              </a:lnSpc>
              <a:spcBef>
                <a:spcPts val="0"/>
              </a:spcBef>
              <a:spcAft>
                <a:spcPts val="0"/>
              </a:spcAft>
              <a:buClr>
                <a:srgbClr val="FFFFFF"/>
              </a:buClr>
              <a:buSzPts val="3399"/>
              <a:buFont typeface="Arial"/>
              <a:buChar char="•"/>
            </a:pPr>
            <a:r>
              <a:rPr lang="en-US" sz="3399" b="0" i="0" u="none" strike="noStrike" cap="none">
                <a:solidFill>
                  <a:srgbClr val="FFFFFF"/>
                </a:solidFill>
                <a:latin typeface="Arial"/>
                <a:ea typeface="Arial"/>
                <a:cs typeface="Arial"/>
                <a:sym typeface="Arial"/>
              </a:rPr>
              <a:t>Maximum hotel bookings are made by the travellers originating from US.</a:t>
            </a:r>
            <a:endParaRPr/>
          </a:p>
          <a:p>
            <a:pPr marL="0" marR="0" lvl="0" indent="0" algn="l" rtl="0">
              <a:lnSpc>
                <a:spcPct val="140011"/>
              </a:lnSpc>
              <a:spcBef>
                <a:spcPts val="0"/>
              </a:spcBef>
              <a:spcAft>
                <a:spcPts val="0"/>
              </a:spcAft>
              <a:buNone/>
            </a:pPr>
            <a:endParaRPr sz="3399" b="0" i="0" u="none" strike="noStrike" cap="none">
              <a:solidFill>
                <a:srgbClr val="FFFFFF"/>
              </a:solidFill>
              <a:latin typeface="Arial"/>
              <a:ea typeface="Arial"/>
              <a:cs typeface="Arial"/>
              <a:sym typeface="Arial"/>
            </a:endParaRPr>
          </a:p>
          <a:p>
            <a:pPr marL="734059" marR="0" lvl="1" indent="-367030" algn="l" rtl="0">
              <a:lnSpc>
                <a:spcPct val="140011"/>
              </a:lnSpc>
              <a:spcBef>
                <a:spcPts val="0"/>
              </a:spcBef>
              <a:spcAft>
                <a:spcPts val="0"/>
              </a:spcAft>
              <a:buClr>
                <a:srgbClr val="FFFFFF"/>
              </a:buClr>
              <a:buSzPts val="3399"/>
              <a:buFont typeface="Arial"/>
              <a:buChar char="•"/>
            </a:pPr>
            <a:r>
              <a:rPr lang="en-US" sz="3399" b="0" i="0" u="none" strike="noStrike" cap="none">
                <a:solidFill>
                  <a:srgbClr val="FFFFFF"/>
                </a:solidFill>
                <a:latin typeface="Arial"/>
                <a:ea typeface="Arial"/>
                <a:cs typeface="Arial"/>
                <a:sym typeface="Arial"/>
              </a:rPr>
              <a:t>The minimum number of bookings are made by the travellers originating from Brazil, Norway, Australia, Hong Kong</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927</Words>
  <Application>Microsoft Office PowerPoint</Application>
  <PresentationFormat>Custom</PresentationFormat>
  <Paragraphs>104</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ALPANA SINGH</cp:lastModifiedBy>
  <cp:revision>1</cp:revision>
  <dcterms:created xsi:type="dcterms:W3CDTF">2006-08-16T00:00:00Z</dcterms:created>
  <dcterms:modified xsi:type="dcterms:W3CDTF">2023-03-26T07:16:14Z</dcterms:modified>
</cp:coreProperties>
</file>