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BFF8FD-5833-4050-B501-C2BFCD73CD5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0AF3D7-B862-4A77-A078-CBC8B2163690}">
      <dgm:prSet/>
      <dgm:spPr/>
      <dgm:t>
        <a:bodyPr/>
        <a:lstStyle/>
        <a:p>
          <a:r>
            <a:rPr lang="en-GB" b="1"/>
            <a:t>Verify URLs:</a:t>
          </a:r>
          <a:r>
            <a:rPr lang="en-GB"/>
            <a:t> Always verify the URL before entering sensitive information.</a:t>
          </a:r>
          <a:endParaRPr lang="en-US"/>
        </a:p>
      </dgm:t>
    </dgm:pt>
    <dgm:pt modelId="{94F793E1-157E-485D-8833-02C992C45E0B}" type="parTrans" cxnId="{9E80F817-E516-4B36-B60B-505552656B0C}">
      <dgm:prSet/>
      <dgm:spPr/>
      <dgm:t>
        <a:bodyPr/>
        <a:lstStyle/>
        <a:p>
          <a:endParaRPr lang="en-US"/>
        </a:p>
      </dgm:t>
    </dgm:pt>
    <dgm:pt modelId="{564A6120-D2B8-4966-9E9C-56855F56F8D6}" type="sibTrans" cxnId="{9E80F817-E516-4B36-B60B-505552656B0C}">
      <dgm:prSet/>
      <dgm:spPr/>
      <dgm:t>
        <a:bodyPr/>
        <a:lstStyle/>
        <a:p>
          <a:endParaRPr lang="en-US"/>
        </a:p>
      </dgm:t>
    </dgm:pt>
    <dgm:pt modelId="{015418A9-5892-4AA8-A083-1C4C2E66677B}">
      <dgm:prSet/>
      <dgm:spPr/>
      <dgm:t>
        <a:bodyPr/>
        <a:lstStyle/>
        <a:p>
          <a:r>
            <a:rPr lang="en-GB" b="1"/>
            <a:t>Use Password Managers:</a:t>
          </a:r>
          <a:r>
            <a:rPr lang="en-GB"/>
            <a:t> To store and generate strong, unique passwords.</a:t>
          </a:r>
          <a:endParaRPr lang="en-US"/>
        </a:p>
      </dgm:t>
    </dgm:pt>
    <dgm:pt modelId="{47C1AE18-18D4-4A45-93CA-AFE1FB39EF26}" type="parTrans" cxnId="{8CBBECFC-CE17-4B4B-9148-F836C04B9450}">
      <dgm:prSet/>
      <dgm:spPr/>
      <dgm:t>
        <a:bodyPr/>
        <a:lstStyle/>
        <a:p>
          <a:endParaRPr lang="en-US"/>
        </a:p>
      </dgm:t>
    </dgm:pt>
    <dgm:pt modelId="{8D7D068A-CEFC-430A-AF77-A07D5F1F371A}" type="sibTrans" cxnId="{8CBBECFC-CE17-4B4B-9148-F836C04B9450}">
      <dgm:prSet/>
      <dgm:spPr/>
      <dgm:t>
        <a:bodyPr/>
        <a:lstStyle/>
        <a:p>
          <a:endParaRPr lang="en-US"/>
        </a:p>
      </dgm:t>
    </dgm:pt>
    <dgm:pt modelId="{1033230B-7487-4E6E-A8CC-F9328FF6C3BA}" type="pres">
      <dgm:prSet presAssocID="{17BFF8FD-5833-4050-B501-C2BFCD73CD5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401F062-08FC-44F1-AB50-6984F8EEDCA2}" type="pres">
      <dgm:prSet presAssocID="{D10AF3D7-B862-4A77-A078-CBC8B2163690}" presName="hierRoot1" presStyleCnt="0"/>
      <dgm:spPr/>
    </dgm:pt>
    <dgm:pt modelId="{E04DA4A9-D398-4624-8355-01156B6EA800}" type="pres">
      <dgm:prSet presAssocID="{D10AF3D7-B862-4A77-A078-CBC8B2163690}" presName="composite" presStyleCnt="0"/>
      <dgm:spPr/>
    </dgm:pt>
    <dgm:pt modelId="{81713BF8-AB81-45C2-BDED-738406022320}" type="pres">
      <dgm:prSet presAssocID="{D10AF3D7-B862-4A77-A078-CBC8B2163690}" presName="background" presStyleLbl="node0" presStyleIdx="0" presStyleCnt="2"/>
      <dgm:spPr/>
    </dgm:pt>
    <dgm:pt modelId="{B42268BD-DEB3-4BAC-AB84-84D17D5441FD}" type="pres">
      <dgm:prSet presAssocID="{D10AF3D7-B862-4A77-A078-CBC8B2163690}" presName="text" presStyleLbl="fgAcc0" presStyleIdx="0" presStyleCnt="2">
        <dgm:presLayoutVars>
          <dgm:chPref val="3"/>
        </dgm:presLayoutVars>
      </dgm:prSet>
      <dgm:spPr/>
    </dgm:pt>
    <dgm:pt modelId="{7E995D9A-7845-42A3-903C-345728B431C6}" type="pres">
      <dgm:prSet presAssocID="{D10AF3D7-B862-4A77-A078-CBC8B2163690}" presName="hierChild2" presStyleCnt="0"/>
      <dgm:spPr/>
    </dgm:pt>
    <dgm:pt modelId="{1C0FC4E4-0585-4797-BF63-3E84C5DEE4CE}" type="pres">
      <dgm:prSet presAssocID="{015418A9-5892-4AA8-A083-1C4C2E66677B}" presName="hierRoot1" presStyleCnt="0"/>
      <dgm:spPr/>
    </dgm:pt>
    <dgm:pt modelId="{E5536BB5-48E4-4F07-93B0-E1E1DA8DF2E7}" type="pres">
      <dgm:prSet presAssocID="{015418A9-5892-4AA8-A083-1C4C2E66677B}" presName="composite" presStyleCnt="0"/>
      <dgm:spPr/>
    </dgm:pt>
    <dgm:pt modelId="{672261A6-6B7C-4F6C-BED2-ED266A0055B0}" type="pres">
      <dgm:prSet presAssocID="{015418A9-5892-4AA8-A083-1C4C2E66677B}" presName="background" presStyleLbl="node0" presStyleIdx="1" presStyleCnt="2"/>
      <dgm:spPr/>
    </dgm:pt>
    <dgm:pt modelId="{E44A268F-0E05-4325-9C56-097AD0B87912}" type="pres">
      <dgm:prSet presAssocID="{015418A9-5892-4AA8-A083-1C4C2E66677B}" presName="text" presStyleLbl="fgAcc0" presStyleIdx="1" presStyleCnt="2">
        <dgm:presLayoutVars>
          <dgm:chPref val="3"/>
        </dgm:presLayoutVars>
      </dgm:prSet>
      <dgm:spPr/>
    </dgm:pt>
    <dgm:pt modelId="{2226069D-0B97-4CB8-81CB-8511AC55725A}" type="pres">
      <dgm:prSet presAssocID="{015418A9-5892-4AA8-A083-1C4C2E66677B}" presName="hierChild2" presStyleCnt="0"/>
      <dgm:spPr/>
    </dgm:pt>
  </dgm:ptLst>
  <dgm:cxnLst>
    <dgm:cxn modelId="{9E80F817-E516-4B36-B60B-505552656B0C}" srcId="{17BFF8FD-5833-4050-B501-C2BFCD73CD59}" destId="{D10AF3D7-B862-4A77-A078-CBC8B2163690}" srcOrd="0" destOrd="0" parTransId="{94F793E1-157E-485D-8833-02C992C45E0B}" sibTransId="{564A6120-D2B8-4966-9E9C-56855F56F8D6}"/>
    <dgm:cxn modelId="{0CBC3635-3B93-4DCF-AA09-5EEB357CEF40}" type="presOf" srcId="{D10AF3D7-B862-4A77-A078-CBC8B2163690}" destId="{B42268BD-DEB3-4BAC-AB84-84D17D5441FD}" srcOrd="0" destOrd="0" presId="urn:microsoft.com/office/officeart/2005/8/layout/hierarchy1"/>
    <dgm:cxn modelId="{E4F9288A-77FE-47AF-9A13-694BE0E4BF77}" type="presOf" srcId="{015418A9-5892-4AA8-A083-1C4C2E66677B}" destId="{E44A268F-0E05-4325-9C56-097AD0B87912}" srcOrd="0" destOrd="0" presId="urn:microsoft.com/office/officeart/2005/8/layout/hierarchy1"/>
    <dgm:cxn modelId="{F335F2D2-30C4-44B4-9724-C3795C5AA411}" type="presOf" srcId="{17BFF8FD-5833-4050-B501-C2BFCD73CD59}" destId="{1033230B-7487-4E6E-A8CC-F9328FF6C3BA}" srcOrd="0" destOrd="0" presId="urn:microsoft.com/office/officeart/2005/8/layout/hierarchy1"/>
    <dgm:cxn modelId="{8CBBECFC-CE17-4B4B-9148-F836C04B9450}" srcId="{17BFF8FD-5833-4050-B501-C2BFCD73CD59}" destId="{015418A9-5892-4AA8-A083-1C4C2E66677B}" srcOrd="1" destOrd="0" parTransId="{47C1AE18-18D4-4A45-93CA-AFE1FB39EF26}" sibTransId="{8D7D068A-CEFC-430A-AF77-A07D5F1F371A}"/>
    <dgm:cxn modelId="{893BD3E1-5DCD-423B-B45A-D358F9F03233}" type="presParOf" srcId="{1033230B-7487-4E6E-A8CC-F9328FF6C3BA}" destId="{2401F062-08FC-44F1-AB50-6984F8EEDCA2}" srcOrd="0" destOrd="0" presId="urn:microsoft.com/office/officeart/2005/8/layout/hierarchy1"/>
    <dgm:cxn modelId="{7E96E545-6FCD-4192-A473-60A4ED660F58}" type="presParOf" srcId="{2401F062-08FC-44F1-AB50-6984F8EEDCA2}" destId="{E04DA4A9-D398-4624-8355-01156B6EA800}" srcOrd="0" destOrd="0" presId="urn:microsoft.com/office/officeart/2005/8/layout/hierarchy1"/>
    <dgm:cxn modelId="{84363433-9856-4E80-8402-915535C88C0B}" type="presParOf" srcId="{E04DA4A9-D398-4624-8355-01156B6EA800}" destId="{81713BF8-AB81-45C2-BDED-738406022320}" srcOrd="0" destOrd="0" presId="urn:microsoft.com/office/officeart/2005/8/layout/hierarchy1"/>
    <dgm:cxn modelId="{2B3B75D5-F855-4382-938E-54F108331206}" type="presParOf" srcId="{E04DA4A9-D398-4624-8355-01156B6EA800}" destId="{B42268BD-DEB3-4BAC-AB84-84D17D5441FD}" srcOrd="1" destOrd="0" presId="urn:microsoft.com/office/officeart/2005/8/layout/hierarchy1"/>
    <dgm:cxn modelId="{ED582461-4B2E-4C75-B984-087108D47B95}" type="presParOf" srcId="{2401F062-08FC-44F1-AB50-6984F8EEDCA2}" destId="{7E995D9A-7845-42A3-903C-345728B431C6}" srcOrd="1" destOrd="0" presId="urn:microsoft.com/office/officeart/2005/8/layout/hierarchy1"/>
    <dgm:cxn modelId="{9AB6011A-7672-421B-B1D1-F663A89B9FA8}" type="presParOf" srcId="{1033230B-7487-4E6E-A8CC-F9328FF6C3BA}" destId="{1C0FC4E4-0585-4797-BF63-3E84C5DEE4CE}" srcOrd="1" destOrd="0" presId="urn:microsoft.com/office/officeart/2005/8/layout/hierarchy1"/>
    <dgm:cxn modelId="{A6DDA4CE-9FD3-4465-8518-1FA8C812B494}" type="presParOf" srcId="{1C0FC4E4-0585-4797-BF63-3E84C5DEE4CE}" destId="{E5536BB5-48E4-4F07-93B0-E1E1DA8DF2E7}" srcOrd="0" destOrd="0" presId="urn:microsoft.com/office/officeart/2005/8/layout/hierarchy1"/>
    <dgm:cxn modelId="{E7F6763A-2A2B-42B8-A179-45E57B0B0D55}" type="presParOf" srcId="{E5536BB5-48E4-4F07-93B0-E1E1DA8DF2E7}" destId="{672261A6-6B7C-4F6C-BED2-ED266A0055B0}" srcOrd="0" destOrd="0" presId="urn:microsoft.com/office/officeart/2005/8/layout/hierarchy1"/>
    <dgm:cxn modelId="{52AF9ABF-E8A0-44B3-BB67-2A9B76D4B188}" type="presParOf" srcId="{E5536BB5-48E4-4F07-93B0-E1E1DA8DF2E7}" destId="{E44A268F-0E05-4325-9C56-097AD0B87912}" srcOrd="1" destOrd="0" presId="urn:microsoft.com/office/officeart/2005/8/layout/hierarchy1"/>
    <dgm:cxn modelId="{CF74C8EE-4383-4BA3-A584-8568D2550792}" type="presParOf" srcId="{1C0FC4E4-0585-4797-BF63-3E84C5DEE4CE}" destId="{2226069D-0B97-4CB8-81CB-8511AC55725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DE9D0A-88AF-4FCC-A039-7B029A43E4E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85E0379-58A0-441D-B29A-199A697253DB}">
      <dgm:prSet/>
      <dgm:spPr/>
      <dgm:t>
        <a:bodyPr/>
        <a:lstStyle/>
        <a:p>
          <a:r>
            <a:rPr lang="en-GB" b="1"/>
            <a:t>Educate Yourself:</a:t>
          </a:r>
          <a:r>
            <a:rPr lang="en-GB"/>
            <a:t> Stay informed about the latest phishing tactics.</a:t>
          </a:r>
          <a:endParaRPr lang="en-US"/>
        </a:p>
      </dgm:t>
    </dgm:pt>
    <dgm:pt modelId="{79CACBBF-0474-4E2C-B8A2-DF139AFC422A}" type="parTrans" cxnId="{1A7E6162-8826-4C86-9F4E-BB7A0E6398A7}">
      <dgm:prSet/>
      <dgm:spPr/>
      <dgm:t>
        <a:bodyPr/>
        <a:lstStyle/>
        <a:p>
          <a:endParaRPr lang="en-US"/>
        </a:p>
      </dgm:t>
    </dgm:pt>
    <dgm:pt modelId="{B557EFBC-6B92-477C-A52B-69E9DFE8D44A}" type="sibTrans" cxnId="{1A7E6162-8826-4C86-9F4E-BB7A0E6398A7}">
      <dgm:prSet/>
      <dgm:spPr/>
      <dgm:t>
        <a:bodyPr/>
        <a:lstStyle/>
        <a:p>
          <a:endParaRPr lang="en-US"/>
        </a:p>
      </dgm:t>
    </dgm:pt>
    <dgm:pt modelId="{8EE5185B-7746-4371-83F8-B6BEF0214B01}">
      <dgm:prSet/>
      <dgm:spPr/>
      <dgm:t>
        <a:bodyPr/>
        <a:lstStyle/>
        <a:p>
          <a:r>
            <a:rPr lang="en-GB" b="1"/>
            <a:t>Report Suspicious Activity:</a:t>
          </a:r>
          <a:r>
            <a:rPr lang="en-GB"/>
            <a:t> Notify your IT department or service provider if you suspect a phishing attempt.</a:t>
          </a:r>
          <a:endParaRPr lang="en-US"/>
        </a:p>
      </dgm:t>
    </dgm:pt>
    <dgm:pt modelId="{B47779C2-5A11-44F6-9CE9-1B62F8296D41}" type="parTrans" cxnId="{6414F3D0-1450-4C4C-83E3-4CFE48449BE7}">
      <dgm:prSet/>
      <dgm:spPr/>
      <dgm:t>
        <a:bodyPr/>
        <a:lstStyle/>
        <a:p>
          <a:endParaRPr lang="en-US"/>
        </a:p>
      </dgm:t>
    </dgm:pt>
    <dgm:pt modelId="{C024E080-68F8-43F9-9A64-0CDDAB6917E4}" type="sibTrans" cxnId="{6414F3D0-1450-4C4C-83E3-4CFE48449BE7}">
      <dgm:prSet/>
      <dgm:spPr/>
      <dgm:t>
        <a:bodyPr/>
        <a:lstStyle/>
        <a:p>
          <a:endParaRPr lang="en-US"/>
        </a:p>
      </dgm:t>
    </dgm:pt>
    <dgm:pt modelId="{36606A38-F41F-4C85-8E28-5DD9D1F64F36}" type="pres">
      <dgm:prSet presAssocID="{BADE9D0A-88AF-4FCC-A039-7B029A43E4EF}" presName="outerComposite" presStyleCnt="0">
        <dgm:presLayoutVars>
          <dgm:chMax val="5"/>
          <dgm:dir/>
          <dgm:resizeHandles val="exact"/>
        </dgm:presLayoutVars>
      </dgm:prSet>
      <dgm:spPr/>
    </dgm:pt>
    <dgm:pt modelId="{24FC789F-93CF-40B9-A2B8-3CC17BB23CFB}" type="pres">
      <dgm:prSet presAssocID="{BADE9D0A-88AF-4FCC-A039-7B029A43E4EF}" presName="dummyMaxCanvas" presStyleCnt="0">
        <dgm:presLayoutVars/>
      </dgm:prSet>
      <dgm:spPr/>
    </dgm:pt>
    <dgm:pt modelId="{7815BE80-787E-484B-87FA-95A5FC724673}" type="pres">
      <dgm:prSet presAssocID="{BADE9D0A-88AF-4FCC-A039-7B029A43E4EF}" presName="TwoNodes_1" presStyleLbl="node1" presStyleIdx="0" presStyleCnt="2">
        <dgm:presLayoutVars>
          <dgm:bulletEnabled val="1"/>
        </dgm:presLayoutVars>
      </dgm:prSet>
      <dgm:spPr/>
    </dgm:pt>
    <dgm:pt modelId="{A19DCBA9-8B5B-40C6-964A-B7FEB008EFA8}" type="pres">
      <dgm:prSet presAssocID="{BADE9D0A-88AF-4FCC-A039-7B029A43E4EF}" presName="TwoNodes_2" presStyleLbl="node1" presStyleIdx="1" presStyleCnt="2">
        <dgm:presLayoutVars>
          <dgm:bulletEnabled val="1"/>
        </dgm:presLayoutVars>
      </dgm:prSet>
      <dgm:spPr/>
    </dgm:pt>
    <dgm:pt modelId="{0AB0616F-7CFA-4BA9-914E-EA0DFF192A42}" type="pres">
      <dgm:prSet presAssocID="{BADE9D0A-88AF-4FCC-A039-7B029A43E4EF}" presName="TwoConn_1-2" presStyleLbl="fgAccFollowNode1" presStyleIdx="0" presStyleCnt="1">
        <dgm:presLayoutVars>
          <dgm:bulletEnabled val="1"/>
        </dgm:presLayoutVars>
      </dgm:prSet>
      <dgm:spPr/>
    </dgm:pt>
    <dgm:pt modelId="{19BA5941-972A-49BC-98D1-91F0AC7BF03E}" type="pres">
      <dgm:prSet presAssocID="{BADE9D0A-88AF-4FCC-A039-7B029A43E4EF}" presName="TwoNodes_1_text" presStyleLbl="node1" presStyleIdx="1" presStyleCnt="2">
        <dgm:presLayoutVars>
          <dgm:bulletEnabled val="1"/>
        </dgm:presLayoutVars>
      </dgm:prSet>
      <dgm:spPr/>
    </dgm:pt>
    <dgm:pt modelId="{AF044AAD-9295-48FC-A527-AA71295A1BBE}" type="pres">
      <dgm:prSet presAssocID="{BADE9D0A-88AF-4FCC-A039-7B029A43E4EF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1A7E6162-8826-4C86-9F4E-BB7A0E6398A7}" srcId="{BADE9D0A-88AF-4FCC-A039-7B029A43E4EF}" destId="{E85E0379-58A0-441D-B29A-199A697253DB}" srcOrd="0" destOrd="0" parTransId="{79CACBBF-0474-4E2C-B8A2-DF139AFC422A}" sibTransId="{B557EFBC-6B92-477C-A52B-69E9DFE8D44A}"/>
    <dgm:cxn modelId="{E1B1FA6B-9BF5-4284-AF5E-CE0E79231987}" type="presOf" srcId="{BADE9D0A-88AF-4FCC-A039-7B029A43E4EF}" destId="{36606A38-F41F-4C85-8E28-5DD9D1F64F36}" srcOrd="0" destOrd="0" presId="urn:microsoft.com/office/officeart/2005/8/layout/vProcess5"/>
    <dgm:cxn modelId="{5CE6667E-3CCC-4777-9BDD-8C1E5C40B093}" type="presOf" srcId="{E85E0379-58A0-441D-B29A-199A697253DB}" destId="{7815BE80-787E-484B-87FA-95A5FC724673}" srcOrd="0" destOrd="0" presId="urn:microsoft.com/office/officeart/2005/8/layout/vProcess5"/>
    <dgm:cxn modelId="{80F4427F-E5EB-4480-B541-C75A6C4CE0F2}" type="presOf" srcId="{8EE5185B-7746-4371-83F8-B6BEF0214B01}" destId="{A19DCBA9-8B5B-40C6-964A-B7FEB008EFA8}" srcOrd="0" destOrd="0" presId="urn:microsoft.com/office/officeart/2005/8/layout/vProcess5"/>
    <dgm:cxn modelId="{040696B4-546B-40B6-BF4D-3EBE81ADB7CC}" type="presOf" srcId="{B557EFBC-6B92-477C-A52B-69E9DFE8D44A}" destId="{0AB0616F-7CFA-4BA9-914E-EA0DFF192A42}" srcOrd="0" destOrd="0" presId="urn:microsoft.com/office/officeart/2005/8/layout/vProcess5"/>
    <dgm:cxn modelId="{6414F3D0-1450-4C4C-83E3-4CFE48449BE7}" srcId="{BADE9D0A-88AF-4FCC-A039-7B029A43E4EF}" destId="{8EE5185B-7746-4371-83F8-B6BEF0214B01}" srcOrd="1" destOrd="0" parTransId="{B47779C2-5A11-44F6-9CE9-1B62F8296D41}" sibTransId="{C024E080-68F8-43F9-9A64-0CDDAB6917E4}"/>
    <dgm:cxn modelId="{0B026CD1-367B-4926-AA1E-2A69DBD48BAF}" type="presOf" srcId="{E85E0379-58A0-441D-B29A-199A697253DB}" destId="{19BA5941-972A-49BC-98D1-91F0AC7BF03E}" srcOrd="1" destOrd="0" presId="urn:microsoft.com/office/officeart/2005/8/layout/vProcess5"/>
    <dgm:cxn modelId="{11C931E0-C612-4058-8FCE-51641DF0D410}" type="presOf" srcId="{8EE5185B-7746-4371-83F8-B6BEF0214B01}" destId="{AF044AAD-9295-48FC-A527-AA71295A1BBE}" srcOrd="1" destOrd="0" presId="urn:microsoft.com/office/officeart/2005/8/layout/vProcess5"/>
    <dgm:cxn modelId="{0C31B4E4-B39C-45B8-88F2-C326E1A18C10}" type="presParOf" srcId="{36606A38-F41F-4C85-8E28-5DD9D1F64F36}" destId="{24FC789F-93CF-40B9-A2B8-3CC17BB23CFB}" srcOrd="0" destOrd="0" presId="urn:microsoft.com/office/officeart/2005/8/layout/vProcess5"/>
    <dgm:cxn modelId="{08F064AC-52AD-4A79-99ED-9B3B99240915}" type="presParOf" srcId="{36606A38-F41F-4C85-8E28-5DD9D1F64F36}" destId="{7815BE80-787E-484B-87FA-95A5FC724673}" srcOrd="1" destOrd="0" presId="urn:microsoft.com/office/officeart/2005/8/layout/vProcess5"/>
    <dgm:cxn modelId="{1BD00CA9-738B-46A4-84EB-8CA43D981F9B}" type="presParOf" srcId="{36606A38-F41F-4C85-8E28-5DD9D1F64F36}" destId="{A19DCBA9-8B5B-40C6-964A-B7FEB008EFA8}" srcOrd="2" destOrd="0" presId="urn:microsoft.com/office/officeart/2005/8/layout/vProcess5"/>
    <dgm:cxn modelId="{9BA6C9F8-B61F-44C9-B206-3F3E18E429B2}" type="presParOf" srcId="{36606A38-F41F-4C85-8E28-5DD9D1F64F36}" destId="{0AB0616F-7CFA-4BA9-914E-EA0DFF192A42}" srcOrd="3" destOrd="0" presId="urn:microsoft.com/office/officeart/2005/8/layout/vProcess5"/>
    <dgm:cxn modelId="{3837B628-04FB-437A-A0FC-F37DF1FDFEFC}" type="presParOf" srcId="{36606A38-F41F-4C85-8E28-5DD9D1F64F36}" destId="{19BA5941-972A-49BC-98D1-91F0AC7BF03E}" srcOrd="4" destOrd="0" presId="urn:microsoft.com/office/officeart/2005/8/layout/vProcess5"/>
    <dgm:cxn modelId="{8FEDCDA3-F990-4B09-9C57-4D4B717DD49C}" type="presParOf" srcId="{36606A38-F41F-4C85-8E28-5DD9D1F64F36}" destId="{AF044AAD-9295-48FC-A527-AA71295A1BBE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A4FE4A-E9E1-464D-BF33-7A7E24E337A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17493C0-179A-4A28-92BD-CDD8FBB57E66}">
      <dgm:prSet/>
      <dgm:spPr/>
      <dgm:t>
        <a:bodyPr/>
        <a:lstStyle/>
        <a:p>
          <a:r>
            <a:rPr lang="en-GB" b="1"/>
            <a:t>Example 1:</a:t>
          </a:r>
          <a:r>
            <a:rPr lang="en-GB"/>
            <a:t> A notable phishing scam targeting financial institutions.</a:t>
          </a:r>
          <a:endParaRPr lang="en-US"/>
        </a:p>
      </dgm:t>
    </dgm:pt>
    <dgm:pt modelId="{7B06FE9C-7934-4712-B8A2-4AB71FF767E9}" type="parTrans" cxnId="{37D602CF-DEBF-4844-B064-08F59DF37794}">
      <dgm:prSet/>
      <dgm:spPr/>
      <dgm:t>
        <a:bodyPr/>
        <a:lstStyle/>
        <a:p>
          <a:endParaRPr lang="en-US"/>
        </a:p>
      </dgm:t>
    </dgm:pt>
    <dgm:pt modelId="{D45ED1FF-D1ED-4562-BAA5-A4348FB01C3D}" type="sibTrans" cxnId="{37D602CF-DEBF-4844-B064-08F59DF37794}">
      <dgm:prSet/>
      <dgm:spPr/>
      <dgm:t>
        <a:bodyPr/>
        <a:lstStyle/>
        <a:p>
          <a:endParaRPr lang="en-US"/>
        </a:p>
      </dgm:t>
    </dgm:pt>
    <dgm:pt modelId="{E31EB02B-5E4F-454E-9499-A98384485586}">
      <dgm:prSet/>
      <dgm:spPr/>
      <dgm:t>
        <a:bodyPr/>
        <a:lstStyle/>
        <a:p>
          <a:r>
            <a:rPr lang="en-GB" b="1"/>
            <a:t>Example 2:</a:t>
          </a:r>
          <a:r>
            <a:rPr lang="en-GB"/>
            <a:t> A case where personal data was compromised due to a phishing attack.</a:t>
          </a:r>
          <a:endParaRPr lang="en-US"/>
        </a:p>
      </dgm:t>
    </dgm:pt>
    <dgm:pt modelId="{505EDC9F-51E6-4484-A389-A3BFA4AEDBDF}" type="parTrans" cxnId="{3BB7E399-C2B2-48F9-83C4-E0A8FB66967A}">
      <dgm:prSet/>
      <dgm:spPr/>
      <dgm:t>
        <a:bodyPr/>
        <a:lstStyle/>
        <a:p>
          <a:endParaRPr lang="en-US"/>
        </a:p>
      </dgm:t>
    </dgm:pt>
    <dgm:pt modelId="{FA9C8641-086E-43F0-8E97-D3A7B996AEF1}" type="sibTrans" cxnId="{3BB7E399-C2B2-48F9-83C4-E0A8FB66967A}">
      <dgm:prSet/>
      <dgm:spPr/>
      <dgm:t>
        <a:bodyPr/>
        <a:lstStyle/>
        <a:p>
          <a:endParaRPr lang="en-US"/>
        </a:p>
      </dgm:t>
    </dgm:pt>
    <dgm:pt modelId="{9861786C-93DE-49D7-A3C4-C8D2DC10A0D9}">
      <dgm:prSet/>
      <dgm:spPr/>
      <dgm:t>
        <a:bodyPr/>
        <a:lstStyle/>
        <a:p>
          <a:r>
            <a:rPr lang="en-GB" b="1"/>
            <a:t>Lessons Learned:</a:t>
          </a:r>
          <a:r>
            <a:rPr lang="en-GB"/>
            <a:t> How these cases were handled and what could have been done to prevent them.</a:t>
          </a:r>
          <a:endParaRPr lang="en-US"/>
        </a:p>
      </dgm:t>
    </dgm:pt>
    <dgm:pt modelId="{08E360ED-6568-4F63-9015-F04CD72FAFDC}" type="parTrans" cxnId="{D19EF59A-2E8C-4907-9C0A-37CBD8F0E73B}">
      <dgm:prSet/>
      <dgm:spPr/>
      <dgm:t>
        <a:bodyPr/>
        <a:lstStyle/>
        <a:p>
          <a:endParaRPr lang="en-US"/>
        </a:p>
      </dgm:t>
    </dgm:pt>
    <dgm:pt modelId="{194D6185-1828-492A-88B9-DE664D4F02DD}" type="sibTrans" cxnId="{D19EF59A-2E8C-4907-9C0A-37CBD8F0E73B}">
      <dgm:prSet/>
      <dgm:spPr/>
      <dgm:t>
        <a:bodyPr/>
        <a:lstStyle/>
        <a:p>
          <a:endParaRPr lang="en-US"/>
        </a:p>
      </dgm:t>
    </dgm:pt>
    <dgm:pt modelId="{22FFBAA7-B608-47B2-92BA-6BF5171FE8FB}" type="pres">
      <dgm:prSet presAssocID="{68A4FE4A-E9E1-464D-BF33-7A7E24E337A1}" presName="linear" presStyleCnt="0">
        <dgm:presLayoutVars>
          <dgm:animLvl val="lvl"/>
          <dgm:resizeHandles val="exact"/>
        </dgm:presLayoutVars>
      </dgm:prSet>
      <dgm:spPr/>
    </dgm:pt>
    <dgm:pt modelId="{81597106-E66B-4620-AF0C-0E51CABE96E0}" type="pres">
      <dgm:prSet presAssocID="{517493C0-179A-4A28-92BD-CDD8FBB57E6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E8120B1-ECFD-43F8-9975-59F33E9EC94D}" type="pres">
      <dgm:prSet presAssocID="{D45ED1FF-D1ED-4562-BAA5-A4348FB01C3D}" presName="spacer" presStyleCnt="0"/>
      <dgm:spPr/>
    </dgm:pt>
    <dgm:pt modelId="{04930F15-7A2B-4E0C-93B9-4AA909638069}" type="pres">
      <dgm:prSet presAssocID="{E31EB02B-5E4F-454E-9499-A9838448558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CF9EFFF-441C-4D46-8632-E7D6FC1CF4D0}" type="pres">
      <dgm:prSet presAssocID="{FA9C8641-086E-43F0-8E97-D3A7B996AEF1}" presName="spacer" presStyleCnt="0"/>
      <dgm:spPr/>
    </dgm:pt>
    <dgm:pt modelId="{DA2C03AB-35C4-4CA5-9E80-85F7AA37FD70}" type="pres">
      <dgm:prSet presAssocID="{9861786C-93DE-49D7-A3C4-C8D2DC10A0D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DAE6556-1E3A-4CCC-9F21-049CA8E0701E}" type="presOf" srcId="{517493C0-179A-4A28-92BD-CDD8FBB57E66}" destId="{81597106-E66B-4620-AF0C-0E51CABE96E0}" srcOrd="0" destOrd="0" presId="urn:microsoft.com/office/officeart/2005/8/layout/vList2"/>
    <dgm:cxn modelId="{2A376586-BD83-423B-A94D-F9A3AD0FDF97}" type="presOf" srcId="{E31EB02B-5E4F-454E-9499-A98384485586}" destId="{04930F15-7A2B-4E0C-93B9-4AA909638069}" srcOrd="0" destOrd="0" presId="urn:microsoft.com/office/officeart/2005/8/layout/vList2"/>
    <dgm:cxn modelId="{FAF23D96-43B5-43C1-8B68-634E3E8BE19C}" type="presOf" srcId="{9861786C-93DE-49D7-A3C4-C8D2DC10A0D9}" destId="{DA2C03AB-35C4-4CA5-9E80-85F7AA37FD70}" srcOrd="0" destOrd="0" presId="urn:microsoft.com/office/officeart/2005/8/layout/vList2"/>
    <dgm:cxn modelId="{3BB7E399-C2B2-48F9-83C4-E0A8FB66967A}" srcId="{68A4FE4A-E9E1-464D-BF33-7A7E24E337A1}" destId="{E31EB02B-5E4F-454E-9499-A98384485586}" srcOrd="1" destOrd="0" parTransId="{505EDC9F-51E6-4484-A389-A3BFA4AEDBDF}" sibTransId="{FA9C8641-086E-43F0-8E97-D3A7B996AEF1}"/>
    <dgm:cxn modelId="{D19EF59A-2E8C-4907-9C0A-37CBD8F0E73B}" srcId="{68A4FE4A-E9E1-464D-BF33-7A7E24E337A1}" destId="{9861786C-93DE-49D7-A3C4-C8D2DC10A0D9}" srcOrd="2" destOrd="0" parTransId="{08E360ED-6568-4F63-9015-F04CD72FAFDC}" sibTransId="{194D6185-1828-492A-88B9-DE664D4F02DD}"/>
    <dgm:cxn modelId="{37D602CF-DEBF-4844-B064-08F59DF37794}" srcId="{68A4FE4A-E9E1-464D-BF33-7A7E24E337A1}" destId="{517493C0-179A-4A28-92BD-CDD8FBB57E66}" srcOrd="0" destOrd="0" parTransId="{7B06FE9C-7934-4712-B8A2-4AB71FF767E9}" sibTransId="{D45ED1FF-D1ED-4562-BAA5-A4348FB01C3D}"/>
    <dgm:cxn modelId="{19703CEA-FA86-4F6C-8D9E-BA6121B7D824}" type="presOf" srcId="{68A4FE4A-E9E1-464D-BF33-7A7E24E337A1}" destId="{22FFBAA7-B608-47B2-92BA-6BF5171FE8FB}" srcOrd="0" destOrd="0" presId="urn:microsoft.com/office/officeart/2005/8/layout/vList2"/>
    <dgm:cxn modelId="{EF8A0620-AD28-4484-A0D7-A11350EA35B3}" type="presParOf" srcId="{22FFBAA7-B608-47B2-92BA-6BF5171FE8FB}" destId="{81597106-E66B-4620-AF0C-0E51CABE96E0}" srcOrd="0" destOrd="0" presId="urn:microsoft.com/office/officeart/2005/8/layout/vList2"/>
    <dgm:cxn modelId="{F3340617-B6AF-4A04-9876-B1C5818F037A}" type="presParOf" srcId="{22FFBAA7-B608-47B2-92BA-6BF5171FE8FB}" destId="{2E8120B1-ECFD-43F8-9975-59F33E9EC94D}" srcOrd="1" destOrd="0" presId="urn:microsoft.com/office/officeart/2005/8/layout/vList2"/>
    <dgm:cxn modelId="{8C4B45F9-C35A-4A15-A5C0-691D71A8E6E9}" type="presParOf" srcId="{22FFBAA7-B608-47B2-92BA-6BF5171FE8FB}" destId="{04930F15-7A2B-4E0C-93B9-4AA909638069}" srcOrd="2" destOrd="0" presId="urn:microsoft.com/office/officeart/2005/8/layout/vList2"/>
    <dgm:cxn modelId="{49E815A1-87CD-4DE9-8F8C-A88EC677CBE7}" type="presParOf" srcId="{22FFBAA7-B608-47B2-92BA-6BF5171FE8FB}" destId="{9CF9EFFF-441C-4D46-8632-E7D6FC1CF4D0}" srcOrd="3" destOrd="0" presId="urn:microsoft.com/office/officeart/2005/8/layout/vList2"/>
    <dgm:cxn modelId="{6F82790B-CF16-4872-9911-9527292E981E}" type="presParOf" srcId="{22FFBAA7-B608-47B2-92BA-6BF5171FE8FB}" destId="{DA2C03AB-35C4-4CA5-9E80-85F7AA37FD7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13BF8-AB81-45C2-BDED-738406022320}">
      <dsp:nvSpPr>
        <dsp:cNvPr id="0" name=""/>
        <dsp:cNvSpPr/>
      </dsp:nvSpPr>
      <dsp:spPr>
        <a:xfrm>
          <a:off x="1283" y="330834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268BD-DEB3-4BAC-AB84-84D17D5441FD}">
      <dsp:nvSpPr>
        <dsp:cNvPr id="0" name=""/>
        <dsp:cNvSpPr/>
      </dsp:nvSpPr>
      <dsp:spPr>
        <a:xfrm>
          <a:off x="501904" y="806424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b="1" kern="1200"/>
            <a:t>Verify URLs:</a:t>
          </a:r>
          <a:r>
            <a:rPr lang="en-GB" sz="3500" kern="1200"/>
            <a:t> Always verify the URL before entering sensitive information.</a:t>
          </a:r>
          <a:endParaRPr lang="en-US" sz="3500" kern="1200"/>
        </a:p>
      </dsp:txBody>
      <dsp:txXfrm>
        <a:off x="585701" y="890221"/>
        <a:ext cx="4337991" cy="2693452"/>
      </dsp:txXfrm>
    </dsp:sp>
    <dsp:sp modelId="{672261A6-6B7C-4F6C-BED2-ED266A0055B0}">
      <dsp:nvSpPr>
        <dsp:cNvPr id="0" name=""/>
        <dsp:cNvSpPr/>
      </dsp:nvSpPr>
      <dsp:spPr>
        <a:xfrm>
          <a:off x="5508110" y="330834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A268F-0E05-4325-9C56-097AD0B87912}">
      <dsp:nvSpPr>
        <dsp:cNvPr id="0" name=""/>
        <dsp:cNvSpPr/>
      </dsp:nvSpPr>
      <dsp:spPr>
        <a:xfrm>
          <a:off x="6008730" y="806424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b="1" kern="1200"/>
            <a:t>Use Password Managers:</a:t>
          </a:r>
          <a:r>
            <a:rPr lang="en-GB" sz="3500" kern="1200"/>
            <a:t> To store and generate strong, unique passwords.</a:t>
          </a:r>
          <a:endParaRPr lang="en-US" sz="3500" kern="1200"/>
        </a:p>
      </dsp:txBody>
      <dsp:txXfrm>
        <a:off x="6092527" y="890221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5BE80-787E-484B-87FA-95A5FC724673}">
      <dsp:nvSpPr>
        <dsp:cNvPr id="0" name=""/>
        <dsp:cNvSpPr/>
      </dsp:nvSpPr>
      <dsp:spPr>
        <a:xfrm>
          <a:off x="0" y="0"/>
          <a:ext cx="6339362" cy="25053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Educate Yourself:</a:t>
          </a:r>
          <a:r>
            <a:rPr lang="en-GB" sz="2500" kern="1200"/>
            <a:t> Stay informed about the latest phishing tactics.</a:t>
          </a:r>
          <a:endParaRPr lang="en-US" sz="2500" kern="1200"/>
        </a:p>
      </dsp:txBody>
      <dsp:txXfrm>
        <a:off x="73378" y="73378"/>
        <a:ext cx="3749926" cy="2358557"/>
      </dsp:txXfrm>
    </dsp:sp>
    <dsp:sp modelId="{A19DCBA9-8B5B-40C6-964A-B7FEB008EFA8}">
      <dsp:nvSpPr>
        <dsp:cNvPr id="0" name=""/>
        <dsp:cNvSpPr/>
      </dsp:nvSpPr>
      <dsp:spPr>
        <a:xfrm>
          <a:off x="1118711" y="3062049"/>
          <a:ext cx="6339362" cy="2505313"/>
        </a:xfrm>
        <a:prstGeom prst="roundRect">
          <a:avLst>
            <a:gd name="adj" fmla="val 10000"/>
          </a:avLst>
        </a:prstGeom>
        <a:solidFill>
          <a:schemeClr val="accent2">
            <a:hueOff val="-399945"/>
            <a:satOff val="-48385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Report Suspicious Activity:</a:t>
          </a:r>
          <a:r>
            <a:rPr lang="en-GB" sz="2500" kern="1200"/>
            <a:t> Notify your IT department or service provider if you suspect a phishing attempt.</a:t>
          </a:r>
          <a:endParaRPr lang="en-US" sz="2500" kern="1200"/>
        </a:p>
      </dsp:txBody>
      <dsp:txXfrm>
        <a:off x="1192089" y="3135427"/>
        <a:ext cx="3445442" cy="2358557"/>
      </dsp:txXfrm>
    </dsp:sp>
    <dsp:sp modelId="{0AB0616F-7CFA-4BA9-914E-EA0DFF192A42}">
      <dsp:nvSpPr>
        <dsp:cNvPr id="0" name=""/>
        <dsp:cNvSpPr/>
      </dsp:nvSpPr>
      <dsp:spPr>
        <a:xfrm>
          <a:off x="4710909" y="1969454"/>
          <a:ext cx="1628453" cy="1628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077311" y="1969454"/>
        <a:ext cx="895649" cy="12254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97106-E66B-4620-AF0C-0E51CABE96E0}">
      <dsp:nvSpPr>
        <dsp:cNvPr id="0" name=""/>
        <dsp:cNvSpPr/>
      </dsp:nvSpPr>
      <dsp:spPr>
        <a:xfrm>
          <a:off x="0" y="66041"/>
          <a:ext cx="7060095" cy="1750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/>
            <a:t>Example 1:</a:t>
          </a:r>
          <a:r>
            <a:rPr lang="en-GB" sz="3200" kern="1200"/>
            <a:t> A notable phishing scam targeting financial institutions.</a:t>
          </a:r>
          <a:endParaRPr lang="en-US" sz="3200" kern="1200"/>
        </a:p>
      </dsp:txBody>
      <dsp:txXfrm>
        <a:off x="85444" y="151485"/>
        <a:ext cx="6889207" cy="1579432"/>
      </dsp:txXfrm>
    </dsp:sp>
    <dsp:sp modelId="{04930F15-7A2B-4E0C-93B9-4AA909638069}">
      <dsp:nvSpPr>
        <dsp:cNvPr id="0" name=""/>
        <dsp:cNvSpPr/>
      </dsp:nvSpPr>
      <dsp:spPr>
        <a:xfrm>
          <a:off x="0" y="1908521"/>
          <a:ext cx="7060095" cy="1750320"/>
        </a:xfrm>
        <a:prstGeom prst="roundRect">
          <a:avLst/>
        </a:prstGeom>
        <a:solidFill>
          <a:schemeClr val="accent5">
            <a:hueOff val="-2366803"/>
            <a:satOff val="-13001"/>
            <a:lumOff val="-1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/>
            <a:t>Example 2:</a:t>
          </a:r>
          <a:r>
            <a:rPr lang="en-GB" sz="3200" kern="1200"/>
            <a:t> A case where personal data was compromised due to a phishing attack.</a:t>
          </a:r>
          <a:endParaRPr lang="en-US" sz="3200" kern="1200"/>
        </a:p>
      </dsp:txBody>
      <dsp:txXfrm>
        <a:off x="85444" y="1993965"/>
        <a:ext cx="6889207" cy="1579432"/>
      </dsp:txXfrm>
    </dsp:sp>
    <dsp:sp modelId="{DA2C03AB-35C4-4CA5-9E80-85F7AA37FD70}">
      <dsp:nvSpPr>
        <dsp:cNvPr id="0" name=""/>
        <dsp:cNvSpPr/>
      </dsp:nvSpPr>
      <dsp:spPr>
        <a:xfrm>
          <a:off x="0" y="3751001"/>
          <a:ext cx="7060095" cy="1750320"/>
        </a:xfrm>
        <a:prstGeom prst="roundRect">
          <a:avLst/>
        </a:prstGeom>
        <a:solidFill>
          <a:schemeClr val="accent5">
            <a:hueOff val="-4733605"/>
            <a:satOff val="-26003"/>
            <a:lumOff val="-258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/>
            <a:t>Lessons Learned:</a:t>
          </a:r>
          <a:r>
            <a:rPr lang="en-GB" sz="3200" kern="1200"/>
            <a:t> How these cases were handled and what could have been done to prevent them.</a:t>
          </a:r>
          <a:endParaRPr lang="en-US" sz="3200" kern="1200"/>
        </a:p>
      </dsp:txBody>
      <dsp:txXfrm>
        <a:off x="85444" y="3836445"/>
        <a:ext cx="6889207" cy="1579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3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3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7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6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1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8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7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7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4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9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9524929-325F-4CC4-89F2-74EDDDC6B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0D17641-B7BA-4826-BC7C-92172791C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51FC7BE-4DC6-4061-98EB-C48DCFFF6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D4CA8B8-30A6-49D9-99C0-3ADAF9741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22809AF-EB43-4FA3-93FF-87D535C7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500" y="1040735"/>
            <a:ext cx="10287000" cy="255997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PHISHING AWARENESS TRAINING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3905" y="4333146"/>
            <a:ext cx="9545595" cy="924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>
                <a:solidFill>
                  <a:srgbClr val="FFFFFF"/>
                </a:solidFill>
              </a:rPr>
              <a:t>BY- Alpana Mishra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F642-0CB7-65D6-E579-5DFDC41A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32"/>
            <a:ext cx="10515600" cy="1685968"/>
          </a:xfrm>
        </p:spPr>
        <p:txBody>
          <a:bodyPr>
            <a:normAutofit fontScale="90000"/>
          </a:bodyPr>
          <a:lstStyle/>
          <a:p>
            <a:pPr>
              <a:buFont typeface="Arial"/>
              <a:buChar char="•"/>
            </a:pPr>
            <a:br>
              <a:rPr lang="en-US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cs typeface="Angsana New"/>
              </a:rPr>
            </a:br>
            <a:br>
              <a:rPr lang="en-US"/>
            </a:br>
            <a:br>
              <a:rPr lang="en-US">
                <a:cs typeface="Angsana New"/>
              </a:rPr>
            </a:br>
            <a:br>
              <a:rPr lang="en-US">
                <a:cs typeface="Angsana New"/>
              </a:rPr>
            </a:br>
            <a:br>
              <a:rPr lang="en-US">
                <a:cs typeface="Angsana New"/>
              </a:rPr>
            </a:br>
            <a:r>
              <a:rPr lang="en-US" b="1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cs typeface="Angsana New"/>
              </a:rPr>
              <a:t>How to Avoid Phishing Attacks</a:t>
            </a:r>
          </a:p>
          <a:p>
            <a:pPr>
              <a:buFont typeface="Arial"/>
              <a:buChar char="•"/>
            </a:pPr>
            <a:endParaRPr lang="en-US" b="1">
              <a:gradFill flip="none">
                <a:gsLst>
                  <a:gs pos="0">
                    <a:srgbClr val="7162FE"/>
                  </a:gs>
                  <a:gs pos="100000">
                    <a:srgbClr val="F900A0">
                      <a:alpha val="70000"/>
                    </a:srgbClr>
                  </a:gs>
                </a:gsLst>
                <a:lin ang="0" scaled="1"/>
                <a:tileRect/>
              </a:gradFill>
            </a:endParaRPr>
          </a:p>
          <a:p>
            <a:pPr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>
              <a:gradFill flip="none">
                <a:gsLst>
                  <a:gs pos="0">
                    <a:srgbClr val="7162FE"/>
                  </a:gs>
                  <a:gs pos="100000">
                    <a:srgbClr val="F900A0">
                      <a:alpha val="70000"/>
                    </a:srgbClr>
                  </a:gs>
                </a:gsLst>
                <a:lin ang="0" scaled="1"/>
                <a:tileRect/>
              </a:gradFill>
            </a:endParaRPr>
          </a:p>
          <a:p>
            <a:endParaRPr lang="en-GB">
              <a:gradFill flip="none">
                <a:gsLst>
                  <a:gs pos="0">
                    <a:srgbClr val="7162FE"/>
                  </a:gs>
                  <a:gs pos="100000">
                    <a:srgbClr val="F900A0">
                      <a:alpha val="70000"/>
                    </a:srgb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B4DA2-13FF-9382-8A7A-F4A8C7D80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8600" indent="0">
              <a:buNone/>
            </a:pPr>
            <a:r>
              <a:rPr lang="en-GB" b="1" dirty="0">
                <a:solidFill>
                  <a:schemeClr val="tx1"/>
                </a:solidFill>
                <a:ea typeface="+mn-lt"/>
                <a:cs typeface="+mn-lt"/>
              </a:rPr>
              <a:t>1.Email Security:</a:t>
            </a:r>
            <a:endParaRPr lang="en-GB" dirty="0">
              <a:solidFill>
                <a:schemeClr val="tx1"/>
              </a:solidFill>
            </a:endParaRPr>
          </a:p>
          <a:p>
            <a:pPr>
              <a:buClr>
                <a:srgbClr val="E4DEF6"/>
              </a:buClr>
            </a:pPr>
            <a:r>
              <a:rPr lang="en-GB" b="1" dirty="0">
                <a:solidFill>
                  <a:schemeClr val="tx1"/>
                </a:solidFill>
                <a:ea typeface="+mn-lt"/>
                <a:cs typeface="+mn-lt"/>
              </a:rPr>
              <a:t>Verify Sources:</a:t>
            </a: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 Double-check email addresses and links.</a:t>
            </a:r>
            <a:endParaRPr lang="en-GB" dirty="0">
              <a:solidFill>
                <a:schemeClr val="tx1"/>
              </a:solidFill>
            </a:endParaRPr>
          </a:p>
          <a:p>
            <a:pPr>
              <a:buClr>
                <a:srgbClr val="E4DEF6"/>
              </a:buClr>
            </a:pPr>
            <a:r>
              <a:rPr lang="en-GB" b="1" dirty="0">
                <a:solidFill>
                  <a:schemeClr val="tx1"/>
                </a:solidFill>
                <a:ea typeface="+mn-lt"/>
                <a:cs typeface="+mn-lt"/>
              </a:rPr>
              <a:t>Use Spam Filters:</a:t>
            </a: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 Enable spam and phishing filters.</a:t>
            </a:r>
            <a:endParaRPr lang="en-GB" dirty="0">
              <a:solidFill>
                <a:schemeClr val="tx1"/>
              </a:solidFill>
            </a:endParaRPr>
          </a:p>
          <a:p>
            <a:pPr>
              <a:buClr>
                <a:srgbClr val="E4DEF6"/>
              </a:buClr>
            </a:pPr>
            <a:r>
              <a:rPr lang="en-GB" b="1" dirty="0">
                <a:solidFill>
                  <a:schemeClr val="tx1"/>
                </a:solidFill>
                <a:ea typeface="+mn-lt"/>
                <a:cs typeface="+mn-lt"/>
              </a:rPr>
              <a:t>Avoid Clicking:</a:t>
            </a: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 Don’t click on suspicious links or download attachments from unknown sources.</a:t>
            </a:r>
            <a:endParaRPr lang="en-GB" dirty="0">
              <a:solidFill>
                <a:schemeClr val="tx1"/>
              </a:solidFill>
            </a:endParaRPr>
          </a:p>
          <a:p>
            <a:pPr>
              <a:buClr>
                <a:srgbClr val="E4DEF6"/>
              </a:buClr>
            </a:pPr>
            <a:endParaRPr lang="en-GB" dirty="0">
              <a:solidFill>
                <a:srgbClr val="201449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587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4550-54F4-2302-E973-7AF30BB9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1000"/>
              </a:spcBef>
            </a:pPr>
            <a:br>
              <a:rPr lang="en-GB" sz="3200" b="1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Arial"/>
                <a:cs typeface="Arial"/>
              </a:rPr>
            </a:br>
            <a:r>
              <a:rPr lang="en-GB" sz="3200" b="1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Arial"/>
                <a:cs typeface="Arial"/>
              </a:rPr>
              <a:t>2.Website Security:</a:t>
            </a:r>
            <a:endParaRPr lang="en-GB" sz="3200">
              <a:gradFill flip="none">
                <a:gsLst>
                  <a:gs pos="0">
                    <a:srgbClr val="7162FE"/>
                  </a:gs>
                  <a:gs pos="100000">
                    <a:srgbClr val="F900A0">
                      <a:alpha val="70000"/>
                    </a:srgbClr>
                  </a:gs>
                </a:gsLst>
                <a:lin ang="0" scaled="1"/>
                <a:tileRect/>
              </a:gradFill>
              <a:latin typeface="Arial"/>
              <a:cs typeface="Arial"/>
            </a:endParaRPr>
          </a:p>
          <a:p>
            <a:endParaRPr lang="en-GB">
              <a:gradFill flip="none">
                <a:gsLst>
                  <a:gs pos="0">
                    <a:srgbClr val="7162FE"/>
                  </a:gs>
                  <a:gs pos="100000">
                    <a:srgbClr val="F900A0">
                      <a:alpha val="70000"/>
                    </a:srgbClr>
                  </a:gs>
                </a:gsLst>
                <a:lin ang="0" scaled="1"/>
                <a:tileRect/>
              </a:gra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7A7D61-8378-ACF4-A63A-40F7CF7436D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78657"/>
          <a:ext cx="10515600" cy="3998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697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91A43-C032-8B86-B04D-A4B09A082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09600"/>
            <a:ext cx="2952750" cy="5567363"/>
          </a:xfrm>
        </p:spPr>
        <p:txBody>
          <a:bodyPr anchor="ctr">
            <a:normAutofit/>
          </a:bodyPr>
          <a:lstStyle/>
          <a:p>
            <a:r>
              <a:rPr lang="en-GB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cs typeface="Angsana New"/>
              </a:rPr>
              <a:t>3. Personal Security </a:t>
            </a:r>
            <a:endParaRPr lang="en-GB" sz="440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72B5B5-A071-DB0D-612D-4D807375D7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899722"/>
              </p:ext>
            </p:extLst>
          </p:nvPr>
        </p:nvGraphicFramePr>
        <p:xfrm>
          <a:off x="4124326" y="609600"/>
          <a:ext cx="7458074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0725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61DF3E2F-0A88-4C55-8678-0764BF733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DEFD2-69FE-3F6E-CE62-62E82401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09600"/>
            <a:ext cx="3200400" cy="5567363"/>
          </a:xfrm>
        </p:spPr>
        <p:txBody>
          <a:bodyPr anchor="ctr">
            <a:normAutofit/>
          </a:bodyPr>
          <a:lstStyle/>
          <a:p>
            <a:r>
              <a:rPr lang="en-GB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ea typeface="+mj-lt"/>
                <a:cs typeface="+mj-lt"/>
              </a:rPr>
              <a:t>Real-Life Examples and Case Studies</a:t>
            </a:r>
            <a:endParaRPr lang="en-US" sz="440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502C77-78AA-2063-8AAA-24CFEFD5D3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081830"/>
              </p:ext>
            </p:extLst>
          </p:nvPr>
        </p:nvGraphicFramePr>
        <p:xfrm>
          <a:off x="4293704" y="609600"/>
          <a:ext cx="7060095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3166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C97EDAC-272B-41CC-86DA-8AC840ADE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5E35F-C6C4-48A0-5F9C-7959A771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10515600" cy="2076450"/>
          </a:xfrm>
        </p:spPr>
        <p:txBody>
          <a:bodyPr anchor="ctr">
            <a:normAutofit/>
          </a:bodyPr>
          <a:lstStyle/>
          <a:p>
            <a:pPr algn="ctr"/>
            <a:r>
              <a:rPr lang="en-GB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ea typeface="+mj-lt"/>
                <a:cs typeface="+mj-lt"/>
              </a:rPr>
              <a:t>Conclusion 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D3851-98A2-F576-66A5-0D8538329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3190875"/>
            <a:ext cx="8458200" cy="2986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In this presentation we learned about phishing ,their types and how to </a:t>
            </a:r>
            <a:r>
              <a:rPr lang="en-GB" dirty="0" err="1">
                <a:solidFill>
                  <a:schemeClr val="tx1"/>
                </a:solidFill>
                <a:ea typeface="+mn-lt"/>
                <a:cs typeface="+mn-lt"/>
              </a:rPr>
              <a:t>tackel</a:t>
            </a: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 them  and  Educated others about recognizing and avoiding phishing emails, websites, and social engineering tactics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61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ame 17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DIFFERENT WAYS TO SAY THANK YOU – Pep Talk India">
            <a:extLst>
              <a:ext uri="{FF2B5EF4-FFF2-40B4-BE49-F238E27FC236}">
                <a16:creationId xmlns:a16="http://schemas.microsoft.com/office/drawing/2014/main" id="{6198EED3-210D-853D-8CDC-A1CC53E8D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0670" b="506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1195305-FB27-4331-8243-C4D3338DC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F386B-0DE1-D6CF-800B-01EACAADE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0" y="728905"/>
            <a:ext cx="4567990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5400">
              <a:solidFill>
                <a:srgbClr val="FFFFFF"/>
              </a:solidFill>
            </a:endParaRPr>
          </a:p>
        </p:txBody>
      </p:sp>
      <p:pic>
        <p:nvPicPr>
          <p:cNvPr id="5" name="Picture 4" descr="DIFFERENT WAYS TO SAY THANK YOU – Pep Talk India">
            <a:extLst>
              <a:ext uri="{FF2B5EF4-FFF2-40B4-BE49-F238E27FC236}">
                <a16:creationId xmlns:a16="http://schemas.microsoft.com/office/drawing/2014/main" id="{76C429E6-A7D0-6643-A226-82A9516B8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643" y="5685722"/>
            <a:ext cx="2743199" cy="182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0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015DB-773D-926A-FF75-95F8DA6F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ea typeface="+mj-lt"/>
                <a:cs typeface="+mj-lt"/>
              </a:rPr>
              <a:t>Introduction to Phishing</a:t>
            </a:r>
            <a:endParaRPr lang="en-US" b="1">
              <a:gradFill flip="none">
                <a:gsLst>
                  <a:gs pos="0">
                    <a:srgbClr val="7162FE"/>
                  </a:gs>
                  <a:gs pos="100000">
                    <a:srgbClr val="F900A0">
                      <a:alpha val="70000"/>
                    </a:srgb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21B3C-0D57-4A74-8CC1-E8F2BB568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Phishing is a fraudulent attempt to obtain sensitive information such as usernames, passwords, or credit card details by pretending to be a trustworthy entity in electronic communications.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37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ame 23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AF1A4-32EB-D594-3A26-FEB29F00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738"/>
            <a:ext cx="5128591" cy="1819016"/>
          </a:xfrm>
        </p:spPr>
        <p:txBody>
          <a:bodyPr anchor="b">
            <a:normAutofit fontScale="90000"/>
          </a:bodyPr>
          <a:lstStyle/>
          <a:p>
            <a:br>
              <a:rPr lang="en-GB" sz="3700" b="1" dirty="0">
                <a:cs typeface="Angsana New"/>
              </a:rPr>
            </a:br>
            <a:br>
              <a:rPr lang="en-GB" sz="3700" b="1" dirty="0">
                <a:cs typeface="Angsana New"/>
              </a:rPr>
            </a:br>
            <a:r>
              <a:rPr lang="en-GB" sz="3700" b="1" dirty="0">
                <a:gradFill flip="none">
                  <a:gsLst>
                    <a:gs pos="0">
                      <a:srgbClr val="7162FE">
                        <a:alpha val="70000"/>
                      </a:srgbClr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cs typeface="Angsana New"/>
              </a:rPr>
              <a:t>Types of Phishing Attacks</a:t>
            </a:r>
            <a:endParaRPr lang="en-US" sz="3700">
              <a:gradFill flip="none" rotWithShape="1">
                <a:gsLst>
                  <a:gs pos="0">
                    <a:srgbClr val="7162FE">
                      <a:alpha val="70000"/>
                    </a:srgbClr>
                  </a:gs>
                  <a:gs pos="100000">
                    <a:srgbClr val="F900A0">
                      <a:alpha val="70000"/>
                    </a:srgbClr>
                  </a:gs>
                </a:gsLst>
                <a:lin ang="0" scaled="1"/>
                <a:tileRect/>
              </a:gradFill>
              <a:cs typeface="Angsana New"/>
            </a:endParaRPr>
          </a:p>
          <a:p>
            <a:endParaRPr lang="en-US" sz="3700">
              <a:gradFill flip="none" rotWithShape="1">
                <a:gsLst>
                  <a:gs pos="0">
                    <a:srgbClr val="7162FE">
                      <a:alpha val="70000"/>
                    </a:srgbClr>
                  </a:gs>
                  <a:gs pos="100000">
                    <a:srgbClr val="F900A0">
                      <a:alpha val="70000"/>
                    </a:srgbClr>
                  </a:gs>
                </a:gsLst>
                <a:lin ang="0" scaled="1"/>
                <a:tileRect/>
              </a:gradFill>
            </a:endParaRPr>
          </a:p>
          <a:p>
            <a:endParaRPr lang="en-GB" sz="370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DE1D7-D38B-99B9-A789-04B4A5844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77389"/>
            <a:ext cx="5890591" cy="37995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0">
              <a:buNone/>
            </a:pPr>
            <a:r>
              <a:rPr lang="en-GB" sz="1800" b="1" dirty="0">
                <a:solidFill>
                  <a:schemeClr val="tx2">
                    <a:alpha val="60000"/>
                  </a:schemeClr>
                </a:solidFill>
                <a:ea typeface="+mn-lt"/>
                <a:cs typeface="+mn-lt"/>
              </a:rPr>
              <a:t>1.</a:t>
            </a:r>
            <a:r>
              <a:rPr lang="en-GB" sz="1800" b="1" u="sng" dirty="0">
                <a:solidFill>
                  <a:schemeClr val="tx2">
                    <a:alpha val="60000"/>
                  </a:schemeClr>
                </a:solidFill>
                <a:ea typeface="+mn-lt"/>
                <a:cs typeface="+mn-lt"/>
              </a:rPr>
              <a:t>Email Phishing</a:t>
            </a:r>
            <a:r>
              <a:rPr lang="en-GB" sz="1800" b="1" dirty="0">
                <a:solidFill>
                  <a:schemeClr val="tx2">
                    <a:alpha val="60000"/>
                  </a:schemeClr>
                </a:solidFill>
                <a:ea typeface="+mn-lt"/>
                <a:cs typeface="+mn-lt"/>
              </a:rPr>
              <a:t>:</a:t>
            </a:r>
            <a:endParaRPr lang="en-GB" sz="1800">
              <a:solidFill>
                <a:schemeClr val="tx2">
                  <a:alpha val="60000"/>
                </a:schemeClr>
              </a:solidFill>
            </a:endParaRPr>
          </a:p>
          <a:p>
            <a:pPr>
              <a:buClr>
                <a:srgbClr val="E4DEF6"/>
              </a:buClr>
            </a:pPr>
            <a:r>
              <a:rPr lang="en-GB" sz="1800" b="1" dirty="0">
                <a:solidFill>
                  <a:schemeClr val="tx2">
                    <a:alpha val="60000"/>
                  </a:schemeClr>
                </a:solidFill>
                <a:ea typeface="+mn-lt"/>
                <a:cs typeface="+mn-lt"/>
              </a:rPr>
              <a:t>Description:</a:t>
            </a:r>
            <a:r>
              <a:rPr lang="en-GB" sz="1800" dirty="0">
                <a:solidFill>
                  <a:schemeClr val="tx2">
                    <a:alpha val="60000"/>
                  </a:schemeClr>
                </a:solidFill>
                <a:ea typeface="+mn-lt"/>
                <a:cs typeface="+mn-lt"/>
              </a:rPr>
              <a:t> Fake emails that appear to be from legitimate organizations.</a:t>
            </a:r>
            <a:endParaRPr lang="en-GB" sz="1800" dirty="0">
              <a:solidFill>
                <a:schemeClr val="tx2">
                  <a:alpha val="60000"/>
                </a:schemeClr>
              </a:solidFill>
            </a:endParaRPr>
          </a:p>
          <a:p>
            <a:pPr>
              <a:buClr>
                <a:srgbClr val="E4DEF6"/>
              </a:buClr>
            </a:pPr>
            <a:r>
              <a:rPr lang="en-GB" sz="1800" b="1" dirty="0">
                <a:solidFill>
                  <a:schemeClr val="tx2">
                    <a:alpha val="60000"/>
                  </a:schemeClr>
                </a:solidFill>
                <a:ea typeface="+mn-lt"/>
                <a:cs typeface="+mn-lt"/>
              </a:rPr>
              <a:t>Example:</a:t>
            </a:r>
            <a:r>
              <a:rPr lang="en-GB" sz="1800" dirty="0">
                <a:solidFill>
                  <a:schemeClr val="tx2">
                    <a:alpha val="60000"/>
                  </a:schemeClr>
                </a:solidFill>
                <a:ea typeface="+mn-lt"/>
                <a:cs typeface="+mn-lt"/>
              </a:rPr>
              <a:t> Emails requesting you to verify account details or click on malicious links.</a:t>
            </a:r>
            <a:endParaRPr lang="en-GB" sz="1800" dirty="0">
              <a:solidFill>
                <a:schemeClr val="tx2">
                  <a:alpha val="60000"/>
                </a:schemeClr>
              </a:solidFill>
            </a:endParaRPr>
          </a:p>
          <a:p>
            <a:pPr>
              <a:buClr>
                <a:srgbClr val="E4DEF6"/>
              </a:buClr>
            </a:pPr>
            <a:endParaRPr lang="en-GB" sz="1800">
              <a:solidFill>
                <a:schemeClr val="tx2">
                  <a:alpha val="60000"/>
                </a:schemeClr>
              </a:solidFill>
            </a:endParaRPr>
          </a:p>
          <a:p>
            <a:pPr>
              <a:buClr>
                <a:srgbClr val="E4DEF6"/>
              </a:buClr>
            </a:pPr>
            <a:endParaRPr lang="en-GB" sz="1800">
              <a:solidFill>
                <a:schemeClr val="tx2">
                  <a:alpha val="60000"/>
                </a:schemeClr>
              </a:solidFill>
            </a:endParaRPr>
          </a:p>
        </p:txBody>
      </p:sp>
      <p:pic>
        <p:nvPicPr>
          <p:cNvPr id="4" name="Picture 3" descr="Examples of Phishing Email Scams">
            <a:extLst>
              <a:ext uri="{FF2B5EF4-FFF2-40B4-BE49-F238E27FC236}">
                <a16:creationId xmlns:a16="http://schemas.microsoft.com/office/drawing/2014/main" id="{55539DE7-084A-A65A-0996-FB53B5AB88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7236477" y="2245138"/>
            <a:ext cx="4117323" cy="235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2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767031-C99F-4567-B7D9-353331C77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FEDEE9-12A6-4011-A532-8071D6086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C37CE9-19CE-49DF-A887-2214EBB1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F84E8E-7E93-4DEE-BCFB-2AE29098B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621E1-24F8-40A6-AF09-3431140A2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99661"/>
            <a:ext cx="5257801" cy="2398029"/>
          </a:xfrm>
        </p:spPr>
        <p:txBody>
          <a:bodyPr anchor="t">
            <a:normAutofit/>
          </a:bodyPr>
          <a:lstStyle/>
          <a:p>
            <a:r>
              <a:rPr lang="en-GB" sz="4400" b="1">
                <a:solidFill>
                  <a:srgbClr val="FFFFFF"/>
                </a:solidFill>
                <a:ea typeface="+mj-lt"/>
                <a:cs typeface="+mj-lt"/>
              </a:rPr>
              <a:t>Spear Phishing: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046502B-E9B6-4225-B8EE-BC5D64468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What is Spear Phishing? | Definition, Examples &amp; Prevention">
            <a:extLst>
              <a:ext uri="{FF2B5EF4-FFF2-40B4-BE49-F238E27FC236}">
                <a16:creationId xmlns:a16="http://schemas.microsoft.com/office/drawing/2014/main" id="{5BE36B6F-4A57-44CF-22FD-878C298BB0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2026021" y="429341"/>
            <a:ext cx="8139957" cy="32356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1C5C4-31F5-3308-A14E-74AEC361E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576" y="3899662"/>
            <a:ext cx="5195224" cy="23980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E4DEF6"/>
              </a:buClr>
            </a:pPr>
            <a:r>
              <a:rPr lang="en-GB" sz="1800" b="1">
                <a:solidFill>
                  <a:srgbClr val="FFFFFF"/>
                </a:solidFill>
                <a:ea typeface="+mn-lt"/>
                <a:cs typeface="+mn-lt"/>
              </a:rPr>
              <a:t>Description:</a:t>
            </a:r>
            <a:r>
              <a:rPr lang="en-GB" sz="1800">
                <a:solidFill>
                  <a:srgbClr val="FFFFFF"/>
                </a:solidFill>
                <a:ea typeface="+mn-lt"/>
                <a:cs typeface="+mn-lt"/>
              </a:rPr>
              <a:t> Targeted attacks aimed at specific individuals or organizations.</a:t>
            </a:r>
            <a:endParaRPr lang="en-US" sz="180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buClr>
                <a:srgbClr val="E4DEF6"/>
              </a:buClr>
            </a:pPr>
            <a:r>
              <a:rPr lang="en-GB" sz="1800" b="1">
                <a:solidFill>
                  <a:srgbClr val="FFFFFF"/>
                </a:solidFill>
                <a:ea typeface="+mn-lt"/>
                <a:cs typeface="+mn-lt"/>
              </a:rPr>
              <a:t>Example:</a:t>
            </a:r>
            <a:r>
              <a:rPr lang="en-GB" sz="1800">
                <a:solidFill>
                  <a:srgbClr val="FFFFFF"/>
                </a:solidFill>
                <a:ea typeface="+mn-lt"/>
                <a:cs typeface="+mn-lt"/>
              </a:rPr>
              <a:t> Emails that reference personal information or recent activities.</a:t>
            </a:r>
          </a:p>
          <a:p>
            <a:pPr>
              <a:buClr>
                <a:srgbClr val="E4DEF6"/>
              </a:buClr>
            </a:pPr>
            <a:endParaRPr lang="en-GB" sz="1800">
              <a:solidFill>
                <a:srgbClr val="FFFFFF"/>
              </a:solidFill>
            </a:endParaRPr>
          </a:p>
          <a:p>
            <a:pPr>
              <a:buClr>
                <a:srgbClr val="E4DEF6"/>
              </a:buClr>
            </a:pPr>
            <a:endParaRPr lang="en-GB" sz="1800" b="1">
              <a:solidFill>
                <a:srgbClr val="FFFFF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526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554FA-5AA6-1410-A47F-3253AD2C5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57251"/>
            <a:ext cx="4362973" cy="2076450"/>
          </a:xfrm>
        </p:spPr>
        <p:txBody>
          <a:bodyPr anchor="b">
            <a:normAutofit/>
          </a:bodyPr>
          <a:lstStyle/>
          <a:p>
            <a:r>
              <a:rPr lang="en-GB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ea typeface="+mj-lt"/>
                <a:cs typeface="+mj-lt"/>
              </a:rPr>
              <a:t>Smishing (SMS Phishing)</a:t>
            </a:r>
            <a:endParaRPr lang="en-US" sz="440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7CC88-8EF0-56AC-3DB5-B65C8946D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0875"/>
            <a:ext cx="4362974" cy="298608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sz="2000">
              <a:solidFill>
                <a:schemeClr val="tx2">
                  <a:alpha val="60000"/>
                </a:schemeClr>
              </a:solidFill>
            </a:endParaRPr>
          </a:p>
          <a:p>
            <a:pPr>
              <a:buClr>
                <a:srgbClr val="E4DEF6"/>
              </a:buClr>
            </a:pPr>
            <a:r>
              <a:rPr lang="en-GB" sz="2000" b="1" dirty="0">
                <a:solidFill>
                  <a:schemeClr val="tx1"/>
                </a:solidFill>
                <a:ea typeface="+mn-lt"/>
                <a:cs typeface="+mn-lt"/>
              </a:rPr>
              <a:t>Description:</a:t>
            </a:r>
            <a:r>
              <a:rPr lang="en-GB" sz="2000" dirty="0">
                <a:solidFill>
                  <a:schemeClr val="tx1"/>
                </a:solidFill>
                <a:ea typeface="+mn-lt"/>
                <a:cs typeface="+mn-lt"/>
              </a:rPr>
              <a:t> Phishing attacks conducted via text messages.</a:t>
            </a:r>
            <a:endParaRPr lang="en-GB" sz="2000" dirty="0">
              <a:solidFill>
                <a:schemeClr val="tx1"/>
              </a:solidFill>
            </a:endParaRPr>
          </a:p>
          <a:p>
            <a:pPr>
              <a:buClr>
                <a:srgbClr val="E4DEF6"/>
              </a:buClr>
            </a:pPr>
            <a:r>
              <a:rPr lang="en-GB" sz="2000" b="1" dirty="0">
                <a:solidFill>
                  <a:schemeClr val="tx1"/>
                </a:solidFill>
                <a:ea typeface="+mn-lt"/>
                <a:cs typeface="+mn-lt"/>
              </a:rPr>
              <a:t>Example:</a:t>
            </a:r>
            <a:r>
              <a:rPr lang="en-GB" sz="2000" dirty="0">
                <a:solidFill>
                  <a:schemeClr val="tx1"/>
                </a:solidFill>
                <a:ea typeface="+mn-lt"/>
                <a:cs typeface="+mn-lt"/>
              </a:rPr>
              <a:t> Texts that prompt you to click on a link or provide personal information.</a:t>
            </a:r>
            <a:endParaRPr lang="en-GB" sz="2000" dirty="0">
              <a:solidFill>
                <a:schemeClr val="tx1"/>
              </a:solidFill>
            </a:endParaRPr>
          </a:p>
          <a:p>
            <a:pPr>
              <a:buClr>
                <a:srgbClr val="E4DEF6"/>
              </a:buClr>
            </a:pPr>
            <a:endParaRPr lang="en-GB" sz="2000">
              <a:solidFill>
                <a:schemeClr val="tx2">
                  <a:alpha val="60000"/>
                </a:schemeClr>
              </a:solidFill>
            </a:endParaRPr>
          </a:p>
          <a:p>
            <a:pPr>
              <a:buClr>
                <a:srgbClr val="E4DEF6"/>
              </a:buClr>
            </a:pPr>
            <a:endParaRPr lang="en-GB" sz="2000">
              <a:solidFill>
                <a:schemeClr val="tx2">
                  <a:alpha val="60000"/>
                </a:schemeClr>
              </a:solidFill>
            </a:endParaRPr>
          </a:p>
        </p:txBody>
      </p:sp>
      <p:pic>
        <p:nvPicPr>
          <p:cNvPr id="4" name="Picture 3" descr="Smishing targeting students | Bournemouth University">
            <a:extLst>
              <a:ext uri="{FF2B5EF4-FFF2-40B4-BE49-F238E27FC236}">
                <a16:creationId xmlns:a16="http://schemas.microsoft.com/office/drawing/2014/main" id="{22664E85-17E7-608C-B547-18DCD5224EA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6039374" y="1536102"/>
            <a:ext cx="5663269" cy="378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3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767031-C99F-4567-B7D9-353331C77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FEDEE9-12A6-4011-A532-8071D6086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7C37CE9-19CE-49DF-A887-2214EBB1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84E8E-7E93-4DEE-BCFB-2AE29098B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046502B-E9B6-4225-B8EE-BC5D64468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B7630-69DE-19A4-408F-DD323613C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05879"/>
            <a:ext cx="5872993" cy="2398029"/>
          </a:xfrm>
        </p:spPr>
        <p:txBody>
          <a:bodyPr anchor="t">
            <a:normAutofit/>
          </a:bodyPr>
          <a:lstStyle/>
          <a:p>
            <a:r>
              <a:rPr lang="en-GB" sz="4400">
                <a:solidFill>
                  <a:srgbClr val="FFFFFF"/>
                </a:solidFill>
                <a:ea typeface="+mj-lt"/>
                <a:cs typeface="+mj-lt"/>
              </a:rPr>
              <a:t>Vishing (Voice Phishing)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500B59-4CB5-4E11-9A7B-D19B4BA14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359401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What is Vishing: How to Identify and Prevent Voice Phishing Scams">
            <a:extLst>
              <a:ext uri="{FF2B5EF4-FFF2-40B4-BE49-F238E27FC236}">
                <a16:creationId xmlns:a16="http://schemas.microsoft.com/office/drawing/2014/main" id="{1E6785DC-2A8B-F5EE-0414-E0D06784BA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40064" r="-1" b="13317"/>
          <a:stretch/>
        </p:blipFill>
        <p:spPr>
          <a:xfrm>
            <a:off x="20" y="663"/>
            <a:ext cx="12188932" cy="359401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A5875A5-B3AD-987E-6FBD-FF9410DD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0" y="3905880"/>
            <a:ext cx="4419599" cy="2398029"/>
          </a:xfrm>
        </p:spPr>
        <p:txBody>
          <a:bodyPr anchor="t">
            <a:normAutofit/>
          </a:bodyPr>
          <a:lstStyle/>
          <a:p>
            <a:r>
              <a:rPr lang="en-US" sz="1800" b="1">
                <a:solidFill>
                  <a:srgbClr val="FFFFFF"/>
                </a:solidFill>
                <a:ea typeface="+mn-lt"/>
                <a:cs typeface="+mn-lt"/>
              </a:rPr>
              <a:t>Description: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Fraudulent phone calls attempting to gather personal information.</a:t>
            </a:r>
            <a:endParaRPr lang="en-US" sz="1800">
              <a:solidFill>
                <a:srgbClr val="FFFFFF"/>
              </a:solidFill>
            </a:endParaRPr>
          </a:p>
          <a:p>
            <a:pPr>
              <a:buClr>
                <a:srgbClr val="E4DEF6"/>
              </a:buClr>
            </a:pPr>
            <a:r>
              <a:rPr lang="en-US" sz="1800" b="1">
                <a:solidFill>
                  <a:srgbClr val="FFFFFF"/>
                </a:solidFill>
                <a:ea typeface="+mn-lt"/>
                <a:cs typeface="+mn-lt"/>
              </a:rPr>
              <a:t>Example: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Calls from supposed bank representatives asking for account details.</a:t>
            </a:r>
            <a:endParaRPr lang="en-US"/>
          </a:p>
          <a:p>
            <a:pPr>
              <a:buClr>
                <a:srgbClr val="E4DEF6"/>
              </a:buClr>
            </a:pP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26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53AA-D19C-8F81-4440-4EE7EB7A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ea typeface="+mj-lt"/>
                <a:cs typeface="+mj-lt"/>
              </a:rPr>
              <a:t>Recognizing Phishing Emails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62A0E-91BC-751F-2C11-D997D68DA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b="1" dirty="0">
                <a:solidFill>
                  <a:schemeClr val="tx1"/>
                </a:solidFill>
                <a:ea typeface="+mn-lt"/>
                <a:cs typeface="+mn-lt"/>
              </a:rPr>
              <a:t>Signs of Phishing Emails:</a:t>
            </a:r>
            <a:endParaRPr lang="en-GB" dirty="0">
              <a:solidFill>
                <a:schemeClr val="tx1"/>
              </a:solidFill>
            </a:endParaRPr>
          </a:p>
          <a:p>
            <a:pPr lvl="1">
              <a:buClr>
                <a:srgbClr val="E4DEF6"/>
              </a:buClr>
            </a:pPr>
            <a:r>
              <a:rPr lang="en-GB" b="1" dirty="0">
                <a:solidFill>
                  <a:schemeClr val="tx1"/>
                </a:solidFill>
                <a:ea typeface="+mn-lt"/>
                <a:cs typeface="+mn-lt"/>
              </a:rPr>
              <a:t>Suspicious Sender:</a:t>
            </a: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 Email addresses that don’t match the sender’s domain.</a:t>
            </a:r>
            <a:endParaRPr lang="en-GB" dirty="0">
              <a:solidFill>
                <a:schemeClr val="tx1"/>
              </a:solidFill>
            </a:endParaRPr>
          </a:p>
          <a:p>
            <a:pPr lvl="1">
              <a:buClr>
                <a:srgbClr val="E4DEF6"/>
              </a:buClr>
            </a:pPr>
            <a:r>
              <a:rPr lang="en-GB" b="1" dirty="0">
                <a:solidFill>
                  <a:schemeClr val="tx1"/>
                </a:solidFill>
                <a:ea typeface="+mn-lt"/>
                <a:cs typeface="+mn-lt"/>
              </a:rPr>
              <a:t>Urgent Language:</a:t>
            </a: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 Requests for immediate action or threats of account suspension.</a:t>
            </a:r>
            <a:endParaRPr lang="en-GB" dirty="0">
              <a:solidFill>
                <a:schemeClr val="tx1"/>
              </a:solidFill>
            </a:endParaRPr>
          </a:p>
          <a:p>
            <a:pPr lvl="1">
              <a:buClr>
                <a:srgbClr val="E4DEF6"/>
              </a:buClr>
            </a:pPr>
            <a:r>
              <a:rPr lang="en-GB" b="1" dirty="0">
                <a:solidFill>
                  <a:schemeClr val="tx1"/>
                </a:solidFill>
                <a:ea typeface="+mn-lt"/>
                <a:cs typeface="+mn-lt"/>
              </a:rPr>
              <a:t>Spelling and Grammar Mistakes:</a:t>
            </a: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 Poorly written emails with errors.</a:t>
            </a:r>
            <a:endParaRPr lang="en-GB" dirty="0">
              <a:solidFill>
                <a:schemeClr val="tx1"/>
              </a:solidFill>
            </a:endParaRPr>
          </a:p>
          <a:p>
            <a:pPr lvl="1">
              <a:buClr>
                <a:srgbClr val="E4DEF6"/>
              </a:buClr>
            </a:pPr>
            <a:r>
              <a:rPr lang="en-GB" b="1" dirty="0">
                <a:solidFill>
                  <a:schemeClr val="tx1"/>
                </a:solidFill>
                <a:ea typeface="+mn-lt"/>
                <a:cs typeface="+mn-lt"/>
              </a:rPr>
              <a:t>Unusual Links:</a:t>
            </a: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 Hover over links to check if they lead to legitimate websites.</a:t>
            </a:r>
            <a:endParaRPr lang="en-GB" dirty="0">
              <a:solidFill>
                <a:schemeClr val="tx1"/>
              </a:solidFill>
            </a:endParaRPr>
          </a:p>
          <a:p>
            <a:pPr lvl="1">
              <a:buClr>
                <a:srgbClr val="E4DEF6"/>
              </a:buClr>
            </a:pPr>
            <a:r>
              <a:rPr lang="en-GB" b="1" dirty="0">
                <a:solidFill>
                  <a:schemeClr val="tx1"/>
                </a:solidFill>
                <a:ea typeface="+mn-lt"/>
                <a:cs typeface="+mn-lt"/>
              </a:rPr>
              <a:t>Attachments:</a:t>
            </a: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 Unexpected or unusual attachments.</a:t>
            </a:r>
            <a:endParaRPr lang="en-GB" dirty="0">
              <a:solidFill>
                <a:schemeClr val="tx1"/>
              </a:solidFill>
            </a:endParaRPr>
          </a:p>
          <a:p>
            <a:pPr>
              <a:buClr>
                <a:srgbClr val="E4DEF6"/>
              </a:buClr>
            </a:pPr>
            <a:endParaRPr lang="en-GB" dirty="0">
              <a:solidFill>
                <a:srgbClr val="201449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87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818F5-877F-7DFE-1B2C-D010F462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ea typeface="+mj-lt"/>
                <a:cs typeface="+mj-lt"/>
              </a:rPr>
              <a:t>Identifying Phishing Websites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17CC3-0918-DBB0-6135-C4BF2A04B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ea typeface="+mn-lt"/>
                <a:cs typeface="+mn-lt"/>
              </a:rPr>
              <a:t>Signs of Phishing Websites:</a:t>
            </a:r>
            <a:endParaRPr lang="en-GB" dirty="0">
              <a:solidFill>
                <a:srgbClr val="201449">
                  <a:alpha val="70000"/>
                </a:srgbClr>
              </a:solidFill>
            </a:endParaRPr>
          </a:p>
          <a:p>
            <a:pPr>
              <a:buClr>
                <a:srgbClr val="E4DEF6"/>
              </a:buClr>
            </a:pPr>
            <a:r>
              <a:rPr lang="en-GB" b="1" dirty="0">
                <a:ea typeface="+mn-lt"/>
                <a:cs typeface="+mn-lt"/>
              </a:rPr>
              <a:t>URL Check:</a:t>
            </a:r>
            <a:r>
              <a:rPr lang="en-GB" dirty="0">
                <a:ea typeface="+mn-lt"/>
                <a:cs typeface="+mn-lt"/>
              </a:rPr>
              <a:t> Look for misspellings or unusual domains.</a:t>
            </a:r>
            <a:endParaRPr lang="en-GB" dirty="0"/>
          </a:p>
          <a:p>
            <a:pPr>
              <a:buClr>
                <a:srgbClr val="E4DEF6"/>
              </a:buClr>
            </a:pPr>
            <a:r>
              <a:rPr lang="en-GB" b="1" dirty="0">
                <a:ea typeface="+mn-lt"/>
                <a:cs typeface="+mn-lt"/>
              </a:rPr>
              <a:t>SSL Certificate:</a:t>
            </a:r>
            <a:r>
              <a:rPr lang="en-GB" dirty="0">
                <a:ea typeface="+mn-lt"/>
                <a:cs typeface="+mn-lt"/>
              </a:rPr>
              <a:t> Check for HTTPS and a padlock symbol in the address bar.</a:t>
            </a:r>
            <a:endParaRPr lang="en-GB" dirty="0"/>
          </a:p>
          <a:p>
            <a:pPr>
              <a:buClr>
                <a:srgbClr val="E4DEF6"/>
              </a:buClr>
            </a:pPr>
            <a:r>
              <a:rPr lang="en-GB" b="1" dirty="0">
                <a:ea typeface="+mn-lt"/>
                <a:cs typeface="+mn-lt"/>
              </a:rPr>
              <a:t>Website Design:</a:t>
            </a:r>
            <a:r>
              <a:rPr lang="en-GB" dirty="0">
                <a:ea typeface="+mn-lt"/>
                <a:cs typeface="+mn-lt"/>
              </a:rPr>
              <a:t> Poorly designed websites that don’t match the legitimate site’s appearance.</a:t>
            </a:r>
            <a:endParaRPr lang="en-GB" dirty="0"/>
          </a:p>
          <a:p>
            <a:pPr>
              <a:buClr>
                <a:srgbClr val="E4DEF6"/>
              </a:buClr>
            </a:pPr>
            <a:endParaRPr lang="en-GB" dirty="0">
              <a:solidFill>
                <a:srgbClr val="201449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09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AC5A-C2EA-FE60-6168-95A57A63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ea typeface="+mj-lt"/>
                <a:cs typeface="+mj-lt"/>
              </a:rPr>
              <a:t>Social Engineering Tactics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6C4DA-1B7A-E6DC-D04B-3F0F233E3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b="1" dirty="0">
                <a:solidFill>
                  <a:schemeClr val="tx1"/>
                </a:solidFill>
                <a:ea typeface="+mn-lt"/>
                <a:cs typeface="+mn-lt"/>
              </a:rPr>
              <a:t>What is Social Engineering?</a:t>
            </a:r>
            <a:endParaRPr lang="en-GB" dirty="0">
              <a:solidFill>
                <a:schemeClr val="tx1"/>
              </a:solidFill>
            </a:endParaRPr>
          </a:p>
          <a:p>
            <a:pPr>
              <a:buClr>
                <a:srgbClr val="E4DEF6"/>
              </a:buClr>
            </a:pP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Manipulating people into divulging confidential information or performing certain actions.</a:t>
            </a:r>
            <a:endParaRPr lang="en-GB" dirty="0">
              <a:solidFill>
                <a:schemeClr val="tx1"/>
              </a:solidFill>
            </a:endParaRPr>
          </a:p>
          <a:p>
            <a:pPr>
              <a:buClr>
                <a:srgbClr val="E4DEF6"/>
              </a:buClr>
            </a:pPr>
            <a:r>
              <a:rPr lang="en-GB" b="1" dirty="0">
                <a:solidFill>
                  <a:schemeClr val="tx1"/>
                </a:solidFill>
                <a:ea typeface="+mn-lt"/>
                <a:cs typeface="+mn-lt"/>
              </a:rPr>
              <a:t>Common Tactics:</a:t>
            </a:r>
            <a:endParaRPr lang="en-GB" dirty="0">
              <a:solidFill>
                <a:schemeClr val="tx1"/>
              </a:solidFill>
            </a:endParaRPr>
          </a:p>
          <a:p>
            <a:pPr>
              <a:buClr>
                <a:srgbClr val="E4DEF6"/>
              </a:buClr>
            </a:pPr>
            <a:r>
              <a:rPr lang="en-GB" b="1" dirty="0">
                <a:solidFill>
                  <a:schemeClr val="tx1"/>
                </a:solidFill>
                <a:ea typeface="+mn-lt"/>
                <a:cs typeface="+mn-lt"/>
              </a:rPr>
              <a:t>Pretexting:</a:t>
            </a: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 Creating a fabricated scenario to obtain information.</a:t>
            </a:r>
            <a:endParaRPr lang="en-GB" dirty="0">
              <a:solidFill>
                <a:schemeClr val="tx1"/>
              </a:solidFill>
            </a:endParaRPr>
          </a:p>
          <a:p>
            <a:pPr>
              <a:buClr>
                <a:srgbClr val="E4DEF6"/>
              </a:buClr>
            </a:pPr>
            <a:r>
              <a:rPr lang="en-GB" b="1" dirty="0">
                <a:solidFill>
                  <a:schemeClr val="tx1"/>
                </a:solidFill>
                <a:ea typeface="+mn-lt"/>
                <a:cs typeface="+mn-lt"/>
              </a:rPr>
              <a:t>Baiting:</a:t>
            </a: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 Offering something enticing to lure victims into a trap.</a:t>
            </a:r>
            <a:endParaRPr lang="en-GB" dirty="0">
              <a:solidFill>
                <a:schemeClr val="tx1"/>
              </a:solidFill>
            </a:endParaRPr>
          </a:p>
          <a:p>
            <a:pPr>
              <a:buClr>
                <a:srgbClr val="E4DEF6"/>
              </a:buClr>
            </a:pPr>
            <a:r>
              <a:rPr lang="en-GB" b="1" dirty="0">
                <a:solidFill>
                  <a:schemeClr val="tx1"/>
                </a:solidFill>
                <a:ea typeface="+mn-lt"/>
                <a:cs typeface="+mn-lt"/>
              </a:rPr>
              <a:t>Impersonation:</a:t>
            </a: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 Pretending to be someone trusted to gain access to information.</a:t>
            </a:r>
            <a:endParaRPr lang="en-GB" dirty="0">
              <a:solidFill>
                <a:schemeClr val="tx1"/>
              </a:solidFill>
            </a:endParaRPr>
          </a:p>
          <a:p>
            <a:pPr>
              <a:buClr>
                <a:srgbClr val="E4DEF6"/>
              </a:buClr>
            </a:pPr>
            <a:endParaRPr lang="en-GB" dirty="0">
              <a:solidFill>
                <a:srgbClr val="201449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124530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LuminousVTI</vt:lpstr>
      <vt:lpstr>PHISHING AWARENESS TRAINING </vt:lpstr>
      <vt:lpstr>Introduction to Phishing</vt:lpstr>
      <vt:lpstr>  Types of Phishing Attacks  </vt:lpstr>
      <vt:lpstr>Spear Phishing:</vt:lpstr>
      <vt:lpstr>Smishing (SMS Phishing)</vt:lpstr>
      <vt:lpstr>Vishing (Voice Phishing)</vt:lpstr>
      <vt:lpstr>Recognizing Phishing Emails</vt:lpstr>
      <vt:lpstr>Identifying Phishing Websites</vt:lpstr>
      <vt:lpstr>Social Engineering Tactics</vt:lpstr>
      <vt:lpstr>     How to Avoid Phishing Attacks    </vt:lpstr>
      <vt:lpstr> 2.Website Security: </vt:lpstr>
      <vt:lpstr>3. Personal Security </vt:lpstr>
      <vt:lpstr>Real-Life Examples and Case Studies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prabhatrawat370370@gmail.com</cp:lastModifiedBy>
  <cp:revision>148</cp:revision>
  <dcterms:created xsi:type="dcterms:W3CDTF">2024-07-25T07:04:09Z</dcterms:created>
  <dcterms:modified xsi:type="dcterms:W3CDTF">2024-07-28T08:10:10Z</dcterms:modified>
</cp:coreProperties>
</file>