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30" Target="slides/slide19.xml" Type="http://schemas.openxmlformats.org/officeDocument/2006/relationships/slide"/><Relationship Id="rId31" Target="slides/slide20.xml" Type="http://schemas.openxmlformats.org/officeDocument/2006/relationships/slide"/><Relationship Id="rId32" Target="slides/slide21.xml" Type="http://schemas.openxmlformats.org/officeDocument/2006/relationships/slide"/><Relationship Id="rId33" Target="slides/slide22.xml" Type="http://schemas.openxmlformats.org/officeDocument/2006/relationships/slide"/><Relationship Id="rId34" Target="slides/slide23.xml" Type="http://schemas.openxmlformats.org/officeDocument/2006/relationships/slide"/><Relationship Id="rId35" Target="slides/slide24.xml" Type="http://schemas.openxmlformats.org/officeDocument/2006/relationships/slide"/><Relationship Id="rId36" Target="slides/slide25.xml" Type="http://schemas.openxmlformats.org/officeDocument/2006/relationships/slide"/><Relationship Id="rId37" Target="slides/slide26.xml" Type="http://schemas.openxmlformats.org/officeDocument/2006/relationships/slide"/><Relationship Id="rId38" Target="slides/slide2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1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1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jpeg" Type="http://schemas.openxmlformats.org/officeDocument/2006/relationships/image"/><Relationship Id="rId6"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31.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36.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grpSp>
        <p:nvGrpSpPr>
          <p:cNvPr name="Group 4" id="4"/>
          <p:cNvGrpSpPr/>
          <p:nvPr/>
        </p:nvGrpSpPr>
        <p:grpSpPr>
          <a:xfrm rot="7659121">
            <a:off x="15091031" y="5585714"/>
            <a:ext cx="7629294" cy="7828566"/>
            <a:chOff x="0" y="0"/>
            <a:chExt cx="10172392" cy="10438088"/>
          </a:xfrm>
        </p:grpSpPr>
        <p:sp>
          <p:nvSpPr>
            <p:cNvPr name="Freeform 5" id="5"/>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3"/>
              <a:stretch>
                <a:fillRect l="0" t="-65" r="0" b="-65"/>
              </a:stretch>
            </a:blipFill>
          </p:spPr>
        </p:sp>
      </p:grpSp>
      <p:grpSp>
        <p:nvGrpSpPr>
          <p:cNvPr name="Group 6" id="6"/>
          <p:cNvGrpSpPr/>
          <p:nvPr/>
        </p:nvGrpSpPr>
        <p:grpSpPr>
          <a:xfrm rot="0">
            <a:off x="-3258071" y="-4629150"/>
            <a:ext cx="9022634" cy="9258300"/>
            <a:chOff x="0" y="0"/>
            <a:chExt cx="12030179" cy="12344400"/>
          </a:xfrm>
        </p:grpSpPr>
        <p:sp>
          <p:nvSpPr>
            <p:cNvPr name="Freeform 7" id="7"/>
            <p:cNvSpPr/>
            <p:nvPr/>
          </p:nvSpPr>
          <p:spPr>
            <a:xfrm flipH="false" flipV="false" rot="0">
              <a:off x="0" y="0"/>
              <a:ext cx="12030202" cy="12344400"/>
            </a:xfrm>
            <a:custGeom>
              <a:avLst/>
              <a:gdLst/>
              <a:ahLst/>
              <a:cxnLst/>
              <a:rect r="r" b="b" t="t" l="l"/>
              <a:pathLst>
                <a:path h="12344400" w="12030202">
                  <a:moveTo>
                    <a:pt x="0" y="0"/>
                  </a:moveTo>
                  <a:lnTo>
                    <a:pt x="12030202" y="0"/>
                  </a:lnTo>
                  <a:lnTo>
                    <a:pt x="12030202" y="12344400"/>
                  </a:lnTo>
                  <a:lnTo>
                    <a:pt x="0" y="12344400"/>
                  </a:lnTo>
                  <a:lnTo>
                    <a:pt x="0" y="0"/>
                  </a:lnTo>
                  <a:close/>
                </a:path>
              </a:pathLst>
            </a:custGeom>
            <a:blipFill>
              <a:blip r:embed="rId3"/>
              <a:stretch>
                <a:fillRect l="0" t="-12" r="0" b="-12"/>
              </a:stretch>
            </a:blipFill>
          </p:spPr>
        </p:sp>
      </p:grpSp>
      <p:sp>
        <p:nvSpPr>
          <p:cNvPr name="Freeform 8" id="8"/>
          <p:cNvSpPr/>
          <p:nvPr/>
        </p:nvSpPr>
        <p:spPr>
          <a:xfrm flipH="false" flipV="false" rot="0">
            <a:off x="4137702" y="3103606"/>
            <a:ext cx="10012598" cy="4406154"/>
          </a:xfrm>
          <a:custGeom>
            <a:avLst/>
            <a:gdLst/>
            <a:ahLst/>
            <a:cxnLst/>
            <a:rect r="r" b="b" t="t" l="l"/>
            <a:pathLst>
              <a:path h="4406154" w="10012598">
                <a:moveTo>
                  <a:pt x="0" y="0"/>
                </a:moveTo>
                <a:lnTo>
                  <a:pt x="10012597" y="0"/>
                </a:lnTo>
                <a:lnTo>
                  <a:pt x="10012597" y="4406154"/>
                </a:lnTo>
                <a:lnTo>
                  <a:pt x="0" y="44061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236347" y="4472611"/>
            <a:ext cx="9815307" cy="2146935"/>
          </a:xfrm>
          <a:prstGeom prst="rect">
            <a:avLst/>
          </a:prstGeom>
        </p:spPr>
        <p:txBody>
          <a:bodyPr anchor="t" rtlCol="false" tIns="0" lIns="0" bIns="0" rIns="0">
            <a:spAutoFit/>
          </a:bodyPr>
          <a:lstStyle/>
          <a:p>
            <a:pPr algn="ctr">
              <a:lnSpc>
                <a:spcPts val="5519"/>
              </a:lnSpc>
            </a:pPr>
            <a:r>
              <a:rPr lang="en-US" sz="3999" spc="391">
                <a:solidFill>
                  <a:srgbClr val="231F20"/>
                </a:solidFill>
                <a:latin typeface="Oswald Bold"/>
              </a:rPr>
              <a:t>WTWY SUMMER GALA 2024 PARTICIPATION AND DONATION MAXIMIZATION</a:t>
            </a:r>
          </a:p>
        </p:txBody>
      </p:sp>
      <p:sp>
        <p:nvSpPr>
          <p:cNvPr name="TextBox 10" id="10"/>
          <p:cNvSpPr txBox="true"/>
          <p:nvPr/>
        </p:nvSpPr>
        <p:spPr>
          <a:xfrm rot="0">
            <a:off x="4236347" y="3323809"/>
            <a:ext cx="9815307" cy="13012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PROJECT/1 </a:t>
            </a:r>
          </a:p>
        </p:txBody>
      </p:sp>
      <p:sp>
        <p:nvSpPr>
          <p:cNvPr name="TextBox 11" id="11"/>
          <p:cNvSpPr txBox="true"/>
          <p:nvPr/>
        </p:nvSpPr>
        <p:spPr>
          <a:xfrm rot="0">
            <a:off x="2719596" y="7771816"/>
            <a:ext cx="12848809" cy="756285"/>
          </a:xfrm>
          <a:prstGeom prst="rect">
            <a:avLst/>
          </a:prstGeom>
        </p:spPr>
        <p:txBody>
          <a:bodyPr anchor="t" rtlCol="false" tIns="0" lIns="0" bIns="0" rIns="0">
            <a:spAutoFit/>
          </a:bodyPr>
          <a:lstStyle/>
          <a:p>
            <a:pPr algn="ctr">
              <a:lnSpc>
                <a:spcPts val="5519"/>
              </a:lnSpc>
            </a:pPr>
            <a:r>
              <a:rPr lang="en-US" sz="3999" spc="391">
                <a:solidFill>
                  <a:srgbClr val="231F20"/>
                </a:solidFill>
                <a:latin typeface="Oswald Bold"/>
              </a:rPr>
              <a:t>ALPER KORKMAZ, GÖKHAN KAYA, KEREM DEMIRCI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8158777" y="2489008"/>
            <a:ext cx="9459441" cy="5704186"/>
            <a:chOff x="0" y="0"/>
            <a:chExt cx="12612588" cy="7605581"/>
          </a:xfrm>
        </p:grpSpPr>
        <p:sp>
          <p:nvSpPr>
            <p:cNvPr name="Freeform 9" id="9"/>
            <p:cNvSpPr/>
            <p:nvPr/>
          </p:nvSpPr>
          <p:spPr>
            <a:xfrm flipH="false" flipV="false" rot="0">
              <a:off x="0" y="0"/>
              <a:ext cx="12612624" cy="7605522"/>
            </a:xfrm>
            <a:custGeom>
              <a:avLst/>
              <a:gdLst/>
              <a:ahLst/>
              <a:cxnLst/>
              <a:rect r="r" b="b" t="t" l="l"/>
              <a:pathLst>
                <a:path h="7605522" w="12612624">
                  <a:moveTo>
                    <a:pt x="0" y="0"/>
                  </a:moveTo>
                  <a:lnTo>
                    <a:pt x="12612624" y="0"/>
                  </a:lnTo>
                  <a:lnTo>
                    <a:pt x="12612624" y="7605522"/>
                  </a:lnTo>
                  <a:lnTo>
                    <a:pt x="0" y="7605522"/>
                  </a:lnTo>
                  <a:lnTo>
                    <a:pt x="0" y="0"/>
                  </a:lnTo>
                  <a:close/>
                </a:path>
              </a:pathLst>
            </a:custGeom>
            <a:blipFill>
              <a:blip r:embed="rId4"/>
              <a:stretch>
                <a:fillRect l="0" t="0" r="0" b="0"/>
              </a:stretch>
            </a:blipFill>
          </p:spPr>
        </p:sp>
      </p:grpSp>
      <p:sp>
        <p:nvSpPr>
          <p:cNvPr name="TextBox 10" id="10"/>
          <p:cNvSpPr txBox="true"/>
          <p:nvPr/>
        </p:nvSpPr>
        <p:spPr>
          <a:xfrm rot="0">
            <a:off x="1443719" y="2355658"/>
            <a:ext cx="7565171" cy="6315127"/>
          </a:xfrm>
          <a:prstGeom prst="rect">
            <a:avLst/>
          </a:prstGeom>
        </p:spPr>
        <p:txBody>
          <a:bodyPr anchor="t" rtlCol="false" tIns="0" lIns="0" bIns="0" rIns="0">
            <a:spAutoFit/>
          </a:bodyPr>
          <a:lstStyle/>
          <a:p>
            <a:pPr algn="l">
              <a:lnSpc>
                <a:spcPts val="3882"/>
              </a:lnSpc>
            </a:pPr>
            <a:r>
              <a:rPr lang="en-US" sz="2772" spc="1">
                <a:solidFill>
                  <a:srgbClr val="231F20"/>
                </a:solidFill>
                <a:latin typeface="Arimo"/>
              </a:rPr>
              <a:t>• Date and Time Columns are Strings</a:t>
            </a:r>
          </a:p>
          <a:p>
            <a:pPr algn="l">
              <a:lnSpc>
                <a:spcPts val="6932"/>
              </a:lnSpc>
            </a:pPr>
            <a:r>
              <a:rPr lang="en-US" sz="2772" spc="1">
                <a:solidFill>
                  <a:srgbClr val="231F20"/>
                </a:solidFill>
                <a:latin typeface="Arimo"/>
              </a:rPr>
              <a:t>• “Exits” column as a typo</a:t>
            </a:r>
          </a:p>
          <a:p>
            <a:pPr algn="l">
              <a:lnSpc>
                <a:spcPts val="3882"/>
              </a:lnSpc>
            </a:pPr>
            <a:r>
              <a:rPr lang="en-US" sz="2772" spc="1">
                <a:solidFill>
                  <a:srgbClr val="231F20"/>
                </a:solidFill>
                <a:latin typeface="Arimo"/>
              </a:rPr>
              <a:t>• There are no columns with null values</a:t>
            </a:r>
          </a:p>
          <a:p>
            <a:pPr algn="l">
              <a:lnSpc>
                <a:spcPts val="3882"/>
              </a:lnSpc>
            </a:pPr>
          </a:p>
          <a:p>
            <a:pPr algn="l">
              <a:lnSpc>
                <a:spcPts val="3882"/>
              </a:lnSpc>
            </a:pPr>
            <a:r>
              <a:rPr lang="en-US" sz="2772" spc="1">
                <a:solidFill>
                  <a:srgbClr val="231F20"/>
                </a:solidFill>
                <a:latin typeface="Arimo"/>
              </a:rPr>
              <a:t>• Hour information has been extracted from </a:t>
            </a:r>
          </a:p>
          <a:p>
            <a:pPr algn="l">
              <a:lnSpc>
                <a:spcPts val="3882"/>
              </a:lnSpc>
            </a:pPr>
            <a:r>
              <a:rPr lang="en-US" sz="2772" spc="1">
                <a:solidFill>
                  <a:srgbClr val="231F20"/>
                </a:solidFill>
                <a:latin typeface="Arimo"/>
              </a:rPr>
              <a:t> time column and added as a new column </a:t>
            </a:r>
          </a:p>
          <a:p>
            <a:pPr algn="l">
              <a:lnSpc>
                <a:spcPts val="3882"/>
              </a:lnSpc>
            </a:pPr>
            <a:r>
              <a:rPr lang="en-US" sz="2772" spc="1">
                <a:solidFill>
                  <a:srgbClr val="231F20"/>
                </a:solidFill>
                <a:latin typeface="Arimo"/>
              </a:rPr>
              <a:t>to the dataset</a:t>
            </a:r>
          </a:p>
          <a:p>
            <a:pPr algn="l">
              <a:lnSpc>
                <a:spcPts val="3882"/>
              </a:lnSpc>
            </a:pPr>
          </a:p>
          <a:p>
            <a:pPr algn="l">
              <a:lnSpc>
                <a:spcPts val="3882"/>
              </a:lnSpc>
            </a:pPr>
            <a:r>
              <a:rPr lang="en-US" sz="2772" spc="1">
                <a:solidFill>
                  <a:srgbClr val="231F20"/>
                </a:solidFill>
                <a:latin typeface="Arimo"/>
              </a:rPr>
              <a:t>• Confirmed that there is no duplicate data</a:t>
            </a:r>
          </a:p>
          <a:p>
            <a:pPr algn="l">
              <a:lnSpc>
                <a:spcPts val="3882"/>
              </a:lnSpc>
            </a:pPr>
          </a:p>
          <a:p>
            <a:pPr algn="l">
              <a:lnSpc>
                <a:spcPts val="3882"/>
              </a:lnSpc>
            </a:pPr>
          </a:p>
          <a:p>
            <a:pPr algn="l">
              <a:lnSpc>
                <a:spcPts val="3882"/>
              </a:lnSpc>
            </a:pPr>
          </a:p>
        </p:txBody>
      </p:sp>
      <p:sp>
        <p:nvSpPr>
          <p:cNvPr name="TextBox 11" id="11"/>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342700" y="4962341"/>
            <a:ext cx="7501178" cy="4627984"/>
            <a:chOff x="0" y="0"/>
            <a:chExt cx="10001571" cy="6170645"/>
          </a:xfrm>
        </p:grpSpPr>
        <p:sp>
          <p:nvSpPr>
            <p:cNvPr name="Freeform 9" id="9"/>
            <p:cNvSpPr/>
            <p:nvPr/>
          </p:nvSpPr>
          <p:spPr>
            <a:xfrm flipH="false" flipV="false" rot="0">
              <a:off x="0" y="0"/>
              <a:ext cx="10001631" cy="6170676"/>
            </a:xfrm>
            <a:custGeom>
              <a:avLst/>
              <a:gdLst/>
              <a:ahLst/>
              <a:cxnLst/>
              <a:rect r="r" b="b" t="t" l="l"/>
              <a:pathLst>
                <a:path h="6170676" w="10001631">
                  <a:moveTo>
                    <a:pt x="0" y="0"/>
                  </a:moveTo>
                  <a:lnTo>
                    <a:pt x="10001631" y="0"/>
                  </a:lnTo>
                  <a:lnTo>
                    <a:pt x="10001631" y="6170676"/>
                  </a:lnTo>
                  <a:lnTo>
                    <a:pt x="0" y="6170676"/>
                  </a:lnTo>
                  <a:lnTo>
                    <a:pt x="0" y="0"/>
                  </a:lnTo>
                  <a:close/>
                </a:path>
              </a:pathLst>
            </a:custGeom>
            <a:blipFill>
              <a:blip r:embed="rId4"/>
              <a:stretch>
                <a:fillRect l="0" t="-1272" r="0" b="-1272"/>
              </a:stretch>
            </a:blipFill>
          </p:spPr>
        </p:sp>
      </p:grpSp>
      <p:sp>
        <p:nvSpPr>
          <p:cNvPr name="Freeform 10" id="10"/>
          <p:cNvSpPr/>
          <p:nvPr/>
        </p:nvSpPr>
        <p:spPr>
          <a:xfrm flipH="false" flipV="false" rot="0">
            <a:off x="7843878" y="2347823"/>
            <a:ext cx="10444122" cy="4506296"/>
          </a:xfrm>
          <a:custGeom>
            <a:avLst/>
            <a:gdLst/>
            <a:ahLst/>
            <a:cxnLst/>
            <a:rect r="r" b="b" t="t" l="l"/>
            <a:pathLst>
              <a:path h="4506296" w="10444122">
                <a:moveTo>
                  <a:pt x="0" y="0"/>
                </a:moveTo>
                <a:lnTo>
                  <a:pt x="10444122" y="0"/>
                </a:lnTo>
                <a:lnTo>
                  <a:pt x="10444122" y="4506296"/>
                </a:lnTo>
                <a:lnTo>
                  <a:pt x="0" y="4506296"/>
                </a:lnTo>
                <a:lnTo>
                  <a:pt x="0" y="0"/>
                </a:lnTo>
                <a:close/>
              </a:path>
            </a:pathLst>
          </a:custGeom>
          <a:blipFill>
            <a:blip r:embed="rId5"/>
            <a:stretch>
              <a:fillRect l="0" t="0" r="0" b="0"/>
            </a:stretch>
          </a:blipFill>
        </p:spPr>
      </p:sp>
      <p:sp>
        <p:nvSpPr>
          <p:cNvPr name="TextBox 11" id="11"/>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
        <p:nvSpPr>
          <p:cNvPr name="TextBox 12" id="12"/>
          <p:cNvSpPr txBox="true"/>
          <p:nvPr/>
        </p:nvSpPr>
        <p:spPr>
          <a:xfrm rot="0">
            <a:off x="1575887" y="2948303"/>
            <a:ext cx="5533189" cy="2054758"/>
          </a:xfrm>
          <a:prstGeom prst="rect">
            <a:avLst/>
          </a:prstGeom>
        </p:spPr>
        <p:txBody>
          <a:bodyPr anchor="t" rtlCol="false" tIns="0" lIns="0" bIns="0" rIns="0">
            <a:spAutoFit/>
          </a:bodyPr>
          <a:lstStyle/>
          <a:p>
            <a:pPr algn="l" marL="452873" indent="-150958" lvl="2">
              <a:lnSpc>
                <a:spcPts val="2772"/>
              </a:lnSpc>
              <a:buFont typeface="Arial"/>
              <a:buChar char="⚬"/>
            </a:pPr>
            <a:r>
              <a:rPr lang="en-US" sz="1980">
                <a:solidFill>
                  <a:srgbClr val="231F20"/>
                </a:solidFill>
                <a:latin typeface="Arimo"/>
              </a:rPr>
              <a:t>  We have substracted "Entries" and "Exits" columns, took the absolute value of the result and moved the value as a new column called "Total Traffic"</a:t>
            </a:r>
          </a:p>
          <a:p>
            <a:pPr algn="l" marL="452873" indent="-150958" lvl="2">
              <a:lnSpc>
                <a:spcPts val="2772"/>
              </a:lnSpc>
            </a:pPr>
          </a:p>
          <a:p>
            <a:pPr algn="l" marL="452873" indent="-150958" lvl="2">
              <a:lnSpc>
                <a:spcPts val="2772"/>
              </a:lnSpc>
            </a:pPr>
          </a:p>
        </p:txBody>
      </p:sp>
      <p:sp>
        <p:nvSpPr>
          <p:cNvPr name="TextBox 13" id="13"/>
          <p:cNvSpPr txBox="true"/>
          <p:nvPr/>
        </p:nvSpPr>
        <p:spPr>
          <a:xfrm rot="0">
            <a:off x="9545237" y="7181083"/>
            <a:ext cx="6314884" cy="1792191"/>
          </a:xfrm>
          <a:prstGeom prst="rect">
            <a:avLst/>
          </a:prstGeom>
        </p:spPr>
        <p:txBody>
          <a:bodyPr anchor="t" rtlCol="false" tIns="0" lIns="0" bIns="0" rIns="0">
            <a:spAutoFit/>
          </a:bodyPr>
          <a:lstStyle/>
          <a:p>
            <a:pPr algn="l">
              <a:lnSpc>
                <a:spcPts val="2772"/>
              </a:lnSpc>
            </a:pPr>
          </a:p>
          <a:p>
            <a:pPr algn="l" marL="452873" indent="-150958" lvl="2">
              <a:lnSpc>
                <a:spcPts val="2772"/>
              </a:lnSpc>
              <a:buFont typeface="Arial"/>
              <a:buChar char="⚬"/>
            </a:pPr>
            <a:r>
              <a:rPr lang="en-US" sz="1980">
                <a:solidFill>
                  <a:srgbClr val="231F20"/>
                </a:solidFill>
                <a:latin typeface="Arimo"/>
              </a:rPr>
              <a:t> We have also grouped the total traffic by "Hour" to see if there is any pattern of traffic increase in specific hours such as rush hours</a:t>
            </a:r>
          </a:p>
          <a:p>
            <a:pPr algn="l" marL="452873" indent="-150958" lvl="2">
              <a:lnSpc>
                <a:spcPts val="277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3731898" y="4290916"/>
            <a:ext cx="9718637" cy="5996084"/>
            <a:chOff x="0" y="0"/>
            <a:chExt cx="10001571" cy="6170645"/>
          </a:xfrm>
        </p:grpSpPr>
        <p:sp>
          <p:nvSpPr>
            <p:cNvPr name="Freeform 9" id="9"/>
            <p:cNvSpPr/>
            <p:nvPr/>
          </p:nvSpPr>
          <p:spPr>
            <a:xfrm flipH="false" flipV="false" rot="0">
              <a:off x="0" y="0"/>
              <a:ext cx="10001631" cy="6170676"/>
            </a:xfrm>
            <a:custGeom>
              <a:avLst/>
              <a:gdLst/>
              <a:ahLst/>
              <a:cxnLst/>
              <a:rect r="r" b="b" t="t" l="l"/>
              <a:pathLst>
                <a:path h="6170676" w="10001631">
                  <a:moveTo>
                    <a:pt x="0" y="0"/>
                  </a:moveTo>
                  <a:lnTo>
                    <a:pt x="10001631" y="0"/>
                  </a:lnTo>
                  <a:lnTo>
                    <a:pt x="10001631" y="6170676"/>
                  </a:lnTo>
                  <a:lnTo>
                    <a:pt x="0" y="6170676"/>
                  </a:lnTo>
                  <a:lnTo>
                    <a:pt x="0" y="0"/>
                  </a:lnTo>
                  <a:close/>
                </a:path>
              </a:pathLst>
            </a:custGeom>
            <a:blipFill>
              <a:blip r:embed="rId4"/>
              <a:stretch>
                <a:fillRect l="-2228" t="0" r="-2228" b="0"/>
              </a:stretch>
            </a:blipFill>
          </p:spPr>
        </p:sp>
      </p:grpSp>
      <p:sp>
        <p:nvSpPr>
          <p:cNvPr name="TextBox 10" id="10"/>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
        <p:nvSpPr>
          <p:cNvPr name="TextBox 11" id="11"/>
          <p:cNvSpPr txBox="true"/>
          <p:nvPr/>
        </p:nvSpPr>
        <p:spPr>
          <a:xfrm rot="0">
            <a:off x="1575887" y="2948303"/>
            <a:ext cx="5533189" cy="1368958"/>
          </a:xfrm>
          <a:prstGeom prst="rect">
            <a:avLst/>
          </a:prstGeom>
        </p:spPr>
        <p:txBody>
          <a:bodyPr anchor="t" rtlCol="false" tIns="0" lIns="0" bIns="0" rIns="0">
            <a:spAutoFit/>
          </a:bodyPr>
          <a:lstStyle/>
          <a:p>
            <a:pPr algn="l" marL="427698" indent="-142566" lvl="2">
              <a:lnSpc>
                <a:spcPts val="2772"/>
              </a:lnSpc>
              <a:buFont typeface="Arial"/>
              <a:buChar char="⚬"/>
            </a:pPr>
            <a:r>
              <a:rPr lang="en-US" sz="1980">
                <a:solidFill>
                  <a:srgbClr val="231F20"/>
                </a:solidFill>
                <a:latin typeface="Arimo"/>
              </a:rPr>
              <a:t>We have grouped the remaining dataset by the day and summed the total traffic to see which day was busier. Sunday turned out to be busier than other days.</a:t>
            </a:r>
          </a:p>
        </p:txBody>
      </p:sp>
      <p:sp>
        <p:nvSpPr>
          <p:cNvPr name="TextBox 12" id="12"/>
          <p:cNvSpPr txBox="true"/>
          <p:nvPr/>
        </p:nvSpPr>
        <p:spPr>
          <a:xfrm rot="0">
            <a:off x="10650627" y="2639752"/>
            <a:ext cx="6314884" cy="1026058"/>
          </a:xfrm>
          <a:prstGeom prst="rect">
            <a:avLst/>
          </a:prstGeom>
        </p:spPr>
        <p:txBody>
          <a:bodyPr anchor="t" rtlCol="false" tIns="0" lIns="0" bIns="0" rIns="0">
            <a:spAutoFit/>
          </a:bodyPr>
          <a:lstStyle/>
          <a:p>
            <a:pPr algn="l" marL="452873" indent="-150958" lvl="2">
              <a:lnSpc>
                <a:spcPts val="2772"/>
              </a:lnSpc>
            </a:pPr>
            <a:r>
              <a:rPr lang="en-US" sz="1980">
                <a:solidFill>
                  <a:srgbClr val="231F20"/>
                </a:solidFill>
                <a:latin typeface="Arimo"/>
              </a:rPr>
              <a:t>We have used Python’s day_name function to get the “day of the week” information from datetimestamp.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8" id="8"/>
          <p:cNvSpPr txBox="true"/>
          <p:nvPr/>
        </p:nvSpPr>
        <p:spPr>
          <a:xfrm rot="0">
            <a:off x="2084708" y="2630175"/>
            <a:ext cx="12693090" cy="7349532"/>
          </a:xfrm>
          <a:prstGeom prst="rect">
            <a:avLst/>
          </a:prstGeom>
        </p:spPr>
        <p:txBody>
          <a:bodyPr anchor="t" rtlCol="false" tIns="0" lIns="0" bIns="0" rIns="0">
            <a:spAutoFit/>
          </a:bodyPr>
          <a:lstStyle/>
          <a:p>
            <a:pPr algn="l" marL="633943" indent="-211314" lvl="2">
              <a:lnSpc>
                <a:spcPts val="3882"/>
              </a:lnSpc>
              <a:buFont typeface="Arial"/>
              <a:buChar char="⚬"/>
            </a:pPr>
            <a:r>
              <a:rPr lang="en-US" sz="2772" spc="1">
                <a:solidFill>
                  <a:srgbClr val="231F20"/>
                </a:solidFill>
                <a:latin typeface="Arimo"/>
              </a:rPr>
              <a:t>We have checked how many different "description " values are there </a:t>
            </a:r>
          </a:p>
          <a:p>
            <a:pPr algn="l" marL="633943" indent="-211314" lvl="2">
              <a:lnSpc>
                <a:spcPts val="3882"/>
              </a:lnSpc>
            </a:pPr>
            <a:r>
              <a:rPr lang="en-US" sz="2772" spc="1">
                <a:solidFill>
                  <a:srgbClr val="231F20"/>
                </a:solidFill>
                <a:latin typeface="Arimo"/>
              </a:rPr>
              <a:t>Description</a:t>
            </a:r>
          </a:p>
          <a:p>
            <a:pPr algn="l" marL="633943" indent="-211314" lvl="2">
              <a:lnSpc>
                <a:spcPts val="3882"/>
              </a:lnSpc>
            </a:pPr>
            <a:r>
              <a:rPr lang="en-US" sz="2772" spc="1">
                <a:solidFill>
                  <a:srgbClr val="231F20"/>
                </a:solidFill>
                <a:latin typeface="Arimo"/>
              </a:rPr>
              <a:t>REGULAR --&gt; 10905897 </a:t>
            </a:r>
          </a:p>
          <a:p>
            <a:pPr algn="l" marL="633943" indent="-211314" lvl="2">
              <a:lnSpc>
                <a:spcPts val="3882"/>
              </a:lnSpc>
            </a:pPr>
            <a:r>
              <a:rPr lang="en-US" sz="2772" spc="1">
                <a:solidFill>
                  <a:srgbClr val="231F20"/>
                </a:solidFill>
                <a:latin typeface="Arimo"/>
              </a:rPr>
              <a:t>RECOVR AUD --&gt; 57354</a:t>
            </a:r>
          </a:p>
          <a:p>
            <a:pPr algn="l" marL="633943" indent="-211314" lvl="2">
              <a:lnSpc>
                <a:spcPts val="3882"/>
              </a:lnSpc>
            </a:pPr>
          </a:p>
          <a:p>
            <a:pPr algn="l" marL="633943" indent="-211314" lvl="2">
              <a:lnSpc>
                <a:spcPts val="3882"/>
              </a:lnSpc>
              <a:buFont typeface="Arial"/>
              <a:buChar char="⚬"/>
            </a:pPr>
            <a:r>
              <a:rPr lang="en-US" sz="2772" spc="1">
                <a:solidFill>
                  <a:srgbClr val="231F20"/>
                </a:solidFill>
                <a:latin typeface="Arimo"/>
              </a:rPr>
              <a:t>Recovr Aud is not a regular line and therefore is not relevant. We clean our dataset from these values</a:t>
            </a:r>
          </a:p>
          <a:p>
            <a:pPr algn="l" marL="633943" indent="-211314" lvl="2">
              <a:lnSpc>
                <a:spcPts val="3882"/>
              </a:lnSpc>
            </a:pPr>
          </a:p>
          <a:p>
            <a:pPr algn="l" marL="633943" indent="-211314" lvl="2">
              <a:lnSpc>
                <a:spcPts val="3882"/>
              </a:lnSpc>
              <a:buFont typeface="Arial"/>
              <a:buChar char="⚬"/>
            </a:pPr>
            <a:r>
              <a:rPr lang="en-US" sz="2772" spc="1">
                <a:solidFill>
                  <a:srgbClr val="231F20"/>
                </a:solidFill>
                <a:latin typeface="Arimo"/>
              </a:rPr>
              <a:t>Since the gala is planned to be in the beginning of Summer (beginning of June), we take May-June-July data only as data from other seasons might be misleading</a:t>
            </a:r>
          </a:p>
          <a:p>
            <a:pPr algn="l" marL="633943" indent="-211314" lvl="2">
              <a:lnSpc>
                <a:spcPts val="3882"/>
              </a:lnSpc>
            </a:pPr>
          </a:p>
          <a:p>
            <a:pPr algn="l" marL="633943" indent="-211314" lvl="2">
              <a:lnSpc>
                <a:spcPts val="3882"/>
              </a:lnSpc>
            </a:pPr>
          </a:p>
          <a:p>
            <a:pPr algn="l" marL="633943" indent="-211314" lvl="2">
              <a:lnSpc>
                <a:spcPts val="3882"/>
              </a:lnSpc>
            </a:pPr>
          </a:p>
          <a:p>
            <a:pPr algn="l" marL="633943" indent="-211314" lvl="2">
              <a:lnSpc>
                <a:spcPts val="3882"/>
              </a:lnSpc>
            </a:pPr>
          </a:p>
        </p:txBody>
      </p:sp>
      <p:sp>
        <p:nvSpPr>
          <p:cNvPr name="TextBox 9" id="9"/>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9303305" y="2760265"/>
            <a:ext cx="4785421" cy="6187211"/>
          </a:xfrm>
          <a:custGeom>
            <a:avLst/>
            <a:gdLst/>
            <a:ahLst/>
            <a:cxnLst/>
            <a:rect r="r" b="b" t="t" l="l"/>
            <a:pathLst>
              <a:path h="6187211" w="4785421">
                <a:moveTo>
                  <a:pt x="0" y="0"/>
                </a:moveTo>
                <a:lnTo>
                  <a:pt x="4785421" y="0"/>
                </a:lnTo>
                <a:lnTo>
                  <a:pt x="4785421" y="6187211"/>
                </a:lnTo>
                <a:lnTo>
                  <a:pt x="0" y="6187211"/>
                </a:lnTo>
                <a:lnTo>
                  <a:pt x="0" y="0"/>
                </a:lnTo>
                <a:close/>
              </a:path>
            </a:pathLst>
          </a:custGeom>
          <a:blipFill>
            <a:blip r:embed="rId4"/>
            <a:stretch>
              <a:fillRect l="0" t="0" r="0" b="0"/>
            </a:stretch>
          </a:blipFill>
        </p:spPr>
      </p:sp>
      <p:sp>
        <p:nvSpPr>
          <p:cNvPr name="TextBox 9" id="9"/>
          <p:cNvSpPr txBox="true"/>
          <p:nvPr/>
        </p:nvSpPr>
        <p:spPr>
          <a:xfrm rot="0">
            <a:off x="3898241" y="3451086"/>
            <a:ext cx="3774050" cy="5350834"/>
          </a:xfrm>
          <a:prstGeom prst="rect">
            <a:avLst/>
          </a:prstGeom>
        </p:spPr>
        <p:txBody>
          <a:bodyPr anchor="t" rtlCol="false" tIns="0" lIns="0" bIns="0" rIns="0">
            <a:spAutoFit/>
          </a:bodyPr>
          <a:lstStyle/>
          <a:p>
            <a:pPr algn="l" marL="625001" indent="-208334" lvl="2">
              <a:lnSpc>
                <a:spcPts val="3826"/>
              </a:lnSpc>
              <a:buFont typeface="Arial"/>
              <a:buChar char="⚬"/>
            </a:pPr>
            <a:r>
              <a:rPr lang="en-US" sz="2734" spc="2">
                <a:solidFill>
                  <a:srgbClr val="231F20"/>
                </a:solidFill>
                <a:latin typeface="Arimo"/>
              </a:rPr>
              <a:t>We have grouped station information with the sum of all traffic for that station and printed the top 10 busiest stations.</a:t>
            </a:r>
          </a:p>
          <a:p>
            <a:pPr algn="l" marL="625001" indent="-208334" lvl="2">
              <a:lnSpc>
                <a:spcPts val="3826"/>
              </a:lnSpc>
            </a:pPr>
          </a:p>
          <a:p>
            <a:pPr algn="l" marL="625001" indent="-208334" lvl="2">
              <a:lnSpc>
                <a:spcPts val="3826"/>
              </a:lnSpc>
            </a:pPr>
          </a:p>
          <a:p>
            <a:pPr algn="l" marL="625001" indent="-208334" lvl="2">
              <a:lnSpc>
                <a:spcPts val="3826"/>
              </a:lnSpc>
            </a:pPr>
          </a:p>
          <a:p>
            <a:pPr algn="l" marL="625001" indent="-208334" lvl="2">
              <a:lnSpc>
                <a:spcPts val="3826"/>
              </a:lnSpc>
            </a:pPr>
          </a:p>
          <a:p>
            <a:pPr algn="l" marL="625001" indent="-208334" lvl="2">
              <a:lnSpc>
                <a:spcPts val="3826"/>
              </a:lnSpc>
            </a:pPr>
          </a:p>
        </p:txBody>
      </p:sp>
      <p:sp>
        <p:nvSpPr>
          <p:cNvPr name="TextBox 10" id="10"/>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6942508" y="2582424"/>
            <a:ext cx="10675710" cy="5883235"/>
            <a:chOff x="0" y="0"/>
            <a:chExt cx="14234280" cy="7844313"/>
          </a:xfrm>
        </p:grpSpPr>
        <p:sp>
          <p:nvSpPr>
            <p:cNvPr name="Freeform 9" id="9"/>
            <p:cNvSpPr/>
            <p:nvPr/>
          </p:nvSpPr>
          <p:spPr>
            <a:xfrm flipH="false" flipV="false" rot="0">
              <a:off x="0" y="0"/>
              <a:ext cx="14234288" cy="7844282"/>
            </a:xfrm>
            <a:custGeom>
              <a:avLst/>
              <a:gdLst/>
              <a:ahLst/>
              <a:cxnLst/>
              <a:rect r="r" b="b" t="t" l="l"/>
              <a:pathLst>
                <a:path h="7844282" w="14234288">
                  <a:moveTo>
                    <a:pt x="0" y="0"/>
                  </a:moveTo>
                  <a:lnTo>
                    <a:pt x="14234288" y="0"/>
                  </a:lnTo>
                  <a:lnTo>
                    <a:pt x="14234288" y="7844282"/>
                  </a:lnTo>
                  <a:lnTo>
                    <a:pt x="0" y="7844282"/>
                  </a:lnTo>
                  <a:lnTo>
                    <a:pt x="0" y="0"/>
                  </a:lnTo>
                  <a:close/>
                </a:path>
              </a:pathLst>
            </a:custGeom>
            <a:blipFill>
              <a:blip r:embed="rId4"/>
              <a:stretch>
                <a:fillRect l="0" t="0" r="0" b="0"/>
              </a:stretch>
            </a:blipFill>
          </p:spPr>
        </p:sp>
      </p:grpSp>
      <p:sp>
        <p:nvSpPr>
          <p:cNvPr name="TextBox 10" id="10"/>
          <p:cNvSpPr txBox="true"/>
          <p:nvPr/>
        </p:nvSpPr>
        <p:spPr>
          <a:xfrm rot="0">
            <a:off x="162962" y="3611662"/>
            <a:ext cx="7104071" cy="5350834"/>
          </a:xfrm>
          <a:prstGeom prst="rect">
            <a:avLst/>
          </a:prstGeom>
        </p:spPr>
        <p:txBody>
          <a:bodyPr anchor="t" rtlCol="false" tIns="0" lIns="0" bIns="0" rIns="0">
            <a:spAutoFit/>
          </a:bodyPr>
          <a:lstStyle/>
          <a:p>
            <a:pPr algn="l" marL="625001" indent="-208334" lvl="2">
              <a:lnSpc>
                <a:spcPts val="3826"/>
              </a:lnSpc>
              <a:buFont typeface="Arial"/>
              <a:buChar char="⚬"/>
            </a:pPr>
            <a:r>
              <a:rPr lang="en-US" sz="2734" spc="2">
                <a:solidFill>
                  <a:srgbClr val="231F20"/>
                </a:solidFill>
                <a:latin typeface="Arimo"/>
              </a:rPr>
              <a:t> To be able to map these stations with their respective boroughs of NYC, we have imported and cleaned yet another dataset called: "MTA_Subway_Stations.csv"</a:t>
            </a:r>
          </a:p>
          <a:p>
            <a:pPr algn="l" marL="625001" indent="-208334" lvl="2">
              <a:lnSpc>
                <a:spcPts val="3826"/>
              </a:lnSpc>
            </a:pPr>
          </a:p>
          <a:p>
            <a:pPr algn="l" marL="625001" indent="-208334" lvl="2">
              <a:lnSpc>
                <a:spcPts val="3826"/>
              </a:lnSpc>
            </a:pPr>
          </a:p>
          <a:p>
            <a:pPr algn="l" marL="625001" indent="-208334" lvl="2">
              <a:lnSpc>
                <a:spcPts val="3826"/>
              </a:lnSpc>
            </a:pPr>
          </a:p>
          <a:p>
            <a:pPr algn="l" marL="625001" indent="-208334" lvl="2">
              <a:lnSpc>
                <a:spcPts val="3826"/>
              </a:lnSpc>
            </a:pPr>
          </a:p>
          <a:p>
            <a:pPr algn="l" marL="625001" indent="-208334" lvl="2">
              <a:lnSpc>
                <a:spcPts val="3826"/>
              </a:lnSpc>
            </a:pPr>
          </a:p>
          <a:p>
            <a:pPr algn="l" marL="625001" indent="-208334" lvl="2">
              <a:lnSpc>
                <a:spcPts val="3826"/>
              </a:lnSpc>
            </a:pPr>
          </a:p>
        </p:txBody>
      </p:sp>
      <p:sp>
        <p:nvSpPr>
          <p:cNvPr name="TextBox 11" id="11"/>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1504422" y="3976277"/>
            <a:ext cx="13559427" cy="3244199"/>
            <a:chOff x="0" y="0"/>
            <a:chExt cx="18079236" cy="4325599"/>
          </a:xfrm>
        </p:grpSpPr>
        <p:sp>
          <p:nvSpPr>
            <p:cNvPr name="Freeform 9" id="9"/>
            <p:cNvSpPr/>
            <p:nvPr/>
          </p:nvSpPr>
          <p:spPr>
            <a:xfrm flipH="false" flipV="false" rot="0">
              <a:off x="0" y="0"/>
              <a:ext cx="18079213" cy="4325620"/>
            </a:xfrm>
            <a:custGeom>
              <a:avLst/>
              <a:gdLst/>
              <a:ahLst/>
              <a:cxnLst/>
              <a:rect r="r" b="b" t="t" l="l"/>
              <a:pathLst>
                <a:path h="4325620" w="18079213">
                  <a:moveTo>
                    <a:pt x="0" y="0"/>
                  </a:moveTo>
                  <a:lnTo>
                    <a:pt x="18079213" y="0"/>
                  </a:lnTo>
                  <a:lnTo>
                    <a:pt x="18079213" y="4325620"/>
                  </a:lnTo>
                  <a:lnTo>
                    <a:pt x="0" y="4325620"/>
                  </a:lnTo>
                  <a:lnTo>
                    <a:pt x="0" y="0"/>
                  </a:lnTo>
                  <a:close/>
                </a:path>
              </a:pathLst>
            </a:custGeom>
            <a:blipFill>
              <a:blip r:embed="rId4"/>
              <a:stretch>
                <a:fillRect l="-18" t="0" r="-18" b="0"/>
              </a:stretch>
            </a:blipFill>
          </p:spPr>
        </p:sp>
      </p:grpSp>
      <p:sp>
        <p:nvSpPr>
          <p:cNvPr name="TextBox 10" id="10"/>
          <p:cNvSpPr txBox="true"/>
          <p:nvPr/>
        </p:nvSpPr>
        <p:spPr>
          <a:xfrm rot="0">
            <a:off x="2285793" y="2120126"/>
            <a:ext cx="11729193" cy="3200355"/>
          </a:xfrm>
          <a:prstGeom prst="rect">
            <a:avLst/>
          </a:prstGeom>
        </p:spPr>
        <p:txBody>
          <a:bodyPr anchor="t" rtlCol="false" tIns="0" lIns="0" bIns="0" rIns="0">
            <a:spAutoFit/>
          </a:bodyPr>
          <a:lstStyle/>
          <a:p>
            <a:pPr algn="l" marL="478052" indent="-159351" lvl="2">
              <a:lnSpc>
                <a:spcPts val="2927"/>
              </a:lnSpc>
              <a:buFont typeface="Arial"/>
              <a:buChar char="⚬"/>
            </a:pPr>
            <a:r>
              <a:rPr lang="en-US" sz="2091" spc="2">
                <a:solidFill>
                  <a:srgbClr val="231F20"/>
                </a:solidFill>
                <a:latin typeface="Arimo"/>
              </a:rPr>
              <a:t>We have cleaned this dataset from unnecessary columns and duplicates. We have also changed column values to be able to map them with our original dataset.</a:t>
            </a:r>
          </a:p>
          <a:p>
            <a:pPr algn="l" marL="478052" indent="-159351" lvl="2">
              <a:lnSpc>
                <a:spcPts val="2927"/>
              </a:lnSpc>
            </a:pPr>
          </a:p>
          <a:p>
            <a:pPr algn="l" marL="478052" indent="-159351" lvl="2">
              <a:lnSpc>
                <a:spcPts val="2927"/>
              </a:lnSpc>
              <a:buFont typeface="Arial"/>
              <a:buChar char="⚬"/>
            </a:pPr>
            <a:r>
              <a:rPr lang="en-US" sz="2091" spc="2">
                <a:solidFill>
                  <a:srgbClr val="231F20"/>
                </a:solidFill>
                <a:latin typeface="Arimo"/>
              </a:rPr>
              <a:t>We have joined the two datasets from the "Station" and "Stop Name" columns to map each station with corresponding NYC borough</a:t>
            </a:r>
          </a:p>
          <a:p>
            <a:pPr algn="l" marL="478052" indent="-159351" lvl="2">
              <a:lnSpc>
                <a:spcPts val="1734"/>
              </a:lnSpc>
            </a:pPr>
          </a:p>
          <a:p>
            <a:pPr algn="l" marL="478052" indent="-159351" lvl="2">
              <a:lnSpc>
                <a:spcPts val="1734"/>
              </a:lnSpc>
            </a:pPr>
          </a:p>
          <a:p>
            <a:pPr algn="l" marL="478052" indent="-159351" lvl="2">
              <a:lnSpc>
                <a:spcPts val="1734"/>
              </a:lnSpc>
            </a:pPr>
          </a:p>
          <a:p>
            <a:pPr algn="l" marL="478052" indent="-159351" lvl="2">
              <a:lnSpc>
                <a:spcPts val="1734"/>
              </a:lnSpc>
            </a:pPr>
          </a:p>
          <a:p>
            <a:pPr algn="l" marL="478052" indent="-159351" lvl="2">
              <a:lnSpc>
                <a:spcPts val="1734"/>
              </a:lnSpc>
            </a:pPr>
          </a:p>
          <a:p>
            <a:pPr algn="l" marL="478052" indent="-159351" lvl="2">
              <a:lnSpc>
                <a:spcPts val="1734"/>
              </a:lnSpc>
            </a:pPr>
          </a:p>
        </p:txBody>
      </p:sp>
      <p:grpSp>
        <p:nvGrpSpPr>
          <p:cNvPr name="Group 11" id="11"/>
          <p:cNvGrpSpPr/>
          <p:nvPr/>
        </p:nvGrpSpPr>
        <p:grpSpPr>
          <a:xfrm rot="0">
            <a:off x="3095404" y="6884151"/>
            <a:ext cx="10712666" cy="2912890"/>
            <a:chOff x="0" y="0"/>
            <a:chExt cx="14283555" cy="3883853"/>
          </a:xfrm>
        </p:grpSpPr>
        <p:sp>
          <p:nvSpPr>
            <p:cNvPr name="Freeform 12" id="12"/>
            <p:cNvSpPr/>
            <p:nvPr/>
          </p:nvSpPr>
          <p:spPr>
            <a:xfrm flipH="false" flipV="false" rot="0">
              <a:off x="0" y="0"/>
              <a:ext cx="14283562" cy="3883914"/>
            </a:xfrm>
            <a:custGeom>
              <a:avLst/>
              <a:gdLst/>
              <a:ahLst/>
              <a:cxnLst/>
              <a:rect r="r" b="b" t="t" l="l"/>
              <a:pathLst>
                <a:path h="3883914" w="14283562">
                  <a:moveTo>
                    <a:pt x="0" y="0"/>
                  </a:moveTo>
                  <a:lnTo>
                    <a:pt x="14283562" y="0"/>
                  </a:lnTo>
                  <a:lnTo>
                    <a:pt x="14283562" y="3883914"/>
                  </a:lnTo>
                  <a:lnTo>
                    <a:pt x="0" y="3883914"/>
                  </a:lnTo>
                  <a:lnTo>
                    <a:pt x="0" y="0"/>
                  </a:lnTo>
                  <a:close/>
                </a:path>
              </a:pathLst>
            </a:custGeom>
            <a:blipFill>
              <a:blip r:embed="rId5"/>
              <a:stretch>
                <a:fillRect l="0" t="-7447" r="0" b="-7445"/>
              </a:stretch>
            </a:blipFill>
          </p:spPr>
        </p:sp>
      </p:grpSp>
      <p:sp>
        <p:nvSpPr>
          <p:cNvPr name="TextBox 13" id="13"/>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5736718" y="3062950"/>
            <a:ext cx="6814563" cy="5940901"/>
          </a:xfrm>
          <a:custGeom>
            <a:avLst/>
            <a:gdLst/>
            <a:ahLst/>
            <a:cxnLst/>
            <a:rect r="r" b="b" t="t" l="l"/>
            <a:pathLst>
              <a:path h="5940901" w="6814563">
                <a:moveTo>
                  <a:pt x="0" y="0"/>
                </a:moveTo>
                <a:lnTo>
                  <a:pt x="6814564" y="0"/>
                </a:lnTo>
                <a:lnTo>
                  <a:pt x="6814564" y="5940901"/>
                </a:lnTo>
                <a:lnTo>
                  <a:pt x="0" y="5940901"/>
                </a:lnTo>
                <a:lnTo>
                  <a:pt x="0" y="0"/>
                </a:lnTo>
                <a:close/>
              </a:path>
            </a:pathLst>
          </a:custGeom>
          <a:blipFill>
            <a:blip r:embed="rId4"/>
            <a:stretch>
              <a:fillRect l="0" t="0" r="0" b="0"/>
            </a:stretch>
          </a:blipFill>
        </p:spPr>
      </p:sp>
      <p:sp>
        <p:nvSpPr>
          <p:cNvPr name="TextBox 9" id="9"/>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5450227" y="2703443"/>
            <a:ext cx="12516322" cy="5958280"/>
            <a:chOff x="0" y="0"/>
            <a:chExt cx="16688429" cy="7944373"/>
          </a:xfrm>
        </p:grpSpPr>
        <p:sp>
          <p:nvSpPr>
            <p:cNvPr name="Freeform 9" id="9"/>
            <p:cNvSpPr/>
            <p:nvPr/>
          </p:nvSpPr>
          <p:spPr>
            <a:xfrm flipH="false" flipV="false" rot="0">
              <a:off x="0" y="0"/>
              <a:ext cx="16688436" cy="7944358"/>
            </a:xfrm>
            <a:custGeom>
              <a:avLst/>
              <a:gdLst/>
              <a:ahLst/>
              <a:cxnLst/>
              <a:rect r="r" b="b" t="t" l="l"/>
              <a:pathLst>
                <a:path h="7944358" w="16688436">
                  <a:moveTo>
                    <a:pt x="0" y="0"/>
                  </a:moveTo>
                  <a:lnTo>
                    <a:pt x="16688436" y="0"/>
                  </a:lnTo>
                  <a:lnTo>
                    <a:pt x="16688436" y="7944358"/>
                  </a:lnTo>
                  <a:lnTo>
                    <a:pt x="0" y="7944358"/>
                  </a:lnTo>
                  <a:lnTo>
                    <a:pt x="0" y="0"/>
                  </a:lnTo>
                  <a:close/>
                </a:path>
              </a:pathLst>
            </a:custGeom>
            <a:blipFill>
              <a:blip r:embed="rId4"/>
              <a:stretch>
                <a:fillRect l="0" t="0" r="0" b="0"/>
              </a:stretch>
            </a:blipFill>
          </p:spPr>
        </p:sp>
      </p:grpSp>
      <p:sp>
        <p:nvSpPr>
          <p:cNvPr name="TextBox 10" id="10"/>
          <p:cNvSpPr txBox="true"/>
          <p:nvPr/>
        </p:nvSpPr>
        <p:spPr>
          <a:xfrm rot="0">
            <a:off x="218875" y="3453696"/>
            <a:ext cx="5231353" cy="4769007"/>
          </a:xfrm>
          <a:prstGeom prst="rect">
            <a:avLst/>
          </a:prstGeom>
        </p:spPr>
        <p:txBody>
          <a:bodyPr anchor="t" rtlCol="false" tIns="0" lIns="0" bIns="0" rIns="0">
            <a:spAutoFit/>
          </a:bodyPr>
          <a:lstStyle/>
          <a:p>
            <a:pPr algn="l" marL="370113" indent="-123371" lvl="2">
              <a:lnSpc>
                <a:spcPts val="2265"/>
              </a:lnSpc>
              <a:buFont typeface="Arial"/>
              <a:buChar char="⚬"/>
            </a:pPr>
            <a:r>
              <a:rPr lang="en-US" sz="1618" spc="0">
                <a:solidFill>
                  <a:srgbClr val="231F20"/>
                </a:solidFill>
                <a:latin typeface="Arimo"/>
              </a:rPr>
              <a:t>Now, we want to make use of another dataset called "nyc_census_tracts.csv" to be able to better grasp the demographic distribution of different boroughs of NYC</a:t>
            </a:r>
          </a:p>
          <a:p>
            <a:pPr algn="l" marL="370113" indent="-123371" lvl="2">
              <a:lnSpc>
                <a:spcPts val="2265"/>
              </a:lnSpc>
              <a:buFont typeface="Arial"/>
              <a:buChar char="⚬"/>
            </a:pPr>
            <a:r>
              <a:rPr lang="en-US" sz="1618" spc="0">
                <a:solidFill>
                  <a:srgbClr val="231F20"/>
                </a:solidFill>
                <a:latin typeface="Arimo"/>
              </a:rPr>
              <a:t>Unrelated columns have been dropped and the dataset is checked for data integrity and duplicate data</a:t>
            </a:r>
          </a:p>
          <a:p>
            <a:pPr algn="l" marL="370113" indent="-123371" lvl="2">
              <a:lnSpc>
                <a:spcPts val="2265"/>
              </a:lnSpc>
              <a:buFont typeface="Arial"/>
              <a:buChar char="⚬"/>
            </a:pPr>
            <a:r>
              <a:rPr lang="en-US" sz="1618" spc="0">
                <a:solidFill>
                  <a:srgbClr val="231F20"/>
                </a:solidFill>
                <a:latin typeface="Arimo"/>
              </a:rPr>
              <a:t>We have filtered our dataset to only include data from Manhattan, Brooklyn and Bronx as all top ten most crowded stations are located in these boroughs</a:t>
            </a:r>
          </a:p>
          <a:p>
            <a:pPr algn="l" marL="370113" indent="-123371" lvl="2">
              <a:lnSpc>
                <a:spcPts val="2265"/>
              </a:lnSpc>
              <a:buFont typeface="Arial"/>
              <a:buChar char="⚬"/>
            </a:pPr>
            <a:r>
              <a:rPr lang="en-US" sz="1618" spc="0">
                <a:solidFill>
                  <a:srgbClr val="231F20"/>
                </a:solidFill>
                <a:latin typeface="Arimo"/>
              </a:rPr>
              <a:t>Finally, we have grouped this dataset by Borough information and we took the mean and the sum of other columns.</a:t>
            </a:r>
          </a:p>
          <a:p>
            <a:pPr algn="l" marL="370113" indent="-123371" lvl="2">
              <a:lnSpc>
                <a:spcPts val="1342"/>
              </a:lnSpc>
            </a:pPr>
          </a:p>
          <a:p>
            <a:pPr algn="l" marL="370113" indent="-123371" lvl="2">
              <a:lnSpc>
                <a:spcPts val="1342"/>
              </a:lnSpc>
            </a:pPr>
          </a:p>
          <a:p>
            <a:pPr algn="l" marL="370113" indent="-123371" lvl="2">
              <a:lnSpc>
                <a:spcPts val="1342"/>
              </a:lnSpc>
            </a:pPr>
          </a:p>
          <a:p>
            <a:pPr algn="l" marL="370113" indent="-123371" lvl="2">
              <a:lnSpc>
                <a:spcPts val="1342"/>
              </a:lnSpc>
            </a:pPr>
          </a:p>
          <a:p>
            <a:pPr algn="l" marL="370113" indent="-123371" lvl="2">
              <a:lnSpc>
                <a:spcPts val="1342"/>
              </a:lnSpc>
            </a:pPr>
          </a:p>
          <a:p>
            <a:pPr algn="l" marL="370113" indent="-123371" lvl="2">
              <a:lnSpc>
                <a:spcPts val="1342"/>
              </a:lnSpc>
            </a:pPr>
          </a:p>
        </p:txBody>
      </p:sp>
      <p:sp>
        <p:nvSpPr>
          <p:cNvPr name="TextBox 11" id="11"/>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0" y="6486515"/>
            <a:ext cx="4349325" cy="3497243"/>
            <a:chOff x="0" y="0"/>
            <a:chExt cx="6180773" cy="4969889"/>
          </a:xfrm>
        </p:grpSpPr>
        <p:sp>
          <p:nvSpPr>
            <p:cNvPr name="Freeform 9" id="9"/>
            <p:cNvSpPr/>
            <p:nvPr/>
          </p:nvSpPr>
          <p:spPr>
            <a:xfrm flipH="false" flipV="false" rot="0">
              <a:off x="0" y="0"/>
              <a:ext cx="6180836" cy="4969891"/>
            </a:xfrm>
            <a:custGeom>
              <a:avLst/>
              <a:gdLst/>
              <a:ahLst/>
              <a:cxnLst/>
              <a:rect r="r" b="b" t="t" l="l"/>
              <a:pathLst>
                <a:path h="4969891" w="6180836">
                  <a:moveTo>
                    <a:pt x="0" y="0"/>
                  </a:moveTo>
                  <a:lnTo>
                    <a:pt x="6180836" y="0"/>
                  </a:lnTo>
                  <a:lnTo>
                    <a:pt x="6180836" y="4969891"/>
                  </a:lnTo>
                  <a:lnTo>
                    <a:pt x="0" y="4969891"/>
                  </a:lnTo>
                  <a:lnTo>
                    <a:pt x="0" y="0"/>
                  </a:lnTo>
                  <a:close/>
                </a:path>
              </a:pathLst>
            </a:custGeom>
            <a:blipFill>
              <a:blip r:embed="rId4"/>
              <a:stretch>
                <a:fillRect l="0" t="0" r="1" b="0"/>
              </a:stretch>
            </a:blipFill>
          </p:spPr>
        </p:sp>
      </p:grpSp>
      <p:grpSp>
        <p:nvGrpSpPr>
          <p:cNvPr name="Group 10" id="10"/>
          <p:cNvGrpSpPr/>
          <p:nvPr/>
        </p:nvGrpSpPr>
        <p:grpSpPr>
          <a:xfrm rot="0">
            <a:off x="4530259" y="6474766"/>
            <a:ext cx="4677885" cy="3497243"/>
            <a:chOff x="0" y="0"/>
            <a:chExt cx="6635183" cy="4960543"/>
          </a:xfrm>
        </p:grpSpPr>
        <p:sp>
          <p:nvSpPr>
            <p:cNvPr name="Freeform 11" id="11"/>
            <p:cNvSpPr/>
            <p:nvPr/>
          </p:nvSpPr>
          <p:spPr>
            <a:xfrm flipH="false" flipV="false" rot="0">
              <a:off x="0" y="0"/>
              <a:ext cx="6635242" cy="4960493"/>
            </a:xfrm>
            <a:custGeom>
              <a:avLst/>
              <a:gdLst/>
              <a:ahLst/>
              <a:cxnLst/>
              <a:rect r="r" b="b" t="t" l="l"/>
              <a:pathLst>
                <a:path h="4960493" w="6635242">
                  <a:moveTo>
                    <a:pt x="0" y="0"/>
                  </a:moveTo>
                  <a:lnTo>
                    <a:pt x="6635242" y="0"/>
                  </a:lnTo>
                  <a:lnTo>
                    <a:pt x="6635242" y="4960493"/>
                  </a:lnTo>
                  <a:lnTo>
                    <a:pt x="0" y="4960493"/>
                  </a:lnTo>
                  <a:lnTo>
                    <a:pt x="0" y="0"/>
                  </a:lnTo>
                  <a:close/>
                </a:path>
              </a:pathLst>
            </a:custGeom>
            <a:blipFill>
              <a:blip r:embed="rId5"/>
              <a:stretch>
                <a:fillRect l="-400" t="0" r="-399" b="-1"/>
              </a:stretch>
            </a:blipFill>
          </p:spPr>
        </p:sp>
      </p:grpSp>
      <p:grpSp>
        <p:nvGrpSpPr>
          <p:cNvPr name="Group 12" id="12"/>
          <p:cNvGrpSpPr/>
          <p:nvPr/>
        </p:nvGrpSpPr>
        <p:grpSpPr>
          <a:xfrm rot="0">
            <a:off x="9389078" y="6486515"/>
            <a:ext cx="4537864" cy="3485494"/>
            <a:chOff x="0" y="0"/>
            <a:chExt cx="6458272" cy="4960543"/>
          </a:xfrm>
        </p:grpSpPr>
        <p:sp>
          <p:nvSpPr>
            <p:cNvPr name="Freeform 13" id="13"/>
            <p:cNvSpPr/>
            <p:nvPr/>
          </p:nvSpPr>
          <p:spPr>
            <a:xfrm flipH="false" flipV="false" rot="0">
              <a:off x="0" y="0"/>
              <a:ext cx="6458331" cy="4960493"/>
            </a:xfrm>
            <a:custGeom>
              <a:avLst/>
              <a:gdLst/>
              <a:ahLst/>
              <a:cxnLst/>
              <a:rect r="r" b="b" t="t" l="l"/>
              <a:pathLst>
                <a:path h="4960493" w="6458331">
                  <a:moveTo>
                    <a:pt x="0" y="0"/>
                  </a:moveTo>
                  <a:lnTo>
                    <a:pt x="6458331" y="0"/>
                  </a:lnTo>
                  <a:lnTo>
                    <a:pt x="6458331" y="4960493"/>
                  </a:lnTo>
                  <a:lnTo>
                    <a:pt x="0" y="4960493"/>
                  </a:lnTo>
                  <a:lnTo>
                    <a:pt x="0" y="0"/>
                  </a:lnTo>
                  <a:close/>
                </a:path>
              </a:pathLst>
            </a:custGeom>
            <a:blipFill>
              <a:blip r:embed="rId6"/>
              <a:stretch>
                <a:fillRect l="0" t="-3573" r="0" b="-3574"/>
              </a:stretch>
            </a:blipFill>
          </p:spPr>
        </p:sp>
      </p:grpSp>
      <p:sp>
        <p:nvSpPr>
          <p:cNvPr name="Freeform 14" id="14"/>
          <p:cNvSpPr/>
          <p:nvPr/>
        </p:nvSpPr>
        <p:spPr>
          <a:xfrm flipH="false" flipV="false" rot="0">
            <a:off x="10177257" y="2216098"/>
            <a:ext cx="5995526" cy="3797379"/>
          </a:xfrm>
          <a:custGeom>
            <a:avLst/>
            <a:gdLst/>
            <a:ahLst/>
            <a:cxnLst/>
            <a:rect r="r" b="b" t="t" l="l"/>
            <a:pathLst>
              <a:path h="3797379" w="5995526">
                <a:moveTo>
                  <a:pt x="0" y="0"/>
                </a:moveTo>
                <a:lnTo>
                  <a:pt x="5995526" y="0"/>
                </a:lnTo>
                <a:lnTo>
                  <a:pt x="5995526" y="3797379"/>
                </a:lnTo>
                <a:lnTo>
                  <a:pt x="0" y="3797379"/>
                </a:lnTo>
                <a:lnTo>
                  <a:pt x="0" y="0"/>
                </a:lnTo>
                <a:close/>
              </a:path>
            </a:pathLst>
          </a:custGeom>
          <a:blipFill>
            <a:blip r:embed="rId7"/>
            <a:stretch>
              <a:fillRect l="0" t="0" r="0" b="0"/>
            </a:stretch>
          </a:blipFill>
        </p:spPr>
      </p:sp>
      <p:sp>
        <p:nvSpPr>
          <p:cNvPr name="Freeform 15" id="15"/>
          <p:cNvSpPr/>
          <p:nvPr/>
        </p:nvSpPr>
        <p:spPr>
          <a:xfrm flipH="false" flipV="false" rot="0">
            <a:off x="14144062" y="6486515"/>
            <a:ext cx="4057442" cy="3497243"/>
          </a:xfrm>
          <a:custGeom>
            <a:avLst/>
            <a:gdLst/>
            <a:ahLst/>
            <a:cxnLst/>
            <a:rect r="r" b="b" t="t" l="l"/>
            <a:pathLst>
              <a:path h="3497243" w="4057442">
                <a:moveTo>
                  <a:pt x="0" y="0"/>
                </a:moveTo>
                <a:lnTo>
                  <a:pt x="4057442" y="0"/>
                </a:lnTo>
                <a:lnTo>
                  <a:pt x="4057442" y="3497243"/>
                </a:lnTo>
                <a:lnTo>
                  <a:pt x="0" y="3497243"/>
                </a:lnTo>
                <a:lnTo>
                  <a:pt x="0" y="0"/>
                </a:lnTo>
                <a:close/>
              </a:path>
            </a:pathLst>
          </a:custGeom>
          <a:blipFill>
            <a:blip r:embed="rId8"/>
            <a:stretch>
              <a:fillRect l="0" t="0" r="0" b="0"/>
            </a:stretch>
          </a:blipFill>
        </p:spPr>
      </p:sp>
      <p:sp>
        <p:nvSpPr>
          <p:cNvPr name="TextBox 16" id="16"/>
          <p:cNvSpPr txBox="true"/>
          <p:nvPr/>
        </p:nvSpPr>
        <p:spPr>
          <a:xfrm rot="0">
            <a:off x="1139561" y="2438763"/>
            <a:ext cx="6419529" cy="3562413"/>
          </a:xfrm>
          <a:prstGeom prst="rect">
            <a:avLst/>
          </a:prstGeom>
        </p:spPr>
        <p:txBody>
          <a:bodyPr anchor="t" rtlCol="false" tIns="0" lIns="0" bIns="0" rIns="0">
            <a:spAutoFit/>
          </a:bodyPr>
          <a:lstStyle/>
          <a:p>
            <a:pPr algn="l" marL="617220" indent="-205740" lvl="2">
              <a:lnSpc>
                <a:spcPts val="3779"/>
              </a:lnSpc>
              <a:buFont typeface="Arial"/>
              <a:buChar char="⚬"/>
            </a:pPr>
            <a:r>
              <a:rPr lang="en-US" sz="2700" spc="1">
                <a:solidFill>
                  <a:srgbClr val="231F20"/>
                </a:solidFill>
                <a:latin typeface="Arimo"/>
              </a:rPr>
              <a:t>Total population between boroughs and the percentage of women in each borough is as can be seen. Brooklyn and Queens have the most population.</a:t>
            </a:r>
          </a:p>
          <a:p>
            <a:pPr algn="l" marL="617220" indent="-205740" lvl="2">
              <a:lnSpc>
                <a:spcPts val="1350"/>
              </a:lnSpc>
            </a:pPr>
          </a:p>
          <a:p>
            <a:pPr algn="l" marL="617220" indent="-205740" lvl="2">
              <a:lnSpc>
                <a:spcPts val="1350"/>
              </a:lnSpc>
            </a:pPr>
          </a:p>
          <a:p>
            <a:pPr algn="l" marL="617220" indent="-205740" lvl="2">
              <a:lnSpc>
                <a:spcPts val="1350"/>
              </a:lnSpc>
            </a:pPr>
          </a:p>
          <a:p>
            <a:pPr algn="l" marL="617220" indent="-205740" lvl="2">
              <a:lnSpc>
                <a:spcPts val="1350"/>
              </a:lnSpc>
            </a:pPr>
          </a:p>
          <a:p>
            <a:pPr algn="l" marL="617220" indent="-205740" lvl="2">
              <a:lnSpc>
                <a:spcPts val="1350"/>
              </a:lnSpc>
            </a:pPr>
          </a:p>
          <a:p>
            <a:pPr algn="l" marL="617220" indent="-205740" lvl="2">
              <a:lnSpc>
                <a:spcPts val="1350"/>
              </a:lnSpc>
            </a:pPr>
          </a:p>
        </p:txBody>
      </p:sp>
      <p:sp>
        <p:nvSpPr>
          <p:cNvPr name="TextBox 17" id="17"/>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sp>
        <p:nvSpPr>
          <p:cNvPr name="Freeform 4" id="4"/>
          <p:cNvSpPr/>
          <p:nvPr/>
        </p:nvSpPr>
        <p:spPr>
          <a:xfrm flipH="false" flipV="false" rot="0">
            <a:off x="13662994" y="265144"/>
            <a:ext cx="4296549" cy="9642576"/>
          </a:xfrm>
          <a:custGeom>
            <a:avLst/>
            <a:gdLst/>
            <a:ahLst/>
            <a:cxnLst/>
            <a:rect r="r" b="b" t="t" l="l"/>
            <a:pathLst>
              <a:path h="9642576" w="4296549">
                <a:moveTo>
                  <a:pt x="0" y="0"/>
                </a:moveTo>
                <a:lnTo>
                  <a:pt x="4296549" y="0"/>
                </a:lnTo>
                <a:lnTo>
                  <a:pt x="4296549" y="9642576"/>
                </a:lnTo>
                <a:lnTo>
                  <a:pt x="0" y="9642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758785" y="1049603"/>
            <a:ext cx="6176060" cy="8208697"/>
            <a:chOff x="0" y="0"/>
            <a:chExt cx="8234747" cy="10944929"/>
          </a:xfrm>
        </p:grpSpPr>
        <p:sp>
          <p:nvSpPr>
            <p:cNvPr name="Freeform 6" id="6"/>
            <p:cNvSpPr/>
            <p:nvPr/>
          </p:nvSpPr>
          <p:spPr>
            <a:xfrm flipH="false" flipV="false" rot="0">
              <a:off x="0" y="0"/>
              <a:ext cx="8234807" cy="10944987"/>
            </a:xfrm>
            <a:custGeom>
              <a:avLst/>
              <a:gdLst/>
              <a:ahLst/>
              <a:cxnLst/>
              <a:rect r="r" b="b" t="t" l="l"/>
              <a:pathLst>
                <a:path h="10944987" w="8234807">
                  <a:moveTo>
                    <a:pt x="0" y="0"/>
                  </a:moveTo>
                  <a:lnTo>
                    <a:pt x="8234807" y="0"/>
                  </a:lnTo>
                  <a:lnTo>
                    <a:pt x="8234807" y="10944987"/>
                  </a:lnTo>
                  <a:lnTo>
                    <a:pt x="0" y="10944987"/>
                  </a:lnTo>
                  <a:lnTo>
                    <a:pt x="0" y="0"/>
                  </a:lnTo>
                  <a:close/>
                </a:path>
              </a:pathLst>
            </a:custGeom>
            <a:blipFill>
              <a:blip r:embed="rId5"/>
              <a:stretch>
                <a:fillRect l="-49633" t="0" r="-49632" b="0"/>
              </a:stretch>
            </a:blipFill>
          </p:spPr>
        </p:sp>
      </p:grpSp>
      <p:sp>
        <p:nvSpPr>
          <p:cNvPr name="TextBox 7" id="7"/>
          <p:cNvSpPr txBox="true"/>
          <p:nvPr/>
        </p:nvSpPr>
        <p:spPr>
          <a:xfrm rot="0">
            <a:off x="1419548" y="952500"/>
            <a:ext cx="9182324" cy="8039116"/>
          </a:xfrm>
          <a:prstGeom prst="rect">
            <a:avLst/>
          </a:prstGeom>
        </p:spPr>
        <p:txBody>
          <a:bodyPr anchor="t" rtlCol="false" tIns="0" lIns="0" bIns="0" rIns="0">
            <a:spAutoFit/>
          </a:bodyPr>
          <a:lstStyle/>
          <a:p>
            <a:pPr algn="l">
              <a:lnSpc>
                <a:spcPts val="2299"/>
              </a:lnSpc>
            </a:pPr>
            <a:r>
              <a:rPr lang="en-US" sz="1664" spc="163">
                <a:solidFill>
                  <a:srgbClr val="231F20"/>
                </a:solidFill>
                <a:latin typeface="Arimo Bold"/>
              </a:rPr>
              <a:t>Sevgili Vinny &amp; Julia,</a:t>
            </a:r>
          </a:p>
          <a:p>
            <a:pPr algn="l">
              <a:lnSpc>
                <a:spcPts val="2299"/>
              </a:lnSpc>
            </a:pPr>
          </a:p>
          <a:p>
            <a:pPr algn="l">
              <a:lnSpc>
                <a:spcPts val="2299"/>
              </a:lnSpc>
            </a:pPr>
            <a:r>
              <a:rPr lang="en-US" sz="1664" spc="163">
                <a:solidFill>
                  <a:srgbClr val="231F20"/>
                </a:solidFill>
                <a:latin typeface="Arimo Bold"/>
              </a:rPr>
              <a:t> Yeni tanıştığımız ve güzel sohbet ettiğimiz etkinlikte sizlerle tanışmak ve sohbet etmek çok güzeldi. Birlikte çalışmanın her iki taraf için de anlamlı olup olmadığını görmek için sonraki adımları beraber atmayı çok isteriz.</a:t>
            </a:r>
          </a:p>
          <a:p>
            <a:pPr algn="l">
              <a:lnSpc>
                <a:spcPts val="2299"/>
              </a:lnSpc>
            </a:pPr>
          </a:p>
          <a:p>
            <a:pPr algn="l">
              <a:lnSpc>
                <a:spcPts val="2299"/>
              </a:lnSpc>
            </a:pPr>
            <a:r>
              <a:rPr lang="en-US" sz="1664" spc="163">
                <a:solidFill>
                  <a:srgbClr val="231F20"/>
                </a:solidFill>
                <a:latin typeface="Arimo Bold"/>
              </a:rPr>
              <a:t>Bahsettiğimiz gibi, bağış toplama çabalarımızın önemli bir bölümünü oluşturan sokak ekip çalışmasının etkinliğini optimize etmek için veri ve analitiklerin gücünden yararlanmak istiyoruz.</a:t>
            </a:r>
          </a:p>
          <a:p>
            <a:pPr algn="l">
              <a:lnSpc>
                <a:spcPts val="2299"/>
              </a:lnSpc>
            </a:pPr>
          </a:p>
          <a:p>
            <a:pPr algn="l">
              <a:lnSpc>
                <a:spcPts val="2299"/>
              </a:lnSpc>
            </a:pPr>
            <a:r>
              <a:rPr lang="en-US" sz="1664" spc="163">
                <a:solidFill>
                  <a:srgbClr val="231F20"/>
                </a:solidFill>
                <a:latin typeface="Arimo Bold"/>
              </a:rPr>
              <a:t>WomenTechWomenYes (WTWY) derneğimiz her yıl yaz mevsiminin başında yıllık bir gala düzenliyor. Yeni ve kapsayıcı bir kuruluş olduğumuz için gala ile hem etkinlik alanımızı kadınların teknolojiye katılımını artırma konusunda tutkulu bireylerle doldurmak hem de aynı anda farkındalık ve erişim oluşturmak için gala ile çifte görev yapmaya çalışıyoruz.</a:t>
            </a:r>
          </a:p>
          <a:p>
            <a:pPr algn="l">
              <a:lnSpc>
                <a:spcPts val="2299"/>
              </a:lnSpc>
            </a:pPr>
          </a:p>
          <a:p>
            <a:pPr algn="l">
              <a:lnSpc>
                <a:spcPts val="2299"/>
              </a:lnSpc>
            </a:pPr>
            <a:r>
              <a:rPr lang="en-US" sz="1664" spc="163">
                <a:solidFill>
                  <a:srgbClr val="231F20"/>
                </a:solidFill>
                <a:latin typeface="Arimo Bold"/>
              </a:rPr>
              <a:t>Bu amaçla metro istasyonlarının girişlerine sokak ekipleri yerleştiriyoruz. Sokak ekipleri ulaşabildikleri kişilerin e-posta adreslerini topluyor ve kayıt olanlara galamıza ücretsiz bilet gönderiyor.</a:t>
            </a:r>
          </a:p>
          <a:p>
            <a:pPr algn="l">
              <a:lnSpc>
                <a:spcPts val="2299"/>
              </a:lnSpc>
            </a:pPr>
          </a:p>
          <a:p>
            <a:pPr algn="l">
              <a:lnSpc>
                <a:spcPts val="2299"/>
              </a:lnSpc>
            </a:pPr>
            <a:r>
              <a:rPr lang="en-US" sz="1664" spc="163">
                <a:solidFill>
                  <a:srgbClr val="231F20"/>
                </a:solidFill>
                <a:latin typeface="Arimo Bold"/>
              </a:rPr>
              <a:t>Sizden yardım talep etmek istediğimiz yer ise, sokak ekiplerimizin yerleşimini optimize etmemize yardımcı olması için, şehirden ücretsiz olarak temin edilebildiğini bildiğinizden emin olduğum MTA metro verilerini kullanmak, böylece galaya katılabilecek ve amacımıza katkıda bulunabilecek en fazla kişiye ulaşabiliriz.</a:t>
            </a:r>
          </a:p>
          <a:p>
            <a:pPr algn="l">
              <a:lnSpc>
                <a:spcPts val="2299"/>
              </a:lnSpc>
            </a:pPr>
          </a:p>
          <a:p>
            <a:pPr algn="l">
              <a:lnSpc>
                <a:spcPts val="2299"/>
              </a:lnSpc>
            </a:pPr>
            <a:r>
              <a:rPr lang="en-US" sz="1664" spc="163">
                <a:solidFill>
                  <a:srgbClr val="231F20"/>
                </a:solidFill>
                <a:latin typeface="Arimo Bold"/>
              </a:rPr>
              <a:t> Top şimdi sizin sahanızda, en yakın zamanda yapacağınız çalışmanın sonuçlarını merakla bekliyor olacağız.</a:t>
            </a:r>
          </a:p>
        </p:txBody>
      </p:sp>
      <p:grpSp>
        <p:nvGrpSpPr>
          <p:cNvPr name="Group 8" id="8"/>
          <p:cNvGrpSpPr/>
          <p:nvPr/>
        </p:nvGrpSpPr>
        <p:grpSpPr>
          <a:xfrm rot="0">
            <a:off x="-2779578" y="7341318"/>
            <a:ext cx="7616557" cy="7815497"/>
            <a:chOff x="0" y="0"/>
            <a:chExt cx="10155409" cy="10420663"/>
          </a:xfrm>
        </p:grpSpPr>
        <p:sp>
          <p:nvSpPr>
            <p:cNvPr name="Freeform 9" id="9"/>
            <p:cNvSpPr/>
            <p:nvPr/>
          </p:nvSpPr>
          <p:spPr>
            <a:xfrm flipH="false" flipV="false" rot="0">
              <a:off x="0" y="0"/>
              <a:ext cx="10155428" cy="10420604"/>
            </a:xfrm>
            <a:custGeom>
              <a:avLst/>
              <a:gdLst/>
              <a:ahLst/>
              <a:cxnLst/>
              <a:rect r="r" b="b" t="t" l="l"/>
              <a:pathLst>
                <a:path h="10420604" w="10155428">
                  <a:moveTo>
                    <a:pt x="0" y="0"/>
                  </a:moveTo>
                  <a:lnTo>
                    <a:pt x="10155428" y="0"/>
                  </a:lnTo>
                  <a:lnTo>
                    <a:pt x="10155428" y="10420604"/>
                  </a:lnTo>
                  <a:lnTo>
                    <a:pt x="0" y="10420604"/>
                  </a:lnTo>
                  <a:lnTo>
                    <a:pt x="0" y="0"/>
                  </a:lnTo>
                  <a:close/>
                </a:path>
              </a:pathLst>
            </a:custGeom>
            <a:blipFill>
              <a:blip r:embed="rId6"/>
              <a:stretch>
                <a:fillRect l="0" t="-6" r="0" b="-6"/>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5819133" y="2418403"/>
            <a:ext cx="11799086" cy="6839897"/>
          </a:xfrm>
          <a:custGeom>
            <a:avLst/>
            <a:gdLst/>
            <a:ahLst/>
            <a:cxnLst/>
            <a:rect r="r" b="b" t="t" l="l"/>
            <a:pathLst>
              <a:path h="6839897" w="11799086">
                <a:moveTo>
                  <a:pt x="0" y="0"/>
                </a:moveTo>
                <a:lnTo>
                  <a:pt x="11799086" y="0"/>
                </a:lnTo>
                <a:lnTo>
                  <a:pt x="11799086" y="6839897"/>
                </a:lnTo>
                <a:lnTo>
                  <a:pt x="0" y="6839897"/>
                </a:lnTo>
                <a:lnTo>
                  <a:pt x="0" y="0"/>
                </a:lnTo>
                <a:close/>
              </a:path>
            </a:pathLst>
          </a:custGeom>
          <a:blipFill>
            <a:blip r:embed="rId4"/>
            <a:stretch>
              <a:fillRect l="0" t="0" r="0" b="0"/>
            </a:stretch>
          </a:blipFill>
        </p:spPr>
      </p:sp>
      <p:sp>
        <p:nvSpPr>
          <p:cNvPr name="TextBox 9" id="9"/>
          <p:cNvSpPr txBox="true"/>
          <p:nvPr/>
        </p:nvSpPr>
        <p:spPr>
          <a:xfrm rot="0">
            <a:off x="875498" y="3337426"/>
            <a:ext cx="5231353" cy="4172121"/>
          </a:xfrm>
          <a:prstGeom prst="rect">
            <a:avLst/>
          </a:prstGeom>
        </p:spPr>
        <p:txBody>
          <a:bodyPr anchor="t" rtlCol="false" tIns="0" lIns="0" bIns="0" rIns="0">
            <a:spAutoFit/>
          </a:bodyPr>
          <a:lstStyle/>
          <a:p>
            <a:pPr algn="l" marL="616877" indent="-205626" lvl="2">
              <a:lnSpc>
                <a:spcPts val="3777"/>
              </a:lnSpc>
              <a:buFont typeface="Arial"/>
              <a:buChar char="⚬"/>
            </a:pPr>
            <a:r>
              <a:rPr lang="en-US" sz="2700">
                <a:solidFill>
                  <a:srgbClr val="231F20"/>
                </a:solidFill>
                <a:latin typeface="Arimo"/>
              </a:rPr>
              <a:t>6</a:t>
            </a:r>
            <a:r>
              <a:rPr lang="en-US" sz="2700">
                <a:solidFill>
                  <a:srgbClr val="231F20"/>
                </a:solidFill>
                <a:latin typeface="Arimo"/>
              </a:rPr>
              <a:t> of 10 stations with most traffic are located in Manhattan area.</a:t>
            </a:r>
          </a:p>
          <a:p>
            <a:pPr algn="l" marL="617220" indent="-205740" lvl="2">
              <a:lnSpc>
                <a:spcPts val="3779"/>
              </a:lnSpc>
              <a:buFont typeface="Arial"/>
              <a:buChar char="⚬"/>
            </a:pPr>
            <a:r>
              <a:rPr lang="en-US" sz="2700" spc="1">
                <a:solidFill>
                  <a:srgbClr val="231F20"/>
                </a:solidFill>
                <a:latin typeface="Arimo"/>
              </a:rPr>
              <a:t>4 out of top 5 stations with most traffic </a:t>
            </a:r>
          </a:p>
          <a:p>
            <a:pPr algn="l" marL="617220" indent="-205740" lvl="2">
              <a:lnSpc>
                <a:spcPts val="3779"/>
              </a:lnSpc>
            </a:pPr>
          </a:p>
          <a:p>
            <a:pPr algn="l" marL="617220" indent="-205740" lvl="2">
              <a:lnSpc>
                <a:spcPts val="3779"/>
              </a:lnSpc>
            </a:pPr>
          </a:p>
          <a:p>
            <a:pPr algn="l" marL="617220" indent="-205740" lvl="2">
              <a:lnSpc>
                <a:spcPts val="1350"/>
              </a:lnSpc>
            </a:pPr>
          </a:p>
          <a:p>
            <a:pPr algn="l" marL="617220" indent="-205740" lvl="2">
              <a:lnSpc>
                <a:spcPts val="1350"/>
              </a:lnSpc>
            </a:pPr>
          </a:p>
          <a:p>
            <a:pPr algn="l" marL="617220" indent="-205740" lvl="2">
              <a:lnSpc>
                <a:spcPts val="1350"/>
              </a:lnSpc>
            </a:pPr>
          </a:p>
          <a:p>
            <a:pPr algn="l" marL="617220" indent="-205740" lvl="2">
              <a:lnSpc>
                <a:spcPts val="1350"/>
              </a:lnSpc>
            </a:pPr>
          </a:p>
        </p:txBody>
      </p:sp>
      <p:sp>
        <p:nvSpPr>
          <p:cNvPr name="TextBox 10" id="10"/>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87470" y="5455298"/>
            <a:ext cx="4381064" cy="3532473"/>
            <a:chOff x="0" y="0"/>
            <a:chExt cx="6858511" cy="5530051"/>
          </a:xfrm>
        </p:grpSpPr>
        <p:sp>
          <p:nvSpPr>
            <p:cNvPr name="Freeform 9" id="9"/>
            <p:cNvSpPr/>
            <p:nvPr/>
          </p:nvSpPr>
          <p:spPr>
            <a:xfrm flipH="false" flipV="false" rot="0">
              <a:off x="0" y="0"/>
              <a:ext cx="6858508" cy="5530088"/>
            </a:xfrm>
            <a:custGeom>
              <a:avLst/>
              <a:gdLst/>
              <a:ahLst/>
              <a:cxnLst/>
              <a:rect r="r" b="b" t="t" l="l"/>
              <a:pathLst>
                <a:path h="5530088" w="6858508">
                  <a:moveTo>
                    <a:pt x="0" y="0"/>
                  </a:moveTo>
                  <a:lnTo>
                    <a:pt x="6858508" y="0"/>
                  </a:lnTo>
                  <a:lnTo>
                    <a:pt x="6858508" y="5530088"/>
                  </a:lnTo>
                  <a:lnTo>
                    <a:pt x="0" y="5530088"/>
                  </a:lnTo>
                  <a:lnTo>
                    <a:pt x="0" y="0"/>
                  </a:lnTo>
                  <a:close/>
                </a:path>
              </a:pathLst>
            </a:custGeom>
            <a:blipFill>
              <a:blip r:embed="rId4"/>
              <a:stretch>
                <a:fillRect l="-1411" t="0" r="-1411" b="0"/>
              </a:stretch>
            </a:blipFill>
          </p:spPr>
        </p:sp>
      </p:grpSp>
      <p:grpSp>
        <p:nvGrpSpPr>
          <p:cNvPr name="Group 10" id="10"/>
          <p:cNvGrpSpPr/>
          <p:nvPr/>
        </p:nvGrpSpPr>
        <p:grpSpPr>
          <a:xfrm rot="0">
            <a:off x="4669327" y="5455298"/>
            <a:ext cx="4560620" cy="3555592"/>
            <a:chOff x="0" y="0"/>
            <a:chExt cx="7053643" cy="5499225"/>
          </a:xfrm>
        </p:grpSpPr>
        <p:sp>
          <p:nvSpPr>
            <p:cNvPr name="Freeform 11" id="11"/>
            <p:cNvSpPr/>
            <p:nvPr/>
          </p:nvSpPr>
          <p:spPr>
            <a:xfrm flipH="false" flipV="false" rot="0">
              <a:off x="0" y="0"/>
              <a:ext cx="7053687" cy="5499227"/>
            </a:xfrm>
            <a:custGeom>
              <a:avLst/>
              <a:gdLst/>
              <a:ahLst/>
              <a:cxnLst/>
              <a:rect r="r" b="b" t="t" l="l"/>
              <a:pathLst>
                <a:path h="5499227" w="7053687">
                  <a:moveTo>
                    <a:pt x="0" y="0"/>
                  </a:moveTo>
                  <a:lnTo>
                    <a:pt x="7053687" y="0"/>
                  </a:lnTo>
                  <a:lnTo>
                    <a:pt x="7053687" y="5499227"/>
                  </a:lnTo>
                  <a:lnTo>
                    <a:pt x="0" y="5499227"/>
                  </a:lnTo>
                  <a:lnTo>
                    <a:pt x="0" y="0"/>
                  </a:lnTo>
                  <a:close/>
                </a:path>
              </a:pathLst>
            </a:custGeom>
            <a:blipFill>
              <a:blip r:embed="rId5"/>
              <a:stretch>
                <a:fillRect l="-3589" t="0" r="-3588" b="0"/>
              </a:stretch>
            </a:blipFill>
          </p:spPr>
        </p:sp>
      </p:grpSp>
      <p:grpSp>
        <p:nvGrpSpPr>
          <p:cNvPr name="Group 12" id="12"/>
          <p:cNvGrpSpPr/>
          <p:nvPr/>
        </p:nvGrpSpPr>
        <p:grpSpPr>
          <a:xfrm rot="0">
            <a:off x="9430741" y="5455298"/>
            <a:ext cx="4377964" cy="3555592"/>
            <a:chOff x="0" y="0"/>
            <a:chExt cx="6809094" cy="5530051"/>
          </a:xfrm>
        </p:grpSpPr>
        <p:sp>
          <p:nvSpPr>
            <p:cNvPr name="Freeform 13" id="13"/>
            <p:cNvSpPr/>
            <p:nvPr/>
          </p:nvSpPr>
          <p:spPr>
            <a:xfrm flipH="false" flipV="false" rot="0">
              <a:off x="0" y="0"/>
              <a:ext cx="6809063" cy="5530088"/>
            </a:xfrm>
            <a:custGeom>
              <a:avLst/>
              <a:gdLst/>
              <a:ahLst/>
              <a:cxnLst/>
              <a:rect r="r" b="b" t="t" l="l"/>
              <a:pathLst>
                <a:path h="5530088" w="6809063">
                  <a:moveTo>
                    <a:pt x="0" y="0"/>
                  </a:moveTo>
                  <a:lnTo>
                    <a:pt x="6809063" y="0"/>
                  </a:lnTo>
                  <a:lnTo>
                    <a:pt x="6809063" y="5530088"/>
                  </a:lnTo>
                  <a:lnTo>
                    <a:pt x="0" y="5530088"/>
                  </a:lnTo>
                  <a:lnTo>
                    <a:pt x="0" y="0"/>
                  </a:lnTo>
                  <a:close/>
                </a:path>
              </a:pathLst>
            </a:custGeom>
            <a:blipFill>
              <a:blip r:embed="rId6"/>
              <a:stretch>
                <a:fillRect l="-5792" t="0" r="-5792" b="0"/>
              </a:stretch>
            </a:blipFill>
          </p:spPr>
        </p:sp>
      </p:grpSp>
      <p:sp>
        <p:nvSpPr>
          <p:cNvPr name="Freeform 14" id="14"/>
          <p:cNvSpPr/>
          <p:nvPr/>
        </p:nvSpPr>
        <p:spPr>
          <a:xfrm flipH="false" flipV="false" rot="0">
            <a:off x="14095445" y="5455298"/>
            <a:ext cx="4116577" cy="3532473"/>
          </a:xfrm>
          <a:custGeom>
            <a:avLst/>
            <a:gdLst/>
            <a:ahLst/>
            <a:cxnLst/>
            <a:rect r="r" b="b" t="t" l="l"/>
            <a:pathLst>
              <a:path h="3532473" w="4116577">
                <a:moveTo>
                  <a:pt x="0" y="0"/>
                </a:moveTo>
                <a:lnTo>
                  <a:pt x="4116576" y="0"/>
                </a:lnTo>
                <a:lnTo>
                  <a:pt x="4116576" y="3532473"/>
                </a:lnTo>
                <a:lnTo>
                  <a:pt x="0" y="3532473"/>
                </a:lnTo>
                <a:lnTo>
                  <a:pt x="0" y="0"/>
                </a:lnTo>
                <a:close/>
              </a:path>
            </a:pathLst>
          </a:custGeom>
          <a:blipFill>
            <a:blip r:embed="rId7"/>
            <a:stretch>
              <a:fillRect l="-750" t="0" r="-750" b="0"/>
            </a:stretch>
          </a:blipFill>
        </p:spPr>
      </p:sp>
      <p:sp>
        <p:nvSpPr>
          <p:cNvPr name="TextBox 15" id="15"/>
          <p:cNvSpPr txBox="true"/>
          <p:nvPr/>
        </p:nvSpPr>
        <p:spPr>
          <a:xfrm rot="0">
            <a:off x="1028700" y="2313890"/>
            <a:ext cx="15125033" cy="2829610"/>
          </a:xfrm>
          <a:prstGeom prst="rect">
            <a:avLst/>
          </a:prstGeom>
        </p:spPr>
        <p:txBody>
          <a:bodyPr anchor="t" rtlCol="false" tIns="0" lIns="0" bIns="0" rIns="0">
            <a:spAutoFit/>
          </a:bodyPr>
          <a:lstStyle/>
          <a:p>
            <a:pPr algn="l" marL="663933" indent="-221311" lvl="2">
              <a:lnSpc>
                <a:spcPts val="4066"/>
              </a:lnSpc>
              <a:buFont typeface="Arial"/>
              <a:buChar char="⚬"/>
            </a:pPr>
            <a:r>
              <a:rPr lang="en-US" sz="2904" spc="2">
                <a:solidFill>
                  <a:srgbClr val="231F20"/>
                </a:solidFill>
                <a:latin typeface="Arimo"/>
              </a:rPr>
              <a:t>When we check working sector distributions of these boroughs, we can observe that close to 80% of Manhattan's population is working in professional or office jobs.</a:t>
            </a:r>
          </a:p>
          <a:p>
            <a:pPr algn="l" marL="663933" indent="-221311" lvl="2">
              <a:lnSpc>
                <a:spcPts val="4066"/>
              </a:lnSpc>
            </a:pPr>
          </a:p>
          <a:p>
            <a:pPr algn="l" marL="663933" indent="-221311" lvl="2">
              <a:lnSpc>
                <a:spcPts val="4066"/>
              </a:lnSpc>
            </a:pPr>
          </a:p>
          <a:p>
            <a:pPr algn="l" marL="663933" indent="-221311" lvl="2">
              <a:lnSpc>
                <a:spcPts val="1452"/>
              </a:lnSpc>
            </a:pPr>
          </a:p>
          <a:p>
            <a:pPr algn="l" marL="663933" indent="-221311" lvl="2">
              <a:lnSpc>
                <a:spcPts val="1452"/>
              </a:lnSpc>
            </a:pPr>
          </a:p>
          <a:p>
            <a:pPr algn="l" marL="663933" indent="-221311" lvl="2">
              <a:lnSpc>
                <a:spcPts val="1452"/>
              </a:lnSpc>
            </a:pPr>
          </a:p>
          <a:p>
            <a:pPr algn="l" marL="663933" indent="-221311" lvl="2">
              <a:lnSpc>
                <a:spcPts val="1452"/>
              </a:lnSpc>
            </a:pPr>
          </a:p>
        </p:txBody>
      </p:sp>
      <p:sp>
        <p:nvSpPr>
          <p:cNvPr name="TextBox 16" id="16"/>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7012368" y="2576624"/>
            <a:ext cx="10771130" cy="6681676"/>
          </a:xfrm>
          <a:custGeom>
            <a:avLst/>
            <a:gdLst/>
            <a:ahLst/>
            <a:cxnLst/>
            <a:rect r="r" b="b" t="t" l="l"/>
            <a:pathLst>
              <a:path h="6681676" w="10771130">
                <a:moveTo>
                  <a:pt x="0" y="0"/>
                </a:moveTo>
                <a:lnTo>
                  <a:pt x="10771131" y="0"/>
                </a:lnTo>
                <a:lnTo>
                  <a:pt x="10771131" y="6681676"/>
                </a:lnTo>
                <a:lnTo>
                  <a:pt x="0" y="6681676"/>
                </a:lnTo>
                <a:lnTo>
                  <a:pt x="0" y="0"/>
                </a:lnTo>
                <a:close/>
              </a:path>
            </a:pathLst>
          </a:custGeom>
          <a:blipFill>
            <a:blip r:embed="rId4"/>
            <a:stretch>
              <a:fillRect l="0" t="0" r="0" b="0"/>
            </a:stretch>
          </a:blipFill>
        </p:spPr>
      </p:sp>
      <p:sp>
        <p:nvSpPr>
          <p:cNvPr name="TextBox 9" id="9"/>
          <p:cNvSpPr txBox="true"/>
          <p:nvPr/>
        </p:nvSpPr>
        <p:spPr>
          <a:xfrm rot="0">
            <a:off x="1028700" y="3200116"/>
            <a:ext cx="5603987" cy="4879059"/>
          </a:xfrm>
          <a:prstGeom prst="rect">
            <a:avLst/>
          </a:prstGeom>
        </p:spPr>
        <p:txBody>
          <a:bodyPr anchor="t" rtlCol="false" tIns="0" lIns="0" bIns="0" rIns="0">
            <a:spAutoFit/>
          </a:bodyPr>
          <a:lstStyle/>
          <a:p>
            <a:pPr algn="l" marL="663933" indent="-221311" lvl="2">
              <a:lnSpc>
                <a:spcPts val="4066"/>
              </a:lnSpc>
              <a:buFont typeface="Arial"/>
              <a:buChar char="⚬"/>
            </a:pPr>
            <a:r>
              <a:rPr lang="en-US" sz="2904" spc="2">
                <a:solidFill>
                  <a:srgbClr val="231F20"/>
                </a:solidFill>
                <a:latin typeface="Arimo"/>
              </a:rPr>
              <a:t> When we check the boroughs by the average household income, we can see that Manhattan's average income is drastically higher than other boroughs</a:t>
            </a:r>
          </a:p>
          <a:p>
            <a:pPr algn="l" marL="663933" indent="-221311" lvl="2">
              <a:lnSpc>
                <a:spcPts val="4066"/>
              </a:lnSpc>
            </a:pPr>
          </a:p>
          <a:p>
            <a:pPr algn="l" marL="663933" indent="-221311" lvl="2">
              <a:lnSpc>
                <a:spcPts val="4066"/>
              </a:lnSpc>
            </a:pPr>
          </a:p>
          <a:p>
            <a:pPr algn="l" marL="663933" indent="-221311" lvl="2">
              <a:lnSpc>
                <a:spcPts val="1452"/>
              </a:lnSpc>
            </a:pPr>
          </a:p>
          <a:p>
            <a:pPr algn="l" marL="663933" indent="-221311" lvl="2">
              <a:lnSpc>
                <a:spcPts val="1452"/>
              </a:lnSpc>
            </a:pPr>
          </a:p>
          <a:p>
            <a:pPr algn="l" marL="663933" indent="-221311" lvl="2">
              <a:lnSpc>
                <a:spcPts val="1452"/>
              </a:lnSpc>
            </a:pPr>
          </a:p>
          <a:p>
            <a:pPr algn="l" marL="663933" indent="-221311" lvl="2">
              <a:lnSpc>
                <a:spcPts val="1452"/>
              </a:lnSpc>
            </a:pPr>
          </a:p>
        </p:txBody>
      </p:sp>
      <p:sp>
        <p:nvSpPr>
          <p:cNvPr name="TextBox 10" id="10"/>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3976577" y="5633795"/>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5267377" y="5295322"/>
            <a:ext cx="2999950" cy="2960039"/>
          </a:xfrm>
          <a:custGeom>
            <a:avLst/>
            <a:gdLst/>
            <a:ahLst/>
            <a:cxnLst/>
            <a:rect r="r" b="b" t="t" l="l"/>
            <a:pathLst>
              <a:path h="2960039" w="2999950">
                <a:moveTo>
                  <a:pt x="0" y="0"/>
                </a:moveTo>
                <a:lnTo>
                  <a:pt x="2999950" y="0"/>
                </a:lnTo>
                <a:lnTo>
                  <a:pt x="2999950" y="2960040"/>
                </a:lnTo>
                <a:lnTo>
                  <a:pt x="0" y="2960040"/>
                </a:lnTo>
                <a:lnTo>
                  <a:pt x="0" y="0"/>
                </a:lnTo>
                <a:close/>
              </a:path>
            </a:pathLst>
          </a:custGeom>
          <a:blipFill>
            <a:blip r:embed="rId4"/>
            <a:stretch>
              <a:fillRect l="0" t="0" r="0" b="0"/>
            </a:stretch>
          </a:blipFill>
        </p:spPr>
      </p:sp>
      <p:sp>
        <p:nvSpPr>
          <p:cNvPr name="Freeform 9" id="9"/>
          <p:cNvSpPr/>
          <p:nvPr/>
        </p:nvSpPr>
        <p:spPr>
          <a:xfrm flipH="false" flipV="false" rot="0">
            <a:off x="8723540" y="5295322"/>
            <a:ext cx="4206372" cy="2960039"/>
          </a:xfrm>
          <a:custGeom>
            <a:avLst/>
            <a:gdLst/>
            <a:ahLst/>
            <a:cxnLst/>
            <a:rect r="r" b="b" t="t" l="l"/>
            <a:pathLst>
              <a:path h="2960039" w="4206372">
                <a:moveTo>
                  <a:pt x="0" y="0"/>
                </a:moveTo>
                <a:lnTo>
                  <a:pt x="4206372" y="0"/>
                </a:lnTo>
                <a:lnTo>
                  <a:pt x="4206372" y="2960040"/>
                </a:lnTo>
                <a:lnTo>
                  <a:pt x="0" y="2960040"/>
                </a:lnTo>
                <a:lnTo>
                  <a:pt x="0" y="0"/>
                </a:lnTo>
                <a:close/>
              </a:path>
            </a:pathLst>
          </a:custGeom>
          <a:blipFill>
            <a:blip r:embed="rId5"/>
            <a:stretch>
              <a:fillRect l="0" t="0" r="0" b="0"/>
            </a:stretch>
          </a:blipFill>
        </p:spPr>
      </p:sp>
      <p:sp>
        <p:nvSpPr>
          <p:cNvPr name="Freeform 10" id="10"/>
          <p:cNvSpPr/>
          <p:nvPr/>
        </p:nvSpPr>
        <p:spPr>
          <a:xfrm flipH="false" flipV="false" rot="0">
            <a:off x="13289719" y="5295322"/>
            <a:ext cx="4998281" cy="2960039"/>
          </a:xfrm>
          <a:custGeom>
            <a:avLst/>
            <a:gdLst/>
            <a:ahLst/>
            <a:cxnLst/>
            <a:rect r="r" b="b" t="t" l="l"/>
            <a:pathLst>
              <a:path h="2960039" w="4998281">
                <a:moveTo>
                  <a:pt x="0" y="0"/>
                </a:moveTo>
                <a:lnTo>
                  <a:pt x="4998281" y="0"/>
                </a:lnTo>
                <a:lnTo>
                  <a:pt x="4998281" y="2960040"/>
                </a:lnTo>
                <a:lnTo>
                  <a:pt x="0" y="2960040"/>
                </a:lnTo>
                <a:lnTo>
                  <a:pt x="0" y="0"/>
                </a:lnTo>
                <a:close/>
              </a:path>
            </a:pathLst>
          </a:custGeom>
          <a:blipFill>
            <a:blip r:embed="rId6"/>
            <a:stretch>
              <a:fillRect l="0" t="-657" r="0" b="-657"/>
            </a:stretch>
          </a:blipFill>
        </p:spPr>
      </p:sp>
      <p:sp>
        <p:nvSpPr>
          <p:cNvPr name="Freeform 11" id="11"/>
          <p:cNvSpPr/>
          <p:nvPr/>
        </p:nvSpPr>
        <p:spPr>
          <a:xfrm flipH="false" flipV="false" rot="0">
            <a:off x="283219" y="5295322"/>
            <a:ext cx="4527946" cy="2960039"/>
          </a:xfrm>
          <a:custGeom>
            <a:avLst/>
            <a:gdLst/>
            <a:ahLst/>
            <a:cxnLst/>
            <a:rect r="r" b="b" t="t" l="l"/>
            <a:pathLst>
              <a:path h="2960039" w="4527946">
                <a:moveTo>
                  <a:pt x="0" y="0"/>
                </a:moveTo>
                <a:lnTo>
                  <a:pt x="4527946" y="0"/>
                </a:lnTo>
                <a:lnTo>
                  <a:pt x="4527946" y="2960040"/>
                </a:lnTo>
                <a:lnTo>
                  <a:pt x="0" y="2960040"/>
                </a:lnTo>
                <a:lnTo>
                  <a:pt x="0" y="0"/>
                </a:lnTo>
                <a:close/>
              </a:path>
            </a:pathLst>
          </a:custGeom>
          <a:blipFill>
            <a:blip r:embed="rId7"/>
            <a:stretch>
              <a:fillRect l="0" t="0" r="0" b="0"/>
            </a:stretch>
          </a:blipFill>
        </p:spPr>
      </p:sp>
      <p:sp>
        <p:nvSpPr>
          <p:cNvPr name="TextBox 12" id="12"/>
          <p:cNvSpPr txBox="true"/>
          <p:nvPr/>
        </p:nvSpPr>
        <p:spPr>
          <a:xfrm rot="0">
            <a:off x="1329582" y="2140427"/>
            <a:ext cx="11068352" cy="2767001"/>
          </a:xfrm>
          <a:prstGeom prst="rect">
            <a:avLst/>
          </a:prstGeom>
        </p:spPr>
        <p:txBody>
          <a:bodyPr anchor="t" rtlCol="false" tIns="0" lIns="0" bIns="0" rIns="0">
            <a:spAutoFit/>
          </a:bodyPr>
          <a:lstStyle/>
          <a:p>
            <a:pPr algn="l" marL="409437" indent="-136479" lvl="2">
              <a:lnSpc>
                <a:spcPts val="2506"/>
              </a:lnSpc>
              <a:buFont typeface="Arial"/>
              <a:buChar char="⚬"/>
            </a:pPr>
            <a:r>
              <a:rPr lang="en-US" sz="1790" spc="0">
                <a:solidFill>
                  <a:srgbClr val="231F20"/>
                </a:solidFill>
                <a:latin typeface="Arimo"/>
              </a:rPr>
              <a:t>We decided to take the drivers out of equation by generating a driver-nondriver ratio for these boroughs</a:t>
            </a:r>
          </a:p>
          <a:p>
            <a:pPr algn="l" marL="409437" indent="-136479" lvl="2">
              <a:lnSpc>
                <a:spcPts val="2506"/>
              </a:lnSpc>
            </a:pPr>
          </a:p>
          <a:p>
            <a:pPr algn="l" marL="409437" indent="-136479" lvl="2">
              <a:lnSpc>
                <a:spcPts val="2506"/>
              </a:lnSpc>
              <a:buFont typeface="Arial"/>
              <a:buChar char="⚬"/>
            </a:pPr>
            <a:r>
              <a:rPr lang="en-US" sz="1790" spc="0">
                <a:solidFill>
                  <a:srgbClr val="231F20"/>
                </a:solidFill>
                <a:latin typeface="Arimo"/>
              </a:rPr>
              <a:t>For this, we have calculated the mean percentage of population in every borough that uses different commutes to go to work. Carpool and Car columns are counted as Drivers. Later on two new columns are added to dataset by multiplying this percentage with total population and finding driver/non driver ratio.</a:t>
            </a:r>
          </a:p>
          <a:p>
            <a:pPr algn="l" marL="409437" indent="-136479" lvl="2">
              <a:lnSpc>
                <a:spcPts val="2506"/>
              </a:lnSpc>
            </a:pPr>
          </a:p>
          <a:p>
            <a:pPr algn="l" marL="409437" indent="-136479" lvl="2">
              <a:lnSpc>
                <a:spcPts val="2506"/>
              </a:lnSpc>
            </a:pPr>
          </a:p>
          <a:p>
            <a:pPr algn="l" marL="409437" indent="-136479" lvl="2">
              <a:lnSpc>
                <a:spcPts val="895"/>
              </a:lnSpc>
            </a:pPr>
          </a:p>
          <a:p>
            <a:pPr algn="l" marL="409437" indent="-136479" lvl="2">
              <a:lnSpc>
                <a:spcPts val="895"/>
              </a:lnSpc>
            </a:pPr>
          </a:p>
          <a:p>
            <a:pPr algn="l" marL="409437" indent="-136479" lvl="2">
              <a:lnSpc>
                <a:spcPts val="895"/>
              </a:lnSpc>
            </a:pPr>
          </a:p>
          <a:p>
            <a:pPr algn="l" marL="409437" indent="-136479" lvl="2">
              <a:lnSpc>
                <a:spcPts val="895"/>
              </a:lnSpc>
            </a:pPr>
          </a:p>
        </p:txBody>
      </p:sp>
      <p:sp>
        <p:nvSpPr>
          <p:cNvPr name="TextBox 13" id="13"/>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8" id="8"/>
          <p:cNvSpPr txBox="true"/>
          <p:nvPr/>
        </p:nvSpPr>
        <p:spPr>
          <a:xfrm rot="0">
            <a:off x="1073575" y="2797051"/>
            <a:ext cx="15434921" cy="6880117"/>
          </a:xfrm>
          <a:prstGeom prst="rect">
            <a:avLst/>
          </a:prstGeom>
        </p:spPr>
        <p:txBody>
          <a:bodyPr anchor="t" rtlCol="false" tIns="0" lIns="0" bIns="0" rIns="0">
            <a:spAutoFit/>
          </a:bodyPr>
          <a:lstStyle/>
          <a:p>
            <a:pPr algn="l" marL="570906" indent="-190302" lvl="2">
              <a:lnSpc>
                <a:spcPts val="3495"/>
              </a:lnSpc>
              <a:buFont typeface="Arial"/>
              <a:buChar char="⚬"/>
            </a:pPr>
            <a:r>
              <a:rPr lang="en-US" sz="2497" spc="2">
                <a:solidFill>
                  <a:srgbClr val="231F20"/>
                </a:solidFill>
                <a:latin typeface="Arimo"/>
              </a:rPr>
              <a:t>All 10 of the busiest stations are in Manhattan, Brooklyn, Bronx and Queens </a:t>
            </a:r>
          </a:p>
          <a:p>
            <a:pPr algn="l" marL="570906" indent="-190302" lvl="2">
              <a:lnSpc>
                <a:spcPts val="3495"/>
              </a:lnSpc>
              <a:buFont typeface="Arial"/>
              <a:buChar char="⚬"/>
            </a:pPr>
            <a:r>
              <a:rPr lang="en-US" sz="2497" spc="2">
                <a:solidFill>
                  <a:srgbClr val="231F20"/>
                </a:solidFill>
                <a:latin typeface="Arimo"/>
              </a:rPr>
              <a:t>6 of those 10 busiest stations are located in Manhattan. </a:t>
            </a:r>
          </a:p>
          <a:p>
            <a:pPr algn="l" marL="570906" indent="-190302" lvl="2">
              <a:lnSpc>
                <a:spcPts val="3495"/>
              </a:lnSpc>
              <a:buFont typeface="Arial"/>
              <a:buChar char="⚬"/>
            </a:pPr>
            <a:r>
              <a:rPr lang="en-US" sz="2497" spc="2">
                <a:solidFill>
                  <a:srgbClr val="231F20"/>
                </a:solidFill>
                <a:latin typeface="Arimo"/>
              </a:rPr>
              <a:t>All boroughs have roughly same percentage of women. </a:t>
            </a:r>
          </a:p>
          <a:p>
            <a:pPr algn="l" marL="570906" indent="-190302" lvl="2">
              <a:lnSpc>
                <a:spcPts val="3495"/>
              </a:lnSpc>
              <a:buFont typeface="Arial"/>
              <a:buChar char="⚬"/>
            </a:pPr>
            <a:r>
              <a:rPr lang="en-US" sz="2497" spc="2">
                <a:solidFill>
                  <a:srgbClr val="231F20"/>
                </a:solidFill>
                <a:latin typeface="Arimo"/>
              </a:rPr>
              <a:t>Brooklyn has the highest population with Queens being a close second. </a:t>
            </a:r>
          </a:p>
          <a:p>
            <a:pPr algn="l" marL="570906" indent="-190302" lvl="2">
              <a:lnSpc>
                <a:spcPts val="3495"/>
              </a:lnSpc>
              <a:buFont typeface="Arial"/>
              <a:buChar char="⚬"/>
            </a:pPr>
            <a:r>
              <a:rPr lang="en-US" sz="2497" spc="2">
                <a:solidFill>
                  <a:srgbClr val="231F20"/>
                </a:solidFill>
                <a:latin typeface="Arimo"/>
              </a:rPr>
              <a:t>White collar workers and people with significantly higher income live in Manhattan.</a:t>
            </a:r>
          </a:p>
          <a:p>
            <a:pPr algn="l" marL="570814" indent="-190271" lvl="2">
              <a:lnSpc>
                <a:spcPts val="3495"/>
              </a:lnSpc>
              <a:buFont typeface="Arial"/>
              <a:buChar char="⚬"/>
            </a:pPr>
            <a:r>
              <a:rPr lang="en-US" sz="2496">
                <a:solidFill>
                  <a:srgbClr val="231F20"/>
                </a:solidFill>
                <a:latin typeface="Arimo"/>
              </a:rPr>
              <a:t>There doesn't seem to be a significant traffic increase in rush hours but the traffic at 16:00-18:00 and 20:00-22:00 can be utilized to maximize donations and participation. </a:t>
            </a:r>
          </a:p>
          <a:p>
            <a:pPr algn="l" marL="570906" indent="-190302" lvl="2">
              <a:lnSpc>
                <a:spcPts val="3495"/>
              </a:lnSpc>
              <a:buFont typeface="Arial"/>
              <a:buChar char="⚬"/>
            </a:pPr>
            <a:r>
              <a:rPr lang="en-US" sz="2497" spc="2">
                <a:solidFill>
                  <a:srgbClr val="231F20"/>
                </a:solidFill>
                <a:latin typeface="Arimo"/>
              </a:rPr>
              <a:t>There is a traffic increase on Sunday, since people will be more eager to be informed about an event during Friday night and weekend, Friday, Saturday and Sunday should be utilized.</a:t>
            </a:r>
          </a:p>
          <a:p>
            <a:pPr algn="l" marL="570814" indent="-190271" lvl="2">
              <a:lnSpc>
                <a:spcPts val="3495"/>
              </a:lnSpc>
              <a:buFont typeface="Arial"/>
              <a:buChar char="⚬"/>
            </a:pPr>
            <a:r>
              <a:rPr lang="en-US" sz="2496">
                <a:solidFill>
                  <a:srgbClr val="231F20"/>
                </a:solidFill>
                <a:latin typeface="Arimo"/>
              </a:rPr>
              <a:t>People will be less interested in listening about the gala early in the morning.</a:t>
            </a:r>
          </a:p>
          <a:p>
            <a:pPr algn="l" marL="570906" indent="-190302" lvl="2">
              <a:lnSpc>
                <a:spcPts val="3495"/>
              </a:lnSpc>
              <a:buFont typeface="Arial"/>
              <a:buChar char="⚬"/>
            </a:pPr>
            <a:r>
              <a:rPr lang="en-US" sz="2497" spc="2">
                <a:solidFill>
                  <a:srgbClr val="231F20"/>
                </a:solidFill>
                <a:latin typeface="Arimo"/>
              </a:rPr>
              <a:t>People from boroughs with high percentage of drivers are less likely to use other way of commute such as subways therefore making half of the population of Queens not beneficial to use for our purpose.</a:t>
            </a:r>
          </a:p>
          <a:p>
            <a:pPr algn="l" marL="570906" indent="-190302" lvl="2">
              <a:lnSpc>
                <a:spcPts val="3495"/>
              </a:lnSpc>
            </a:pPr>
          </a:p>
          <a:p>
            <a:pPr algn="l" marL="570906" indent="-190302" lvl="2">
              <a:lnSpc>
                <a:spcPts val="3495"/>
              </a:lnSpc>
            </a:pPr>
          </a:p>
          <a:p>
            <a:pPr algn="l" marL="570906" indent="-190302" lvl="2">
              <a:lnSpc>
                <a:spcPts val="1248"/>
              </a:lnSpc>
            </a:pPr>
          </a:p>
          <a:p>
            <a:pPr algn="l" marL="570906" indent="-190302" lvl="2">
              <a:lnSpc>
                <a:spcPts val="1248"/>
              </a:lnSpc>
            </a:pPr>
          </a:p>
          <a:p>
            <a:pPr algn="l" marL="570906" indent="-190302" lvl="2">
              <a:lnSpc>
                <a:spcPts val="1248"/>
              </a:lnSpc>
            </a:pPr>
          </a:p>
          <a:p>
            <a:pPr algn="l" marL="570906" indent="-190302" lvl="2">
              <a:lnSpc>
                <a:spcPts val="1248"/>
              </a:lnSpc>
            </a:pPr>
          </a:p>
        </p:txBody>
      </p:sp>
      <p:grpSp>
        <p:nvGrpSpPr>
          <p:cNvPr name="Group 9" id="9"/>
          <p:cNvGrpSpPr/>
          <p:nvPr/>
        </p:nvGrpSpPr>
        <p:grpSpPr>
          <a:xfrm rot="5400000">
            <a:off x="12619933" y="9011404"/>
            <a:ext cx="1015083" cy="1015083"/>
            <a:chOff x="0" y="0"/>
            <a:chExt cx="1353444" cy="1353444"/>
          </a:xfrm>
        </p:grpSpPr>
        <p:sp>
          <p:nvSpPr>
            <p:cNvPr name="Freeform 10" id="10"/>
            <p:cNvSpPr/>
            <p:nvPr/>
          </p:nvSpPr>
          <p:spPr>
            <a:xfrm flipH="false" flipV="false" rot="0">
              <a:off x="0" y="0"/>
              <a:ext cx="1353439" cy="1353439"/>
            </a:xfrm>
            <a:custGeom>
              <a:avLst/>
              <a:gdLst/>
              <a:ahLst/>
              <a:cxnLst/>
              <a:rect r="r" b="b" t="t" l="l"/>
              <a:pathLst>
                <a:path h="1353439" w="1353439">
                  <a:moveTo>
                    <a:pt x="0" y="0"/>
                  </a:moveTo>
                  <a:lnTo>
                    <a:pt x="1353439" y="0"/>
                  </a:lnTo>
                  <a:lnTo>
                    <a:pt x="1353439" y="1353439"/>
                  </a:lnTo>
                  <a:lnTo>
                    <a:pt x="0" y="1353439"/>
                  </a:lnTo>
                  <a:lnTo>
                    <a:pt x="0" y="0"/>
                  </a:lnTo>
                  <a:close/>
                </a:path>
              </a:pathLst>
            </a:custGeom>
            <a:blipFill>
              <a:blip r:embed="rId4"/>
              <a:stretch>
                <a:fillRect l="0" t="0" r="0" b="0"/>
              </a:stretch>
            </a:blipFill>
          </p:spPr>
        </p:sp>
      </p:grpSp>
      <p:grpSp>
        <p:nvGrpSpPr>
          <p:cNvPr name="Group 11" id="11"/>
          <p:cNvGrpSpPr/>
          <p:nvPr/>
        </p:nvGrpSpPr>
        <p:grpSpPr>
          <a:xfrm rot="-5400000">
            <a:off x="11588935" y="8998785"/>
            <a:ext cx="1002423" cy="1002423"/>
            <a:chOff x="0" y="0"/>
            <a:chExt cx="1336564" cy="1336564"/>
          </a:xfrm>
        </p:grpSpPr>
        <p:sp>
          <p:nvSpPr>
            <p:cNvPr name="Freeform 12" id="12"/>
            <p:cNvSpPr/>
            <p:nvPr/>
          </p:nvSpPr>
          <p:spPr>
            <a:xfrm flipH="false" flipV="false" rot="0">
              <a:off x="0" y="0"/>
              <a:ext cx="1336548" cy="1336548"/>
            </a:xfrm>
            <a:custGeom>
              <a:avLst/>
              <a:gdLst/>
              <a:ahLst/>
              <a:cxnLst/>
              <a:rect r="r" b="b" t="t" l="l"/>
              <a:pathLst>
                <a:path h="1336548" w="1336548">
                  <a:moveTo>
                    <a:pt x="0" y="0"/>
                  </a:moveTo>
                  <a:lnTo>
                    <a:pt x="1336548" y="0"/>
                  </a:lnTo>
                  <a:lnTo>
                    <a:pt x="1336548" y="1336548"/>
                  </a:lnTo>
                  <a:lnTo>
                    <a:pt x="0" y="1336548"/>
                  </a:lnTo>
                  <a:lnTo>
                    <a:pt x="0" y="0"/>
                  </a:lnTo>
                  <a:close/>
                </a:path>
              </a:pathLst>
            </a:custGeom>
            <a:blipFill>
              <a:blip r:embed="rId4"/>
              <a:stretch>
                <a:fillRect l="0" t="0" r="-1" b="-1"/>
              </a:stretch>
            </a:blipFill>
          </p:spPr>
        </p:sp>
      </p:grpSp>
      <p:grpSp>
        <p:nvGrpSpPr>
          <p:cNvPr name="Group 13" id="13"/>
          <p:cNvGrpSpPr/>
          <p:nvPr/>
        </p:nvGrpSpPr>
        <p:grpSpPr>
          <a:xfrm rot="5400000">
            <a:off x="13635016" y="9011404"/>
            <a:ext cx="1002423" cy="1002423"/>
            <a:chOff x="0" y="0"/>
            <a:chExt cx="1336564" cy="1336564"/>
          </a:xfrm>
        </p:grpSpPr>
        <p:sp>
          <p:nvSpPr>
            <p:cNvPr name="Freeform 14" id="14"/>
            <p:cNvSpPr/>
            <p:nvPr/>
          </p:nvSpPr>
          <p:spPr>
            <a:xfrm flipH="false" flipV="false" rot="0">
              <a:off x="0" y="0"/>
              <a:ext cx="1336548" cy="1336548"/>
            </a:xfrm>
            <a:custGeom>
              <a:avLst/>
              <a:gdLst/>
              <a:ahLst/>
              <a:cxnLst/>
              <a:rect r="r" b="b" t="t" l="l"/>
              <a:pathLst>
                <a:path h="1336548" w="1336548">
                  <a:moveTo>
                    <a:pt x="0" y="0"/>
                  </a:moveTo>
                  <a:lnTo>
                    <a:pt x="1336548" y="0"/>
                  </a:lnTo>
                  <a:lnTo>
                    <a:pt x="1336548" y="1336548"/>
                  </a:lnTo>
                  <a:lnTo>
                    <a:pt x="0" y="1336548"/>
                  </a:lnTo>
                  <a:lnTo>
                    <a:pt x="0" y="0"/>
                  </a:lnTo>
                  <a:close/>
                </a:path>
              </a:pathLst>
            </a:custGeom>
            <a:blipFill>
              <a:blip r:embed="rId4"/>
              <a:stretch>
                <a:fillRect l="0" t="0" r="-1" b="-1"/>
              </a:stretch>
            </a:blipFill>
          </p:spPr>
        </p:sp>
      </p:grpSp>
      <p:grpSp>
        <p:nvGrpSpPr>
          <p:cNvPr name="Group 15" id="15"/>
          <p:cNvGrpSpPr/>
          <p:nvPr/>
        </p:nvGrpSpPr>
        <p:grpSpPr>
          <a:xfrm rot="-5400000">
            <a:off x="14667486" y="9011404"/>
            <a:ext cx="1002423" cy="1002423"/>
            <a:chOff x="0" y="0"/>
            <a:chExt cx="1336564" cy="1336564"/>
          </a:xfrm>
        </p:grpSpPr>
        <p:sp>
          <p:nvSpPr>
            <p:cNvPr name="Freeform 16" id="16"/>
            <p:cNvSpPr/>
            <p:nvPr/>
          </p:nvSpPr>
          <p:spPr>
            <a:xfrm flipH="false" flipV="false" rot="0">
              <a:off x="0" y="0"/>
              <a:ext cx="1336548" cy="1336548"/>
            </a:xfrm>
            <a:custGeom>
              <a:avLst/>
              <a:gdLst/>
              <a:ahLst/>
              <a:cxnLst/>
              <a:rect r="r" b="b" t="t" l="l"/>
              <a:pathLst>
                <a:path h="1336548" w="1336548">
                  <a:moveTo>
                    <a:pt x="0" y="0"/>
                  </a:moveTo>
                  <a:lnTo>
                    <a:pt x="1336548" y="0"/>
                  </a:lnTo>
                  <a:lnTo>
                    <a:pt x="1336548" y="1336548"/>
                  </a:lnTo>
                  <a:lnTo>
                    <a:pt x="0" y="1336548"/>
                  </a:lnTo>
                  <a:lnTo>
                    <a:pt x="0" y="0"/>
                  </a:lnTo>
                  <a:close/>
                </a:path>
              </a:pathLst>
            </a:custGeom>
            <a:blipFill>
              <a:blip r:embed="rId4"/>
              <a:stretch>
                <a:fillRect l="0" t="0" r="-1" b="-1"/>
              </a:stretch>
            </a:blipFill>
          </p:spPr>
        </p:sp>
      </p:grpSp>
      <p:grpSp>
        <p:nvGrpSpPr>
          <p:cNvPr name="Group 17" id="17"/>
          <p:cNvGrpSpPr/>
          <p:nvPr/>
        </p:nvGrpSpPr>
        <p:grpSpPr>
          <a:xfrm rot="0">
            <a:off x="12466198" y="8177444"/>
            <a:ext cx="1322553" cy="1322553"/>
            <a:chOff x="0" y="0"/>
            <a:chExt cx="1763404" cy="1763404"/>
          </a:xfrm>
        </p:grpSpPr>
        <p:sp>
          <p:nvSpPr>
            <p:cNvPr name="Freeform 18" id="18"/>
            <p:cNvSpPr/>
            <p:nvPr/>
          </p:nvSpPr>
          <p:spPr>
            <a:xfrm flipH="false" flipV="false" rot="0">
              <a:off x="0" y="0"/>
              <a:ext cx="1763395" cy="1763395"/>
            </a:xfrm>
            <a:custGeom>
              <a:avLst/>
              <a:gdLst/>
              <a:ahLst/>
              <a:cxnLst/>
              <a:rect r="r" b="b" t="t" l="l"/>
              <a:pathLst>
                <a:path h="1763395" w="1763395">
                  <a:moveTo>
                    <a:pt x="0" y="0"/>
                  </a:moveTo>
                  <a:lnTo>
                    <a:pt x="1763395" y="0"/>
                  </a:lnTo>
                  <a:lnTo>
                    <a:pt x="1763395" y="1763395"/>
                  </a:lnTo>
                  <a:lnTo>
                    <a:pt x="0" y="1763395"/>
                  </a:lnTo>
                  <a:lnTo>
                    <a:pt x="0" y="0"/>
                  </a:lnTo>
                  <a:close/>
                </a:path>
              </a:pathLst>
            </a:custGeom>
            <a:blipFill>
              <a:blip r:embed="rId5"/>
              <a:stretch>
                <a:fillRect l="0" t="0" r="0" b="0"/>
              </a:stretch>
            </a:blipFill>
          </p:spPr>
        </p:sp>
      </p:grpSp>
      <p:sp>
        <p:nvSpPr>
          <p:cNvPr name="TextBox 19" id="19"/>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Summary &amp; Results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Freeform 8" id="8"/>
          <p:cNvSpPr/>
          <p:nvPr/>
        </p:nvSpPr>
        <p:spPr>
          <a:xfrm flipH="false" flipV="false" rot="0">
            <a:off x="5406477" y="5145234"/>
            <a:ext cx="8080860" cy="751053"/>
          </a:xfrm>
          <a:custGeom>
            <a:avLst/>
            <a:gdLst/>
            <a:ahLst/>
            <a:cxnLst/>
            <a:rect r="r" b="b" t="t" l="l"/>
            <a:pathLst>
              <a:path h="751053" w="8080860">
                <a:moveTo>
                  <a:pt x="0" y="0"/>
                </a:moveTo>
                <a:lnTo>
                  <a:pt x="8080860" y="0"/>
                </a:lnTo>
                <a:lnTo>
                  <a:pt x="8080860" y="751053"/>
                </a:lnTo>
                <a:lnTo>
                  <a:pt x="0" y="751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73575" y="2797051"/>
            <a:ext cx="15434921" cy="2936767"/>
          </a:xfrm>
          <a:prstGeom prst="rect">
            <a:avLst/>
          </a:prstGeom>
        </p:spPr>
        <p:txBody>
          <a:bodyPr anchor="t" rtlCol="false" tIns="0" lIns="0" bIns="0" rIns="0">
            <a:spAutoFit/>
          </a:bodyPr>
          <a:lstStyle/>
          <a:p>
            <a:pPr algn="l" marL="570906" indent="-190302" lvl="2">
              <a:lnSpc>
                <a:spcPts val="3495"/>
              </a:lnSpc>
              <a:buFont typeface="Arial"/>
              <a:buChar char="⚬"/>
            </a:pPr>
            <a:r>
              <a:rPr lang="en-US" sz="2497" spc="2">
                <a:solidFill>
                  <a:srgbClr val="231F20"/>
                </a:solidFill>
                <a:latin typeface="Arimo"/>
              </a:rPr>
              <a:t> Based on these findings, we suggest that placing staff members in these 5 stations in related boroughs, at Friday to Sunday between 16:00-18:00 and 20:00-22:00 will most likely maximize registration and the amount of collected donations.</a:t>
            </a:r>
          </a:p>
          <a:p>
            <a:pPr algn="l" marL="570906" indent="-190302" lvl="2">
              <a:lnSpc>
                <a:spcPts val="3495"/>
              </a:lnSpc>
            </a:pPr>
          </a:p>
          <a:p>
            <a:pPr algn="l" marL="570906" indent="-190302" lvl="2">
              <a:lnSpc>
                <a:spcPts val="3495"/>
              </a:lnSpc>
            </a:pPr>
          </a:p>
          <a:p>
            <a:pPr algn="l" marL="570906" indent="-190302" lvl="2">
              <a:lnSpc>
                <a:spcPts val="1248"/>
              </a:lnSpc>
            </a:pPr>
          </a:p>
          <a:p>
            <a:pPr algn="l" marL="570906" indent="-190302" lvl="2">
              <a:lnSpc>
                <a:spcPts val="1248"/>
              </a:lnSpc>
            </a:pPr>
          </a:p>
          <a:p>
            <a:pPr algn="l" marL="570906" indent="-190302" lvl="2">
              <a:lnSpc>
                <a:spcPts val="1248"/>
              </a:lnSpc>
            </a:pPr>
          </a:p>
          <a:p>
            <a:pPr algn="l" marL="570906" indent="-190302" lvl="2">
              <a:lnSpc>
                <a:spcPts val="1248"/>
              </a:lnSpc>
            </a:pPr>
          </a:p>
        </p:txBody>
      </p:sp>
      <p:sp>
        <p:nvSpPr>
          <p:cNvPr name="TextBox 10" id="10"/>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Summary &amp; Results</a:t>
            </a:r>
          </a:p>
        </p:txBody>
      </p:sp>
      <p:sp>
        <p:nvSpPr>
          <p:cNvPr name="Freeform 11" id="11"/>
          <p:cNvSpPr/>
          <p:nvPr/>
        </p:nvSpPr>
        <p:spPr>
          <a:xfrm flipH="false" flipV="false" rot="0">
            <a:off x="5406477" y="5946148"/>
            <a:ext cx="8080860" cy="751053"/>
          </a:xfrm>
          <a:custGeom>
            <a:avLst/>
            <a:gdLst/>
            <a:ahLst/>
            <a:cxnLst/>
            <a:rect r="r" b="b" t="t" l="l"/>
            <a:pathLst>
              <a:path h="751053" w="8080860">
                <a:moveTo>
                  <a:pt x="0" y="0"/>
                </a:moveTo>
                <a:lnTo>
                  <a:pt x="8080860" y="0"/>
                </a:lnTo>
                <a:lnTo>
                  <a:pt x="8080860" y="751053"/>
                </a:lnTo>
                <a:lnTo>
                  <a:pt x="0" y="751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06477" y="6746347"/>
            <a:ext cx="8080860" cy="751053"/>
          </a:xfrm>
          <a:custGeom>
            <a:avLst/>
            <a:gdLst/>
            <a:ahLst/>
            <a:cxnLst/>
            <a:rect r="r" b="b" t="t" l="l"/>
            <a:pathLst>
              <a:path h="751053" w="8080860">
                <a:moveTo>
                  <a:pt x="0" y="0"/>
                </a:moveTo>
                <a:lnTo>
                  <a:pt x="8080860" y="0"/>
                </a:lnTo>
                <a:lnTo>
                  <a:pt x="8080860" y="751053"/>
                </a:lnTo>
                <a:lnTo>
                  <a:pt x="0" y="751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5406477" y="7546546"/>
            <a:ext cx="8080860" cy="751053"/>
          </a:xfrm>
          <a:custGeom>
            <a:avLst/>
            <a:gdLst/>
            <a:ahLst/>
            <a:cxnLst/>
            <a:rect r="r" b="b" t="t" l="l"/>
            <a:pathLst>
              <a:path h="751053" w="8080860">
                <a:moveTo>
                  <a:pt x="0" y="0"/>
                </a:moveTo>
                <a:lnTo>
                  <a:pt x="8080860" y="0"/>
                </a:lnTo>
                <a:lnTo>
                  <a:pt x="8080860" y="751053"/>
                </a:lnTo>
                <a:lnTo>
                  <a:pt x="0" y="751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5461400" y="8346745"/>
            <a:ext cx="8080860" cy="751053"/>
          </a:xfrm>
          <a:custGeom>
            <a:avLst/>
            <a:gdLst/>
            <a:ahLst/>
            <a:cxnLst/>
            <a:rect r="r" b="b" t="t" l="l"/>
            <a:pathLst>
              <a:path h="751053" w="8080860">
                <a:moveTo>
                  <a:pt x="0" y="0"/>
                </a:moveTo>
                <a:lnTo>
                  <a:pt x="8080860" y="0"/>
                </a:lnTo>
                <a:lnTo>
                  <a:pt x="8080860" y="751053"/>
                </a:lnTo>
                <a:lnTo>
                  <a:pt x="0" y="7510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5231353" y="5145587"/>
            <a:ext cx="8080860" cy="582244"/>
          </a:xfrm>
          <a:prstGeom prst="rect">
            <a:avLst/>
          </a:prstGeom>
        </p:spPr>
        <p:txBody>
          <a:bodyPr anchor="t" rtlCol="false" tIns="0" lIns="0" bIns="0" rIns="0">
            <a:spAutoFit/>
          </a:bodyPr>
          <a:lstStyle/>
          <a:p>
            <a:pPr algn="ctr">
              <a:lnSpc>
                <a:spcPts val="4524"/>
              </a:lnSpc>
            </a:pPr>
            <a:r>
              <a:rPr lang="en-US" sz="3278" spc="321">
                <a:solidFill>
                  <a:srgbClr val="231F20"/>
                </a:solidFill>
                <a:latin typeface="Arimo Bold"/>
              </a:rPr>
              <a:t> </a:t>
            </a:r>
            <a:r>
              <a:rPr lang="en-US" sz="3278" spc="321">
                <a:solidFill>
                  <a:srgbClr val="231F20"/>
                </a:solidFill>
                <a:latin typeface="Arimo Bold"/>
              </a:rPr>
              <a:t>FULTON ST-MANHATTAN </a:t>
            </a:r>
          </a:p>
        </p:txBody>
      </p:sp>
      <p:sp>
        <p:nvSpPr>
          <p:cNvPr name="TextBox 16" id="16"/>
          <p:cNvSpPr txBox="true"/>
          <p:nvPr/>
        </p:nvSpPr>
        <p:spPr>
          <a:xfrm rot="0">
            <a:off x="5231353" y="5902592"/>
            <a:ext cx="8255985" cy="582244"/>
          </a:xfrm>
          <a:prstGeom prst="rect">
            <a:avLst/>
          </a:prstGeom>
        </p:spPr>
        <p:txBody>
          <a:bodyPr anchor="t" rtlCol="false" tIns="0" lIns="0" bIns="0" rIns="0">
            <a:spAutoFit/>
          </a:bodyPr>
          <a:lstStyle/>
          <a:p>
            <a:pPr algn="ctr">
              <a:lnSpc>
                <a:spcPts val="4524"/>
              </a:lnSpc>
            </a:pPr>
            <a:r>
              <a:rPr lang="en-US" sz="3278" spc="321">
                <a:solidFill>
                  <a:srgbClr val="231F20"/>
                </a:solidFill>
                <a:latin typeface="Arimo Bold"/>
              </a:rPr>
              <a:t>TIMES SQ-42 ST-MANHATTAN</a:t>
            </a:r>
          </a:p>
        </p:txBody>
      </p:sp>
      <p:sp>
        <p:nvSpPr>
          <p:cNvPr name="TextBox 17" id="17"/>
          <p:cNvSpPr txBox="true"/>
          <p:nvPr/>
        </p:nvSpPr>
        <p:spPr>
          <a:xfrm rot="0">
            <a:off x="5409814" y="7549026"/>
            <a:ext cx="8080860" cy="582244"/>
          </a:xfrm>
          <a:prstGeom prst="rect">
            <a:avLst/>
          </a:prstGeom>
        </p:spPr>
        <p:txBody>
          <a:bodyPr anchor="t" rtlCol="false" tIns="0" lIns="0" bIns="0" rIns="0">
            <a:spAutoFit/>
          </a:bodyPr>
          <a:lstStyle/>
          <a:p>
            <a:pPr algn="ctr">
              <a:lnSpc>
                <a:spcPts val="4524"/>
              </a:lnSpc>
            </a:pPr>
            <a:r>
              <a:rPr lang="en-US" sz="3278" spc="321">
                <a:solidFill>
                  <a:srgbClr val="231F20"/>
                </a:solidFill>
                <a:latin typeface="Arimo Bold"/>
              </a:rPr>
              <a:t>ELMHURST AV-QUEENS</a:t>
            </a:r>
          </a:p>
        </p:txBody>
      </p:sp>
      <p:sp>
        <p:nvSpPr>
          <p:cNvPr name="TextBox 18" id="18"/>
          <p:cNvSpPr txBox="true"/>
          <p:nvPr/>
        </p:nvSpPr>
        <p:spPr>
          <a:xfrm rot="0">
            <a:off x="5409814" y="6748827"/>
            <a:ext cx="8080860" cy="582244"/>
          </a:xfrm>
          <a:prstGeom prst="rect">
            <a:avLst/>
          </a:prstGeom>
        </p:spPr>
        <p:txBody>
          <a:bodyPr anchor="t" rtlCol="false" tIns="0" lIns="0" bIns="0" rIns="0">
            <a:spAutoFit/>
          </a:bodyPr>
          <a:lstStyle/>
          <a:p>
            <a:pPr algn="ctr">
              <a:lnSpc>
                <a:spcPts val="4524"/>
              </a:lnSpc>
            </a:pPr>
            <a:r>
              <a:rPr lang="en-US" sz="3278" spc="321">
                <a:solidFill>
                  <a:srgbClr val="231F20"/>
                </a:solidFill>
                <a:latin typeface="Arimo Bold"/>
              </a:rPr>
              <a:t>42 ST-PORT AUTH-MANHATTAN</a:t>
            </a:r>
          </a:p>
        </p:txBody>
      </p:sp>
      <p:sp>
        <p:nvSpPr>
          <p:cNvPr name="TextBox 19" id="19"/>
          <p:cNvSpPr txBox="true"/>
          <p:nvPr/>
        </p:nvSpPr>
        <p:spPr>
          <a:xfrm rot="0">
            <a:off x="5461400" y="8304610"/>
            <a:ext cx="8080860" cy="582244"/>
          </a:xfrm>
          <a:prstGeom prst="rect">
            <a:avLst/>
          </a:prstGeom>
        </p:spPr>
        <p:txBody>
          <a:bodyPr anchor="t" rtlCol="false" tIns="0" lIns="0" bIns="0" rIns="0">
            <a:spAutoFit/>
          </a:bodyPr>
          <a:lstStyle/>
          <a:p>
            <a:pPr algn="ctr">
              <a:lnSpc>
                <a:spcPts val="4524"/>
              </a:lnSpc>
            </a:pPr>
            <a:r>
              <a:rPr lang="en-US" sz="3278" spc="321">
                <a:solidFill>
                  <a:srgbClr val="231F20"/>
                </a:solidFill>
                <a:latin typeface="Arimo Bold"/>
              </a:rPr>
              <a:t>125 ST-MANHATTAN</a:t>
            </a:r>
          </a:p>
        </p:txBody>
      </p:sp>
      <p:sp>
        <p:nvSpPr>
          <p:cNvPr name="Freeform 20" id="20"/>
          <p:cNvSpPr/>
          <p:nvPr/>
        </p:nvSpPr>
        <p:spPr>
          <a:xfrm flipH="false" flipV="false" rot="0">
            <a:off x="6586114" y="8716096"/>
            <a:ext cx="6506443" cy="2006816"/>
          </a:xfrm>
          <a:custGeom>
            <a:avLst/>
            <a:gdLst/>
            <a:ahLst/>
            <a:cxnLst/>
            <a:rect r="r" b="b" t="t" l="l"/>
            <a:pathLst>
              <a:path h="2006816" w="6506443">
                <a:moveTo>
                  <a:pt x="0" y="0"/>
                </a:moveTo>
                <a:lnTo>
                  <a:pt x="6506443" y="0"/>
                </a:lnTo>
                <a:lnTo>
                  <a:pt x="6506443" y="2006816"/>
                </a:lnTo>
                <a:lnTo>
                  <a:pt x="0" y="2006816"/>
                </a:lnTo>
                <a:lnTo>
                  <a:pt x="0" y="0"/>
                </a:lnTo>
                <a:close/>
              </a:path>
            </a:pathLst>
          </a:custGeom>
          <a:blipFill>
            <a:blip r:embed="rId6"/>
            <a:stretch>
              <a:fillRect l="0" t="-80" r="0" b="-8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8" id="8"/>
          <p:cNvSpPr txBox="true"/>
          <p:nvPr/>
        </p:nvSpPr>
        <p:spPr>
          <a:xfrm rot="0">
            <a:off x="3336407" y="3024727"/>
            <a:ext cx="11615186" cy="7018550"/>
          </a:xfrm>
          <a:prstGeom prst="rect">
            <a:avLst/>
          </a:prstGeom>
        </p:spPr>
        <p:txBody>
          <a:bodyPr anchor="t" rtlCol="false" tIns="0" lIns="0" bIns="0" rIns="0">
            <a:spAutoFit/>
          </a:bodyPr>
          <a:lstStyle/>
          <a:p>
            <a:pPr algn="l">
              <a:lnSpc>
                <a:spcPts val="4676"/>
              </a:lnSpc>
            </a:pPr>
            <a:r>
              <a:rPr lang="en-US" sz="3340" spc="2">
                <a:solidFill>
                  <a:srgbClr val="231F20"/>
                </a:solidFill>
                <a:latin typeface="Arimo"/>
              </a:rPr>
              <a:t> 1) Taking into consideration the tourists that are using the stations as they might be less likely to donate for a cause in a country foreign to them. </a:t>
            </a:r>
          </a:p>
          <a:p>
            <a:pPr algn="l">
              <a:lnSpc>
                <a:spcPts val="4676"/>
              </a:lnSpc>
            </a:pPr>
            <a:r>
              <a:rPr lang="en-US" sz="3340" spc="2">
                <a:solidFill>
                  <a:srgbClr val="231F20"/>
                </a:solidFill>
                <a:latin typeface="Arimo"/>
              </a:rPr>
              <a:t> 2) Taking the latitude and longitude information for stations with the most traffic and demonstrating these exact locations on a Google Map using API call. </a:t>
            </a:r>
          </a:p>
          <a:p>
            <a:pPr algn="l">
              <a:lnSpc>
                <a:spcPts val="4676"/>
              </a:lnSpc>
            </a:pPr>
            <a:r>
              <a:rPr lang="en-US" sz="3340" spc="2">
                <a:solidFill>
                  <a:srgbClr val="231F20"/>
                </a:solidFill>
                <a:latin typeface="Arimo"/>
              </a:rPr>
              <a:t> 3) Taking into consideration the percentage of population working from home per each borough.</a:t>
            </a:r>
          </a:p>
          <a:p>
            <a:pPr algn="l">
              <a:lnSpc>
                <a:spcPts val="4676"/>
              </a:lnSpc>
            </a:pPr>
          </a:p>
          <a:p>
            <a:pPr algn="l">
              <a:lnSpc>
                <a:spcPts val="4676"/>
              </a:lnSpc>
            </a:pPr>
          </a:p>
          <a:p>
            <a:pPr algn="l">
              <a:lnSpc>
                <a:spcPts val="1670"/>
              </a:lnSpc>
            </a:pPr>
          </a:p>
          <a:p>
            <a:pPr algn="l">
              <a:lnSpc>
                <a:spcPts val="1670"/>
              </a:lnSpc>
            </a:pPr>
          </a:p>
          <a:p>
            <a:pPr algn="l">
              <a:lnSpc>
                <a:spcPts val="1670"/>
              </a:lnSpc>
            </a:pPr>
          </a:p>
          <a:p>
            <a:pPr algn="l">
              <a:lnSpc>
                <a:spcPts val="1670"/>
              </a:lnSpc>
            </a:pPr>
          </a:p>
        </p:txBody>
      </p:sp>
      <p:sp>
        <p:nvSpPr>
          <p:cNvPr name="TextBox 9" id="9"/>
          <p:cNvSpPr txBox="true"/>
          <p:nvPr/>
        </p:nvSpPr>
        <p:spPr>
          <a:xfrm rot="0">
            <a:off x="1028700" y="468284"/>
            <a:ext cx="12779369" cy="1381077"/>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Future Works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grpSp>
        <p:nvGrpSpPr>
          <p:cNvPr name="Group 4" id="4"/>
          <p:cNvGrpSpPr/>
          <p:nvPr/>
        </p:nvGrpSpPr>
        <p:grpSpPr>
          <a:xfrm rot="-10580377">
            <a:off x="9407140" y="-9309963"/>
            <a:ext cx="24036383" cy="24664199"/>
            <a:chOff x="0" y="0"/>
            <a:chExt cx="32048511" cy="32885599"/>
          </a:xfrm>
        </p:grpSpPr>
        <p:sp>
          <p:nvSpPr>
            <p:cNvPr name="Freeform 5" id="5"/>
            <p:cNvSpPr/>
            <p:nvPr/>
          </p:nvSpPr>
          <p:spPr>
            <a:xfrm flipH="false" flipV="false" rot="0">
              <a:off x="0" y="0"/>
              <a:ext cx="32048450" cy="32885633"/>
            </a:xfrm>
            <a:custGeom>
              <a:avLst/>
              <a:gdLst/>
              <a:ahLst/>
              <a:cxnLst/>
              <a:rect r="r" b="b" t="t" l="l"/>
              <a:pathLst>
                <a:path h="32885633" w="32048450">
                  <a:moveTo>
                    <a:pt x="0" y="0"/>
                  </a:moveTo>
                  <a:lnTo>
                    <a:pt x="32048450" y="0"/>
                  </a:lnTo>
                  <a:lnTo>
                    <a:pt x="32048450" y="32885633"/>
                  </a:lnTo>
                  <a:lnTo>
                    <a:pt x="0" y="32885633"/>
                  </a:lnTo>
                  <a:lnTo>
                    <a:pt x="0" y="0"/>
                  </a:lnTo>
                  <a:close/>
                </a:path>
              </a:pathLst>
            </a:custGeom>
            <a:blipFill>
              <a:blip r:embed="rId3"/>
              <a:stretch>
                <a:fillRect l="0" t="-1" r="0" b="-1"/>
              </a:stretch>
            </a:blipFill>
          </p:spPr>
        </p:sp>
      </p:grpSp>
      <p:sp>
        <p:nvSpPr>
          <p:cNvPr name="TextBox 6" id="6"/>
          <p:cNvSpPr txBox="true"/>
          <p:nvPr/>
        </p:nvSpPr>
        <p:spPr>
          <a:xfrm rot="0">
            <a:off x="1561733" y="1943120"/>
            <a:ext cx="8097687" cy="3403888"/>
          </a:xfrm>
          <a:prstGeom prst="rect">
            <a:avLst/>
          </a:prstGeom>
        </p:spPr>
        <p:txBody>
          <a:bodyPr anchor="t" rtlCol="false" tIns="0" lIns="0" bIns="0" rIns="0">
            <a:spAutoFit/>
          </a:bodyPr>
          <a:lstStyle/>
          <a:p>
            <a:pPr algn="l">
              <a:lnSpc>
                <a:spcPts val="13014"/>
              </a:lnSpc>
            </a:pPr>
            <a:r>
              <a:rPr lang="en-US" sz="9431" spc="924">
                <a:solidFill>
                  <a:srgbClr val="231F20"/>
                </a:solidFill>
                <a:latin typeface="Oswald Bold"/>
              </a:rPr>
              <a:t>THANKS FOR LISTENING</a:t>
            </a:r>
          </a:p>
        </p:txBody>
      </p:sp>
      <p:sp>
        <p:nvSpPr>
          <p:cNvPr name="TextBox 7" id="7"/>
          <p:cNvSpPr txBox="true"/>
          <p:nvPr/>
        </p:nvSpPr>
        <p:spPr>
          <a:xfrm rot="0">
            <a:off x="1797195" y="6144147"/>
            <a:ext cx="5678276" cy="304975"/>
          </a:xfrm>
          <a:prstGeom prst="rect">
            <a:avLst/>
          </a:prstGeom>
        </p:spPr>
        <p:txBody>
          <a:bodyPr anchor="t" rtlCol="false" tIns="0" lIns="0" bIns="0" rIns="0">
            <a:spAutoFit/>
          </a:bodyPr>
          <a:lstStyle/>
          <a:p>
            <a:pPr algn="ctr">
              <a:lnSpc>
                <a:spcPts val="2439"/>
              </a:lnSpc>
            </a:pPr>
            <a:r>
              <a:rPr lang="en-US" sz="1767" spc="173">
                <a:solidFill>
                  <a:srgbClr val="231F20"/>
                </a:solidFill>
                <a:latin typeface="Oswald Bold"/>
              </a:rPr>
              <a:t>ALPER KORKMAZ, GÖKHAN KAYA, KEREM DEMIRCI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sp>
        <p:nvSpPr>
          <p:cNvPr name="TextBox 4" id="4"/>
          <p:cNvSpPr txBox="true"/>
          <p:nvPr/>
        </p:nvSpPr>
        <p:spPr>
          <a:xfrm rot="0">
            <a:off x="1288373" y="779799"/>
            <a:ext cx="7341005" cy="1668277"/>
          </a:xfrm>
          <a:prstGeom prst="rect">
            <a:avLst/>
          </a:prstGeom>
        </p:spPr>
        <p:txBody>
          <a:bodyPr anchor="t" rtlCol="false" tIns="0" lIns="0" bIns="0" rIns="0">
            <a:spAutoFit/>
          </a:bodyPr>
          <a:lstStyle/>
          <a:p>
            <a:pPr algn="ctr">
              <a:lnSpc>
                <a:spcPts val="12573"/>
              </a:lnSpc>
            </a:pPr>
            <a:r>
              <a:rPr lang="en-US" sz="9110" spc="891">
                <a:solidFill>
                  <a:srgbClr val="231F20"/>
                </a:solidFill>
                <a:latin typeface="Arimo Bold"/>
              </a:rPr>
              <a:t>CONTENT</a:t>
            </a:r>
          </a:p>
        </p:txBody>
      </p:sp>
      <p:grpSp>
        <p:nvGrpSpPr>
          <p:cNvPr name="Group 5" id="5"/>
          <p:cNvGrpSpPr/>
          <p:nvPr/>
        </p:nvGrpSpPr>
        <p:grpSpPr>
          <a:xfrm rot="2016048">
            <a:off x="12243487" y="-1005305"/>
            <a:ext cx="10749463" cy="2687366"/>
            <a:chOff x="0" y="0"/>
            <a:chExt cx="14332617" cy="3583155"/>
          </a:xfrm>
        </p:grpSpPr>
        <p:sp>
          <p:nvSpPr>
            <p:cNvPr name="Freeform 6" id="6"/>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sp>
        <p:nvSpPr>
          <p:cNvPr name="TextBox 7" id="7"/>
          <p:cNvSpPr txBox="true"/>
          <p:nvPr/>
        </p:nvSpPr>
        <p:spPr>
          <a:xfrm rot="0">
            <a:off x="9459911" y="628650"/>
            <a:ext cx="7416941" cy="1914942"/>
          </a:xfrm>
          <a:prstGeom prst="rect">
            <a:avLst/>
          </a:prstGeom>
        </p:spPr>
        <p:txBody>
          <a:bodyPr anchor="t" rtlCol="false" tIns="0" lIns="0" bIns="0" rIns="0">
            <a:spAutoFit/>
          </a:bodyPr>
          <a:lstStyle/>
          <a:p>
            <a:pPr algn="ctr">
              <a:lnSpc>
                <a:spcPts val="13773"/>
              </a:lnSpc>
            </a:pPr>
            <a:r>
              <a:rPr lang="en-US" sz="9980" spc="977">
                <a:solidFill>
                  <a:srgbClr val="231F20"/>
                </a:solidFill>
                <a:latin typeface="Arimo Bold"/>
              </a:rPr>
              <a:t>GOAL</a:t>
            </a:r>
          </a:p>
        </p:txBody>
      </p:sp>
      <p:sp>
        <p:nvSpPr>
          <p:cNvPr name="TextBox 8" id="8"/>
          <p:cNvSpPr txBox="true"/>
          <p:nvPr/>
        </p:nvSpPr>
        <p:spPr>
          <a:xfrm rot="0">
            <a:off x="1471908" y="2751550"/>
            <a:ext cx="7518888" cy="4639085"/>
          </a:xfrm>
          <a:prstGeom prst="rect">
            <a:avLst/>
          </a:prstGeom>
        </p:spPr>
        <p:txBody>
          <a:bodyPr anchor="t" rtlCol="false" tIns="0" lIns="0" bIns="0" rIns="0">
            <a:spAutoFit/>
          </a:bodyPr>
          <a:lstStyle/>
          <a:p>
            <a:pPr algn="l" marL="596280" indent="-198760" lvl="2">
              <a:lnSpc>
                <a:spcPts val="3651"/>
              </a:lnSpc>
              <a:buFont typeface="Arial"/>
              <a:buChar char="⚬"/>
            </a:pPr>
            <a:r>
              <a:rPr lang="en-US" sz="2608">
                <a:solidFill>
                  <a:srgbClr val="231F20"/>
                </a:solidFill>
                <a:latin typeface="Arimo"/>
              </a:rPr>
              <a:t>This is the first project for the Data Science Bootcamp, where we perform Exploratory Data Analysis (EDA) on the MTA turnstiles data.</a:t>
            </a:r>
          </a:p>
          <a:p>
            <a:pPr algn="l" marL="596280" indent="-198760" lvl="2">
              <a:lnSpc>
                <a:spcPts val="3651"/>
              </a:lnSpc>
            </a:pPr>
          </a:p>
          <a:p>
            <a:pPr algn="l" marL="596280" indent="-198760" lvl="2">
              <a:lnSpc>
                <a:spcPts val="3651"/>
              </a:lnSpc>
              <a:buFont typeface="Arial"/>
              <a:buChar char="⚬"/>
            </a:pPr>
            <a:r>
              <a:rPr lang="en-US" sz="2608">
                <a:solidFill>
                  <a:srgbClr val="231F20"/>
                </a:solidFill>
                <a:latin typeface="Arimo"/>
              </a:rPr>
              <a:t>WomenTechWomenYes (WTWY) hosts an annual gala during the summer. To drive attendance, their Street team goes to subway stations in NYC to attract people to sign up for the gala.</a:t>
            </a:r>
          </a:p>
          <a:p>
            <a:pPr algn="l" marL="596280" indent="-198760" lvl="2">
              <a:lnSpc>
                <a:spcPts val="3651"/>
              </a:lnSpc>
            </a:pPr>
          </a:p>
        </p:txBody>
      </p:sp>
      <p:sp>
        <p:nvSpPr>
          <p:cNvPr name="TextBox 9" id="9"/>
          <p:cNvSpPr txBox="true"/>
          <p:nvPr/>
        </p:nvSpPr>
        <p:spPr>
          <a:xfrm rot="0">
            <a:off x="9832833" y="2552599"/>
            <a:ext cx="6883400" cy="7957896"/>
          </a:xfrm>
          <a:prstGeom prst="rect">
            <a:avLst/>
          </a:prstGeom>
        </p:spPr>
        <p:txBody>
          <a:bodyPr anchor="t" rtlCol="false" tIns="0" lIns="0" bIns="0" rIns="0">
            <a:spAutoFit/>
          </a:bodyPr>
          <a:lstStyle/>
          <a:p>
            <a:pPr algn="l" marL="545934" indent="-181978" lvl="2">
              <a:lnSpc>
                <a:spcPts val="3366"/>
              </a:lnSpc>
              <a:buFont typeface="Arial"/>
              <a:buChar char="⚬"/>
            </a:pPr>
            <a:r>
              <a:rPr lang="en-US" sz="2387">
                <a:solidFill>
                  <a:srgbClr val="231F20"/>
                </a:solidFill>
                <a:latin typeface="Arimo"/>
              </a:rPr>
              <a:t>Optimize the placement of street team that collect email address for free tickets of WomenTechWomenYes(WTWY) annual gala.</a:t>
            </a:r>
          </a:p>
          <a:p>
            <a:pPr algn="l" marL="545934" indent="-181978" lvl="2">
              <a:lnSpc>
                <a:spcPts val="3366"/>
              </a:lnSpc>
            </a:pPr>
          </a:p>
          <a:p>
            <a:pPr algn="l" marL="545934" indent="-181978" lvl="2">
              <a:lnSpc>
                <a:spcPts val="3366"/>
              </a:lnSpc>
              <a:buFont typeface="Arial"/>
              <a:buChar char="⚬"/>
            </a:pPr>
            <a:r>
              <a:rPr lang="en-US" sz="2387">
                <a:solidFill>
                  <a:srgbClr val="231F20"/>
                </a:solidFill>
                <a:latin typeface="Arimo"/>
              </a:rPr>
              <a:t>Finding the overall busiest stations.</a:t>
            </a:r>
          </a:p>
          <a:p>
            <a:pPr algn="l" marL="545934" indent="-181978" lvl="2">
              <a:lnSpc>
                <a:spcPts val="3366"/>
              </a:lnSpc>
            </a:pPr>
          </a:p>
          <a:p>
            <a:pPr algn="l" marL="545934" indent="-181978" lvl="2">
              <a:lnSpc>
                <a:spcPts val="3366"/>
              </a:lnSpc>
              <a:buFont typeface="Arial"/>
              <a:buChar char="⚬"/>
            </a:pPr>
            <a:r>
              <a:rPr lang="en-US" sz="2387">
                <a:solidFill>
                  <a:srgbClr val="231F20"/>
                </a:solidFill>
                <a:latin typeface="Arimo"/>
              </a:rPr>
              <a:t>Finding the busiest day of the week and the time period of a day with highest traffic per station.</a:t>
            </a:r>
          </a:p>
          <a:p>
            <a:pPr algn="l" marL="545934" indent="-181978" lvl="2">
              <a:lnSpc>
                <a:spcPts val="3366"/>
              </a:lnSpc>
            </a:pPr>
          </a:p>
          <a:p>
            <a:pPr algn="l" marL="545934" indent="-181978" lvl="2">
              <a:lnSpc>
                <a:spcPts val="3366"/>
              </a:lnSpc>
              <a:buFont typeface="Arial"/>
              <a:buChar char="⚬"/>
            </a:pPr>
            <a:r>
              <a:rPr lang="en-US" sz="2387">
                <a:solidFill>
                  <a:srgbClr val="231F20"/>
                </a:solidFill>
                <a:latin typeface="Arimo"/>
              </a:rPr>
              <a:t>Determining what demographics would be more interested in such event.</a:t>
            </a:r>
          </a:p>
          <a:p>
            <a:pPr algn="l" marL="545934" indent="-181978" lvl="2">
              <a:lnSpc>
                <a:spcPts val="3366"/>
              </a:lnSpc>
            </a:pPr>
          </a:p>
          <a:p>
            <a:pPr algn="l" marL="545934" indent="-181978" lvl="2">
              <a:lnSpc>
                <a:spcPts val="3366"/>
              </a:lnSpc>
              <a:buFont typeface="Arial"/>
              <a:buChar char="⚬"/>
            </a:pPr>
            <a:r>
              <a:rPr lang="en-US" sz="2387">
                <a:solidFill>
                  <a:srgbClr val="231F20"/>
                </a:solidFill>
                <a:latin typeface="Arimo"/>
              </a:rPr>
              <a:t>Determining which boroughs have the stations with highest traffic.</a:t>
            </a:r>
          </a:p>
          <a:p>
            <a:pPr algn="l" marL="545934" indent="-181978" lvl="2">
              <a:lnSpc>
                <a:spcPts val="3366"/>
              </a:lnSpc>
            </a:pPr>
          </a:p>
          <a:p>
            <a:pPr algn="l" marL="545934" indent="-181978" lvl="2">
              <a:lnSpc>
                <a:spcPts val="3366"/>
              </a:lnSpc>
              <a:buFont typeface="Arial"/>
              <a:buChar char="⚬"/>
            </a:pPr>
            <a:r>
              <a:rPr lang="en-US" sz="2387">
                <a:solidFill>
                  <a:srgbClr val="231F20"/>
                </a:solidFill>
                <a:latin typeface="Arimo"/>
              </a:rPr>
              <a:t>Determining the percentage of drivers in these boroughs.</a:t>
            </a:r>
          </a:p>
          <a:p>
            <a:pPr algn="ctr" marL="545934" indent="-181978" lvl="2">
              <a:lnSpc>
                <a:spcPts val="3342"/>
              </a:lnSpc>
            </a:pPr>
          </a:p>
        </p:txBody>
      </p:sp>
      <p:sp>
        <p:nvSpPr>
          <p:cNvPr name="Freeform 10" id="10"/>
          <p:cNvSpPr/>
          <p:nvPr/>
        </p:nvSpPr>
        <p:spPr>
          <a:xfrm flipH="false" flipV="false" rot="0">
            <a:off x="4689085" y="7626119"/>
            <a:ext cx="2071749" cy="1873878"/>
          </a:xfrm>
          <a:custGeom>
            <a:avLst/>
            <a:gdLst/>
            <a:ahLst/>
            <a:cxnLst/>
            <a:rect r="r" b="b" t="t" l="l"/>
            <a:pathLst>
              <a:path h="1873878" w="2071749">
                <a:moveTo>
                  <a:pt x="0" y="0"/>
                </a:moveTo>
                <a:lnTo>
                  <a:pt x="2071749" y="0"/>
                </a:lnTo>
                <a:lnTo>
                  <a:pt x="2071749" y="1873878"/>
                </a:lnTo>
                <a:lnTo>
                  <a:pt x="0" y="18738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5065227" y="7960183"/>
            <a:ext cx="1319466" cy="1356460"/>
            <a:chOff x="0" y="0"/>
            <a:chExt cx="1759288" cy="1808613"/>
          </a:xfrm>
        </p:grpSpPr>
        <p:sp>
          <p:nvSpPr>
            <p:cNvPr name="Freeform 12" id="12"/>
            <p:cNvSpPr/>
            <p:nvPr/>
          </p:nvSpPr>
          <p:spPr>
            <a:xfrm flipH="false" flipV="false" rot="0">
              <a:off x="0" y="0"/>
              <a:ext cx="1759331" cy="1808607"/>
            </a:xfrm>
            <a:custGeom>
              <a:avLst/>
              <a:gdLst/>
              <a:ahLst/>
              <a:cxnLst/>
              <a:rect r="r" b="b" t="t" l="l"/>
              <a:pathLst>
                <a:path h="1808607" w="1759331">
                  <a:moveTo>
                    <a:pt x="0" y="0"/>
                  </a:moveTo>
                  <a:lnTo>
                    <a:pt x="1759331" y="0"/>
                  </a:lnTo>
                  <a:lnTo>
                    <a:pt x="1759331" y="1808607"/>
                  </a:lnTo>
                  <a:lnTo>
                    <a:pt x="0" y="1808607"/>
                  </a:lnTo>
                  <a:lnTo>
                    <a:pt x="0" y="0"/>
                  </a:lnTo>
                  <a:close/>
                </a:path>
              </a:pathLst>
            </a:custGeom>
            <a:blipFill>
              <a:blip r:embed="rId6"/>
              <a:stretch>
                <a:fillRect l="-682" t="0" r="-68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sp>
        <p:nvSpPr>
          <p:cNvPr name="TextBox 6" id="6"/>
          <p:cNvSpPr txBox="true"/>
          <p:nvPr/>
        </p:nvSpPr>
        <p:spPr>
          <a:xfrm rot="0">
            <a:off x="2860113" y="2335693"/>
            <a:ext cx="11068804" cy="6760464"/>
          </a:xfrm>
          <a:prstGeom prst="rect">
            <a:avLst/>
          </a:prstGeom>
        </p:spPr>
        <p:txBody>
          <a:bodyPr anchor="t" rtlCol="false" tIns="0" lIns="0" bIns="0" rIns="0">
            <a:spAutoFit/>
          </a:bodyPr>
          <a:lstStyle/>
          <a:p>
            <a:pPr algn="l">
              <a:lnSpc>
                <a:spcPts val="5376"/>
              </a:lnSpc>
            </a:pPr>
            <a:r>
              <a:rPr lang="en-US" sz="3840" spc="5">
                <a:solidFill>
                  <a:srgbClr val="231F20"/>
                </a:solidFill>
                <a:latin typeface="Arimo"/>
              </a:rPr>
              <a:t>1) Determining total traffic to/fro station entrance/exits will be beneficial. </a:t>
            </a:r>
          </a:p>
          <a:p>
            <a:pPr algn="l">
              <a:lnSpc>
                <a:spcPts val="5376"/>
              </a:lnSpc>
            </a:pPr>
            <a:r>
              <a:rPr lang="en-US" sz="3840" spc="5">
                <a:solidFill>
                  <a:srgbClr val="231F20"/>
                </a:solidFill>
                <a:latin typeface="Arimo"/>
              </a:rPr>
              <a:t>2) Women and white collar workers in the area of stations are more likely to be interested. </a:t>
            </a:r>
          </a:p>
          <a:p>
            <a:pPr algn="l">
              <a:lnSpc>
                <a:spcPts val="5376"/>
              </a:lnSpc>
            </a:pPr>
            <a:r>
              <a:rPr lang="en-US" sz="3840" spc="5">
                <a:solidFill>
                  <a:srgbClr val="231F20"/>
                </a:solidFill>
                <a:latin typeface="Arimo"/>
              </a:rPr>
              <a:t>3) People with higher purchasing power would donate more money. </a:t>
            </a:r>
          </a:p>
          <a:p>
            <a:pPr algn="l">
              <a:lnSpc>
                <a:spcPts val="5376"/>
              </a:lnSpc>
            </a:pPr>
            <a:r>
              <a:rPr lang="en-US" sz="3840" spc="5">
                <a:solidFill>
                  <a:srgbClr val="231F20"/>
                </a:solidFill>
                <a:latin typeface="Arimo"/>
              </a:rPr>
              <a:t>4) Driver/non-driver ratio of different areas of NYC could also be a good indicator as drivers don't tend to be around subway stations</a:t>
            </a:r>
          </a:p>
          <a:p>
            <a:pPr algn="l">
              <a:lnSpc>
                <a:spcPts val="5376"/>
              </a:lnSpc>
            </a:pPr>
          </a:p>
        </p:txBody>
      </p:sp>
      <p:grpSp>
        <p:nvGrpSpPr>
          <p:cNvPr name="Group 7" id="7"/>
          <p:cNvGrpSpPr/>
          <p:nvPr/>
        </p:nvGrpSpPr>
        <p:grpSpPr>
          <a:xfrm rot="0">
            <a:off x="1009650" y="1935134"/>
            <a:ext cx="15163133" cy="38100"/>
            <a:chOff x="0" y="0"/>
            <a:chExt cx="20217511" cy="50800"/>
          </a:xfrm>
        </p:grpSpPr>
        <p:sp>
          <p:nvSpPr>
            <p:cNvPr name="Freeform 8" id="8"/>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9" id="9"/>
          <p:cNvSpPr txBox="true"/>
          <p:nvPr/>
        </p:nvSpPr>
        <p:spPr>
          <a:xfrm rot="0">
            <a:off x="1028700" y="468284"/>
            <a:ext cx="7416941"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Ideas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2925659" y="2393656"/>
            <a:ext cx="11090199" cy="7106341"/>
            <a:chOff x="0" y="0"/>
            <a:chExt cx="14786932" cy="9475121"/>
          </a:xfrm>
        </p:grpSpPr>
        <p:sp>
          <p:nvSpPr>
            <p:cNvPr name="Freeform 9" id="9"/>
            <p:cNvSpPr/>
            <p:nvPr/>
          </p:nvSpPr>
          <p:spPr>
            <a:xfrm flipH="false" flipV="false" rot="0">
              <a:off x="0" y="0"/>
              <a:ext cx="14786990" cy="9475089"/>
            </a:xfrm>
            <a:custGeom>
              <a:avLst/>
              <a:gdLst/>
              <a:ahLst/>
              <a:cxnLst/>
              <a:rect r="r" b="b" t="t" l="l"/>
              <a:pathLst>
                <a:path h="9475089" w="14786990">
                  <a:moveTo>
                    <a:pt x="0" y="0"/>
                  </a:moveTo>
                  <a:lnTo>
                    <a:pt x="14786990" y="0"/>
                  </a:lnTo>
                  <a:lnTo>
                    <a:pt x="14786990" y="9475089"/>
                  </a:lnTo>
                  <a:lnTo>
                    <a:pt x="0" y="9475089"/>
                  </a:lnTo>
                  <a:lnTo>
                    <a:pt x="0" y="0"/>
                  </a:lnTo>
                  <a:close/>
                </a:path>
              </a:pathLst>
            </a:custGeom>
            <a:blipFill>
              <a:blip r:embed="rId4"/>
              <a:stretch>
                <a:fillRect l="0" t="0" r="0" b="0"/>
              </a:stretch>
            </a:blipFill>
          </p:spPr>
        </p:sp>
      </p:grpSp>
      <p:sp>
        <p:nvSpPr>
          <p:cNvPr name="TextBox 10" id="10"/>
          <p:cNvSpPr txBox="true"/>
          <p:nvPr/>
        </p:nvSpPr>
        <p:spPr>
          <a:xfrm rot="0">
            <a:off x="1028700" y="454767"/>
            <a:ext cx="11369234"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Field Description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true" flipV="tru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blipFill>
              <a:blip r:embed="rId2"/>
              <a:stretch>
                <a:fillRect l="0" t="-38888" r="0" b="-38888"/>
              </a:stretch>
            </a:blipFill>
          </p:spPr>
        </p:sp>
      </p:grpSp>
      <p:grpSp>
        <p:nvGrpSpPr>
          <p:cNvPr name="Group 4" id="4"/>
          <p:cNvGrpSpPr/>
          <p:nvPr/>
        </p:nvGrpSpPr>
        <p:grpSpPr>
          <a:xfrm rot="0">
            <a:off x="5566438" y="3045646"/>
            <a:ext cx="6708592" cy="6708592"/>
            <a:chOff x="0" y="0"/>
            <a:chExt cx="8944789" cy="8944789"/>
          </a:xfrm>
        </p:grpSpPr>
        <p:sp>
          <p:nvSpPr>
            <p:cNvPr name="Freeform 5" id="5"/>
            <p:cNvSpPr/>
            <p:nvPr/>
          </p:nvSpPr>
          <p:spPr>
            <a:xfrm flipH="false" flipV="false" rot="0">
              <a:off x="0" y="0"/>
              <a:ext cx="8944737" cy="8944737"/>
            </a:xfrm>
            <a:custGeom>
              <a:avLst/>
              <a:gdLst/>
              <a:ahLst/>
              <a:cxnLst/>
              <a:rect r="r" b="b" t="t" l="l"/>
              <a:pathLst>
                <a:path h="8944737" w="8944737">
                  <a:moveTo>
                    <a:pt x="0" y="0"/>
                  </a:moveTo>
                  <a:lnTo>
                    <a:pt x="8944737" y="0"/>
                  </a:lnTo>
                  <a:lnTo>
                    <a:pt x="8944737" y="8944737"/>
                  </a:lnTo>
                  <a:lnTo>
                    <a:pt x="0" y="8944737"/>
                  </a:lnTo>
                  <a:lnTo>
                    <a:pt x="0" y="0"/>
                  </a:lnTo>
                  <a:close/>
                </a:path>
              </a:pathLst>
            </a:custGeom>
            <a:blipFill>
              <a:blip r:embed="rId3"/>
              <a:stretch>
                <a:fillRect l="0" t="0" r="0" b="0"/>
              </a:stretch>
            </a:blipFill>
          </p:spPr>
        </p:sp>
      </p:grpSp>
      <p:grpSp>
        <p:nvGrpSpPr>
          <p:cNvPr name="Group 6" id="6"/>
          <p:cNvGrpSpPr/>
          <p:nvPr/>
        </p:nvGrpSpPr>
        <p:grpSpPr>
          <a:xfrm rot="0">
            <a:off x="5375075" y="7560753"/>
            <a:ext cx="1957016" cy="1957016"/>
            <a:chOff x="0" y="0"/>
            <a:chExt cx="2609355" cy="2609355"/>
          </a:xfrm>
        </p:grpSpPr>
        <p:sp>
          <p:nvSpPr>
            <p:cNvPr name="Freeform 7" id="7"/>
            <p:cNvSpPr/>
            <p:nvPr/>
          </p:nvSpPr>
          <p:spPr>
            <a:xfrm flipH="false" flipV="false" rot="0">
              <a:off x="0" y="0"/>
              <a:ext cx="2609342" cy="2609342"/>
            </a:xfrm>
            <a:custGeom>
              <a:avLst/>
              <a:gdLst/>
              <a:ahLst/>
              <a:cxnLst/>
              <a:rect r="r" b="b" t="t" l="l"/>
              <a:pathLst>
                <a:path h="2609342" w="2609342">
                  <a:moveTo>
                    <a:pt x="0" y="0"/>
                  </a:moveTo>
                  <a:lnTo>
                    <a:pt x="2609342" y="0"/>
                  </a:lnTo>
                  <a:lnTo>
                    <a:pt x="2609342" y="2609342"/>
                  </a:lnTo>
                  <a:lnTo>
                    <a:pt x="0" y="2609342"/>
                  </a:lnTo>
                  <a:lnTo>
                    <a:pt x="0" y="0"/>
                  </a:lnTo>
                  <a:close/>
                </a:path>
              </a:pathLst>
            </a:custGeom>
            <a:blipFill>
              <a:blip r:embed="rId4"/>
              <a:stretch>
                <a:fillRect l="0" t="0" r="0" b="0"/>
              </a:stretch>
            </a:blipFill>
          </p:spPr>
        </p:sp>
      </p:grpSp>
      <p:grpSp>
        <p:nvGrpSpPr>
          <p:cNvPr name="Group 8" id="8"/>
          <p:cNvGrpSpPr/>
          <p:nvPr/>
        </p:nvGrpSpPr>
        <p:grpSpPr>
          <a:xfrm rot="0">
            <a:off x="7816701" y="2067138"/>
            <a:ext cx="1957016" cy="1957016"/>
            <a:chOff x="0" y="0"/>
            <a:chExt cx="2609355" cy="2609355"/>
          </a:xfrm>
        </p:grpSpPr>
        <p:sp>
          <p:nvSpPr>
            <p:cNvPr name="Freeform 9" id="9"/>
            <p:cNvSpPr/>
            <p:nvPr/>
          </p:nvSpPr>
          <p:spPr>
            <a:xfrm flipH="false" flipV="false" rot="0">
              <a:off x="0" y="0"/>
              <a:ext cx="2609342" cy="2609342"/>
            </a:xfrm>
            <a:custGeom>
              <a:avLst/>
              <a:gdLst/>
              <a:ahLst/>
              <a:cxnLst/>
              <a:rect r="r" b="b" t="t" l="l"/>
              <a:pathLst>
                <a:path h="2609342" w="2609342">
                  <a:moveTo>
                    <a:pt x="0" y="0"/>
                  </a:moveTo>
                  <a:lnTo>
                    <a:pt x="2609342" y="0"/>
                  </a:lnTo>
                  <a:lnTo>
                    <a:pt x="2609342" y="2609342"/>
                  </a:lnTo>
                  <a:lnTo>
                    <a:pt x="0" y="2609342"/>
                  </a:lnTo>
                  <a:lnTo>
                    <a:pt x="0" y="0"/>
                  </a:lnTo>
                  <a:close/>
                </a:path>
              </a:pathLst>
            </a:custGeom>
            <a:blipFill>
              <a:blip r:embed="rId4"/>
              <a:stretch>
                <a:fillRect l="0" t="0" r="0" b="0"/>
              </a:stretch>
            </a:blipFill>
          </p:spPr>
        </p:sp>
      </p:grpSp>
      <p:grpSp>
        <p:nvGrpSpPr>
          <p:cNvPr name="Group 10" id="10"/>
          <p:cNvGrpSpPr/>
          <p:nvPr/>
        </p:nvGrpSpPr>
        <p:grpSpPr>
          <a:xfrm rot="0">
            <a:off x="4587930" y="4542567"/>
            <a:ext cx="1957016" cy="1957016"/>
            <a:chOff x="0" y="0"/>
            <a:chExt cx="2609355" cy="2609355"/>
          </a:xfrm>
        </p:grpSpPr>
        <p:sp>
          <p:nvSpPr>
            <p:cNvPr name="Freeform 11" id="11"/>
            <p:cNvSpPr/>
            <p:nvPr/>
          </p:nvSpPr>
          <p:spPr>
            <a:xfrm flipH="false" flipV="false" rot="0">
              <a:off x="0" y="0"/>
              <a:ext cx="2609342" cy="2609342"/>
            </a:xfrm>
            <a:custGeom>
              <a:avLst/>
              <a:gdLst/>
              <a:ahLst/>
              <a:cxnLst/>
              <a:rect r="r" b="b" t="t" l="l"/>
              <a:pathLst>
                <a:path h="2609342" w="2609342">
                  <a:moveTo>
                    <a:pt x="0" y="0"/>
                  </a:moveTo>
                  <a:lnTo>
                    <a:pt x="2609342" y="0"/>
                  </a:lnTo>
                  <a:lnTo>
                    <a:pt x="2609342" y="2609342"/>
                  </a:lnTo>
                  <a:lnTo>
                    <a:pt x="0" y="2609342"/>
                  </a:lnTo>
                  <a:lnTo>
                    <a:pt x="0" y="0"/>
                  </a:lnTo>
                  <a:close/>
                </a:path>
              </a:pathLst>
            </a:custGeom>
            <a:blipFill>
              <a:blip r:embed="rId4"/>
              <a:stretch>
                <a:fillRect l="0" t="0" r="0" b="0"/>
              </a:stretch>
            </a:blipFill>
          </p:spPr>
        </p:sp>
      </p:grpSp>
      <p:grpSp>
        <p:nvGrpSpPr>
          <p:cNvPr name="Group 12" id="12"/>
          <p:cNvGrpSpPr/>
          <p:nvPr/>
        </p:nvGrpSpPr>
        <p:grpSpPr>
          <a:xfrm rot="0">
            <a:off x="14479722" y="-4833750"/>
            <a:ext cx="7616557" cy="7815497"/>
            <a:chOff x="0" y="0"/>
            <a:chExt cx="10155409" cy="10420663"/>
          </a:xfrm>
        </p:grpSpPr>
        <p:sp>
          <p:nvSpPr>
            <p:cNvPr name="Freeform 13" id="13"/>
            <p:cNvSpPr/>
            <p:nvPr/>
          </p:nvSpPr>
          <p:spPr>
            <a:xfrm flipH="false" flipV="false" rot="0">
              <a:off x="0" y="0"/>
              <a:ext cx="10155428" cy="10420604"/>
            </a:xfrm>
            <a:custGeom>
              <a:avLst/>
              <a:gdLst/>
              <a:ahLst/>
              <a:cxnLst/>
              <a:rect r="r" b="b" t="t" l="l"/>
              <a:pathLst>
                <a:path h="10420604" w="10155428">
                  <a:moveTo>
                    <a:pt x="0" y="0"/>
                  </a:moveTo>
                  <a:lnTo>
                    <a:pt x="10155428" y="0"/>
                  </a:lnTo>
                  <a:lnTo>
                    <a:pt x="10155428" y="10420604"/>
                  </a:lnTo>
                  <a:lnTo>
                    <a:pt x="0" y="10420604"/>
                  </a:lnTo>
                  <a:lnTo>
                    <a:pt x="0" y="0"/>
                  </a:lnTo>
                  <a:close/>
                </a:path>
              </a:pathLst>
            </a:custGeom>
            <a:blipFill>
              <a:blip r:embed="rId5"/>
              <a:stretch>
                <a:fillRect l="0" t="-6" r="0" b="-6"/>
              </a:stretch>
            </a:blipFill>
          </p:spPr>
        </p:sp>
      </p:grpSp>
      <p:grpSp>
        <p:nvGrpSpPr>
          <p:cNvPr name="Group 14" id="14"/>
          <p:cNvGrpSpPr/>
          <p:nvPr/>
        </p:nvGrpSpPr>
        <p:grpSpPr>
          <a:xfrm rot="-4176364">
            <a:off x="-4105129" y="6530238"/>
            <a:ext cx="7616557" cy="7815497"/>
            <a:chOff x="0" y="0"/>
            <a:chExt cx="10155409" cy="10420663"/>
          </a:xfrm>
        </p:grpSpPr>
        <p:sp>
          <p:nvSpPr>
            <p:cNvPr name="Freeform 15" id="15"/>
            <p:cNvSpPr/>
            <p:nvPr/>
          </p:nvSpPr>
          <p:spPr>
            <a:xfrm flipH="false" flipV="false" rot="0">
              <a:off x="0" y="0"/>
              <a:ext cx="10155428" cy="10420604"/>
            </a:xfrm>
            <a:custGeom>
              <a:avLst/>
              <a:gdLst/>
              <a:ahLst/>
              <a:cxnLst/>
              <a:rect r="r" b="b" t="t" l="l"/>
              <a:pathLst>
                <a:path h="10420604" w="10155428">
                  <a:moveTo>
                    <a:pt x="0" y="0"/>
                  </a:moveTo>
                  <a:lnTo>
                    <a:pt x="10155428" y="0"/>
                  </a:lnTo>
                  <a:lnTo>
                    <a:pt x="10155428" y="10420604"/>
                  </a:lnTo>
                  <a:lnTo>
                    <a:pt x="0" y="10420604"/>
                  </a:lnTo>
                  <a:lnTo>
                    <a:pt x="0" y="0"/>
                  </a:lnTo>
                  <a:close/>
                </a:path>
              </a:pathLst>
            </a:custGeom>
            <a:blipFill>
              <a:blip r:embed="rId5"/>
              <a:stretch>
                <a:fillRect l="0" t="-6" r="0" b="-6"/>
              </a:stretch>
            </a:blipFill>
          </p:spPr>
        </p:sp>
      </p:grpSp>
      <p:grpSp>
        <p:nvGrpSpPr>
          <p:cNvPr name="Group 16" id="16"/>
          <p:cNvGrpSpPr/>
          <p:nvPr/>
        </p:nvGrpSpPr>
        <p:grpSpPr>
          <a:xfrm rot="0">
            <a:off x="10957081" y="4285444"/>
            <a:ext cx="1957016" cy="1957016"/>
            <a:chOff x="0" y="0"/>
            <a:chExt cx="2609355" cy="2609355"/>
          </a:xfrm>
        </p:grpSpPr>
        <p:sp>
          <p:nvSpPr>
            <p:cNvPr name="Freeform 17" id="17"/>
            <p:cNvSpPr/>
            <p:nvPr/>
          </p:nvSpPr>
          <p:spPr>
            <a:xfrm flipH="false" flipV="false" rot="0">
              <a:off x="0" y="0"/>
              <a:ext cx="2609342" cy="2609342"/>
            </a:xfrm>
            <a:custGeom>
              <a:avLst/>
              <a:gdLst/>
              <a:ahLst/>
              <a:cxnLst/>
              <a:rect r="r" b="b" t="t" l="l"/>
              <a:pathLst>
                <a:path h="2609342" w="2609342">
                  <a:moveTo>
                    <a:pt x="0" y="0"/>
                  </a:moveTo>
                  <a:lnTo>
                    <a:pt x="2609342" y="0"/>
                  </a:lnTo>
                  <a:lnTo>
                    <a:pt x="2609342" y="2609342"/>
                  </a:lnTo>
                  <a:lnTo>
                    <a:pt x="0" y="2609342"/>
                  </a:lnTo>
                  <a:lnTo>
                    <a:pt x="0" y="0"/>
                  </a:lnTo>
                  <a:close/>
                </a:path>
              </a:pathLst>
            </a:custGeom>
            <a:blipFill>
              <a:blip r:embed="rId4"/>
              <a:stretch>
                <a:fillRect l="0" t="0" r="0" b="0"/>
              </a:stretch>
            </a:blipFill>
          </p:spPr>
        </p:sp>
      </p:grpSp>
      <p:grpSp>
        <p:nvGrpSpPr>
          <p:cNvPr name="Group 18" id="18"/>
          <p:cNvGrpSpPr/>
          <p:nvPr/>
        </p:nvGrpSpPr>
        <p:grpSpPr>
          <a:xfrm rot="0">
            <a:off x="10574355" y="7560753"/>
            <a:ext cx="1957016" cy="1957016"/>
            <a:chOff x="0" y="0"/>
            <a:chExt cx="2609355" cy="2609355"/>
          </a:xfrm>
        </p:grpSpPr>
        <p:sp>
          <p:nvSpPr>
            <p:cNvPr name="Freeform 19" id="19"/>
            <p:cNvSpPr/>
            <p:nvPr/>
          </p:nvSpPr>
          <p:spPr>
            <a:xfrm flipH="false" flipV="false" rot="0">
              <a:off x="0" y="0"/>
              <a:ext cx="2609342" cy="2609342"/>
            </a:xfrm>
            <a:custGeom>
              <a:avLst/>
              <a:gdLst/>
              <a:ahLst/>
              <a:cxnLst/>
              <a:rect r="r" b="b" t="t" l="l"/>
              <a:pathLst>
                <a:path h="2609342" w="2609342">
                  <a:moveTo>
                    <a:pt x="0" y="0"/>
                  </a:moveTo>
                  <a:lnTo>
                    <a:pt x="2609342" y="0"/>
                  </a:lnTo>
                  <a:lnTo>
                    <a:pt x="2609342" y="2609342"/>
                  </a:lnTo>
                  <a:lnTo>
                    <a:pt x="0" y="2609342"/>
                  </a:lnTo>
                  <a:lnTo>
                    <a:pt x="0" y="0"/>
                  </a:lnTo>
                  <a:close/>
                </a:path>
              </a:pathLst>
            </a:custGeom>
            <a:blipFill>
              <a:blip r:embed="rId4"/>
              <a:stretch>
                <a:fillRect l="0" t="0" r="0" b="0"/>
              </a:stretch>
            </a:blipFill>
          </p:spPr>
        </p:sp>
      </p:grpSp>
      <p:sp>
        <p:nvSpPr>
          <p:cNvPr name="TextBox 20" id="20"/>
          <p:cNvSpPr txBox="true"/>
          <p:nvPr/>
        </p:nvSpPr>
        <p:spPr>
          <a:xfrm rot="0">
            <a:off x="4721030" y="5194151"/>
            <a:ext cx="1633399" cy="545652"/>
          </a:xfrm>
          <a:prstGeom prst="rect">
            <a:avLst/>
          </a:prstGeom>
        </p:spPr>
        <p:txBody>
          <a:bodyPr anchor="t" rtlCol="false" tIns="0" lIns="0" bIns="0" rIns="0">
            <a:spAutoFit/>
          </a:bodyPr>
          <a:lstStyle/>
          <a:p>
            <a:pPr algn="ctr">
              <a:lnSpc>
                <a:spcPts val="4058"/>
              </a:lnSpc>
            </a:pPr>
            <a:r>
              <a:rPr lang="en-US" sz="2899">
                <a:solidFill>
                  <a:srgbClr val="F2F4F5"/>
                </a:solidFill>
                <a:latin typeface="Arimo Bold"/>
              </a:rPr>
              <a:t>Pandas</a:t>
            </a:r>
          </a:p>
        </p:txBody>
      </p:sp>
      <p:sp>
        <p:nvSpPr>
          <p:cNvPr name="TextBox 21" id="21"/>
          <p:cNvSpPr txBox="true"/>
          <p:nvPr/>
        </p:nvSpPr>
        <p:spPr>
          <a:xfrm rot="0">
            <a:off x="8171251" y="2692462"/>
            <a:ext cx="1247916" cy="573018"/>
          </a:xfrm>
          <a:prstGeom prst="rect">
            <a:avLst/>
          </a:prstGeom>
        </p:spPr>
        <p:txBody>
          <a:bodyPr anchor="t" rtlCol="false" tIns="0" lIns="0" bIns="0" rIns="0">
            <a:spAutoFit/>
          </a:bodyPr>
          <a:lstStyle/>
          <a:p>
            <a:pPr algn="ctr">
              <a:lnSpc>
                <a:spcPts val="4058"/>
              </a:lnSpc>
            </a:pPr>
            <a:r>
              <a:rPr lang="en-US" sz="2899">
                <a:solidFill>
                  <a:srgbClr val="F2F4F5"/>
                </a:solidFill>
                <a:latin typeface="Arimo Bold"/>
              </a:rPr>
              <a:t>Numpy</a:t>
            </a:r>
          </a:p>
        </p:txBody>
      </p:sp>
      <p:sp>
        <p:nvSpPr>
          <p:cNvPr name="TextBox 22" id="22"/>
          <p:cNvSpPr txBox="true"/>
          <p:nvPr/>
        </p:nvSpPr>
        <p:spPr>
          <a:xfrm rot="0">
            <a:off x="11035637" y="4961904"/>
            <a:ext cx="1799903" cy="521643"/>
          </a:xfrm>
          <a:prstGeom prst="rect">
            <a:avLst/>
          </a:prstGeom>
        </p:spPr>
        <p:txBody>
          <a:bodyPr anchor="t" rtlCol="false" tIns="0" lIns="0" bIns="0" rIns="0">
            <a:spAutoFit/>
          </a:bodyPr>
          <a:lstStyle/>
          <a:p>
            <a:pPr algn="ctr">
              <a:lnSpc>
                <a:spcPts val="3834"/>
              </a:lnSpc>
            </a:pPr>
            <a:r>
              <a:rPr lang="en-US" sz="2738">
                <a:solidFill>
                  <a:srgbClr val="F2F4F5"/>
                </a:solidFill>
                <a:latin typeface="Arimo Bold"/>
              </a:rPr>
              <a:t>Matplotlib</a:t>
            </a:r>
          </a:p>
        </p:txBody>
      </p:sp>
      <p:sp>
        <p:nvSpPr>
          <p:cNvPr name="TextBox 23" id="23"/>
          <p:cNvSpPr txBox="true"/>
          <p:nvPr/>
        </p:nvSpPr>
        <p:spPr>
          <a:xfrm rot="0">
            <a:off x="5497469" y="8222791"/>
            <a:ext cx="1664798" cy="535393"/>
          </a:xfrm>
          <a:prstGeom prst="rect">
            <a:avLst/>
          </a:prstGeom>
        </p:spPr>
        <p:txBody>
          <a:bodyPr anchor="t" rtlCol="false" tIns="0" lIns="0" bIns="0" rIns="0">
            <a:spAutoFit/>
          </a:bodyPr>
          <a:lstStyle/>
          <a:p>
            <a:pPr algn="ctr">
              <a:lnSpc>
                <a:spcPts val="4031"/>
              </a:lnSpc>
            </a:pPr>
            <a:r>
              <a:rPr lang="en-US" sz="2879">
                <a:solidFill>
                  <a:srgbClr val="F2F4F5"/>
                </a:solidFill>
                <a:latin typeface="Arimo Bold"/>
              </a:rPr>
              <a:t>Seaborn</a:t>
            </a:r>
          </a:p>
        </p:txBody>
      </p:sp>
      <p:sp>
        <p:nvSpPr>
          <p:cNvPr name="TextBox 24" id="24"/>
          <p:cNvSpPr txBox="true"/>
          <p:nvPr/>
        </p:nvSpPr>
        <p:spPr>
          <a:xfrm rot="0">
            <a:off x="10777885" y="8328420"/>
            <a:ext cx="1568725" cy="343185"/>
          </a:xfrm>
          <a:prstGeom prst="rect">
            <a:avLst/>
          </a:prstGeom>
        </p:spPr>
        <p:txBody>
          <a:bodyPr anchor="t" rtlCol="false" tIns="0" lIns="0" bIns="0" rIns="0">
            <a:spAutoFit/>
          </a:bodyPr>
          <a:lstStyle/>
          <a:p>
            <a:pPr algn="ctr">
              <a:lnSpc>
                <a:spcPts val="2289"/>
              </a:lnSpc>
            </a:pPr>
            <a:r>
              <a:rPr lang="en-US" sz="1635">
                <a:solidFill>
                  <a:srgbClr val="F2F4F5"/>
                </a:solidFill>
                <a:latin typeface="Arimo Bold"/>
              </a:rPr>
              <a:t>Matpltlib.Colors</a:t>
            </a:r>
          </a:p>
        </p:txBody>
      </p:sp>
      <p:grpSp>
        <p:nvGrpSpPr>
          <p:cNvPr name="Group 25" id="25"/>
          <p:cNvGrpSpPr/>
          <p:nvPr/>
        </p:nvGrpSpPr>
        <p:grpSpPr>
          <a:xfrm rot="0">
            <a:off x="1009650" y="1935134"/>
            <a:ext cx="15163133" cy="38100"/>
            <a:chOff x="0" y="0"/>
            <a:chExt cx="20217511" cy="50800"/>
          </a:xfrm>
        </p:grpSpPr>
        <p:sp>
          <p:nvSpPr>
            <p:cNvPr name="Freeform 26" id="26"/>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27" id="27"/>
          <p:cNvSpPr txBox="true"/>
          <p:nvPr/>
        </p:nvSpPr>
        <p:spPr>
          <a:xfrm rot="0">
            <a:off x="1028700" y="454767"/>
            <a:ext cx="11369234"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Libraries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sp>
        <p:nvSpPr>
          <p:cNvPr name="TextBox 6" id="6"/>
          <p:cNvSpPr txBox="true"/>
          <p:nvPr/>
        </p:nvSpPr>
        <p:spPr>
          <a:xfrm rot="0">
            <a:off x="2860113" y="2335693"/>
            <a:ext cx="11068804" cy="4826874"/>
          </a:xfrm>
          <a:prstGeom prst="rect">
            <a:avLst/>
          </a:prstGeom>
        </p:spPr>
        <p:txBody>
          <a:bodyPr anchor="t" rtlCol="false" tIns="0" lIns="0" bIns="0" rIns="0">
            <a:spAutoFit/>
          </a:bodyPr>
          <a:lstStyle/>
          <a:p>
            <a:pPr algn="l">
              <a:lnSpc>
                <a:spcPts val="5376"/>
              </a:lnSpc>
            </a:pPr>
            <a:r>
              <a:rPr lang="en-US" sz="3840" spc="3">
                <a:solidFill>
                  <a:srgbClr val="231F20"/>
                </a:solidFill>
                <a:latin typeface="Arimo"/>
              </a:rPr>
              <a:t>1.Turnstile_Usage_Data__2022_20240118</a:t>
            </a:r>
          </a:p>
          <a:p>
            <a:pPr algn="l">
              <a:lnSpc>
                <a:spcPts val="5376"/>
              </a:lnSpc>
            </a:pPr>
          </a:p>
          <a:p>
            <a:pPr algn="l">
              <a:lnSpc>
                <a:spcPts val="5376"/>
              </a:lnSpc>
            </a:pPr>
            <a:r>
              <a:rPr lang="en-US" sz="3840" spc="3">
                <a:solidFill>
                  <a:srgbClr val="231F20"/>
                </a:solidFill>
                <a:latin typeface="Arimo"/>
              </a:rPr>
              <a:t>2.nyc_census_tracts</a:t>
            </a:r>
          </a:p>
          <a:p>
            <a:pPr algn="l">
              <a:lnSpc>
                <a:spcPts val="5376"/>
              </a:lnSpc>
            </a:pPr>
          </a:p>
          <a:p>
            <a:pPr algn="l">
              <a:lnSpc>
                <a:spcPts val="5376"/>
              </a:lnSpc>
            </a:pPr>
            <a:r>
              <a:rPr lang="en-US" sz="3840" spc="3">
                <a:solidFill>
                  <a:srgbClr val="231F20"/>
                </a:solidFill>
                <a:latin typeface="Arimo"/>
              </a:rPr>
              <a:t>3.MTA_Subway_Stations</a:t>
            </a:r>
          </a:p>
          <a:p>
            <a:pPr algn="l">
              <a:lnSpc>
                <a:spcPts val="5376"/>
              </a:lnSpc>
            </a:pPr>
          </a:p>
          <a:p>
            <a:pPr algn="l">
              <a:lnSpc>
                <a:spcPts val="5376"/>
              </a:lnSpc>
            </a:pPr>
          </a:p>
        </p:txBody>
      </p:sp>
      <p:grpSp>
        <p:nvGrpSpPr>
          <p:cNvPr name="Group 7" id="7"/>
          <p:cNvGrpSpPr/>
          <p:nvPr/>
        </p:nvGrpSpPr>
        <p:grpSpPr>
          <a:xfrm rot="0">
            <a:off x="1009650" y="1935134"/>
            <a:ext cx="15163133" cy="38100"/>
            <a:chOff x="0" y="0"/>
            <a:chExt cx="20217511" cy="50800"/>
          </a:xfrm>
        </p:grpSpPr>
        <p:sp>
          <p:nvSpPr>
            <p:cNvPr name="Freeform 8" id="8"/>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9" id="9"/>
          <p:cNvSpPr txBox="true"/>
          <p:nvPr/>
        </p:nvSpPr>
        <p:spPr>
          <a:xfrm rot="0">
            <a:off x="1028700" y="468284"/>
            <a:ext cx="11169077" cy="1381077"/>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Datasets (.csv)</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sp>
        <p:nvSpPr>
          <p:cNvPr name="TextBox 6" id="6"/>
          <p:cNvSpPr txBox="true"/>
          <p:nvPr/>
        </p:nvSpPr>
        <p:spPr>
          <a:xfrm rot="0">
            <a:off x="2860113" y="2335693"/>
            <a:ext cx="11068804" cy="7531974"/>
          </a:xfrm>
          <a:prstGeom prst="rect">
            <a:avLst/>
          </a:prstGeom>
        </p:spPr>
        <p:txBody>
          <a:bodyPr anchor="t" rtlCol="false" tIns="0" lIns="0" bIns="0" rIns="0">
            <a:spAutoFit/>
          </a:bodyPr>
          <a:lstStyle/>
          <a:p>
            <a:pPr algn="l">
              <a:lnSpc>
                <a:spcPts val="5376"/>
              </a:lnSpc>
            </a:pPr>
            <a:r>
              <a:rPr lang="en-US" sz="3840" spc="3">
                <a:solidFill>
                  <a:srgbClr val="231F20"/>
                </a:solidFill>
                <a:latin typeface="Arimo"/>
              </a:rPr>
              <a:t>• Understanding the dataset</a:t>
            </a:r>
          </a:p>
          <a:p>
            <a:pPr algn="l">
              <a:lnSpc>
                <a:spcPts val="5376"/>
              </a:lnSpc>
            </a:pPr>
            <a:r>
              <a:rPr lang="en-US" sz="3840" spc="3">
                <a:solidFill>
                  <a:srgbClr val="231F20"/>
                </a:solidFill>
                <a:latin typeface="Arimo"/>
              </a:rPr>
              <a:t>• Cleaning the dataset and getting rid of the unnecessary columns </a:t>
            </a:r>
          </a:p>
          <a:p>
            <a:pPr algn="l">
              <a:lnSpc>
                <a:spcPts val="5376"/>
              </a:lnSpc>
            </a:pPr>
            <a:r>
              <a:rPr lang="en-US" sz="3840" spc="3">
                <a:solidFill>
                  <a:srgbClr val="231F20"/>
                </a:solidFill>
                <a:latin typeface="Arimo"/>
              </a:rPr>
              <a:t>• Checking data integrity </a:t>
            </a:r>
          </a:p>
          <a:p>
            <a:pPr algn="l">
              <a:lnSpc>
                <a:spcPts val="5376"/>
              </a:lnSpc>
            </a:pPr>
            <a:r>
              <a:rPr lang="en-US" sz="3840" spc="3">
                <a:solidFill>
                  <a:srgbClr val="231F20"/>
                </a:solidFill>
                <a:latin typeface="Arimo"/>
              </a:rPr>
              <a:t>• Scanning the web for additional datasets to help our case</a:t>
            </a:r>
          </a:p>
          <a:p>
            <a:pPr algn="l">
              <a:lnSpc>
                <a:spcPts val="5376"/>
              </a:lnSpc>
            </a:pPr>
            <a:r>
              <a:rPr lang="en-US" sz="3840" spc="3">
                <a:solidFill>
                  <a:srgbClr val="231F20"/>
                </a:solidFill>
                <a:latin typeface="Arimo"/>
              </a:rPr>
              <a:t>• Finding ways to demonstrate different criteria in an attempt to maximize donation and attendance to WTWY</a:t>
            </a:r>
          </a:p>
          <a:p>
            <a:pPr algn="l">
              <a:lnSpc>
                <a:spcPts val="5376"/>
              </a:lnSpc>
            </a:pPr>
          </a:p>
          <a:p>
            <a:pPr algn="l">
              <a:lnSpc>
                <a:spcPts val="5376"/>
              </a:lnSpc>
            </a:pPr>
          </a:p>
        </p:txBody>
      </p:sp>
      <p:grpSp>
        <p:nvGrpSpPr>
          <p:cNvPr name="Group 7" id="7"/>
          <p:cNvGrpSpPr/>
          <p:nvPr/>
        </p:nvGrpSpPr>
        <p:grpSpPr>
          <a:xfrm rot="0">
            <a:off x="1009650" y="1935134"/>
            <a:ext cx="15163133" cy="38100"/>
            <a:chOff x="0" y="0"/>
            <a:chExt cx="20217511" cy="50800"/>
          </a:xfrm>
        </p:grpSpPr>
        <p:sp>
          <p:nvSpPr>
            <p:cNvPr name="Freeform 8" id="8"/>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sp>
        <p:nvSpPr>
          <p:cNvPr name="TextBox 9" id="9"/>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Purpose &amp; Workflow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7659121">
            <a:off x="-4012602" y="5585714"/>
            <a:ext cx="7629294" cy="7828566"/>
            <a:chOff x="0" y="0"/>
            <a:chExt cx="10172392" cy="10438088"/>
          </a:xfrm>
        </p:grpSpPr>
        <p:sp>
          <p:nvSpPr>
            <p:cNvPr name="Freeform 3" id="3"/>
            <p:cNvSpPr/>
            <p:nvPr/>
          </p:nvSpPr>
          <p:spPr>
            <a:xfrm flipH="false" flipV="false" rot="0">
              <a:off x="0" y="0"/>
              <a:ext cx="10172446" cy="10438130"/>
            </a:xfrm>
            <a:custGeom>
              <a:avLst/>
              <a:gdLst/>
              <a:ahLst/>
              <a:cxnLst/>
              <a:rect r="r" b="b" t="t" l="l"/>
              <a:pathLst>
                <a:path h="10438130" w="10172446">
                  <a:moveTo>
                    <a:pt x="0" y="0"/>
                  </a:moveTo>
                  <a:lnTo>
                    <a:pt x="10172446" y="0"/>
                  </a:lnTo>
                  <a:lnTo>
                    <a:pt x="10172446" y="10438130"/>
                  </a:lnTo>
                  <a:lnTo>
                    <a:pt x="0" y="10438130"/>
                  </a:lnTo>
                  <a:lnTo>
                    <a:pt x="0" y="0"/>
                  </a:lnTo>
                  <a:close/>
                </a:path>
              </a:pathLst>
            </a:custGeom>
            <a:blipFill>
              <a:blip r:embed="rId2"/>
              <a:stretch>
                <a:fillRect l="0" t="-65" r="0" b="-65"/>
              </a:stretch>
            </a:blipFill>
          </p:spPr>
        </p:sp>
      </p:grpSp>
      <p:grpSp>
        <p:nvGrpSpPr>
          <p:cNvPr name="Group 4" id="4"/>
          <p:cNvGrpSpPr/>
          <p:nvPr/>
        </p:nvGrpSpPr>
        <p:grpSpPr>
          <a:xfrm rot="2016048">
            <a:off x="12243487" y="-1005305"/>
            <a:ext cx="10749463" cy="2687366"/>
            <a:chOff x="0" y="0"/>
            <a:chExt cx="14332617" cy="3583155"/>
          </a:xfrm>
        </p:grpSpPr>
        <p:sp>
          <p:nvSpPr>
            <p:cNvPr name="Freeform 5" id="5"/>
            <p:cNvSpPr/>
            <p:nvPr/>
          </p:nvSpPr>
          <p:spPr>
            <a:xfrm flipH="false" flipV="false" rot="0">
              <a:off x="0" y="0"/>
              <a:ext cx="14332586" cy="3583178"/>
            </a:xfrm>
            <a:custGeom>
              <a:avLst/>
              <a:gdLst/>
              <a:ahLst/>
              <a:cxnLst/>
              <a:rect r="r" b="b" t="t" l="l"/>
              <a:pathLst>
                <a:path h="3583178" w="14332586">
                  <a:moveTo>
                    <a:pt x="0" y="0"/>
                  </a:moveTo>
                  <a:lnTo>
                    <a:pt x="14332586" y="0"/>
                  </a:lnTo>
                  <a:lnTo>
                    <a:pt x="14332586" y="3583178"/>
                  </a:lnTo>
                  <a:lnTo>
                    <a:pt x="0" y="3583178"/>
                  </a:lnTo>
                  <a:lnTo>
                    <a:pt x="0" y="0"/>
                  </a:lnTo>
                  <a:close/>
                </a:path>
              </a:pathLst>
            </a:custGeom>
            <a:blipFill>
              <a:blip r:embed="rId3"/>
              <a:stretch>
                <a:fillRect l="0" t="-44" r="0" b="-43"/>
              </a:stretch>
            </a:blipFill>
          </p:spPr>
        </p:sp>
      </p:grpSp>
      <p:grpSp>
        <p:nvGrpSpPr>
          <p:cNvPr name="Group 6" id="6"/>
          <p:cNvGrpSpPr/>
          <p:nvPr/>
        </p:nvGrpSpPr>
        <p:grpSpPr>
          <a:xfrm rot="0">
            <a:off x="1009650" y="1935134"/>
            <a:ext cx="15163133" cy="38100"/>
            <a:chOff x="0" y="0"/>
            <a:chExt cx="20217511" cy="50800"/>
          </a:xfrm>
        </p:grpSpPr>
        <p:sp>
          <p:nvSpPr>
            <p:cNvPr name="Freeform 7" id="7"/>
            <p:cNvSpPr/>
            <p:nvPr/>
          </p:nvSpPr>
          <p:spPr>
            <a:xfrm flipH="false" flipV="false" rot="0">
              <a:off x="25400" y="0"/>
              <a:ext cx="20166712" cy="50800"/>
            </a:xfrm>
            <a:custGeom>
              <a:avLst/>
              <a:gdLst/>
              <a:ahLst/>
              <a:cxnLst/>
              <a:rect r="r" b="b" t="t" l="l"/>
              <a:pathLst>
                <a:path h="50800" w="20166712">
                  <a:moveTo>
                    <a:pt x="0" y="0"/>
                  </a:moveTo>
                  <a:lnTo>
                    <a:pt x="20166712" y="0"/>
                  </a:lnTo>
                  <a:lnTo>
                    <a:pt x="20166712" y="50800"/>
                  </a:lnTo>
                  <a:lnTo>
                    <a:pt x="0" y="50800"/>
                  </a:lnTo>
                  <a:close/>
                </a:path>
              </a:pathLst>
            </a:custGeom>
            <a:solidFill>
              <a:srgbClr val="000000"/>
            </a:solidFill>
          </p:spPr>
        </p:sp>
      </p:grpSp>
      <p:grpSp>
        <p:nvGrpSpPr>
          <p:cNvPr name="Group 8" id="8"/>
          <p:cNvGrpSpPr/>
          <p:nvPr/>
        </p:nvGrpSpPr>
        <p:grpSpPr>
          <a:xfrm rot="0">
            <a:off x="2561803" y="3942927"/>
            <a:ext cx="12007486" cy="5809336"/>
            <a:chOff x="0" y="0"/>
            <a:chExt cx="16009981" cy="7745781"/>
          </a:xfrm>
        </p:grpSpPr>
        <p:sp>
          <p:nvSpPr>
            <p:cNvPr name="Freeform 9" id="9"/>
            <p:cNvSpPr/>
            <p:nvPr/>
          </p:nvSpPr>
          <p:spPr>
            <a:xfrm flipH="false" flipV="false" rot="0">
              <a:off x="0" y="0"/>
              <a:ext cx="16010001" cy="7745730"/>
            </a:xfrm>
            <a:custGeom>
              <a:avLst/>
              <a:gdLst/>
              <a:ahLst/>
              <a:cxnLst/>
              <a:rect r="r" b="b" t="t" l="l"/>
              <a:pathLst>
                <a:path h="7745730" w="16010001">
                  <a:moveTo>
                    <a:pt x="0" y="0"/>
                  </a:moveTo>
                  <a:lnTo>
                    <a:pt x="16010001" y="0"/>
                  </a:lnTo>
                  <a:lnTo>
                    <a:pt x="16010001" y="7745730"/>
                  </a:lnTo>
                  <a:lnTo>
                    <a:pt x="0" y="7745730"/>
                  </a:lnTo>
                  <a:lnTo>
                    <a:pt x="0" y="0"/>
                  </a:lnTo>
                  <a:close/>
                </a:path>
              </a:pathLst>
            </a:custGeom>
            <a:blipFill>
              <a:blip r:embed="rId4"/>
              <a:stretch>
                <a:fillRect l="0" t="0" r="0" b="0"/>
              </a:stretch>
            </a:blipFill>
          </p:spPr>
        </p:sp>
      </p:grpSp>
      <p:sp>
        <p:nvSpPr>
          <p:cNvPr name="TextBox 10" id="10"/>
          <p:cNvSpPr txBox="true"/>
          <p:nvPr/>
        </p:nvSpPr>
        <p:spPr>
          <a:xfrm rot="0">
            <a:off x="2860113" y="2335693"/>
            <a:ext cx="11068804" cy="3474324"/>
          </a:xfrm>
          <a:prstGeom prst="rect">
            <a:avLst/>
          </a:prstGeom>
        </p:spPr>
        <p:txBody>
          <a:bodyPr anchor="t" rtlCol="false" tIns="0" lIns="0" bIns="0" rIns="0">
            <a:spAutoFit/>
          </a:bodyPr>
          <a:lstStyle/>
          <a:p>
            <a:pPr algn="l">
              <a:lnSpc>
                <a:spcPts val="5376"/>
              </a:lnSpc>
            </a:pPr>
            <a:r>
              <a:rPr lang="en-US" sz="3840" spc="3">
                <a:solidFill>
                  <a:srgbClr val="231F20"/>
                </a:solidFill>
                <a:latin typeface="Arimo"/>
              </a:rPr>
              <a:t>• Importing the dataset</a:t>
            </a:r>
          </a:p>
          <a:p>
            <a:pPr algn="l">
              <a:lnSpc>
                <a:spcPts val="5376"/>
              </a:lnSpc>
            </a:pPr>
            <a:r>
              <a:rPr lang="en-US" sz="3840" spc="3">
                <a:solidFill>
                  <a:srgbClr val="231F20"/>
                </a:solidFill>
                <a:latin typeface="Arimo"/>
              </a:rPr>
              <a:t>• Examining the datatypes and data integrity</a:t>
            </a:r>
          </a:p>
          <a:p>
            <a:pPr algn="l">
              <a:lnSpc>
                <a:spcPts val="5376"/>
              </a:lnSpc>
            </a:pPr>
          </a:p>
          <a:p>
            <a:pPr algn="l">
              <a:lnSpc>
                <a:spcPts val="5376"/>
              </a:lnSpc>
            </a:pPr>
          </a:p>
          <a:p>
            <a:pPr algn="l">
              <a:lnSpc>
                <a:spcPts val="5376"/>
              </a:lnSpc>
            </a:pPr>
          </a:p>
        </p:txBody>
      </p:sp>
      <p:sp>
        <p:nvSpPr>
          <p:cNvPr name="TextBox 11" id="11"/>
          <p:cNvSpPr txBox="true"/>
          <p:nvPr/>
        </p:nvSpPr>
        <p:spPr>
          <a:xfrm rot="0">
            <a:off x="1028700" y="468284"/>
            <a:ext cx="12779369" cy="1485900"/>
          </a:xfrm>
          <a:prstGeom prst="rect">
            <a:avLst/>
          </a:prstGeom>
        </p:spPr>
        <p:txBody>
          <a:bodyPr anchor="t" rtlCol="false" tIns="0" lIns="0" bIns="0" rIns="0">
            <a:spAutoFit/>
          </a:bodyPr>
          <a:lstStyle/>
          <a:p>
            <a:pPr algn="l">
              <a:lnSpc>
                <a:spcPts val="10349"/>
              </a:lnSpc>
            </a:pPr>
            <a:r>
              <a:rPr lang="en-US" sz="7500" spc="735">
                <a:solidFill>
                  <a:srgbClr val="231F20"/>
                </a:solidFill>
                <a:latin typeface="Arimo Bold"/>
              </a:rPr>
              <a:t>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DAF8mtfnvPk</dc:identifier>
  <dcterms:modified xsi:type="dcterms:W3CDTF">2011-08-01T06:04:30Z</dcterms:modified>
  <cp:revision>1</cp:revision>
  <dc:title>Project_1_WTWY_Participation_Donation_Maximization_Presentation.pptx</dc:title>
</cp:coreProperties>
</file>