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76" r:id="rId20"/>
    <p:sldId id="280" r:id="rId21"/>
    <p:sldId id="282" r:id="rId22"/>
    <p:sldId id="283" r:id="rId23"/>
    <p:sldId id="284" r:id="rId24"/>
    <p:sldId id="285" r:id="rId25"/>
    <p:sldId id="275" r:id="rId26"/>
    <p:sldId id="277" r:id="rId27"/>
    <p:sldId id="278" r:id="rId28"/>
    <p:sldId id="279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C46"/>
    <a:srgbClr val="3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4DFE-130B-4A88-9465-380F019E49A4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972F-8A92-4695-A490-AE877BDC3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65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695F15-B495-49D3-B23B-964BCD553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F15373-E1D2-4CC3-B94F-1AF2551DD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3DB557-3F4B-421F-809F-501C432F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2DC401-7A46-41B7-83C1-A616FFB6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EF94C2-81AF-4696-B957-D802F56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07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1B8B7D-EC07-43DD-A329-443216CD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14573F8-2EA3-4F3C-9C5B-B11060D2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5E71-B5CF-43DF-828A-7D845F74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5DE49A-23B9-476B-84C0-561D4E7E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745E5E-D602-4596-B6FF-C9D2A60D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1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3782734-7DBF-42D2-825D-641EEC274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25C7AF-5508-4F59-B770-A11A11AF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CEBE1C-A7A0-4BEE-A28D-9947F8BB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DCDA7B-638A-4551-8B1A-4E0177D9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752A26-F21B-4E3E-90D2-74325DBE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0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CBC8CD-F042-4FF0-A0C3-51A93CFD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D7C900-E144-41B3-B177-ED410332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9E487A-BCF0-462C-A927-61568D33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9439E3-4015-4C60-8DAE-A392C370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504B5F-4C0C-4801-9830-C2DD072D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0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BCE642-D28B-4C2C-9DB6-25E6475B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A92C3B-5F05-4751-B1E6-4261986B8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17FC77-A36D-454F-B0EF-44166985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2140D6-9FA0-4C74-9822-B5A3E2A9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B7D283-59FD-47B7-A87B-0217DCFE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6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658E3D1-263E-44D9-BBB5-2AAF3762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55AB6C-D81A-49EB-8C4B-0C376CD9A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4572A8-0C32-40DE-9473-7BB867762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14C0A2-6E8A-4A00-985F-C62A9890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E189C8-5F5F-46E3-A3A2-D71081C9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4A4E60-1C86-4A6F-9745-91F789A4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9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74A715-A3BA-48E1-989B-351BB403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EB582DF-97F5-4C2E-A7D8-2FDFE9BF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C5338EE-2985-4A87-81CD-F30B88E09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40FA64C-AE15-4F40-A41D-FC8AB72C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CB1DCE3-C851-4F67-A17B-C57021A28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79E58C2-1F06-49DC-B440-57D8B90F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D0A4C5F-74AE-452E-BBAB-F91832B4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D06048C-C683-4FF9-BC13-45385A28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75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25EAF4-03A3-4CD5-8AE2-21B1598B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6123100-FB61-45B1-B3BF-9AEB9BF2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BD0CFDD-A17D-4073-BFBE-E52CF62B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E271B2-B1E5-4FB9-AB97-88B9909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0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ED46BB8-A3AE-40FA-AFFE-4216B9E7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B20446-093F-472E-8BD6-5FE89DB6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0EDA88-937C-4E0B-A1AA-4DF88CB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5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47A40A-1F56-4F4F-B9A0-F2BC64A8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753951-C56E-4940-90CA-2C638435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380FAE-EC53-4808-ACE0-CD387DFB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DB4166-8D41-42F1-BDFF-034D370D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1168CC-3AC7-4961-B879-525F0C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B9BE29-2481-4165-98F0-6715F31D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42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B3D9D2-183A-4D07-8C03-0355E5AF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6EFC631-E8B8-46FD-817D-8F8C65EB2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CB4C8F-D1B9-493B-B024-033B9E32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B0B6E21-18F3-43E9-821D-CF82D728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DABE734-DA1B-43F7-B3A9-AD07497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23032A-A380-46D3-8FE2-A2BAF1E0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869575D-89B0-4665-BF2A-103E47CA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10162B-DA13-4115-B228-3D2CCA4B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F4AA4-31AC-40F7-80D5-E167B94D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9F1D-813C-45BB-8E69-8A2ED7264075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94E0FB-DAA3-43C5-9FCB-929FA261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9C1A51-A7C2-4E09-893B-DF6CE1D4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8410-D9CE-4D20-890A-55D8CFA6F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2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perRehaYAZG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8B0F10-3394-4A0C-8EFD-E90937A9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088572"/>
            <a:ext cx="4645250" cy="986444"/>
          </a:xfrm>
        </p:spPr>
        <p:txBody>
          <a:bodyPr anchor="b">
            <a:normAutofit/>
          </a:bodyPr>
          <a:lstStyle/>
          <a:p>
            <a:pPr algn="l"/>
            <a:r>
              <a:rPr lang="tr-TR" dirty="0" err="1"/>
              <a:t>Python</a:t>
            </a:r>
            <a:r>
              <a:rPr lang="tr-TR" dirty="0"/>
              <a:t> Eğitimi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6E98AB-8C9B-4DCE-BC7B-286F6A35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437825"/>
            <a:ext cx="4645250" cy="1286532"/>
          </a:xfrm>
        </p:spPr>
        <p:txBody>
          <a:bodyPr anchor="t">
            <a:normAutofit fontScale="55000" lnSpcReduction="20000"/>
          </a:bodyPr>
          <a:lstStyle/>
          <a:p>
            <a:r>
              <a:rPr lang="tr-TR" sz="4200" dirty="0"/>
              <a:t>Alper Reha YAZGAN</a:t>
            </a:r>
          </a:p>
          <a:p>
            <a:r>
              <a:rPr lang="tr-TR" sz="4200" dirty="0" err="1"/>
              <a:t>Skylab</a:t>
            </a:r>
            <a:r>
              <a:rPr lang="tr-TR" sz="4200" dirty="0"/>
              <a:t> - Proje Yöneticisi</a:t>
            </a:r>
          </a:p>
          <a:p>
            <a:r>
              <a:rPr lang="tr-TR" sz="3000" dirty="0" err="1"/>
              <a:t>Github</a:t>
            </a:r>
            <a:r>
              <a:rPr lang="tr-TR" sz="3000" dirty="0"/>
              <a:t>: </a:t>
            </a:r>
            <a:r>
              <a:rPr lang="tr-TR" sz="3200" dirty="0">
                <a:hlinkClick r:id="rId2"/>
              </a:rPr>
              <a:t>https://github.com/AlperRehaYAZGAN</a:t>
            </a:r>
            <a:endParaRPr lang="tr-TR" sz="3000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6D5904-1D31-4147-877F-A845A706E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r="388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30" name="Picture 6" descr="https://avatars2.githubusercontent.com/u/43668181?s=460&amp;v=4">
            <a:extLst>
              <a:ext uri="{FF2B5EF4-FFF2-40B4-BE49-F238E27FC236}">
                <a16:creationId xmlns:a16="http://schemas.microsoft.com/office/drawing/2014/main" id="{04455EFC-9920-41BD-BEA1-BA3ADA4D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40" y="2634044"/>
            <a:ext cx="2660423" cy="266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0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>
                <a:solidFill>
                  <a:schemeClr val="bg1"/>
                </a:solidFill>
              </a:rPr>
              <a:t>String tanımlamaları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93561D-2CE3-4768-8B54-4C92C255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71" y="1690688"/>
            <a:ext cx="6638095" cy="237142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123139B-8FA3-4E37-9E84-0F59260E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5" y="4225341"/>
            <a:ext cx="6561905" cy="20666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5FAA93-FD53-4824-9505-60C8C7E30481}"/>
              </a:ext>
            </a:extLst>
          </p:cNvPr>
          <p:cNvSpPr/>
          <p:nvPr/>
        </p:nvSpPr>
        <p:spPr>
          <a:xfrm>
            <a:off x="466579" y="2103437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26642E-4B95-4520-820A-C2420E5C3BA4}"/>
              </a:ext>
            </a:extLst>
          </p:cNvPr>
          <p:cNvSpPr/>
          <p:nvPr/>
        </p:nvSpPr>
        <p:spPr>
          <a:xfrm>
            <a:off x="3511735" y="4573830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D30A722-442B-4921-9D67-B0552B662674}"/>
              </a:ext>
            </a:extLst>
          </p:cNvPr>
          <p:cNvSpPr/>
          <p:nvPr/>
        </p:nvSpPr>
        <p:spPr>
          <a:xfrm>
            <a:off x="618978" y="3940713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644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>
                <a:solidFill>
                  <a:schemeClr val="bg1"/>
                </a:solidFill>
              </a:rPr>
              <a:t>String tanımlamaları 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5FAA93-FD53-4824-9505-60C8C7E30481}"/>
              </a:ext>
            </a:extLst>
          </p:cNvPr>
          <p:cNvSpPr/>
          <p:nvPr/>
        </p:nvSpPr>
        <p:spPr>
          <a:xfrm>
            <a:off x="466579" y="2103437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/>
              <a:t>3</a:t>
            </a:r>
            <a:endParaRPr lang="tr-TR" sz="50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8D1C43C-FEBC-41F6-B6E7-5FA799DA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47" y="2103437"/>
            <a:ext cx="5904762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Integer</a:t>
            </a:r>
            <a:r>
              <a:rPr lang="tr-TR" dirty="0">
                <a:solidFill>
                  <a:schemeClr val="bg1"/>
                </a:solidFill>
              </a:rPr>
              <a:t> tanımlamaları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5FAA93-FD53-4824-9505-60C8C7E30481}"/>
              </a:ext>
            </a:extLst>
          </p:cNvPr>
          <p:cNvSpPr/>
          <p:nvPr/>
        </p:nvSpPr>
        <p:spPr>
          <a:xfrm>
            <a:off x="838200" y="2997319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F609E7-7E81-498D-AB40-0365822C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59" y="2281531"/>
            <a:ext cx="6914282" cy="27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Integer</a:t>
            </a:r>
            <a:r>
              <a:rPr lang="tr-TR" dirty="0">
                <a:solidFill>
                  <a:schemeClr val="bg1"/>
                </a:solidFill>
              </a:rPr>
              <a:t> tanımlamaları -2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5FAA93-FD53-4824-9505-60C8C7E30481}"/>
              </a:ext>
            </a:extLst>
          </p:cNvPr>
          <p:cNvSpPr/>
          <p:nvPr/>
        </p:nvSpPr>
        <p:spPr>
          <a:xfrm>
            <a:off x="487407" y="173664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9F5B76-94B6-4135-AE20-85CA73FD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12" y="1346479"/>
            <a:ext cx="6180952" cy="229523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E026EEF-6A31-4365-AFE8-5AE56BB0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12" y="3896751"/>
            <a:ext cx="10704200" cy="2665828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15F912AB-1CD5-4C16-B2A9-DABF349B5436}"/>
              </a:ext>
            </a:extLst>
          </p:cNvPr>
          <p:cNvSpPr/>
          <p:nvPr/>
        </p:nvSpPr>
        <p:spPr>
          <a:xfrm>
            <a:off x="618978" y="3572220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6439C-5836-417E-B538-04C6AEBBF5FF}"/>
              </a:ext>
            </a:extLst>
          </p:cNvPr>
          <p:cNvSpPr/>
          <p:nvPr/>
        </p:nvSpPr>
        <p:spPr>
          <a:xfrm>
            <a:off x="487407" y="448249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85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Integer</a:t>
            </a:r>
            <a:r>
              <a:rPr lang="tr-TR" dirty="0">
                <a:solidFill>
                  <a:schemeClr val="bg1"/>
                </a:solidFill>
              </a:rPr>
              <a:t> tanımlamaları -3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075375-AD61-4A9E-9BC9-EF3C487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95" y="1978703"/>
            <a:ext cx="10694028" cy="32059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B8B9B7A-CBA4-4690-ABD1-036F373ED965}"/>
              </a:ext>
            </a:extLst>
          </p:cNvPr>
          <p:cNvSpPr/>
          <p:nvPr/>
        </p:nvSpPr>
        <p:spPr>
          <a:xfrm>
            <a:off x="34977" y="3238161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407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Float</a:t>
            </a:r>
            <a:r>
              <a:rPr lang="tr-TR" dirty="0">
                <a:solidFill>
                  <a:schemeClr val="bg1"/>
                </a:solidFill>
              </a:rPr>
              <a:t> tanımlamaları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8B9B7A-CBA4-4690-ABD1-036F373ED965}"/>
              </a:ext>
            </a:extLst>
          </p:cNvPr>
          <p:cNvSpPr/>
          <p:nvPr/>
        </p:nvSpPr>
        <p:spPr>
          <a:xfrm>
            <a:off x="838200" y="1803211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ACCC7FF-E3FA-4F7A-AB02-44266B39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84" y="1349968"/>
            <a:ext cx="4902898" cy="214436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8FB5B98-15BD-4E17-B22F-5FA868F7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15" y="3878399"/>
            <a:ext cx="7133333" cy="235238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20858B1-B4E1-454D-9CA1-2C0D8D6F1628}"/>
              </a:ext>
            </a:extLst>
          </p:cNvPr>
          <p:cNvSpPr/>
          <p:nvPr/>
        </p:nvSpPr>
        <p:spPr>
          <a:xfrm>
            <a:off x="618978" y="3572220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C6C1F4-6942-46E0-8556-7E15575D8906}"/>
              </a:ext>
            </a:extLst>
          </p:cNvPr>
          <p:cNvSpPr/>
          <p:nvPr/>
        </p:nvSpPr>
        <p:spPr>
          <a:xfrm>
            <a:off x="2118360" y="4391807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011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Float</a:t>
            </a:r>
            <a:r>
              <a:rPr lang="tr-TR" dirty="0">
                <a:solidFill>
                  <a:schemeClr val="bg1"/>
                </a:solidFill>
              </a:rPr>
              <a:t> tanımlamaları -2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8B9B7A-CBA4-4690-ABD1-036F373ED965}"/>
              </a:ext>
            </a:extLst>
          </p:cNvPr>
          <p:cNvSpPr/>
          <p:nvPr/>
        </p:nvSpPr>
        <p:spPr>
          <a:xfrm>
            <a:off x="1050830" y="1695797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CED2013-39D4-44F9-AABE-2C32C773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19" y="1416347"/>
            <a:ext cx="7104762" cy="2257143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FE5CEEC-95E6-46E9-A942-A21F34CF7CE2}"/>
              </a:ext>
            </a:extLst>
          </p:cNvPr>
          <p:cNvSpPr/>
          <p:nvPr/>
        </p:nvSpPr>
        <p:spPr>
          <a:xfrm>
            <a:off x="618978" y="3572220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857DA48-C8D3-43E8-A721-BD31C151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19" y="4173979"/>
            <a:ext cx="7761905" cy="220952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5B45B81-2990-4C27-BD10-767402CA30EC}"/>
              </a:ext>
            </a:extLst>
          </p:cNvPr>
          <p:cNvSpPr/>
          <p:nvPr/>
        </p:nvSpPr>
        <p:spPr>
          <a:xfrm>
            <a:off x="1050830" y="4615959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515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Long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dirty="0" err="1">
                <a:solidFill>
                  <a:schemeClr val="bg1"/>
                </a:solidFill>
              </a:rPr>
              <a:t>Double</a:t>
            </a:r>
            <a:r>
              <a:rPr lang="tr-TR" dirty="0">
                <a:solidFill>
                  <a:schemeClr val="bg1"/>
                </a:solidFill>
              </a:rPr>
              <a:t> tanımlamaları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6EF300A-2166-4297-A768-5B7FBCA8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10" y="2171918"/>
            <a:ext cx="9775066" cy="332944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9B49FFE-22E9-45B3-9003-EA0C2351E2DE}"/>
              </a:ext>
            </a:extLst>
          </p:cNvPr>
          <p:cNvSpPr/>
          <p:nvPr/>
        </p:nvSpPr>
        <p:spPr>
          <a:xfrm>
            <a:off x="410750" y="319030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916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Boolean</a:t>
            </a:r>
            <a:r>
              <a:rPr lang="tr-TR" dirty="0">
                <a:solidFill>
                  <a:schemeClr val="bg1"/>
                </a:solidFill>
              </a:rPr>
              <a:t> tanımlamaları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B49FFE-22E9-45B3-9003-EA0C2351E2DE}"/>
              </a:ext>
            </a:extLst>
          </p:cNvPr>
          <p:cNvSpPr/>
          <p:nvPr/>
        </p:nvSpPr>
        <p:spPr>
          <a:xfrm>
            <a:off x="340411" y="1670997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3A7E1C-BF91-4B77-8E9B-639374C8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29" y="1398610"/>
            <a:ext cx="5448838" cy="24888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641C3D-7E93-4BDF-8662-2920E6A404B6}"/>
              </a:ext>
            </a:extLst>
          </p:cNvPr>
          <p:cNvSpPr/>
          <p:nvPr/>
        </p:nvSpPr>
        <p:spPr>
          <a:xfrm>
            <a:off x="2368062" y="468301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1D40B7-73C7-4859-91D2-57A2C9D7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52" y="4101382"/>
            <a:ext cx="5530725" cy="248882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F9D45799-C1F4-4891-8E9F-0EA227D88BAE}"/>
              </a:ext>
            </a:extLst>
          </p:cNvPr>
          <p:cNvSpPr/>
          <p:nvPr/>
        </p:nvSpPr>
        <p:spPr>
          <a:xfrm>
            <a:off x="618978" y="3572220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81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Dictionary(Sözlük) tanımlamaları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FE5CEEC-95E6-46E9-A942-A21F34CF7CE2}"/>
              </a:ext>
            </a:extLst>
          </p:cNvPr>
          <p:cNvSpPr/>
          <p:nvPr/>
        </p:nvSpPr>
        <p:spPr>
          <a:xfrm>
            <a:off x="618978" y="3572220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0B32E-076C-4FDB-91CE-A335653DC290}"/>
              </a:ext>
            </a:extLst>
          </p:cNvPr>
          <p:cNvSpPr/>
          <p:nvPr/>
        </p:nvSpPr>
        <p:spPr>
          <a:xfrm>
            <a:off x="618978" y="1661093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66664A-D8EB-45E2-B069-4432ED9E104A}"/>
              </a:ext>
            </a:extLst>
          </p:cNvPr>
          <p:cNvSpPr/>
          <p:nvPr/>
        </p:nvSpPr>
        <p:spPr>
          <a:xfrm>
            <a:off x="618978" y="445844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D2E8DE6-F727-4B22-A660-B8FFB1EA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6" y="1361970"/>
            <a:ext cx="7971428" cy="192381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420EB15-8A22-4581-BE96-202B8480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28" y="4259054"/>
            <a:ext cx="791428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Python</a:t>
            </a:r>
            <a:r>
              <a:rPr lang="tr-TR" dirty="0">
                <a:solidFill>
                  <a:schemeClr val="bg1"/>
                </a:solidFill>
              </a:rPr>
              <a:t> nedir?</a:t>
            </a:r>
          </a:p>
        </p:txBody>
      </p:sp>
      <p:pic>
        <p:nvPicPr>
          <p:cNvPr id="2050" name="Picture 2" descr="Guido van Rossum OSCON 2006.jpg">
            <a:extLst>
              <a:ext uri="{FF2B5EF4-FFF2-40B4-BE49-F238E27FC236}">
                <a16:creationId xmlns:a16="http://schemas.microsoft.com/office/drawing/2014/main" id="{EF4582F8-3CC5-4685-923E-A7B2677F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96" y="1857375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id="{DAF51F37-DD3A-4E14-979A-B4A64ED0055C}"/>
              </a:ext>
            </a:extLst>
          </p:cNvPr>
          <p:cNvSpPr txBox="1">
            <a:spLocks/>
          </p:cNvSpPr>
          <p:nvPr/>
        </p:nvSpPr>
        <p:spPr>
          <a:xfrm>
            <a:off x="3530607" y="1857375"/>
            <a:ext cx="8421858" cy="2356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>
                <a:solidFill>
                  <a:schemeClr val="bg1"/>
                </a:solidFill>
              </a:rPr>
              <a:t>1-) Yüksek seviye bir programlama dilidir. (Yani kodlaması en kolay)</a:t>
            </a:r>
          </a:p>
          <a:p>
            <a:endParaRPr lang="tr-TR" sz="2400" dirty="0">
              <a:solidFill>
                <a:schemeClr val="bg1"/>
              </a:solidFill>
            </a:endParaRPr>
          </a:p>
          <a:p>
            <a:r>
              <a:rPr lang="tr-TR" sz="2400" dirty="0">
                <a:solidFill>
                  <a:schemeClr val="bg1"/>
                </a:solidFill>
              </a:rPr>
              <a:t>2-) Nesne yönelimli(OOP) bir dildir ve insan diline yakındır.</a:t>
            </a:r>
          </a:p>
          <a:p>
            <a:endParaRPr lang="tr-TR" sz="2400" dirty="0">
              <a:solidFill>
                <a:schemeClr val="bg1"/>
              </a:solidFill>
            </a:endParaRPr>
          </a:p>
          <a:p>
            <a:r>
              <a:rPr lang="tr-TR" sz="2400" dirty="0">
                <a:solidFill>
                  <a:schemeClr val="bg1"/>
                </a:solidFill>
              </a:rPr>
              <a:t>3-) Çok fazla kütüphane ve hazır fonksiyon olduğu için işleri hızlandırıp kolaylaştırmaktadır.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375F2DE6-4F7B-4EA7-9808-9EF3819EABF8}"/>
              </a:ext>
            </a:extLst>
          </p:cNvPr>
          <p:cNvSpPr txBox="1">
            <a:spLocks/>
          </p:cNvSpPr>
          <p:nvPr/>
        </p:nvSpPr>
        <p:spPr>
          <a:xfrm>
            <a:off x="838200" y="4759349"/>
            <a:ext cx="2692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err="1">
                <a:solidFill>
                  <a:schemeClr val="bg1"/>
                </a:solidFill>
              </a:rPr>
              <a:t>Guido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van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Rossum</a:t>
            </a:r>
            <a:endParaRPr lang="tr-TR" sz="2400" dirty="0">
              <a:solidFill>
                <a:schemeClr val="bg1"/>
              </a:solidFill>
            </a:endParaRPr>
          </a:p>
          <a:p>
            <a:r>
              <a:rPr lang="tr-TR" sz="2400" dirty="0">
                <a:solidFill>
                  <a:schemeClr val="bg1"/>
                </a:solidFill>
              </a:rPr>
              <a:t>  </a:t>
            </a:r>
            <a:r>
              <a:rPr lang="tr-TR" sz="2400" dirty="0" err="1">
                <a:solidFill>
                  <a:schemeClr val="bg1"/>
                </a:solidFill>
              </a:rPr>
              <a:t>Python</a:t>
            </a:r>
            <a:r>
              <a:rPr lang="tr-TR" sz="2400" dirty="0">
                <a:solidFill>
                  <a:schemeClr val="bg1"/>
                </a:solidFill>
              </a:rPr>
              <a:t> Yapımcısı</a:t>
            </a:r>
          </a:p>
        </p:txBody>
      </p:sp>
    </p:spTree>
    <p:extLst>
      <p:ext uri="{BB962C8B-B14F-4D97-AF65-F5344CB8AC3E}">
        <p14:creationId xmlns:p14="http://schemas.microsoft.com/office/powerpoint/2010/main" val="268433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C1A1840-C23F-47E7-8E4F-685B994E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07" y="182562"/>
            <a:ext cx="8897643" cy="649287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5F9DAAD-7B22-4180-BDFA-06392E6F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" y="2476499"/>
            <a:ext cx="1905000" cy="19050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83C7EFCF-A370-40D1-87F4-EFF7A8E9C163}"/>
              </a:ext>
            </a:extLst>
          </p:cNvPr>
          <p:cNvSpPr txBox="1"/>
          <p:nvPr/>
        </p:nvSpPr>
        <p:spPr>
          <a:xfrm>
            <a:off x="196068" y="2107167"/>
            <a:ext cx="242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AE2 İçin Yazdığım Kod</a:t>
            </a:r>
          </a:p>
        </p:txBody>
      </p:sp>
    </p:spTree>
    <p:extLst>
      <p:ext uri="{BB962C8B-B14F-4D97-AF65-F5344CB8AC3E}">
        <p14:creationId xmlns:p14="http://schemas.microsoft.com/office/powerpoint/2010/main" val="118595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8D94FD2-A4A7-412A-8BEE-F9A0FC76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082"/>
            <a:ext cx="12192000" cy="49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Array</a:t>
            </a:r>
            <a:r>
              <a:rPr lang="tr-TR" dirty="0">
                <a:solidFill>
                  <a:schemeClr val="bg1"/>
                </a:solidFill>
              </a:rPr>
              <a:t> (Dizi) tanımlamaları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FE5CEEC-95E6-46E9-A942-A21F34CF7CE2}"/>
              </a:ext>
            </a:extLst>
          </p:cNvPr>
          <p:cNvSpPr/>
          <p:nvPr/>
        </p:nvSpPr>
        <p:spPr>
          <a:xfrm>
            <a:off x="618978" y="3572220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0B32E-076C-4FDB-91CE-A335653DC290}"/>
              </a:ext>
            </a:extLst>
          </p:cNvPr>
          <p:cNvSpPr/>
          <p:nvPr/>
        </p:nvSpPr>
        <p:spPr>
          <a:xfrm>
            <a:off x="618978" y="1661093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66664A-D8EB-45E2-B069-4432ED9E104A}"/>
              </a:ext>
            </a:extLst>
          </p:cNvPr>
          <p:cNvSpPr/>
          <p:nvPr/>
        </p:nvSpPr>
        <p:spPr>
          <a:xfrm>
            <a:off x="618978" y="445844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A6D232-EA50-4FF6-97A0-827AF7C0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00" y="1404826"/>
            <a:ext cx="6200000" cy="183809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608DB9-D7B5-40D0-977A-CD49C133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28" y="4158830"/>
            <a:ext cx="7457143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Array</a:t>
            </a:r>
            <a:r>
              <a:rPr lang="tr-TR" dirty="0">
                <a:solidFill>
                  <a:schemeClr val="bg1"/>
                </a:solidFill>
              </a:rPr>
              <a:t> (Dizi) tanımlamaları 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0B32E-076C-4FDB-91CE-A335653DC290}"/>
              </a:ext>
            </a:extLst>
          </p:cNvPr>
          <p:cNvSpPr/>
          <p:nvPr/>
        </p:nvSpPr>
        <p:spPr>
          <a:xfrm>
            <a:off x="618978" y="1661093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66664A-D8EB-45E2-B069-4432ED9E104A}"/>
              </a:ext>
            </a:extLst>
          </p:cNvPr>
          <p:cNvSpPr/>
          <p:nvPr/>
        </p:nvSpPr>
        <p:spPr>
          <a:xfrm>
            <a:off x="618978" y="445844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4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74D9C4-AF40-4C87-8DBA-9229978F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3" y="1243030"/>
            <a:ext cx="7419048" cy="2523809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D04DD2C-CF2A-43C7-BF2F-0BBF8F9C1B3B}"/>
              </a:ext>
            </a:extLst>
          </p:cNvPr>
          <p:cNvSpPr/>
          <p:nvPr/>
        </p:nvSpPr>
        <p:spPr>
          <a:xfrm>
            <a:off x="747636" y="3716204"/>
            <a:ext cx="10734822" cy="10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242BD34-22A7-48D6-8DAA-B8B9DAFE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3" y="4223055"/>
            <a:ext cx="6600000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88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Array</a:t>
            </a:r>
            <a:r>
              <a:rPr lang="tr-TR" dirty="0">
                <a:solidFill>
                  <a:schemeClr val="bg1"/>
                </a:solidFill>
              </a:rPr>
              <a:t> (Dizi) tanımlamaları -3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1EBC38-2355-43B1-A28E-FCEBAAA6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3098254"/>
            <a:ext cx="8152381" cy="190476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DBAAE06-B74F-4FDF-8017-B32D72D57EE0}"/>
              </a:ext>
            </a:extLst>
          </p:cNvPr>
          <p:cNvSpPr txBox="1"/>
          <p:nvPr/>
        </p:nvSpPr>
        <p:spPr>
          <a:xfrm>
            <a:off x="2431470" y="2037119"/>
            <a:ext cx="732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Sözlük içinde dizi, dizi içinde sözlük de tanımlayabiliyoruz.</a:t>
            </a:r>
          </a:p>
        </p:txBody>
      </p:sp>
    </p:spTree>
    <p:extLst>
      <p:ext uri="{BB962C8B-B14F-4D97-AF65-F5344CB8AC3E}">
        <p14:creationId xmlns:p14="http://schemas.microsoft.com/office/powerpoint/2010/main" val="342412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6046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Kontrol Komutları</a:t>
            </a:r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714489A0-11CC-4FB8-A005-92409BA2D08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>
                <a:solidFill>
                  <a:schemeClr val="bg1"/>
                </a:solidFill>
              </a:rPr>
              <a:t>1-) </a:t>
            </a:r>
            <a:r>
              <a:rPr lang="tr-TR" sz="2400" b="1" dirty="0" err="1">
                <a:solidFill>
                  <a:schemeClr val="bg1"/>
                </a:solidFill>
              </a:rPr>
              <a:t>If</a:t>
            </a:r>
            <a:r>
              <a:rPr lang="tr-TR" sz="2400" b="1" dirty="0">
                <a:solidFill>
                  <a:schemeClr val="bg1"/>
                </a:solidFill>
              </a:rPr>
              <a:t>-else-else </a:t>
            </a:r>
            <a:r>
              <a:rPr lang="tr-TR" sz="2400" b="1" dirty="0" err="1">
                <a:solidFill>
                  <a:schemeClr val="bg1"/>
                </a:solidFill>
              </a:rPr>
              <a:t>if</a:t>
            </a:r>
            <a:endParaRPr lang="tr-TR" sz="2400" b="1" dirty="0">
              <a:solidFill>
                <a:schemeClr val="bg1"/>
              </a:solidFill>
            </a:endParaRPr>
          </a:p>
          <a:p>
            <a:pPr algn="ctr"/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2-) Switch-</a:t>
            </a:r>
            <a:r>
              <a:rPr lang="tr-TR" sz="2400" b="1" dirty="0" err="1">
                <a:solidFill>
                  <a:schemeClr val="bg1"/>
                </a:solidFill>
              </a:rPr>
              <a:t>case</a:t>
            </a:r>
            <a:endParaRPr lang="tr-T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0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If</a:t>
            </a:r>
            <a:r>
              <a:rPr lang="tr-TR" dirty="0">
                <a:solidFill>
                  <a:schemeClr val="bg1"/>
                </a:solidFill>
              </a:rPr>
              <a:t>-Else </a:t>
            </a:r>
            <a:r>
              <a:rPr lang="tr-TR" dirty="0" err="1">
                <a:solidFill>
                  <a:schemeClr val="bg1"/>
                </a:solidFill>
              </a:rPr>
              <a:t>Conditions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B45B81-2990-4C27-BD10-767402CA30EC}"/>
              </a:ext>
            </a:extLst>
          </p:cNvPr>
          <p:cNvSpPr/>
          <p:nvPr/>
        </p:nvSpPr>
        <p:spPr>
          <a:xfrm>
            <a:off x="1050830" y="4615959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5F22AD2-E5AD-4117-B81D-99C00E77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43" y="4369216"/>
            <a:ext cx="6085714" cy="18190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2BEF6B5-46FE-47AC-9840-F59BE5A9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920"/>
            <a:ext cx="12192000" cy="2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5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If</a:t>
            </a:r>
            <a:r>
              <a:rPr lang="tr-TR" dirty="0">
                <a:solidFill>
                  <a:schemeClr val="bg1"/>
                </a:solidFill>
              </a:rPr>
              <a:t>-Else </a:t>
            </a:r>
            <a:r>
              <a:rPr lang="tr-TR" dirty="0" err="1">
                <a:solidFill>
                  <a:schemeClr val="bg1"/>
                </a:solidFill>
              </a:rPr>
              <a:t>Conditions</a:t>
            </a:r>
            <a:r>
              <a:rPr lang="tr-TR" dirty="0">
                <a:solidFill>
                  <a:schemeClr val="bg1"/>
                </a:solidFill>
              </a:rPr>
              <a:t> -2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FC853BB-2A01-4C2E-AC6E-8E8BA501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24" y="2071490"/>
            <a:ext cx="10358994" cy="361811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649FC0-DB6E-4A1D-AAEB-A69BE74B9732}"/>
              </a:ext>
            </a:extLst>
          </p:cNvPr>
          <p:cNvSpPr/>
          <p:nvPr/>
        </p:nvSpPr>
        <p:spPr>
          <a:xfrm>
            <a:off x="198120" y="302907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649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If</a:t>
            </a:r>
            <a:r>
              <a:rPr lang="tr-TR" dirty="0">
                <a:solidFill>
                  <a:schemeClr val="bg1"/>
                </a:solidFill>
              </a:rPr>
              <a:t>-Else-Elif </a:t>
            </a:r>
            <a:r>
              <a:rPr lang="tr-TR" dirty="0" err="1">
                <a:solidFill>
                  <a:schemeClr val="bg1"/>
                </a:solidFill>
              </a:rPr>
              <a:t>Conditions</a:t>
            </a:r>
            <a:r>
              <a:rPr lang="tr-TR" dirty="0">
                <a:solidFill>
                  <a:schemeClr val="bg1"/>
                </a:solidFill>
              </a:rPr>
              <a:t> -3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8B9B7A-CBA4-4690-ABD1-036F373ED965}"/>
              </a:ext>
            </a:extLst>
          </p:cNvPr>
          <p:cNvSpPr/>
          <p:nvPr/>
        </p:nvSpPr>
        <p:spPr>
          <a:xfrm>
            <a:off x="1283058" y="2885967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8C510B-590F-4575-97D6-56355DCE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43" y="1515416"/>
            <a:ext cx="60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4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6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Switch-Case </a:t>
            </a:r>
            <a:r>
              <a:rPr lang="tr-TR" dirty="0" err="1">
                <a:solidFill>
                  <a:schemeClr val="bg1"/>
                </a:solidFill>
              </a:rPr>
              <a:t>Conditions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8B9B7A-CBA4-4690-ABD1-036F373ED965}"/>
              </a:ext>
            </a:extLst>
          </p:cNvPr>
          <p:cNvSpPr/>
          <p:nvPr/>
        </p:nvSpPr>
        <p:spPr>
          <a:xfrm>
            <a:off x="1297573" y="3829001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33822BC-7E1B-4449-879D-CD45A82B863A}"/>
              </a:ext>
            </a:extLst>
          </p:cNvPr>
          <p:cNvSpPr txBox="1"/>
          <p:nvPr/>
        </p:nvSpPr>
        <p:spPr>
          <a:xfrm>
            <a:off x="3181997" y="1437649"/>
            <a:ext cx="5828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</a:rPr>
              <a:t>Python’da</a:t>
            </a:r>
            <a:r>
              <a:rPr lang="tr-TR" sz="2400" dirty="0">
                <a:solidFill>
                  <a:schemeClr val="bg1"/>
                </a:solidFill>
              </a:rPr>
              <a:t> direkt </a:t>
            </a:r>
            <a:r>
              <a:rPr lang="tr-TR" sz="2400" dirty="0" err="1">
                <a:solidFill>
                  <a:schemeClr val="bg1"/>
                </a:solidFill>
              </a:rPr>
              <a:t>switch-case</a:t>
            </a:r>
            <a:r>
              <a:rPr lang="tr-TR" sz="2400" dirty="0">
                <a:solidFill>
                  <a:schemeClr val="bg1"/>
                </a:solidFill>
              </a:rPr>
              <a:t> yapısı yoktur. 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</a:rPr>
              <a:t>Çünkü o işlevi elif komutuyla yapabilmekteyiz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3BAA60-99A6-4E96-9F00-1EC66CE1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905" y="2763212"/>
            <a:ext cx="6476190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Peki </a:t>
            </a:r>
            <a:r>
              <a:rPr lang="tr-TR" dirty="0" err="1">
                <a:solidFill>
                  <a:schemeClr val="bg1"/>
                </a:solidFill>
              </a:rPr>
              <a:t>Python</a:t>
            </a:r>
            <a:r>
              <a:rPr lang="tr-TR" dirty="0">
                <a:solidFill>
                  <a:schemeClr val="bg1"/>
                </a:solidFill>
              </a:rPr>
              <a:t> ile neler yapılabilir?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DAF51F37-DD3A-4E14-979A-B4A64ED0055C}"/>
              </a:ext>
            </a:extLst>
          </p:cNvPr>
          <p:cNvSpPr txBox="1">
            <a:spLocks/>
          </p:cNvSpPr>
          <p:nvPr/>
        </p:nvSpPr>
        <p:spPr>
          <a:xfrm>
            <a:off x="5032620" y="2766218"/>
            <a:ext cx="2126759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b="1" dirty="0">
                <a:solidFill>
                  <a:schemeClr val="bg1"/>
                </a:solidFill>
              </a:rPr>
              <a:t>Her şey </a:t>
            </a:r>
          </a:p>
        </p:txBody>
      </p:sp>
    </p:spTree>
    <p:extLst>
      <p:ext uri="{BB962C8B-B14F-4D97-AF65-F5344CB8AC3E}">
        <p14:creationId xmlns:p14="http://schemas.microsoft.com/office/powerpoint/2010/main" val="170081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6046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Döngü Komutları</a:t>
            </a:r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714489A0-11CC-4FB8-A005-92409BA2D08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>
                <a:solidFill>
                  <a:schemeClr val="bg1"/>
                </a:solidFill>
              </a:rPr>
              <a:t>1-) </a:t>
            </a:r>
            <a:r>
              <a:rPr lang="tr-TR" sz="2400" b="1" dirty="0" err="1">
                <a:solidFill>
                  <a:schemeClr val="bg1"/>
                </a:solidFill>
              </a:rPr>
              <a:t>While</a:t>
            </a:r>
            <a:r>
              <a:rPr lang="tr-TR" sz="2400" b="1" dirty="0">
                <a:solidFill>
                  <a:schemeClr val="bg1"/>
                </a:solidFill>
              </a:rPr>
              <a:t> Döngüsü</a:t>
            </a:r>
          </a:p>
          <a:p>
            <a:pPr algn="ctr"/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2-) </a:t>
            </a:r>
            <a:r>
              <a:rPr lang="tr-TR" sz="2400" b="1" dirty="0" err="1">
                <a:solidFill>
                  <a:schemeClr val="bg1"/>
                </a:solidFill>
              </a:rPr>
              <a:t>For</a:t>
            </a:r>
            <a:r>
              <a:rPr lang="tr-TR" sz="2400" b="1" dirty="0">
                <a:solidFill>
                  <a:schemeClr val="bg1"/>
                </a:solidFill>
              </a:rPr>
              <a:t> Döngüsü</a:t>
            </a:r>
          </a:p>
        </p:txBody>
      </p:sp>
    </p:spTree>
    <p:extLst>
      <p:ext uri="{BB962C8B-B14F-4D97-AF65-F5344CB8AC3E}">
        <p14:creationId xmlns:p14="http://schemas.microsoft.com/office/powerpoint/2010/main" val="735755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60"/>
            <a:ext cx="10515600" cy="1325563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While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Loop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BD6035-08EC-4DD7-8EED-F8F9D36C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64" y="1766153"/>
            <a:ext cx="6800472" cy="166284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6C4D009-F4DF-4178-AB6C-C95AC7E7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85" y="3426335"/>
            <a:ext cx="3857143" cy="31619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03E423-C7D6-41AE-BD13-2C8A08F15592}"/>
              </a:ext>
            </a:extLst>
          </p:cNvPr>
          <p:cNvSpPr/>
          <p:nvPr/>
        </p:nvSpPr>
        <p:spPr>
          <a:xfrm>
            <a:off x="1007288" y="1934794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352A4-2836-4140-8741-794016BFC95C}"/>
              </a:ext>
            </a:extLst>
          </p:cNvPr>
          <p:cNvSpPr/>
          <p:nvPr/>
        </p:nvSpPr>
        <p:spPr>
          <a:xfrm>
            <a:off x="2055684" y="434450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199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60"/>
            <a:ext cx="10515600" cy="1325563"/>
          </a:xfrm>
        </p:spPr>
        <p:txBody>
          <a:bodyPr/>
          <a:lstStyle/>
          <a:p>
            <a:pPr algn="ctr"/>
            <a:r>
              <a:rPr lang="tr-TR" b="1">
                <a:solidFill>
                  <a:schemeClr val="bg1"/>
                </a:solidFill>
              </a:rPr>
              <a:t>While Loop -2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3BCED4-A943-45A7-A13A-338E2506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19" y="2523210"/>
            <a:ext cx="4390476" cy="34952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C8086F7-3D2F-4E31-9F66-CCAEBFF0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14" y="2523210"/>
            <a:ext cx="6038095" cy="34476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3DF8C16-463A-48F2-919E-FE67E5837B62}"/>
              </a:ext>
            </a:extLst>
          </p:cNvPr>
          <p:cNvSpPr/>
          <p:nvPr/>
        </p:nvSpPr>
        <p:spPr>
          <a:xfrm>
            <a:off x="2371631" y="103186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4B2D84-A68E-4A0F-A898-A15B97F99BD8}"/>
              </a:ext>
            </a:extLst>
          </p:cNvPr>
          <p:cNvSpPr/>
          <p:nvPr/>
        </p:nvSpPr>
        <p:spPr>
          <a:xfrm>
            <a:off x="8540209" y="1031865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81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60"/>
            <a:ext cx="10515600" cy="1325563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For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Loop</a:t>
            </a:r>
            <a:r>
              <a:rPr lang="tr-TR" b="1" dirty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F8C16-463A-48F2-919E-FE67E5837B62}"/>
              </a:ext>
            </a:extLst>
          </p:cNvPr>
          <p:cNvSpPr/>
          <p:nvPr/>
        </p:nvSpPr>
        <p:spPr>
          <a:xfrm>
            <a:off x="531726" y="1644360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2AF2EDE-55CA-450D-A806-CC6C7F70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3864431"/>
            <a:ext cx="7571428" cy="272380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790BDB5-58EA-4C73-AA58-EC96D4D48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6" y="1834294"/>
            <a:ext cx="8771428" cy="84761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489065-AEBA-4CB3-B0FA-8AB1760C9A4B}"/>
              </a:ext>
            </a:extLst>
          </p:cNvPr>
          <p:cNvSpPr/>
          <p:nvPr/>
        </p:nvSpPr>
        <p:spPr>
          <a:xfrm>
            <a:off x="531726" y="4423846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039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AA5859-634F-40C4-8864-EBB6E41A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For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Loop</a:t>
            </a:r>
            <a:r>
              <a:rPr lang="tr-TR" b="1" dirty="0">
                <a:solidFill>
                  <a:schemeClr val="bg1"/>
                </a:solidFill>
              </a:rPr>
              <a:t> -2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8F6979-D183-441D-9F3C-37B43AF8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2" y="2356951"/>
            <a:ext cx="5514286" cy="312380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327285-6C2F-4F55-8ACC-AC5559649B5C}"/>
              </a:ext>
            </a:extLst>
          </p:cNvPr>
          <p:cNvSpPr/>
          <p:nvPr/>
        </p:nvSpPr>
        <p:spPr>
          <a:xfrm>
            <a:off x="2058697" y="983100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22A8850-D924-44D8-922F-F294A387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52" y="3811990"/>
            <a:ext cx="6328348" cy="26808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1723911-8465-4791-9E41-46EA77D941C8}"/>
              </a:ext>
            </a:extLst>
          </p:cNvPr>
          <p:cNvSpPr/>
          <p:nvPr/>
        </p:nvSpPr>
        <p:spPr>
          <a:xfrm>
            <a:off x="7922146" y="2308663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0720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6046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Fonksiyon Tanımlama ve Çağırma</a:t>
            </a:r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714489A0-11CC-4FB8-A005-92409BA2D08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33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>
                <a:solidFill>
                  <a:schemeClr val="bg1"/>
                </a:solidFill>
              </a:rPr>
              <a:t>1-) Normal Fonksiyonlar</a:t>
            </a:r>
          </a:p>
          <a:p>
            <a:pPr algn="ctr"/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2-)Parametreli Fonksiyonlar</a:t>
            </a:r>
          </a:p>
          <a:p>
            <a:pPr algn="ctr"/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3-) Geri Değer Dönen Fonksiyonlar</a:t>
            </a:r>
          </a:p>
        </p:txBody>
      </p:sp>
    </p:spTree>
    <p:extLst>
      <p:ext uri="{BB962C8B-B14F-4D97-AF65-F5344CB8AC3E}">
        <p14:creationId xmlns:p14="http://schemas.microsoft.com/office/powerpoint/2010/main" val="1090444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AA5859-634F-40C4-8864-EBB6E41A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Fonksiyon Tanımlama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27285-6C2F-4F55-8ACC-AC5559649B5C}"/>
              </a:ext>
            </a:extLst>
          </p:cNvPr>
          <p:cNvSpPr/>
          <p:nvPr/>
        </p:nvSpPr>
        <p:spPr>
          <a:xfrm>
            <a:off x="1861952" y="1863724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818B5C7-AA9C-4A31-A31A-67018730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4086223"/>
            <a:ext cx="4819650" cy="15049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2BC9EFF-1910-4384-A4AA-64A2A5D2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088356"/>
            <a:ext cx="4800600" cy="8763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CBADD33-8424-4587-AADE-408095683591}"/>
              </a:ext>
            </a:extLst>
          </p:cNvPr>
          <p:cNvSpPr/>
          <p:nvPr/>
        </p:nvSpPr>
        <p:spPr>
          <a:xfrm>
            <a:off x="198120" y="4137024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2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6D10095-1B21-4581-8A80-4BF67D76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175" y="4090191"/>
            <a:ext cx="4695825" cy="16764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EC60315-53CA-4AD5-8C8E-B6ADFEE9E449}"/>
              </a:ext>
            </a:extLst>
          </p:cNvPr>
          <p:cNvSpPr/>
          <p:nvPr/>
        </p:nvSpPr>
        <p:spPr>
          <a:xfrm>
            <a:off x="6297930" y="403462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3571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AA5859-634F-40C4-8864-EBB6E41A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Fonksiyon Tanımlama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</a:rPr>
              <a:t>-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tr-TR" b="1" dirty="0">
                <a:solidFill>
                  <a:schemeClr val="bg1"/>
                </a:solidFill>
              </a:rPr>
              <a:t> (Parametreli)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27285-6C2F-4F55-8ACC-AC5559649B5C}"/>
              </a:ext>
            </a:extLst>
          </p:cNvPr>
          <p:cNvSpPr/>
          <p:nvPr/>
        </p:nvSpPr>
        <p:spPr>
          <a:xfrm>
            <a:off x="1054100" y="307101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4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CA20027-0749-446D-BB49-03DD0491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68" y="1830282"/>
            <a:ext cx="6926263" cy="4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9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AA5859-634F-40C4-8864-EBB6E41A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Fonksiyon Tanımlama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</a:rPr>
              <a:t>-3 (Return)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27285-6C2F-4F55-8ACC-AC5559649B5C}"/>
              </a:ext>
            </a:extLst>
          </p:cNvPr>
          <p:cNvSpPr/>
          <p:nvPr/>
        </p:nvSpPr>
        <p:spPr>
          <a:xfrm>
            <a:off x="1943100" y="138191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5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0521346-9317-4AA9-9811-3A4E50FE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8706"/>
            <a:ext cx="6015672" cy="283693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32E8613-AB6E-4499-9CEA-86DDFB313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72" y="2848706"/>
            <a:ext cx="5948412" cy="283693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94E7656-D25D-4013-ABFB-468ED74B3F5E}"/>
              </a:ext>
            </a:extLst>
          </p:cNvPr>
          <p:cNvSpPr/>
          <p:nvPr/>
        </p:nvSpPr>
        <p:spPr>
          <a:xfrm>
            <a:off x="8204200" y="1381918"/>
            <a:ext cx="128016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112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Peki öğrendiklerimizi yorumlayalım.</a:t>
            </a:r>
          </a:p>
        </p:txBody>
      </p:sp>
    </p:spTree>
    <p:extLst>
      <p:ext uri="{BB962C8B-B14F-4D97-AF65-F5344CB8AC3E}">
        <p14:creationId xmlns:p14="http://schemas.microsoft.com/office/powerpoint/2010/main" val="298336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6DD127-9E9B-4AF9-9360-4CC3E86D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Çokça bilinen kütüphaneler: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26A5C-FB06-46BC-95FE-CA285D23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Makine Öğrenmesi ve Yapay Zeka ( </a:t>
            </a:r>
            <a:r>
              <a:rPr lang="tr-TR" dirty="0" err="1">
                <a:solidFill>
                  <a:schemeClr val="bg1"/>
                </a:solidFill>
              </a:rPr>
              <a:t>Tensorflow</a:t>
            </a: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dirty="0" err="1">
                <a:solidFill>
                  <a:schemeClr val="bg1"/>
                </a:solidFill>
              </a:rPr>
              <a:t>Keras</a:t>
            </a: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dirty="0" err="1">
                <a:solidFill>
                  <a:schemeClr val="bg1"/>
                </a:solidFill>
              </a:rPr>
              <a:t>PyTorch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>
                <a:solidFill>
                  <a:schemeClr val="bg1"/>
                </a:solidFill>
              </a:rPr>
              <a:t>Nümerik İşlemler ( </a:t>
            </a:r>
            <a:r>
              <a:rPr lang="tr-TR" dirty="0" err="1">
                <a:solidFill>
                  <a:schemeClr val="bg1"/>
                </a:solidFill>
              </a:rPr>
              <a:t>Numpy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 err="1">
                <a:solidFill>
                  <a:schemeClr val="bg1"/>
                </a:solidFill>
              </a:rPr>
              <a:t>Grafikleştirme</a:t>
            </a:r>
            <a:r>
              <a:rPr lang="tr-TR" dirty="0">
                <a:solidFill>
                  <a:schemeClr val="bg1"/>
                </a:solidFill>
              </a:rPr>
              <a:t> Kütüphaneleri ( </a:t>
            </a:r>
            <a:r>
              <a:rPr lang="tr-TR" dirty="0" err="1">
                <a:solidFill>
                  <a:schemeClr val="bg1"/>
                </a:solidFill>
              </a:rPr>
              <a:t>Matplotlib</a:t>
            </a: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dirty="0" err="1">
                <a:solidFill>
                  <a:schemeClr val="bg1"/>
                </a:solidFill>
              </a:rPr>
              <a:t>Plotly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>
                <a:solidFill>
                  <a:schemeClr val="bg1"/>
                </a:solidFill>
              </a:rPr>
              <a:t>Web Programlama ( </a:t>
            </a:r>
            <a:r>
              <a:rPr lang="tr-TR" dirty="0" err="1">
                <a:solidFill>
                  <a:schemeClr val="bg1"/>
                </a:solidFill>
              </a:rPr>
              <a:t>Django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Flask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 err="1">
                <a:solidFill>
                  <a:schemeClr val="bg1"/>
                </a:solidFill>
              </a:rPr>
              <a:t>Socket</a:t>
            </a:r>
            <a:r>
              <a:rPr lang="tr-TR" dirty="0">
                <a:solidFill>
                  <a:schemeClr val="bg1"/>
                </a:solidFill>
              </a:rPr>
              <a:t> Yapıları ( </a:t>
            </a:r>
            <a:r>
              <a:rPr lang="tr-TR" dirty="0" err="1">
                <a:solidFill>
                  <a:schemeClr val="bg1"/>
                </a:solidFill>
              </a:rPr>
              <a:t>Socket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>
                <a:solidFill>
                  <a:schemeClr val="bg1"/>
                </a:solidFill>
              </a:rPr>
              <a:t>Internet istemci kütüphaneleri ( </a:t>
            </a:r>
            <a:r>
              <a:rPr lang="tr-TR" dirty="0" err="1">
                <a:solidFill>
                  <a:schemeClr val="bg1"/>
                </a:solidFill>
              </a:rPr>
              <a:t>Request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 err="1">
                <a:solidFill>
                  <a:schemeClr val="bg1"/>
                </a:solidFill>
              </a:rPr>
              <a:t>Veritabanı</a:t>
            </a:r>
            <a:r>
              <a:rPr lang="tr-TR" dirty="0">
                <a:solidFill>
                  <a:schemeClr val="bg1"/>
                </a:solidFill>
              </a:rPr>
              <a:t> kütüphaneleri ( </a:t>
            </a:r>
            <a:r>
              <a:rPr lang="tr-TR" dirty="0" err="1">
                <a:solidFill>
                  <a:schemeClr val="bg1"/>
                </a:solidFill>
              </a:rPr>
              <a:t>sqlite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py-postgresql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SQLAlchemy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r>
              <a:rPr lang="tr-TR" dirty="0">
                <a:solidFill>
                  <a:schemeClr val="bg1"/>
                </a:solidFill>
              </a:rPr>
              <a:t>Ve daha fazlası…</a:t>
            </a:r>
          </a:p>
        </p:txBody>
      </p:sp>
    </p:spTree>
    <p:extLst>
      <p:ext uri="{BB962C8B-B14F-4D97-AF65-F5344CB8AC3E}">
        <p14:creationId xmlns:p14="http://schemas.microsoft.com/office/powerpoint/2010/main" val="33033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Başlamadan önce bilmemiz gerekenler kavramlar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DAF51F37-DD3A-4E14-979A-B4A64ED0055C}"/>
              </a:ext>
            </a:extLst>
          </p:cNvPr>
          <p:cNvSpPr txBox="1">
            <a:spLocks/>
          </p:cNvSpPr>
          <p:nvPr/>
        </p:nvSpPr>
        <p:spPr>
          <a:xfrm>
            <a:off x="1101969" y="1488509"/>
            <a:ext cx="9988061" cy="363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chemeClr val="bg1"/>
                </a:solidFill>
              </a:rPr>
              <a:t>1-) RAM nedir?					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>
                <a:solidFill>
                  <a:schemeClr val="bg1"/>
                </a:solidFill>
              </a:rPr>
              <a:t>2-) CPU nedir?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>
                <a:solidFill>
                  <a:schemeClr val="bg1"/>
                </a:solidFill>
              </a:rPr>
              <a:t>3-) Değişken nedir?				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>
                <a:solidFill>
                  <a:schemeClr val="bg1"/>
                </a:solidFill>
              </a:rPr>
              <a:t>4-) Değişkenler nasıl tutulur?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>
                <a:solidFill>
                  <a:schemeClr val="bg1"/>
                </a:solidFill>
              </a:rPr>
              <a:t>5-) Çalıştırdığımız kod nerede çalışır?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F9115E-A82F-4C2F-BE0C-33FF14F06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0257"/>
            <a:ext cx="1160572" cy="116057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FAFC613-BD90-40D3-8234-533620D6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79" y="4330887"/>
            <a:ext cx="4725193" cy="30683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23D7DC9-E785-4CF2-BD36-E667C4568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38" y="1638861"/>
            <a:ext cx="1235596" cy="123559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ABC94F2-3B95-4AF7-B54A-D6C4A55EBCCB}"/>
              </a:ext>
            </a:extLst>
          </p:cNvPr>
          <p:cNvSpPr txBox="1"/>
          <p:nvPr/>
        </p:nvSpPr>
        <p:spPr>
          <a:xfrm>
            <a:off x="5345722" y="2944939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RAM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err="1">
                <a:solidFill>
                  <a:schemeClr val="bg1"/>
                </a:solidFill>
              </a:rPr>
              <a:t>Random</a:t>
            </a:r>
            <a:r>
              <a:rPr lang="tr-TR" dirty="0">
                <a:solidFill>
                  <a:schemeClr val="bg1"/>
                </a:solidFill>
              </a:rPr>
              <a:t> Access Memory)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47D4DC7-28E1-45AB-9CAB-707BA752FAD3}"/>
              </a:ext>
            </a:extLst>
          </p:cNvPr>
          <p:cNvSpPr txBox="1"/>
          <p:nvPr/>
        </p:nvSpPr>
        <p:spPr>
          <a:xfrm>
            <a:off x="8217876" y="2944939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(Central </a:t>
            </a:r>
            <a:r>
              <a:rPr lang="tr-TR" dirty="0" err="1">
                <a:solidFill>
                  <a:schemeClr val="bg1"/>
                </a:solidFill>
              </a:rPr>
              <a:t>Process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Unit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68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Yeni bir programlama dilini öğrenirken bilinmesi gerekenler: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DAF51F37-DD3A-4E14-979A-B4A64ED0055C}"/>
              </a:ext>
            </a:extLst>
          </p:cNvPr>
          <p:cNvSpPr txBox="1">
            <a:spLocks/>
          </p:cNvSpPr>
          <p:nvPr/>
        </p:nvSpPr>
        <p:spPr>
          <a:xfrm>
            <a:off x="1101969" y="1488508"/>
            <a:ext cx="9988061" cy="4785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dirty="0">
                <a:solidFill>
                  <a:schemeClr val="bg1"/>
                </a:solidFill>
              </a:rPr>
              <a:t>1-) Değişkenler türleri, tanımlamaları</a:t>
            </a:r>
          </a:p>
          <a:p>
            <a:endParaRPr lang="tr-TR" sz="3000" dirty="0">
              <a:solidFill>
                <a:schemeClr val="bg1"/>
              </a:solidFill>
            </a:endParaRPr>
          </a:p>
          <a:p>
            <a:r>
              <a:rPr lang="tr-TR" sz="3000" dirty="0">
                <a:solidFill>
                  <a:schemeClr val="bg1"/>
                </a:solidFill>
              </a:rPr>
              <a:t>2-) Döngüler ve kontrol komutları (</a:t>
            </a:r>
            <a:r>
              <a:rPr lang="tr-TR" sz="3000" dirty="0" err="1">
                <a:solidFill>
                  <a:schemeClr val="bg1"/>
                </a:solidFill>
              </a:rPr>
              <a:t>if</a:t>
            </a:r>
            <a:r>
              <a:rPr lang="tr-TR" sz="3000" dirty="0">
                <a:solidFill>
                  <a:schemeClr val="bg1"/>
                </a:solidFill>
              </a:rPr>
              <a:t>, else, </a:t>
            </a:r>
            <a:r>
              <a:rPr lang="tr-TR" sz="3000" dirty="0" err="1">
                <a:solidFill>
                  <a:schemeClr val="bg1"/>
                </a:solidFill>
              </a:rPr>
              <a:t>switch-case</a:t>
            </a:r>
            <a:r>
              <a:rPr lang="tr-TR" sz="3000" dirty="0">
                <a:solidFill>
                  <a:schemeClr val="bg1"/>
                </a:solidFill>
              </a:rPr>
              <a:t> gibi kontrol ve </a:t>
            </a:r>
            <a:r>
              <a:rPr lang="tr-TR" sz="3000" dirty="0" err="1">
                <a:solidFill>
                  <a:schemeClr val="bg1"/>
                </a:solidFill>
              </a:rPr>
              <a:t>while</a:t>
            </a:r>
            <a:r>
              <a:rPr lang="tr-TR" sz="3000" dirty="0">
                <a:solidFill>
                  <a:schemeClr val="bg1"/>
                </a:solidFill>
              </a:rPr>
              <a:t>, </a:t>
            </a:r>
            <a:r>
              <a:rPr lang="tr-TR" sz="3000" dirty="0" err="1">
                <a:solidFill>
                  <a:schemeClr val="bg1"/>
                </a:solidFill>
              </a:rPr>
              <a:t>for</a:t>
            </a:r>
            <a:r>
              <a:rPr lang="tr-TR" sz="3000" dirty="0">
                <a:solidFill>
                  <a:schemeClr val="bg1"/>
                </a:solidFill>
              </a:rPr>
              <a:t> gibi döngüler)</a:t>
            </a:r>
          </a:p>
          <a:p>
            <a:endParaRPr lang="tr-TR" sz="3000" dirty="0">
              <a:solidFill>
                <a:schemeClr val="bg1"/>
              </a:solidFill>
            </a:endParaRPr>
          </a:p>
          <a:p>
            <a:r>
              <a:rPr lang="tr-TR" sz="3000" dirty="0">
                <a:solidFill>
                  <a:schemeClr val="bg1"/>
                </a:solidFill>
              </a:rPr>
              <a:t>3-) Dizi oluşturma ve dizi işlemleri</a:t>
            </a:r>
          </a:p>
          <a:p>
            <a:endParaRPr lang="tr-TR" sz="3000" dirty="0">
              <a:solidFill>
                <a:schemeClr val="bg1"/>
              </a:solidFill>
            </a:endParaRPr>
          </a:p>
          <a:p>
            <a:r>
              <a:rPr lang="tr-TR" sz="3000" dirty="0">
                <a:solidFill>
                  <a:schemeClr val="bg1"/>
                </a:solidFill>
              </a:rPr>
              <a:t>4-) Fonksiyon oluşturma, çağırma ve geri değer dönen fonksiyonları kullanabilme</a:t>
            </a:r>
          </a:p>
        </p:txBody>
      </p:sp>
    </p:spTree>
    <p:extLst>
      <p:ext uri="{BB962C8B-B14F-4D97-AF65-F5344CB8AC3E}">
        <p14:creationId xmlns:p14="http://schemas.microsoft.com/office/powerpoint/2010/main" val="405521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DAF51F37-DD3A-4E14-979A-B4A64ED0055C}"/>
              </a:ext>
            </a:extLst>
          </p:cNvPr>
          <p:cNvSpPr txBox="1">
            <a:spLocks/>
          </p:cNvSpPr>
          <p:nvPr/>
        </p:nvSpPr>
        <p:spPr>
          <a:xfrm>
            <a:off x="1101969" y="1488509"/>
            <a:ext cx="9988061" cy="363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b="1" dirty="0">
                <a:solidFill>
                  <a:schemeClr val="bg1"/>
                </a:solidFill>
              </a:rPr>
              <a:t>O zaman başlayabiliriz.</a:t>
            </a:r>
          </a:p>
        </p:txBody>
      </p:sp>
    </p:spTree>
    <p:extLst>
      <p:ext uri="{BB962C8B-B14F-4D97-AF65-F5344CB8AC3E}">
        <p14:creationId xmlns:p14="http://schemas.microsoft.com/office/powerpoint/2010/main" val="23880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3A3F26-7ACA-4509-8D1C-B8FB4F1C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İlk uygulamam </a:t>
            </a:r>
            <a:r>
              <a:rPr lang="tr-TR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tr-TR" dirty="0">
                <a:solidFill>
                  <a:schemeClr val="bg1"/>
                </a:solidFill>
              </a:rPr>
              <a:t> ( </a:t>
            </a:r>
            <a:r>
              <a:rPr lang="tr-TR" dirty="0" err="1">
                <a:solidFill>
                  <a:schemeClr val="bg1"/>
                </a:solidFill>
              </a:rPr>
              <a:t>Hello</a:t>
            </a:r>
            <a:r>
              <a:rPr lang="tr-TR" dirty="0">
                <a:solidFill>
                  <a:schemeClr val="bg1"/>
                </a:solidFill>
              </a:rPr>
              <a:t> World 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A223E19-CEAE-4127-97FE-4A72D84D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67" y="2135227"/>
            <a:ext cx="7243065" cy="34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58D433-9993-4D06-98C5-D2B9BAB9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Değişken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BBE49-39B2-45AE-B9B9-4E2844C6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bg1"/>
                </a:solidFill>
              </a:rPr>
              <a:t>1-) </a:t>
            </a:r>
            <a:r>
              <a:rPr lang="tr-TR" dirty="0" err="1">
                <a:solidFill>
                  <a:schemeClr val="bg1"/>
                </a:solidFill>
              </a:rPr>
              <a:t>String’ler</a:t>
            </a:r>
            <a:r>
              <a:rPr lang="tr-TR" dirty="0">
                <a:solidFill>
                  <a:schemeClr val="bg1"/>
                </a:solidFill>
              </a:rPr>
              <a:t> : Yazı ve karakterlerimiz için</a:t>
            </a:r>
          </a:p>
          <a:p>
            <a:r>
              <a:rPr lang="tr-TR" dirty="0">
                <a:solidFill>
                  <a:schemeClr val="bg1"/>
                </a:solidFill>
              </a:rPr>
              <a:t>2-) </a:t>
            </a:r>
            <a:r>
              <a:rPr lang="tr-TR" dirty="0" err="1">
                <a:solidFill>
                  <a:schemeClr val="bg1"/>
                </a:solidFill>
              </a:rPr>
              <a:t>Integer’lar</a:t>
            </a:r>
            <a:r>
              <a:rPr lang="tr-TR" dirty="0">
                <a:solidFill>
                  <a:schemeClr val="bg1"/>
                </a:solidFill>
              </a:rPr>
              <a:t> : Sayılarımız için</a:t>
            </a:r>
          </a:p>
          <a:p>
            <a:r>
              <a:rPr lang="tr-TR" dirty="0">
                <a:solidFill>
                  <a:schemeClr val="bg1"/>
                </a:solidFill>
              </a:rPr>
              <a:t>3-) </a:t>
            </a:r>
            <a:r>
              <a:rPr lang="tr-TR" dirty="0" err="1">
                <a:solidFill>
                  <a:schemeClr val="bg1"/>
                </a:solidFill>
              </a:rPr>
              <a:t>Long’lar</a:t>
            </a:r>
            <a:r>
              <a:rPr lang="tr-TR" dirty="0">
                <a:solidFill>
                  <a:schemeClr val="bg1"/>
                </a:solidFill>
              </a:rPr>
              <a:t> :Sayılarımız için ( daha büyük sayılar )</a:t>
            </a:r>
          </a:p>
          <a:p>
            <a:r>
              <a:rPr lang="tr-TR" dirty="0">
                <a:solidFill>
                  <a:schemeClr val="bg1"/>
                </a:solidFill>
              </a:rPr>
              <a:t>4-) </a:t>
            </a:r>
            <a:r>
              <a:rPr lang="tr-TR" dirty="0" err="1">
                <a:solidFill>
                  <a:schemeClr val="bg1"/>
                </a:solidFill>
              </a:rPr>
              <a:t>Float’lar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Ondalıklı</a:t>
            </a:r>
            <a:r>
              <a:rPr lang="tr-TR" dirty="0">
                <a:solidFill>
                  <a:schemeClr val="bg1"/>
                </a:solidFill>
              </a:rPr>
              <a:t> sayılar için</a:t>
            </a:r>
          </a:p>
          <a:p>
            <a:r>
              <a:rPr lang="tr-TR" dirty="0">
                <a:solidFill>
                  <a:schemeClr val="bg1"/>
                </a:solidFill>
              </a:rPr>
              <a:t>5-) </a:t>
            </a:r>
            <a:r>
              <a:rPr lang="tr-TR" dirty="0" err="1">
                <a:solidFill>
                  <a:schemeClr val="bg1"/>
                </a:solidFill>
              </a:rPr>
              <a:t>Double’lar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Ondalıklı</a:t>
            </a:r>
            <a:r>
              <a:rPr lang="tr-TR" dirty="0">
                <a:solidFill>
                  <a:schemeClr val="bg1"/>
                </a:solidFill>
              </a:rPr>
              <a:t> sayılar( daha uzun kesirli sayı ) </a:t>
            </a:r>
          </a:p>
          <a:p>
            <a:r>
              <a:rPr lang="tr-TR" dirty="0">
                <a:solidFill>
                  <a:schemeClr val="bg1"/>
                </a:solidFill>
              </a:rPr>
              <a:t>6-) </a:t>
            </a:r>
            <a:r>
              <a:rPr lang="tr-TR" dirty="0" err="1">
                <a:solidFill>
                  <a:schemeClr val="bg1"/>
                </a:solidFill>
              </a:rPr>
              <a:t>Boolean’lar</a:t>
            </a:r>
            <a:r>
              <a:rPr lang="tr-TR" dirty="0">
                <a:solidFill>
                  <a:schemeClr val="bg1"/>
                </a:solidFill>
              </a:rPr>
              <a:t> : Doğru veya yanlış değerleri</a:t>
            </a:r>
          </a:p>
          <a:p>
            <a:r>
              <a:rPr lang="tr-TR" dirty="0">
                <a:solidFill>
                  <a:schemeClr val="bg1"/>
                </a:solidFill>
              </a:rPr>
              <a:t>7-) </a:t>
            </a:r>
            <a:r>
              <a:rPr lang="tr-TR" dirty="0" err="1">
                <a:solidFill>
                  <a:schemeClr val="bg1"/>
                </a:solidFill>
              </a:rPr>
              <a:t>Dictionary’ler</a:t>
            </a:r>
            <a:r>
              <a:rPr lang="tr-TR" dirty="0">
                <a:solidFill>
                  <a:schemeClr val="bg1"/>
                </a:solidFill>
              </a:rPr>
              <a:t> : Değerleri anahtar değer şeklinde tanımladığımız yapılar</a:t>
            </a:r>
          </a:p>
          <a:p>
            <a:r>
              <a:rPr lang="tr-TR" dirty="0">
                <a:solidFill>
                  <a:schemeClr val="bg1"/>
                </a:solidFill>
              </a:rPr>
              <a:t>8-) </a:t>
            </a:r>
            <a:r>
              <a:rPr lang="tr-TR" dirty="0" err="1">
                <a:solidFill>
                  <a:schemeClr val="bg1"/>
                </a:solidFill>
              </a:rPr>
              <a:t>Array’ler</a:t>
            </a:r>
            <a:r>
              <a:rPr lang="tr-TR" dirty="0">
                <a:solidFill>
                  <a:schemeClr val="bg1"/>
                </a:solidFill>
              </a:rPr>
              <a:t> : Bütün bu değişkenlerin dizi halleri</a:t>
            </a:r>
          </a:p>
        </p:txBody>
      </p:sp>
    </p:spTree>
    <p:extLst>
      <p:ext uri="{BB962C8B-B14F-4D97-AF65-F5344CB8AC3E}">
        <p14:creationId xmlns:p14="http://schemas.microsoft.com/office/powerpoint/2010/main" val="123945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495</Words>
  <Application>Microsoft Office PowerPoint</Application>
  <PresentationFormat>Geniş ekran</PresentationFormat>
  <Paragraphs>137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Teması</vt:lpstr>
      <vt:lpstr>Python Eğitimi</vt:lpstr>
      <vt:lpstr>Python nedir?</vt:lpstr>
      <vt:lpstr>Peki Python ile neler yapılabilir?</vt:lpstr>
      <vt:lpstr>Çokça bilinen kütüphaneler:</vt:lpstr>
      <vt:lpstr>Başlamadan önce bilmemiz gerekenler kavramlar</vt:lpstr>
      <vt:lpstr>Yeni bir programlama dilini öğrenirken bilinmesi gerekenler:</vt:lpstr>
      <vt:lpstr>PowerPoint Sunusu</vt:lpstr>
      <vt:lpstr>İlk uygulamam  ( Hello World )</vt:lpstr>
      <vt:lpstr>Değişken Türleri</vt:lpstr>
      <vt:lpstr>String tanımlamaları</vt:lpstr>
      <vt:lpstr>String tanımlamaları -2</vt:lpstr>
      <vt:lpstr>Integer tanımlamaları</vt:lpstr>
      <vt:lpstr>Integer tanımlamaları -2</vt:lpstr>
      <vt:lpstr>Integer tanımlamaları -3</vt:lpstr>
      <vt:lpstr>Float tanımlamaları</vt:lpstr>
      <vt:lpstr>Float tanımlamaları -2</vt:lpstr>
      <vt:lpstr>Long ve Double tanımlamaları</vt:lpstr>
      <vt:lpstr>Boolean tanımlamaları</vt:lpstr>
      <vt:lpstr>Dictionary(Sözlük) tanımlamaları</vt:lpstr>
      <vt:lpstr>PowerPoint Sunusu</vt:lpstr>
      <vt:lpstr>PowerPoint Sunusu</vt:lpstr>
      <vt:lpstr>Array (Dizi) tanımlamaları</vt:lpstr>
      <vt:lpstr>Array (Dizi) tanımlamaları -2</vt:lpstr>
      <vt:lpstr>Array (Dizi) tanımlamaları -3</vt:lpstr>
      <vt:lpstr>Kontrol Komutları</vt:lpstr>
      <vt:lpstr>If-Else Conditions</vt:lpstr>
      <vt:lpstr>If-Else Conditions -2</vt:lpstr>
      <vt:lpstr>If-Else-Elif Conditions -3</vt:lpstr>
      <vt:lpstr>Switch-Case Conditions</vt:lpstr>
      <vt:lpstr>Döngü Komutları</vt:lpstr>
      <vt:lpstr>While Loop</vt:lpstr>
      <vt:lpstr>While Loop -2</vt:lpstr>
      <vt:lpstr>For Loop -1</vt:lpstr>
      <vt:lpstr>For Loop -2</vt:lpstr>
      <vt:lpstr>Fonksiyon Tanımlama ve Çağırma</vt:lpstr>
      <vt:lpstr>Fonksiyon Tanımlama</vt:lpstr>
      <vt:lpstr>Fonksiyon Tanımlama -2 (Parametreli)</vt:lpstr>
      <vt:lpstr>Fonksiyon Tanımlama -3 (Return)</vt:lpstr>
      <vt:lpstr>Peki öğrendiklerimizi yorumlayalım.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Eğitimi</dc:title>
  <dc:creator>alper yazgan</dc:creator>
  <cp:lastModifiedBy>alper yazgan</cp:lastModifiedBy>
  <cp:revision>114</cp:revision>
  <dcterms:created xsi:type="dcterms:W3CDTF">2019-10-12T07:48:27Z</dcterms:created>
  <dcterms:modified xsi:type="dcterms:W3CDTF">2019-10-14T11:26:05Z</dcterms:modified>
</cp:coreProperties>
</file>