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5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19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3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3DC5-A3FB-4817-BA46-5A38064312A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0532E9-8B9D-4427-A982-7CD56143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29B7FE-A1E1-4521-8951-C960A4897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89" y="1059872"/>
            <a:ext cx="3012216" cy="485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Credit Card Usage</a:t>
            </a:r>
            <a:endParaRPr lang="en-US" sz="36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D01D1A-C23E-4090-8744-7F9424B4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144" y="3305924"/>
            <a:ext cx="6224244" cy="26887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Alper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Tunahan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ÖZTÜRK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2290856</a:t>
            </a:r>
          </a:p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Dayanch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AKMYRADOV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2347292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Hamza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Anıl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YILDIRIM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2218386</a:t>
            </a:r>
          </a:p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Kubilay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TAŞYÜREK 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2218329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0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2F7CFA-A06B-4D65-A9D5-E6DE7BAF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0" y="0"/>
            <a:ext cx="11325502" cy="1905000"/>
          </a:xfrm>
        </p:spPr>
        <p:txBody>
          <a:bodyPr>
            <a:normAutofit/>
          </a:bodyPr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</a:t>
            </a:r>
            <a:r>
              <a:rPr lang="tr-TR" dirty="0"/>
              <a:t> 3</a:t>
            </a:r>
            <a:br>
              <a:rPr lang="tr-TR" dirty="0"/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Does the average credit card balance decrease when the annual percentage rate offered is higher?</a:t>
            </a:r>
            <a:endParaRPr lang="en-US" sz="18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8E5BC46-272E-45EB-9416-3FEB6F866F64}"/>
              </a:ext>
            </a:extLst>
          </p:cNvPr>
          <p:cNvSpPr txBox="1"/>
          <p:nvPr/>
        </p:nvSpPr>
        <p:spPr>
          <a:xfrm>
            <a:off x="179110" y="1173556"/>
            <a:ext cx="1217943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tr-T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Average credit card balance does not decrease when APR offered increases.</a:t>
            </a:r>
            <a:endParaRPr lang="tr-TR" sz="16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tr-TR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 Average credit card balance decreases when APR offered increases.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325C94EE-6D8E-48B3-93A5-99E5198083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0" y="1905000"/>
            <a:ext cx="591689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140DEB2D-046A-4005-BAFD-E7DF164C4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08" y="2010632"/>
            <a:ext cx="5119991" cy="4847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0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94C50-A223-4DF5-9A64-F160465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E004B31-509E-443A-9C1D-46657095870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694"/>
            <a:ext cx="6096000" cy="608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1EDA4517-E0E7-41D4-9C26-4F2B8C4C19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7" y="525694"/>
            <a:ext cx="5911782" cy="6085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A03E59FB-F190-4536-96D3-01A519BAA6EB}"/>
              </a:ext>
            </a:extLst>
          </p:cNvPr>
          <p:cNvSpPr/>
          <p:nvPr/>
        </p:nvSpPr>
        <p:spPr>
          <a:xfrm>
            <a:off x="5763762" y="3193179"/>
            <a:ext cx="664473" cy="278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275A80AA-5386-450F-A924-339B24FB3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77" y="1702340"/>
            <a:ext cx="6232187" cy="4070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36130E1-41EE-4BAF-9BCB-ADE931D34ED7}"/>
              </a:ext>
            </a:extLst>
          </p:cNvPr>
          <p:cNvSpPr txBox="1"/>
          <p:nvPr/>
        </p:nvSpPr>
        <p:spPr>
          <a:xfrm>
            <a:off x="4000508" y="389884"/>
            <a:ext cx="48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Model on </a:t>
            </a:r>
            <a:r>
              <a:rPr lang="tr-TR" dirty="0" err="1"/>
              <a:t>Transformed</a:t>
            </a:r>
            <a:r>
              <a:rPr lang="tr-TR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B9511D-0675-40A6-8C08-7BD60A1D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89" y="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</a:t>
            </a:r>
            <a:r>
              <a:rPr lang="tr-TR" dirty="0"/>
              <a:t> 4</a:t>
            </a:r>
            <a:br>
              <a:rPr lang="tr-TR" dirty="0"/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average monthly balance significantly differ for student loan indicators or income groups?</a:t>
            </a:r>
            <a:endParaRPr lang="en-US" sz="1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3AEB66-EBD9-478B-86E8-90A3364272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088" y="1565813"/>
            <a:ext cx="12002911" cy="3424107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tr-T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Average monthly balance does not differ for student loan indicators or income groups.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tr-T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 Average monthly balance differs for student loan indicators or income groups.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A45F30A-BA91-4DB1-815C-050ABB080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8" y="2386614"/>
            <a:ext cx="6056069" cy="447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1CFCBC-0102-4074-BCD7-8891CA406B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62" y="2386615"/>
            <a:ext cx="5839837" cy="4471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47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ablo içeren bir resim&#10;&#10;Açıklama otomatik olarak oluşturuldu">
            <a:extLst>
              <a:ext uri="{FF2B5EF4-FFF2-40B4-BE49-F238E27FC236}">
                <a16:creationId xmlns:a16="http://schemas.microsoft.com/office/drawing/2014/main" id="{8C2D695E-92BD-487C-B253-58F91985ED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363" y="1019880"/>
            <a:ext cx="6953577" cy="5041343"/>
          </a:xfrm>
          <a:prstGeom prst="rect">
            <a:avLst/>
          </a:prstGeom>
          <a:noFill/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E88F949-B0D0-44C5-AC4E-283E1711782E}"/>
              </a:ext>
            </a:extLst>
          </p:cNvPr>
          <p:cNvSpPr txBox="1"/>
          <p:nvPr/>
        </p:nvSpPr>
        <p:spPr>
          <a:xfrm>
            <a:off x="5656082" y="290500"/>
            <a:ext cx="36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3ED568-068B-4452-BD9A-1B736B6E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1735"/>
            <a:ext cx="8911687" cy="1280890"/>
          </a:xfrm>
        </p:spPr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9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9D20BD-455D-4615-AB24-C6722FCF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2">
                    <a:lumMod val="75000"/>
                  </a:schemeClr>
                </a:solidFill>
              </a:rPr>
              <a:t>Data Description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456448-8F2B-49ED-A652-8EBD6B05C5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variables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monthly spend, average monthly balance, average monthly pay rate, grocery spend, travel spend, apparels spend, dining, and entertainment spend.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Discrete variables: times mailed, number of tradelines.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 variables: age groups, income groups, offered annual percentage rate, student loan indicator. </a:t>
            </a:r>
            <a:endParaRPr lang="tr-TR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tr-TR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tr-TR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 observations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,13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variables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3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DFC44C-3F42-458B-AC98-C3487C19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2">
                    <a:lumMod val="75000"/>
                  </a:schemeClr>
                </a:solidFill>
              </a:rPr>
              <a:t>Aim of the Research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DDA77-530E-4DD0-A24C-12ECFB80B1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7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tr-TR" sz="17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: 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variables are likely to best predict average monthly spend?</a:t>
            </a:r>
            <a:endParaRPr lang="tr-TR" sz="1700" i="1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700" i="1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2 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  <a:r>
              <a:rPr lang="tr-TR" sz="17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average monthly travel spend differ among age groups?</a:t>
            </a:r>
            <a:endParaRPr lang="tr-TR" sz="1700" i="1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endParaRPr lang="tr-TR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3 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: 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the average credit card balance decrease when the annual percentage rate offered is higher?</a:t>
            </a:r>
            <a:endParaRPr lang="tr-TR" sz="1700" i="1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endParaRPr lang="tr-TR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700" b="1" dirty="0" err="1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tr-TR" sz="17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  <a:r>
              <a:rPr lang="tr-TR" sz="17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average monthly balance significantly differ for student loan indicators or income groups?</a:t>
            </a:r>
            <a:endParaRPr lang="en-US" sz="1700" i="1" dirty="0">
              <a:solidFill>
                <a:schemeClr val="tx2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225CFA-C6A7-469C-8C17-220F1DE7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22548"/>
            <a:ext cx="11316075" cy="12066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tr-TR"/>
              <a:t>Research Question 1</a:t>
            </a:r>
            <a:br>
              <a:rPr lang="tr-TR"/>
            </a:br>
            <a:r>
              <a:rPr lang="en-US" sz="2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variables are likely to best predict average monthly spend?</a:t>
            </a:r>
            <a:br>
              <a:rPr lang="en-US" sz="4000" b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22">
            <a:extLst>
              <a:ext uri="{FF2B5EF4-FFF2-40B4-BE49-F238E27FC236}">
                <a16:creationId xmlns:a16="http://schemas.microsoft.com/office/drawing/2014/main" id="{A9CE75F7-F70A-4799-A005-41753137B5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1" y="1449421"/>
            <a:ext cx="4773072" cy="540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cdn.discordapp.com/attachments/717448151417749695/857402402147794944/q1_vif.png">
            <a:extLst>
              <a:ext uri="{FF2B5EF4-FFF2-40B4-BE49-F238E27FC236}">
                <a16:creationId xmlns:a16="http://schemas.microsoft.com/office/drawing/2014/main" id="{7297BE0D-F1C2-4E69-ABF0-DCFC1EB1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78" y="1653606"/>
            <a:ext cx="6274972" cy="144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E3D030F-FD82-4032-BFB8-D34EB3538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73" y="3249751"/>
            <a:ext cx="5236053" cy="2978283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DDDFD56-F9D8-4514-8679-F5BAFD225C74}"/>
              </a:ext>
            </a:extLst>
          </p:cNvPr>
          <p:cNvSpPr txBox="1"/>
          <p:nvPr/>
        </p:nvSpPr>
        <p:spPr>
          <a:xfrm>
            <a:off x="5550128" y="1295532"/>
            <a:ext cx="3433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Variance</a:t>
            </a:r>
            <a:r>
              <a:rPr lang="tr-TR" sz="1400" dirty="0"/>
              <a:t> </a:t>
            </a:r>
            <a:r>
              <a:rPr lang="tr-TR" sz="1400" dirty="0" err="1"/>
              <a:t>inflation</a:t>
            </a:r>
            <a:r>
              <a:rPr lang="tr-TR" sz="1400" dirty="0"/>
              <a:t> </a:t>
            </a:r>
            <a:r>
              <a:rPr lang="tr-TR" sz="1400" dirty="0" err="1"/>
              <a:t>factor</a:t>
            </a:r>
            <a:r>
              <a:rPr lang="tr-TR" sz="1400" dirty="0"/>
              <a:t> (VIF) </a:t>
            </a:r>
            <a:r>
              <a:rPr lang="tr-TR" sz="1400" dirty="0" err="1"/>
              <a:t>values</a:t>
            </a:r>
            <a:r>
              <a:rPr lang="tr-TR" sz="1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92175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B84E0E-FDF5-4F20-BC1C-E13F7AE4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1" y="247873"/>
            <a:ext cx="8911687" cy="1280890"/>
          </a:xfrm>
        </p:spPr>
        <p:txBody>
          <a:bodyPr>
            <a:normAutofit/>
          </a:bodyPr>
          <a:lstStyle/>
          <a:p>
            <a:r>
              <a:rPr lang="tr-TR" sz="1800" b="1" i="1" dirty="0" err="1"/>
              <a:t>Transformation</a:t>
            </a:r>
            <a:endParaRPr lang="en-US" sz="1800" b="1" i="1" dirty="0"/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8F58AD04-3587-4D8A-8C5F-D518FEFAC8C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" y="1294589"/>
            <a:ext cx="4596736" cy="274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E258699C-605E-4806-8E5B-135EB19899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3779"/>
            <a:ext cx="6100461" cy="5491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A46E47EC-FF42-419A-8DD5-9EEF8B4F121B}"/>
              </a:ext>
            </a:extLst>
          </p:cNvPr>
          <p:cNvSpPr/>
          <p:nvPr/>
        </p:nvSpPr>
        <p:spPr>
          <a:xfrm rot="1530716">
            <a:off x="4912506" y="2454528"/>
            <a:ext cx="1042561" cy="424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780A09-E32A-4DBC-81F4-6728FA8A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7" y="4039411"/>
            <a:ext cx="4783661" cy="28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DC795-7AC3-4B38-A8BB-7E2DBCC6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41" y="168531"/>
            <a:ext cx="11609459" cy="674848"/>
          </a:xfrm>
        </p:spPr>
        <p:txBody>
          <a:bodyPr>
            <a:normAutofit/>
          </a:bodyPr>
          <a:lstStyle/>
          <a:p>
            <a:r>
              <a:rPr lang="tr-TR" sz="1800" b="1" i="1" dirty="0"/>
              <a:t>										 </a:t>
            </a:r>
            <a:r>
              <a:rPr lang="tr-TR" sz="1800" b="1" i="1" dirty="0" err="1"/>
              <a:t>Standardized</a:t>
            </a:r>
            <a:r>
              <a:rPr lang="tr-TR" sz="1800" b="1" i="1" dirty="0"/>
              <a:t> Model 					</a:t>
            </a:r>
            <a:endParaRPr lang="en-US" sz="1800" b="1" i="1" dirty="0"/>
          </a:p>
        </p:txBody>
      </p:sp>
      <p:pic>
        <p:nvPicPr>
          <p:cNvPr id="5" name="Picture 20">
            <a:extLst>
              <a:ext uri="{FF2B5EF4-FFF2-40B4-BE49-F238E27FC236}">
                <a16:creationId xmlns:a16="http://schemas.microsoft.com/office/drawing/2014/main" id="{282F41F7-0314-4B85-9DD9-3B98C53AB3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54" y="925638"/>
            <a:ext cx="5169031" cy="5162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0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366B1A-395D-4E6F-9696-E3B1223E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5" y="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</a:t>
            </a:r>
            <a:r>
              <a:rPr lang="tr-TR" dirty="0"/>
              <a:t> 2</a:t>
            </a:r>
            <a:br>
              <a:rPr lang="tr-TR" dirty="0"/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average monthly travel spend differ among age groups?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AB432-3C11-46C1-AA25-A01079532A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752" y="1035793"/>
            <a:ext cx="10363826" cy="342410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tr-T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Average monthly travel spend does not differ among age groups.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tr-TR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 Average monthly travel spend differs for at least one age group.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i="1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9A81443-A594-402A-A273-C253B814B4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5" y="2090260"/>
            <a:ext cx="6176485" cy="454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454EDF66-179F-4828-B73F-59674C6A5AF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28" y="2316683"/>
            <a:ext cx="5361372" cy="3599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4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4FA9FF5A-2553-4694-9648-F364C897ECA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4" y="1302358"/>
            <a:ext cx="5491411" cy="425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E0B0537D-F4EF-41C5-A163-1569964D25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669302"/>
            <a:ext cx="5734050" cy="618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FBDF0EFC-7461-4164-AC89-D377D2D7D6E9}"/>
              </a:ext>
            </a:extLst>
          </p:cNvPr>
          <p:cNvSpPr/>
          <p:nvPr/>
        </p:nvSpPr>
        <p:spPr>
          <a:xfrm>
            <a:off x="5734051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>
            <a:extLst>
              <a:ext uri="{FF2B5EF4-FFF2-40B4-BE49-F238E27FC236}">
                <a16:creationId xmlns:a16="http://schemas.microsoft.com/office/drawing/2014/main" id="{D4EF5B25-BEC5-4604-8496-4AF9EEF3F8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682885"/>
            <a:ext cx="6410084" cy="3780333"/>
          </a:xfrm>
          <a:prstGeom prst="rect">
            <a:avLst/>
          </a:prstGeom>
          <a:noFill/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7285A3-1C89-4172-AE4A-B4B8B66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953311"/>
            <a:ext cx="3854945" cy="20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3E4C05A-6A40-4CAB-84BB-CD1BC538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4034672"/>
            <a:ext cx="3854945" cy="206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B79422D1-DD9B-4316-B9C4-61DBD880D9F3}"/>
              </a:ext>
            </a:extLst>
          </p:cNvPr>
          <p:cNvSpPr txBox="1"/>
          <p:nvPr/>
        </p:nvSpPr>
        <p:spPr>
          <a:xfrm>
            <a:off x="641182" y="622570"/>
            <a:ext cx="53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Model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DAE22647-790A-45C9-A454-7B169EE7B92E}"/>
              </a:ext>
            </a:extLst>
          </p:cNvPr>
          <p:cNvSpPr txBox="1"/>
          <p:nvPr/>
        </p:nvSpPr>
        <p:spPr>
          <a:xfrm>
            <a:off x="7561827" y="480060"/>
            <a:ext cx="408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Huber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9735B194-048F-4613-9392-3B2981D7A5A5}"/>
              </a:ext>
            </a:extLst>
          </p:cNvPr>
          <p:cNvSpPr txBox="1"/>
          <p:nvPr/>
        </p:nvSpPr>
        <p:spPr>
          <a:xfrm>
            <a:off x="7534655" y="3603670"/>
            <a:ext cx="385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Bisquare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531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394</Words>
  <Application>Microsoft Office PowerPoint</Application>
  <PresentationFormat>Geniş ekran</PresentationFormat>
  <Paragraphs>42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Duman</vt:lpstr>
      <vt:lpstr>Credit Card Usage</vt:lpstr>
      <vt:lpstr>Data Description</vt:lpstr>
      <vt:lpstr>Aim of the Research</vt:lpstr>
      <vt:lpstr>Research Question 1 Which variables are likely to best predict average monthly spend? </vt:lpstr>
      <vt:lpstr>Transformation</vt:lpstr>
      <vt:lpstr>           Standardized Model      </vt:lpstr>
      <vt:lpstr>Research Question 2 Does average monthly travel spend differ among age groups? </vt:lpstr>
      <vt:lpstr>PowerPoint Sunusu</vt:lpstr>
      <vt:lpstr>PowerPoint Sunusu</vt:lpstr>
      <vt:lpstr>Research Question 3 Does the average credit card balance decrease when the annual percentage rate offered is higher?</vt:lpstr>
      <vt:lpstr>PowerPoint Sunusu</vt:lpstr>
      <vt:lpstr>PowerPoint Sunusu</vt:lpstr>
      <vt:lpstr>Research Question 4 Does average monthly balance significantly differ for student loan indicators or income groups?</vt:lpstr>
      <vt:lpstr>PowerPoint Sunusu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Usage</dc:title>
  <dc:creator>Kubilay Taşyürek</dc:creator>
  <cp:lastModifiedBy>Anil</cp:lastModifiedBy>
  <cp:revision>11</cp:revision>
  <dcterms:created xsi:type="dcterms:W3CDTF">2021-06-23T22:12:32Z</dcterms:created>
  <dcterms:modified xsi:type="dcterms:W3CDTF">2021-06-24T00:36:58Z</dcterms:modified>
</cp:coreProperties>
</file>