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4" r:id="rId5"/>
    <p:sldId id="259" r:id="rId6"/>
    <p:sldId id="265" r:id="rId7"/>
    <p:sldId id="266" r:id="rId8"/>
    <p:sldId id="260" r:id="rId9"/>
    <p:sldId id="267" r:id="rId10"/>
    <p:sldId id="261" r:id="rId11"/>
    <p:sldId id="262"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9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40213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41764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1490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sp>
        <p:nvSpPr>
          <p:cNvPr id="4" name="Text 2"/>
          <p:cNvSpPr/>
          <p:nvPr/>
        </p:nvSpPr>
        <p:spPr>
          <a:xfrm>
            <a:off x="6319599" y="1154311"/>
            <a:ext cx="7477601" cy="4165997"/>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Introduction to TensorFlow Initialization, Indexing, Reshaping, and Hello World</a:t>
            </a:r>
            <a:endParaRPr lang="en-US" sz="5249" dirty="0"/>
          </a:p>
        </p:txBody>
      </p:sp>
      <p:sp>
        <p:nvSpPr>
          <p:cNvPr id="5" name="Text 3"/>
          <p:cNvSpPr/>
          <p:nvPr/>
        </p:nvSpPr>
        <p:spPr>
          <a:xfrm>
            <a:off x="6319599" y="5653564"/>
            <a:ext cx="7477601"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world of machine learning has opened exciting new doors for developers. This presentation will provide you with a beginner’s guide to initialization methods for Tensors, indexing a Tensor, reshaping a Tensor and coding a TensorFlow program.</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sp>
        <p:nvSpPr>
          <p:cNvPr id="4" name="Text 2"/>
          <p:cNvSpPr/>
          <p:nvPr/>
        </p:nvSpPr>
        <p:spPr>
          <a:xfrm>
            <a:off x="1002149" y="520660"/>
            <a:ext cx="8968383" cy="1179909"/>
          </a:xfrm>
          <a:prstGeom prst="rect">
            <a:avLst/>
          </a:prstGeom>
          <a:noFill/>
          <a:ln/>
        </p:spPr>
        <p:txBody>
          <a:bodyPr wrap="square" rtlCol="0" anchor="t"/>
          <a:lstStyle/>
          <a:p>
            <a:pPr marL="0" indent="0">
              <a:lnSpc>
                <a:spcPts val="4646"/>
              </a:lnSpc>
              <a:buNone/>
            </a:pPr>
            <a:r>
              <a:rPr lang="en-US" sz="3717" dirty="0">
                <a:solidFill>
                  <a:srgbClr val="EBCCBB"/>
                </a:solidFill>
                <a:latin typeface="Gelasio" pitchFamily="34" charset="0"/>
                <a:ea typeface="Gelasio" pitchFamily="34" charset="-122"/>
                <a:cs typeface="Gelasio" pitchFamily="34" charset="-120"/>
              </a:rPr>
              <a:t>Writing Hello World in Tensorflow and Python</a:t>
            </a:r>
            <a:endParaRPr lang="en-US" sz="3717" dirty="0"/>
          </a:p>
        </p:txBody>
      </p:sp>
      <p:sp>
        <p:nvSpPr>
          <p:cNvPr id="5" name="Text 3"/>
          <p:cNvSpPr/>
          <p:nvPr/>
        </p:nvSpPr>
        <p:spPr>
          <a:xfrm>
            <a:off x="1002149" y="1983700"/>
            <a:ext cx="8968383" cy="604123"/>
          </a:xfrm>
          <a:prstGeom prst="rect">
            <a:avLst/>
          </a:prstGeom>
          <a:noFill/>
          <a:ln/>
        </p:spPr>
        <p:txBody>
          <a:bodyPr wrap="square" rtlCol="0" anchor="t"/>
          <a:lstStyle/>
          <a:p>
            <a:pPr marL="0" indent="0">
              <a:lnSpc>
                <a:spcPts val="2379"/>
              </a:lnSpc>
              <a:buNone/>
            </a:pPr>
            <a:r>
              <a:rPr lang="en-US" sz="1487" dirty="0">
                <a:solidFill>
                  <a:srgbClr val="C9C2C0"/>
                </a:solidFill>
                <a:latin typeface="Gelasio" pitchFamily="34" charset="0"/>
                <a:ea typeface="Gelasio" pitchFamily="34" charset="-122"/>
                <a:cs typeface="Gelasio" pitchFamily="34" charset="-120"/>
              </a:rPr>
              <a:t>Get started with basic programming in TensorFlow. In this section, we will show you how to write a simple program in TensorFlow and run 'Hello World'.</a:t>
            </a:r>
            <a:endParaRPr lang="en-US" sz="1487" dirty="0"/>
          </a:p>
        </p:txBody>
      </p:sp>
      <p:sp>
        <p:nvSpPr>
          <p:cNvPr id="6" name="Shape 4"/>
          <p:cNvSpPr/>
          <p:nvPr/>
        </p:nvSpPr>
        <p:spPr>
          <a:xfrm>
            <a:off x="1266468" y="2800231"/>
            <a:ext cx="37743" cy="4908709"/>
          </a:xfrm>
          <a:prstGeom prst="rect">
            <a:avLst/>
          </a:prstGeom>
          <a:solidFill>
            <a:srgbClr val="393636"/>
          </a:solidFill>
          <a:ln/>
        </p:spPr>
        <p:txBody>
          <a:bodyPr/>
          <a:lstStyle/>
          <a:p>
            <a:endParaRPr lang="en-US"/>
          </a:p>
        </p:txBody>
      </p:sp>
      <p:sp>
        <p:nvSpPr>
          <p:cNvPr id="7" name="Shape 5"/>
          <p:cNvSpPr/>
          <p:nvPr/>
        </p:nvSpPr>
        <p:spPr>
          <a:xfrm>
            <a:off x="1497687" y="3141166"/>
            <a:ext cx="660797" cy="37743"/>
          </a:xfrm>
          <a:prstGeom prst="rect">
            <a:avLst/>
          </a:prstGeom>
          <a:solidFill>
            <a:srgbClr val="393636"/>
          </a:solidFill>
          <a:ln/>
        </p:spPr>
        <p:txBody>
          <a:bodyPr/>
          <a:lstStyle/>
          <a:p>
            <a:endParaRPr lang="en-US"/>
          </a:p>
        </p:txBody>
      </p:sp>
      <p:sp>
        <p:nvSpPr>
          <p:cNvPr id="8" name="Shape 6"/>
          <p:cNvSpPr/>
          <p:nvPr/>
        </p:nvSpPr>
        <p:spPr>
          <a:xfrm>
            <a:off x="1072872" y="2947749"/>
            <a:ext cx="424815" cy="424815"/>
          </a:xfrm>
          <a:prstGeom prst="roundRect">
            <a:avLst>
              <a:gd name="adj" fmla="val 26667"/>
            </a:avLst>
          </a:prstGeom>
          <a:solidFill>
            <a:srgbClr val="393636"/>
          </a:solidFill>
          <a:ln/>
        </p:spPr>
        <p:txBody>
          <a:bodyPr/>
          <a:lstStyle/>
          <a:p>
            <a:endParaRPr lang="en-US"/>
          </a:p>
        </p:txBody>
      </p:sp>
      <p:sp>
        <p:nvSpPr>
          <p:cNvPr id="9" name="Text 7"/>
          <p:cNvSpPr/>
          <p:nvPr/>
        </p:nvSpPr>
        <p:spPr>
          <a:xfrm>
            <a:off x="1224320" y="2983111"/>
            <a:ext cx="121920" cy="353973"/>
          </a:xfrm>
          <a:prstGeom prst="rect">
            <a:avLst/>
          </a:prstGeom>
          <a:noFill/>
          <a:ln/>
        </p:spPr>
        <p:txBody>
          <a:bodyPr wrap="none" rtlCol="0" anchor="t"/>
          <a:lstStyle/>
          <a:p>
            <a:pPr marL="0" indent="0" algn="ctr">
              <a:lnSpc>
                <a:spcPts val="2788"/>
              </a:lnSpc>
              <a:buNone/>
            </a:pPr>
            <a:r>
              <a:rPr lang="en-US" sz="2230" dirty="0">
                <a:solidFill>
                  <a:srgbClr val="EBCCBB"/>
                </a:solidFill>
                <a:latin typeface="Gelasio" pitchFamily="34" charset="0"/>
                <a:ea typeface="Gelasio" pitchFamily="34" charset="-122"/>
                <a:cs typeface="Gelasio" pitchFamily="34" charset="-120"/>
              </a:rPr>
              <a:t>1</a:t>
            </a:r>
            <a:endParaRPr lang="en-US" sz="2230" dirty="0"/>
          </a:p>
        </p:txBody>
      </p:sp>
      <p:sp>
        <p:nvSpPr>
          <p:cNvPr id="10" name="Text 8"/>
          <p:cNvSpPr/>
          <p:nvPr/>
        </p:nvSpPr>
        <p:spPr>
          <a:xfrm>
            <a:off x="2323624" y="2988945"/>
            <a:ext cx="4122420" cy="294918"/>
          </a:xfrm>
          <a:prstGeom prst="rect">
            <a:avLst/>
          </a:prstGeom>
          <a:noFill/>
          <a:ln/>
        </p:spPr>
        <p:txBody>
          <a:bodyPr wrap="none" rtlCol="0" anchor="t"/>
          <a:lstStyle/>
          <a:p>
            <a:pPr marL="0" indent="0" algn="l">
              <a:lnSpc>
                <a:spcPts val="2323"/>
              </a:lnSpc>
              <a:buNone/>
            </a:pPr>
            <a:r>
              <a:rPr lang="en-US" sz="1858" dirty="0">
                <a:solidFill>
                  <a:srgbClr val="EBCCBB"/>
                </a:solidFill>
                <a:latin typeface="Gelasio" pitchFamily="34" charset="0"/>
                <a:ea typeface="Gelasio" pitchFamily="34" charset="-122"/>
                <a:cs typeface="Gelasio" pitchFamily="34" charset="-120"/>
              </a:rPr>
              <a:t>Creating a Simple TensorFlow Program</a:t>
            </a:r>
            <a:endParaRPr lang="en-US" sz="1858" dirty="0"/>
          </a:p>
        </p:txBody>
      </p:sp>
      <p:sp>
        <p:nvSpPr>
          <p:cNvPr id="11" name="Text 9"/>
          <p:cNvSpPr/>
          <p:nvPr/>
        </p:nvSpPr>
        <p:spPr>
          <a:xfrm>
            <a:off x="2323624" y="3472577"/>
            <a:ext cx="7646908" cy="604123"/>
          </a:xfrm>
          <a:prstGeom prst="rect">
            <a:avLst/>
          </a:prstGeom>
          <a:noFill/>
          <a:ln/>
        </p:spPr>
        <p:txBody>
          <a:bodyPr wrap="square" rtlCol="0" anchor="t"/>
          <a:lstStyle/>
          <a:p>
            <a:pPr marL="0" indent="0" algn="l">
              <a:lnSpc>
                <a:spcPts val="2379"/>
              </a:lnSpc>
              <a:buNone/>
            </a:pPr>
            <a:r>
              <a:rPr lang="en-US" sz="1487" dirty="0">
                <a:solidFill>
                  <a:srgbClr val="C9C2C0"/>
                </a:solidFill>
                <a:latin typeface="Gelasio" pitchFamily="34" charset="0"/>
                <a:ea typeface="Gelasio" pitchFamily="34" charset="-122"/>
                <a:cs typeface="Gelasio" pitchFamily="34" charset="-120"/>
              </a:rPr>
              <a:t>Learn how to create a simple program in TensorFlow and how it can optimize your machine learning model.</a:t>
            </a:r>
            <a:endParaRPr lang="en-US" sz="1487" dirty="0"/>
          </a:p>
        </p:txBody>
      </p:sp>
      <p:sp>
        <p:nvSpPr>
          <p:cNvPr id="12" name="Shape 10"/>
          <p:cNvSpPr/>
          <p:nvPr/>
        </p:nvSpPr>
        <p:spPr>
          <a:xfrm>
            <a:off x="1497687" y="4840307"/>
            <a:ext cx="660797" cy="37743"/>
          </a:xfrm>
          <a:prstGeom prst="rect">
            <a:avLst/>
          </a:prstGeom>
          <a:solidFill>
            <a:srgbClr val="393636"/>
          </a:solidFill>
          <a:ln/>
        </p:spPr>
        <p:txBody>
          <a:bodyPr/>
          <a:lstStyle/>
          <a:p>
            <a:endParaRPr lang="en-US"/>
          </a:p>
        </p:txBody>
      </p:sp>
      <p:sp>
        <p:nvSpPr>
          <p:cNvPr id="13" name="Shape 11"/>
          <p:cNvSpPr/>
          <p:nvPr/>
        </p:nvSpPr>
        <p:spPr>
          <a:xfrm>
            <a:off x="1072872" y="4646890"/>
            <a:ext cx="424815" cy="424815"/>
          </a:xfrm>
          <a:prstGeom prst="roundRect">
            <a:avLst>
              <a:gd name="adj" fmla="val 26667"/>
            </a:avLst>
          </a:prstGeom>
          <a:solidFill>
            <a:srgbClr val="393636"/>
          </a:solidFill>
          <a:ln/>
        </p:spPr>
        <p:txBody>
          <a:bodyPr/>
          <a:lstStyle/>
          <a:p>
            <a:endParaRPr lang="en-US"/>
          </a:p>
        </p:txBody>
      </p:sp>
      <p:sp>
        <p:nvSpPr>
          <p:cNvPr id="14" name="Text 12"/>
          <p:cNvSpPr/>
          <p:nvPr/>
        </p:nvSpPr>
        <p:spPr>
          <a:xfrm>
            <a:off x="1205270" y="4682252"/>
            <a:ext cx="160020" cy="353973"/>
          </a:xfrm>
          <a:prstGeom prst="rect">
            <a:avLst/>
          </a:prstGeom>
          <a:noFill/>
          <a:ln/>
        </p:spPr>
        <p:txBody>
          <a:bodyPr wrap="none" rtlCol="0" anchor="t"/>
          <a:lstStyle/>
          <a:p>
            <a:pPr marL="0" indent="0" algn="ctr">
              <a:lnSpc>
                <a:spcPts val="2788"/>
              </a:lnSpc>
              <a:buNone/>
            </a:pPr>
            <a:r>
              <a:rPr lang="en-US" sz="2230" dirty="0">
                <a:solidFill>
                  <a:srgbClr val="EBCCBB"/>
                </a:solidFill>
                <a:latin typeface="Gelasio" pitchFamily="34" charset="0"/>
                <a:ea typeface="Gelasio" pitchFamily="34" charset="-122"/>
                <a:cs typeface="Gelasio" pitchFamily="34" charset="-120"/>
              </a:rPr>
              <a:t>2</a:t>
            </a:r>
            <a:endParaRPr lang="en-US" sz="2230" dirty="0"/>
          </a:p>
        </p:txBody>
      </p:sp>
      <p:sp>
        <p:nvSpPr>
          <p:cNvPr id="15" name="Text 13"/>
          <p:cNvSpPr/>
          <p:nvPr/>
        </p:nvSpPr>
        <p:spPr>
          <a:xfrm>
            <a:off x="2323624" y="4688086"/>
            <a:ext cx="2842260" cy="294918"/>
          </a:xfrm>
          <a:prstGeom prst="rect">
            <a:avLst/>
          </a:prstGeom>
          <a:noFill/>
          <a:ln/>
        </p:spPr>
        <p:txBody>
          <a:bodyPr wrap="none" rtlCol="0" anchor="t"/>
          <a:lstStyle/>
          <a:p>
            <a:pPr marL="0" indent="0" algn="l">
              <a:lnSpc>
                <a:spcPts val="2323"/>
              </a:lnSpc>
              <a:buNone/>
            </a:pPr>
            <a:r>
              <a:rPr lang="en-US" sz="1858" dirty="0">
                <a:solidFill>
                  <a:srgbClr val="EBCCBB"/>
                </a:solidFill>
                <a:latin typeface="Gelasio" pitchFamily="34" charset="0"/>
                <a:ea typeface="Gelasio" pitchFamily="34" charset="-122"/>
                <a:cs typeface="Gelasio" pitchFamily="34" charset="-120"/>
              </a:rPr>
              <a:t>Hello World in TensorFlow</a:t>
            </a:r>
            <a:endParaRPr lang="en-US" sz="1858" dirty="0"/>
          </a:p>
        </p:txBody>
      </p:sp>
      <p:sp>
        <p:nvSpPr>
          <p:cNvPr id="16" name="Text 14"/>
          <p:cNvSpPr/>
          <p:nvPr/>
        </p:nvSpPr>
        <p:spPr>
          <a:xfrm>
            <a:off x="2323624" y="5171718"/>
            <a:ext cx="7646908" cy="302062"/>
          </a:xfrm>
          <a:prstGeom prst="rect">
            <a:avLst/>
          </a:prstGeom>
          <a:noFill/>
          <a:ln/>
        </p:spPr>
        <p:txBody>
          <a:bodyPr wrap="none" rtlCol="0" anchor="t"/>
          <a:lstStyle/>
          <a:p>
            <a:pPr marL="0" indent="0" algn="l">
              <a:lnSpc>
                <a:spcPts val="2379"/>
              </a:lnSpc>
              <a:buNone/>
            </a:pPr>
            <a:r>
              <a:rPr lang="en-US" sz="1487" dirty="0">
                <a:solidFill>
                  <a:srgbClr val="C9C2C0"/>
                </a:solidFill>
                <a:latin typeface="Gelasio" pitchFamily="34" charset="0"/>
                <a:ea typeface="Gelasio" pitchFamily="34" charset="-122"/>
                <a:cs typeface="Gelasio" pitchFamily="34" charset="-120"/>
              </a:rPr>
              <a:t>Write your first TensorFlow program with 'Hello World'.</a:t>
            </a:r>
            <a:endParaRPr lang="en-US" sz="1487" dirty="0"/>
          </a:p>
        </p:txBody>
      </p:sp>
      <p:sp>
        <p:nvSpPr>
          <p:cNvPr id="17" name="Shape 15"/>
          <p:cNvSpPr/>
          <p:nvPr/>
        </p:nvSpPr>
        <p:spPr>
          <a:xfrm>
            <a:off x="1497687" y="6539448"/>
            <a:ext cx="660797" cy="37743"/>
          </a:xfrm>
          <a:prstGeom prst="rect">
            <a:avLst/>
          </a:prstGeom>
          <a:solidFill>
            <a:srgbClr val="393636"/>
          </a:solidFill>
          <a:ln/>
        </p:spPr>
        <p:txBody>
          <a:bodyPr/>
          <a:lstStyle/>
          <a:p>
            <a:endParaRPr lang="en-US"/>
          </a:p>
        </p:txBody>
      </p:sp>
      <p:sp>
        <p:nvSpPr>
          <p:cNvPr id="18" name="Shape 16"/>
          <p:cNvSpPr/>
          <p:nvPr/>
        </p:nvSpPr>
        <p:spPr>
          <a:xfrm>
            <a:off x="1072872" y="6346031"/>
            <a:ext cx="424815" cy="424815"/>
          </a:xfrm>
          <a:prstGeom prst="roundRect">
            <a:avLst>
              <a:gd name="adj" fmla="val 26667"/>
            </a:avLst>
          </a:prstGeom>
          <a:solidFill>
            <a:srgbClr val="393636"/>
          </a:solidFill>
          <a:ln/>
        </p:spPr>
        <p:txBody>
          <a:bodyPr/>
          <a:lstStyle/>
          <a:p>
            <a:endParaRPr lang="en-US"/>
          </a:p>
        </p:txBody>
      </p:sp>
      <p:sp>
        <p:nvSpPr>
          <p:cNvPr id="19" name="Text 17"/>
          <p:cNvSpPr/>
          <p:nvPr/>
        </p:nvSpPr>
        <p:spPr>
          <a:xfrm>
            <a:off x="1209080" y="6381393"/>
            <a:ext cx="152400" cy="353973"/>
          </a:xfrm>
          <a:prstGeom prst="rect">
            <a:avLst/>
          </a:prstGeom>
          <a:noFill/>
          <a:ln/>
        </p:spPr>
        <p:txBody>
          <a:bodyPr wrap="none" rtlCol="0" anchor="t"/>
          <a:lstStyle/>
          <a:p>
            <a:pPr marL="0" indent="0" algn="ctr">
              <a:lnSpc>
                <a:spcPts val="2788"/>
              </a:lnSpc>
              <a:buNone/>
            </a:pPr>
            <a:r>
              <a:rPr lang="en-US" sz="2230" dirty="0">
                <a:solidFill>
                  <a:srgbClr val="EBCCBB"/>
                </a:solidFill>
                <a:latin typeface="Gelasio" pitchFamily="34" charset="0"/>
                <a:ea typeface="Gelasio" pitchFamily="34" charset="-122"/>
                <a:cs typeface="Gelasio" pitchFamily="34" charset="-120"/>
              </a:rPr>
              <a:t>3</a:t>
            </a:r>
            <a:endParaRPr lang="en-US" sz="2230" dirty="0"/>
          </a:p>
        </p:txBody>
      </p:sp>
      <p:sp>
        <p:nvSpPr>
          <p:cNvPr id="20" name="Text 18"/>
          <p:cNvSpPr/>
          <p:nvPr/>
        </p:nvSpPr>
        <p:spPr>
          <a:xfrm>
            <a:off x="2323624" y="6387227"/>
            <a:ext cx="3543300" cy="294918"/>
          </a:xfrm>
          <a:prstGeom prst="rect">
            <a:avLst/>
          </a:prstGeom>
          <a:noFill/>
          <a:ln/>
        </p:spPr>
        <p:txBody>
          <a:bodyPr wrap="none" rtlCol="0" anchor="t"/>
          <a:lstStyle/>
          <a:p>
            <a:pPr marL="0" indent="0" algn="l">
              <a:lnSpc>
                <a:spcPts val="2323"/>
              </a:lnSpc>
              <a:buNone/>
            </a:pPr>
            <a:r>
              <a:rPr lang="en-US" sz="1858" dirty="0">
                <a:solidFill>
                  <a:srgbClr val="EBCCBB"/>
                </a:solidFill>
                <a:latin typeface="Gelasio" pitchFamily="34" charset="0"/>
                <a:ea typeface="Gelasio" pitchFamily="34" charset="-122"/>
                <a:cs typeface="Gelasio" pitchFamily="34" charset="-120"/>
              </a:rPr>
              <a:t>Running and Testing the Program</a:t>
            </a:r>
            <a:endParaRPr lang="en-US" sz="1858" dirty="0"/>
          </a:p>
        </p:txBody>
      </p:sp>
      <p:sp>
        <p:nvSpPr>
          <p:cNvPr id="21" name="Text 19"/>
          <p:cNvSpPr/>
          <p:nvPr/>
        </p:nvSpPr>
        <p:spPr>
          <a:xfrm>
            <a:off x="2323624" y="6870859"/>
            <a:ext cx="7646908" cy="604123"/>
          </a:xfrm>
          <a:prstGeom prst="rect">
            <a:avLst/>
          </a:prstGeom>
          <a:noFill/>
          <a:ln/>
        </p:spPr>
        <p:txBody>
          <a:bodyPr wrap="square" rtlCol="0" anchor="t"/>
          <a:lstStyle/>
          <a:p>
            <a:pPr marL="0" indent="0" algn="l">
              <a:lnSpc>
                <a:spcPts val="2379"/>
              </a:lnSpc>
              <a:buNone/>
            </a:pPr>
            <a:r>
              <a:rPr lang="en-US" sz="1487" dirty="0">
                <a:solidFill>
                  <a:srgbClr val="C9C2C0"/>
                </a:solidFill>
                <a:latin typeface="Gelasio" pitchFamily="34" charset="0"/>
                <a:ea typeface="Gelasio" pitchFamily="34" charset="-122"/>
                <a:cs typeface="Gelasio" pitchFamily="34" charset="-120"/>
              </a:rPr>
              <a:t>Test and run your program and prepare to explore more advanced programming in TensorFlow in the future.</a:t>
            </a:r>
            <a:endParaRPr lang="en-US" sz="1487" dirty="0"/>
          </a:p>
        </p:txBody>
      </p:sp>
      <p:pic>
        <p:nvPicPr>
          <p:cNvPr id="22"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sp>
        <p:nvSpPr>
          <p:cNvPr id="4" name="Text 2"/>
          <p:cNvSpPr/>
          <p:nvPr/>
        </p:nvSpPr>
        <p:spPr>
          <a:xfrm>
            <a:off x="2037993" y="1358860"/>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Overview of the TensorFlow and Python Syntax</a:t>
            </a:r>
            <a:endParaRPr lang="en-US" sz="4374" dirty="0"/>
          </a:p>
        </p:txBody>
      </p:sp>
      <p:sp>
        <p:nvSpPr>
          <p:cNvPr id="5" name="Text 3"/>
          <p:cNvSpPr/>
          <p:nvPr/>
        </p:nvSpPr>
        <p:spPr>
          <a:xfrm>
            <a:off x="2037993" y="3191947"/>
            <a:ext cx="10554414"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 this final section, we summarize what we have explored so far in terms of TensorFlow and Python syntax and conventions.</a:t>
            </a:r>
            <a:endParaRPr lang="en-US" sz="1750" dirty="0"/>
          </a:p>
        </p:txBody>
      </p:sp>
      <p:sp>
        <p:nvSpPr>
          <p:cNvPr id="6" name="Shape 4"/>
          <p:cNvSpPr/>
          <p:nvPr/>
        </p:nvSpPr>
        <p:spPr>
          <a:xfrm>
            <a:off x="2037993" y="4152662"/>
            <a:ext cx="10554414" cy="806768"/>
          </a:xfrm>
          <a:prstGeom prst="rect">
            <a:avLst/>
          </a:prstGeom>
          <a:solidFill>
            <a:srgbClr val="393636"/>
          </a:solidFill>
          <a:ln/>
        </p:spPr>
        <p:txBody>
          <a:bodyPr/>
          <a:lstStyle/>
          <a:p>
            <a:endParaRPr lang="en-US"/>
          </a:p>
        </p:txBody>
      </p:sp>
      <p:sp>
        <p:nvSpPr>
          <p:cNvPr id="7" name="Text 5"/>
          <p:cNvSpPr/>
          <p:nvPr/>
        </p:nvSpPr>
        <p:spPr>
          <a:xfrm>
            <a:off x="2260163" y="4382453"/>
            <a:ext cx="231648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TensorFlow Syntax</a:t>
            </a:r>
            <a:endParaRPr lang="en-US" sz="2187" dirty="0"/>
          </a:p>
        </p:txBody>
      </p:sp>
      <p:sp>
        <p:nvSpPr>
          <p:cNvPr id="8" name="Text 6"/>
          <p:cNvSpPr/>
          <p:nvPr/>
        </p:nvSpPr>
        <p:spPr>
          <a:xfrm>
            <a:off x="7541181" y="4382453"/>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Python Syntax</a:t>
            </a:r>
            <a:endParaRPr lang="en-US" sz="2187" dirty="0"/>
          </a:p>
        </p:txBody>
      </p:sp>
      <p:sp>
        <p:nvSpPr>
          <p:cNvPr id="9" name="Text 7"/>
          <p:cNvSpPr/>
          <p:nvPr/>
        </p:nvSpPr>
        <p:spPr>
          <a:xfrm>
            <a:off x="2260163" y="5100280"/>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Tensor initialization methods</a:t>
            </a:r>
            <a:endParaRPr lang="en-US" sz="1750" dirty="0"/>
          </a:p>
        </p:txBody>
      </p:sp>
      <p:sp>
        <p:nvSpPr>
          <p:cNvPr id="10" name="Text 8"/>
          <p:cNvSpPr/>
          <p:nvPr/>
        </p:nvSpPr>
        <p:spPr>
          <a:xfrm>
            <a:off x="7541181" y="5100280"/>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Variable initialization</a:t>
            </a:r>
            <a:endParaRPr lang="en-US" sz="1750" dirty="0"/>
          </a:p>
        </p:txBody>
      </p:sp>
      <p:sp>
        <p:nvSpPr>
          <p:cNvPr id="11" name="Shape 9"/>
          <p:cNvSpPr/>
          <p:nvPr/>
        </p:nvSpPr>
        <p:spPr>
          <a:xfrm>
            <a:off x="2037993" y="5596533"/>
            <a:ext cx="10554414" cy="637103"/>
          </a:xfrm>
          <a:prstGeom prst="rect">
            <a:avLst/>
          </a:prstGeom>
          <a:solidFill>
            <a:srgbClr val="393636"/>
          </a:solidFill>
          <a:ln/>
        </p:spPr>
        <p:txBody>
          <a:bodyPr/>
          <a:lstStyle/>
          <a:p>
            <a:endParaRPr lang="en-US"/>
          </a:p>
        </p:txBody>
      </p:sp>
      <p:sp>
        <p:nvSpPr>
          <p:cNvPr id="12" name="Text 10"/>
          <p:cNvSpPr/>
          <p:nvPr/>
        </p:nvSpPr>
        <p:spPr>
          <a:xfrm>
            <a:off x="2260163" y="5737384"/>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Accessing and slicing a Tensor</a:t>
            </a:r>
            <a:endParaRPr lang="en-US" sz="1750" dirty="0"/>
          </a:p>
        </p:txBody>
      </p:sp>
      <p:sp>
        <p:nvSpPr>
          <p:cNvPr id="13" name="Text 11"/>
          <p:cNvSpPr/>
          <p:nvPr/>
        </p:nvSpPr>
        <p:spPr>
          <a:xfrm>
            <a:off x="7541181" y="5737384"/>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Indexing and slicing in Python</a:t>
            </a:r>
            <a:endParaRPr lang="en-US" sz="1750" dirty="0"/>
          </a:p>
        </p:txBody>
      </p:sp>
      <p:sp>
        <p:nvSpPr>
          <p:cNvPr id="14" name="Text 12"/>
          <p:cNvSpPr/>
          <p:nvPr/>
        </p:nvSpPr>
        <p:spPr>
          <a:xfrm>
            <a:off x="2260163" y="6374487"/>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Reshaping a Tensor</a:t>
            </a:r>
            <a:endParaRPr lang="en-US" sz="1750" dirty="0"/>
          </a:p>
        </p:txBody>
      </p:sp>
      <p:sp>
        <p:nvSpPr>
          <p:cNvPr id="15" name="Text 13"/>
          <p:cNvSpPr/>
          <p:nvPr/>
        </p:nvSpPr>
        <p:spPr>
          <a:xfrm>
            <a:off x="7541181" y="6374487"/>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Reshaping arrays in Python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sp>
        <p:nvSpPr>
          <p:cNvPr id="4" name="Text 2"/>
          <p:cNvSpPr/>
          <p:nvPr/>
        </p:nvSpPr>
        <p:spPr>
          <a:xfrm>
            <a:off x="2037993" y="738664"/>
            <a:ext cx="539496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Installing TensorFlow</a:t>
            </a:r>
            <a:endParaRPr lang="en-US" sz="4374" dirty="0"/>
          </a:p>
        </p:txBody>
      </p:sp>
      <p:sp>
        <p:nvSpPr>
          <p:cNvPr id="5" name="Text 3"/>
          <p:cNvSpPr/>
          <p:nvPr/>
        </p:nvSpPr>
        <p:spPr>
          <a:xfrm>
            <a:off x="2037993" y="1877378"/>
            <a:ext cx="10554414"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Get started with the installation of TensorFlow and explore the features it has to offer. In this section, we will cover the basics of how to install, use, and get the most out of this powerful machine learning platform.</a:t>
            </a:r>
            <a:endParaRPr lang="en-US" sz="1750" dirty="0"/>
          </a:p>
        </p:txBody>
      </p:sp>
      <p:pic>
        <p:nvPicPr>
          <p:cNvPr id="6" name="Image 0" descr="preencoded.png"/>
          <p:cNvPicPr>
            <a:picLocks noChangeAspect="1"/>
          </p:cNvPicPr>
          <p:nvPr/>
        </p:nvPicPr>
        <p:blipFill>
          <a:blip r:embed="rId3"/>
          <a:stretch>
            <a:fillRect/>
          </a:stretch>
        </p:blipFill>
        <p:spPr>
          <a:xfrm>
            <a:off x="2037993" y="2838093"/>
            <a:ext cx="3295888" cy="2036921"/>
          </a:xfrm>
          <a:prstGeom prst="rect">
            <a:avLst/>
          </a:prstGeom>
        </p:spPr>
      </p:pic>
      <p:sp>
        <p:nvSpPr>
          <p:cNvPr id="7" name="Text 4"/>
          <p:cNvSpPr/>
          <p:nvPr/>
        </p:nvSpPr>
        <p:spPr>
          <a:xfrm>
            <a:off x="2037993" y="5152668"/>
            <a:ext cx="3295888" cy="694373"/>
          </a:xfrm>
          <a:prstGeom prst="rect">
            <a:avLst/>
          </a:prstGeom>
          <a:noFill/>
          <a:ln/>
        </p:spPr>
        <p:txBody>
          <a:bodyPr wrap="squar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Introduction to TensorFlow</a:t>
            </a:r>
            <a:endParaRPr lang="en-US" sz="2187" dirty="0"/>
          </a:p>
        </p:txBody>
      </p:sp>
      <p:sp>
        <p:nvSpPr>
          <p:cNvPr id="8" name="Text 5"/>
          <p:cNvSpPr/>
          <p:nvPr/>
        </p:nvSpPr>
        <p:spPr>
          <a:xfrm>
            <a:off x="2037993" y="6069211"/>
            <a:ext cx="3295888"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Learn about the basics of TensorFlow and how it can help you develop machine learning models.</a:t>
            </a:r>
            <a:endParaRPr lang="en-US" sz="1750" dirty="0"/>
          </a:p>
        </p:txBody>
      </p:sp>
      <p:pic>
        <p:nvPicPr>
          <p:cNvPr id="9" name="Image 1" descr="preencoded.png"/>
          <p:cNvPicPr>
            <a:picLocks noChangeAspect="1"/>
          </p:cNvPicPr>
          <p:nvPr/>
        </p:nvPicPr>
        <p:blipFill>
          <a:blip r:embed="rId4"/>
          <a:stretch>
            <a:fillRect/>
          </a:stretch>
        </p:blipFill>
        <p:spPr>
          <a:xfrm>
            <a:off x="5667137" y="2838093"/>
            <a:ext cx="3296007" cy="2037040"/>
          </a:xfrm>
          <a:prstGeom prst="rect">
            <a:avLst/>
          </a:prstGeom>
        </p:spPr>
      </p:pic>
      <p:sp>
        <p:nvSpPr>
          <p:cNvPr id="10" name="Text 6"/>
          <p:cNvSpPr/>
          <p:nvPr/>
        </p:nvSpPr>
        <p:spPr>
          <a:xfrm>
            <a:off x="5667137" y="5152787"/>
            <a:ext cx="265176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Installing TensorFlow</a:t>
            </a:r>
            <a:endParaRPr lang="en-US" sz="2187" dirty="0"/>
          </a:p>
        </p:txBody>
      </p:sp>
      <p:sp>
        <p:nvSpPr>
          <p:cNvPr id="11" name="Text 7"/>
          <p:cNvSpPr/>
          <p:nvPr/>
        </p:nvSpPr>
        <p:spPr>
          <a:xfrm>
            <a:off x="5667137" y="5722144"/>
            <a:ext cx="3296007" cy="1066205"/>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Get started with the installation process and start exploring the power of this tool.</a:t>
            </a:r>
            <a:endParaRPr lang="en-US" sz="1750" dirty="0"/>
          </a:p>
        </p:txBody>
      </p:sp>
      <p:pic>
        <p:nvPicPr>
          <p:cNvPr id="12" name="Image 2" descr="preencoded.png"/>
          <p:cNvPicPr>
            <a:picLocks noChangeAspect="1"/>
          </p:cNvPicPr>
          <p:nvPr/>
        </p:nvPicPr>
        <p:blipFill>
          <a:blip r:embed="rId5"/>
          <a:stretch>
            <a:fillRect/>
          </a:stretch>
        </p:blipFill>
        <p:spPr>
          <a:xfrm>
            <a:off x="9296400" y="2838093"/>
            <a:ext cx="3296007" cy="2037040"/>
          </a:xfrm>
          <a:prstGeom prst="rect">
            <a:avLst/>
          </a:prstGeom>
        </p:spPr>
      </p:pic>
      <p:sp>
        <p:nvSpPr>
          <p:cNvPr id="13" name="Text 8"/>
          <p:cNvSpPr/>
          <p:nvPr/>
        </p:nvSpPr>
        <p:spPr>
          <a:xfrm>
            <a:off x="9296400" y="5152787"/>
            <a:ext cx="28498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Understanding Tensors</a:t>
            </a:r>
            <a:endParaRPr lang="en-US" sz="2187" dirty="0"/>
          </a:p>
        </p:txBody>
      </p:sp>
      <p:sp>
        <p:nvSpPr>
          <p:cNvPr id="14" name="Text 9"/>
          <p:cNvSpPr/>
          <p:nvPr/>
        </p:nvSpPr>
        <p:spPr>
          <a:xfrm>
            <a:off x="9296400" y="5722144"/>
            <a:ext cx="3296007" cy="1066205"/>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Explore the importance of Tensors and how they work within TensorFlow.</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txBody>
          <a:bodyPr/>
          <a:lstStyle/>
          <a:p>
            <a:endParaRPr lang="en-US"/>
          </a:p>
        </p:txBody>
      </p:sp>
      <p:sp>
        <p:nvSpPr>
          <p:cNvPr id="6" name="Text 3"/>
          <p:cNvSpPr/>
          <p:nvPr/>
        </p:nvSpPr>
        <p:spPr>
          <a:xfrm>
            <a:off x="2037993" y="376535"/>
            <a:ext cx="58597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Initialization of Tensors</a:t>
            </a:r>
            <a:endParaRPr lang="en-US" sz="4374" dirty="0"/>
          </a:p>
        </p:txBody>
      </p:sp>
      <p:sp>
        <p:nvSpPr>
          <p:cNvPr id="7" name="Text 4"/>
          <p:cNvSpPr/>
          <p:nvPr/>
        </p:nvSpPr>
        <p:spPr>
          <a:xfrm>
            <a:off x="2037993" y="1404164"/>
            <a:ext cx="10554414"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Initializing tensors is a crucial step in machine learning. In this section, we will explore different methods of tensor initialization and when to use them.</a:t>
            </a:r>
            <a:endParaRPr lang="en-US" sz="1750" dirty="0"/>
          </a:p>
        </p:txBody>
      </p:sp>
      <p:sp>
        <p:nvSpPr>
          <p:cNvPr id="8" name="Shape 5"/>
          <p:cNvSpPr/>
          <p:nvPr/>
        </p:nvSpPr>
        <p:spPr>
          <a:xfrm>
            <a:off x="2037993" y="2538472"/>
            <a:ext cx="499943" cy="499943"/>
          </a:xfrm>
          <a:prstGeom prst="roundRect">
            <a:avLst>
              <a:gd name="adj" fmla="val 26667"/>
            </a:avLst>
          </a:prstGeom>
          <a:solidFill>
            <a:srgbClr val="393636"/>
          </a:solidFill>
          <a:ln/>
        </p:spPr>
        <p:txBody>
          <a:bodyPr/>
          <a:lstStyle/>
          <a:p>
            <a:endParaRPr lang="en-US"/>
          </a:p>
        </p:txBody>
      </p:sp>
      <p:sp>
        <p:nvSpPr>
          <p:cNvPr id="9" name="Text 6"/>
          <p:cNvSpPr/>
          <p:nvPr/>
        </p:nvSpPr>
        <p:spPr>
          <a:xfrm>
            <a:off x="2215516" y="2542907"/>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2760107" y="2614791"/>
            <a:ext cx="410718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Why Tensor Initialization Matters</a:t>
            </a:r>
            <a:endParaRPr lang="en-US" sz="2187" dirty="0"/>
          </a:p>
        </p:txBody>
      </p:sp>
      <p:sp>
        <p:nvSpPr>
          <p:cNvPr id="11" name="Text 8"/>
          <p:cNvSpPr/>
          <p:nvPr/>
        </p:nvSpPr>
        <p:spPr>
          <a:xfrm>
            <a:off x="2760108" y="3146911"/>
            <a:ext cx="4444008" cy="1066205"/>
          </a:xfrm>
          <a:prstGeom prst="rect">
            <a:avLst/>
          </a:prstGeom>
          <a:noFill/>
          <a:ln/>
        </p:spPr>
        <p:txBody>
          <a:bodyPr wrap="square" rtlCol="0" anchor="t"/>
          <a:lstStyle/>
          <a:p>
            <a:pPr marL="0" indent="0">
              <a:lnSpc>
                <a:spcPts val="2799"/>
              </a:lnSpc>
              <a:buNone/>
            </a:pPr>
            <a:r>
              <a:rPr lang="en-US" sz="1600" b="0" i="0" dirty="0">
                <a:solidFill>
                  <a:srgbClr val="D1D5DB"/>
                </a:solidFill>
                <a:effectLst/>
                <a:latin typeface="Söhne"/>
              </a:rPr>
              <a:t>Tensor initialization is a crucial aspect in training machine learning models, especially neural networks. The choice of how you initialize the parameters (weights and biases) in your model can significantly impact the training process and the ultimate performance of the model. </a:t>
            </a:r>
            <a:endParaRPr lang="en-US" sz="1750" dirty="0"/>
          </a:p>
        </p:txBody>
      </p:sp>
      <p:sp>
        <p:nvSpPr>
          <p:cNvPr id="12" name="Shape 9"/>
          <p:cNvSpPr/>
          <p:nvPr/>
        </p:nvSpPr>
        <p:spPr>
          <a:xfrm>
            <a:off x="7426285" y="2538472"/>
            <a:ext cx="499943" cy="499943"/>
          </a:xfrm>
          <a:prstGeom prst="roundRect">
            <a:avLst>
              <a:gd name="adj" fmla="val 26667"/>
            </a:avLst>
          </a:prstGeom>
          <a:solidFill>
            <a:srgbClr val="393636"/>
          </a:solidFill>
          <a:ln/>
        </p:spPr>
        <p:txBody>
          <a:bodyPr/>
          <a:lstStyle/>
          <a:p>
            <a:endParaRPr lang="en-US"/>
          </a:p>
        </p:txBody>
      </p:sp>
      <p:sp>
        <p:nvSpPr>
          <p:cNvPr id="13" name="Text 10"/>
          <p:cNvSpPr/>
          <p:nvPr/>
        </p:nvSpPr>
        <p:spPr>
          <a:xfrm>
            <a:off x="7580949" y="2542907"/>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8148399" y="2614791"/>
            <a:ext cx="38557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Different Initialization Methods</a:t>
            </a:r>
            <a:endParaRPr lang="en-US" sz="2187" dirty="0"/>
          </a:p>
        </p:txBody>
      </p:sp>
      <p:sp>
        <p:nvSpPr>
          <p:cNvPr id="15" name="Text 12"/>
          <p:cNvSpPr/>
          <p:nvPr/>
        </p:nvSpPr>
        <p:spPr>
          <a:xfrm>
            <a:off x="8148400" y="3146911"/>
            <a:ext cx="4444008"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C9C2C0"/>
                </a:solidFill>
                <a:latin typeface="Gelasio" pitchFamily="34" charset="0"/>
                <a:ea typeface="Gelasio" pitchFamily="34" charset="-122"/>
                <a:cs typeface="Gelasio" pitchFamily="34" charset="-120"/>
              </a:rPr>
              <a:t>Random</a:t>
            </a:r>
          </a:p>
          <a:p>
            <a:pPr marL="285750" indent="-285750">
              <a:lnSpc>
                <a:spcPts val="2799"/>
              </a:lnSpc>
              <a:buFont typeface="Arial" panose="020B0604020202020204" pitchFamily="34" charset="0"/>
              <a:buChar char="•"/>
            </a:pPr>
            <a:r>
              <a:rPr lang="en-US" sz="1750" dirty="0">
                <a:solidFill>
                  <a:srgbClr val="C9C2C0"/>
                </a:solidFill>
                <a:latin typeface="Gelasio" pitchFamily="34" charset="0"/>
                <a:ea typeface="Gelasio" pitchFamily="34" charset="-122"/>
              </a:rPr>
              <a:t>Zero</a:t>
            </a:r>
            <a:endParaRPr lang="en-US" sz="1750" dirty="0"/>
          </a:p>
        </p:txBody>
      </p:sp>
      <p:sp>
        <p:nvSpPr>
          <p:cNvPr id="17" name="Text 14"/>
          <p:cNvSpPr/>
          <p:nvPr/>
        </p:nvSpPr>
        <p:spPr>
          <a:xfrm>
            <a:off x="2196465" y="5612963"/>
            <a:ext cx="182880"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diagram of different types of objects&#10;&#10;Description automatically generated">
            <a:extLst>
              <a:ext uri="{FF2B5EF4-FFF2-40B4-BE49-F238E27FC236}">
                <a16:creationId xmlns:a16="http://schemas.microsoft.com/office/drawing/2014/main" id="{532EE818-439E-A9C5-A030-D0E538A7F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03" y="603748"/>
            <a:ext cx="12838393" cy="70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8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33053"/>
          </a:xfrm>
          <a:prstGeom prst="rect">
            <a:avLst/>
          </a:prstGeom>
          <a:solidFill>
            <a:srgbClr val="464342"/>
          </a:solidFill>
          <a:ln/>
        </p:spPr>
        <p:txBody>
          <a:bodyPr/>
          <a:lstStyle/>
          <a:p>
            <a:endParaRPr lang="en-US"/>
          </a:p>
        </p:txBody>
      </p:sp>
      <p:sp>
        <p:nvSpPr>
          <p:cNvPr id="4" name="Text 2"/>
          <p:cNvSpPr/>
          <p:nvPr/>
        </p:nvSpPr>
        <p:spPr>
          <a:xfrm>
            <a:off x="4420791" y="559713"/>
            <a:ext cx="6705600" cy="636032"/>
          </a:xfrm>
          <a:prstGeom prst="rect">
            <a:avLst/>
          </a:prstGeom>
          <a:noFill/>
          <a:ln/>
        </p:spPr>
        <p:txBody>
          <a:bodyPr wrap="none" rtlCol="0" anchor="t"/>
          <a:lstStyle/>
          <a:p>
            <a:pPr marL="0" indent="0">
              <a:lnSpc>
                <a:spcPts val="5008"/>
              </a:lnSpc>
              <a:buNone/>
            </a:pPr>
            <a:r>
              <a:rPr lang="en-US" sz="4007" dirty="0">
                <a:solidFill>
                  <a:srgbClr val="EBCCBB"/>
                </a:solidFill>
                <a:latin typeface="Gelasio" pitchFamily="34" charset="0"/>
                <a:ea typeface="Gelasio" pitchFamily="34" charset="-122"/>
                <a:cs typeface="Gelasio" pitchFamily="34" charset="-120"/>
              </a:rPr>
              <a:t>Indexing and Slicing a Tensor</a:t>
            </a:r>
            <a:endParaRPr lang="en-US" sz="4007" dirty="0"/>
          </a:p>
        </p:txBody>
      </p:sp>
      <p:sp>
        <p:nvSpPr>
          <p:cNvPr id="5" name="Text 3"/>
          <p:cNvSpPr/>
          <p:nvPr/>
        </p:nvSpPr>
        <p:spPr>
          <a:xfrm>
            <a:off x="4420791" y="1501021"/>
            <a:ext cx="9446419" cy="651510"/>
          </a:xfrm>
          <a:prstGeom prst="rect">
            <a:avLst/>
          </a:prstGeom>
          <a:noFill/>
          <a:ln/>
        </p:spPr>
        <p:txBody>
          <a:bodyPr wrap="square" rtlCol="0" anchor="t"/>
          <a:lstStyle/>
          <a:p>
            <a:pPr marL="0" indent="0">
              <a:lnSpc>
                <a:spcPts val="2564"/>
              </a:lnSpc>
              <a:buNone/>
            </a:pPr>
            <a:r>
              <a:rPr lang="en-US" sz="1603" dirty="0">
                <a:solidFill>
                  <a:srgbClr val="C9C2C0"/>
                </a:solidFill>
                <a:latin typeface="Gelasio" pitchFamily="34" charset="0"/>
                <a:ea typeface="Gelasio" pitchFamily="34" charset="-122"/>
                <a:cs typeface="Gelasio" pitchFamily="34" charset="-120"/>
              </a:rPr>
              <a:t>Learn the key concepts of accessing, modifying, and slicing elements in a Tensor. This section will help you navigate your way through the Tensor structure.</a:t>
            </a:r>
            <a:endParaRPr lang="en-US" sz="1603" dirty="0"/>
          </a:p>
        </p:txBody>
      </p:sp>
      <p:sp>
        <p:nvSpPr>
          <p:cNvPr id="6" name="Shape 4"/>
          <p:cNvSpPr/>
          <p:nvPr/>
        </p:nvSpPr>
        <p:spPr>
          <a:xfrm>
            <a:off x="4705826" y="2381488"/>
            <a:ext cx="40600" cy="5291852"/>
          </a:xfrm>
          <a:prstGeom prst="rect">
            <a:avLst/>
          </a:prstGeom>
          <a:solidFill>
            <a:srgbClr val="393636"/>
          </a:solidFill>
          <a:ln/>
        </p:spPr>
        <p:txBody>
          <a:bodyPr/>
          <a:lstStyle/>
          <a:p>
            <a:endParaRPr lang="en-US"/>
          </a:p>
        </p:txBody>
      </p:sp>
      <p:sp>
        <p:nvSpPr>
          <p:cNvPr id="7" name="Shape 5"/>
          <p:cNvSpPr/>
          <p:nvPr/>
        </p:nvSpPr>
        <p:spPr>
          <a:xfrm>
            <a:off x="4955024" y="2749094"/>
            <a:ext cx="712351" cy="40600"/>
          </a:xfrm>
          <a:prstGeom prst="rect">
            <a:avLst/>
          </a:prstGeom>
          <a:solidFill>
            <a:srgbClr val="393636"/>
          </a:solidFill>
          <a:ln/>
        </p:spPr>
        <p:txBody>
          <a:bodyPr/>
          <a:lstStyle/>
          <a:p>
            <a:endParaRPr lang="en-US"/>
          </a:p>
        </p:txBody>
      </p:sp>
      <p:sp>
        <p:nvSpPr>
          <p:cNvPr id="8" name="Shape 6"/>
          <p:cNvSpPr/>
          <p:nvPr/>
        </p:nvSpPr>
        <p:spPr>
          <a:xfrm>
            <a:off x="4497110" y="2540556"/>
            <a:ext cx="457914" cy="457914"/>
          </a:xfrm>
          <a:prstGeom prst="roundRect">
            <a:avLst>
              <a:gd name="adj" fmla="val 26670"/>
            </a:avLst>
          </a:prstGeom>
          <a:solidFill>
            <a:srgbClr val="393636"/>
          </a:solidFill>
          <a:ln/>
        </p:spPr>
        <p:txBody>
          <a:bodyPr/>
          <a:lstStyle/>
          <a:p>
            <a:endParaRPr lang="en-US"/>
          </a:p>
        </p:txBody>
      </p:sp>
      <p:sp>
        <p:nvSpPr>
          <p:cNvPr id="9" name="Text 7"/>
          <p:cNvSpPr/>
          <p:nvPr/>
        </p:nvSpPr>
        <p:spPr>
          <a:xfrm>
            <a:off x="4661297" y="2578656"/>
            <a:ext cx="129540" cy="381595"/>
          </a:xfrm>
          <a:prstGeom prst="rect">
            <a:avLst/>
          </a:prstGeom>
          <a:noFill/>
          <a:ln/>
        </p:spPr>
        <p:txBody>
          <a:bodyPr wrap="none" rtlCol="0" anchor="t"/>
          <a:lstStyle/>
          <a:p>
            <a:pPr marL="0" indent="0" algn="ctr">
              <a:lnSpc>
                <a:spcPts val="3005"/>
              </a:lnSpc>
              <a:buNone/>
            </a:pPr>
            <a:r>
              <a:rPr lang="en-US" sz="2404" dirty="0">
                <a:solidFill>
                  <a:srgbClr val="EBCCBB"/>
                </a:solidFill>
                <a:latin typeface="Gelasio" pitchFamily="34" charset="0"/>
                <a:ea typeface="Gelasio" pitchFamily="34" charset="-122"/>
                <a:cs typeface="Gelasio" pitchFamily="34" charset="-120"/>
              </a:rPr>
              <a:t>1</a:t>
            </a:r>
            <a:endParaRPr lang="en-US" sz="2404" dirty="0"/>
          </a:p>
        </p:txBody>
      </p:sp>
      <p:sp>
        <p:nvSpPr>
          <p:cNvPr id="10" name="Text 8"/>
          <p:cNvSpPr/>
          <p:nvPr/>
        </p:nvSpPr>
        <p:spPr>
          <a:xfrm>
            <a:off x="5845493" y="2584966"/>
            <a:ext cx="3131820" cy="318016"/>
          </a:xfrm>
          <a:prstGeom prst="rect">
            <a:avLst/>
          </a:prstGeom>
          <a:noFill/>
          <a:ln/>
        </p:spPr>
        <p:txBody>
          <a:bodyPr wrap="none" rtlCol="0" anchor="t"/>
          <a:lstStyle/>
          <a:p>
            <a:pPr marL="0" indent="0" algn="l">
              <a:lnSpc>
                <a:spcPts val="2504"/>
              </a:lnSpc>
              <a:buNone/>
            </a:pPr>
            <a:r>
              <a:rPr lang="en-US" sz="2003" dirty="0">
                <a:solidFill>
                  <a:srgbClr val="EBCCBB"/>
                </a:solidFill>
                <a:latin typeface="Gelasio" pitchFamily="34" charset="0"/>
                <a:ea typeface="Gelasio" pitchFamily="34" charset="-122"/>
                <a:cs typeface="Gelasio" pitchFamily="34" charset="-120"/>
              </a:rPr>
              <a:t>Accessing Specific Elements</a:t>
            </a:r>
            <a:endParaRPr lang="en-US" sz="2003" dirty="0"/>
          </a:p>
        </p:txBody>
      </p:sp>
      <p:sp>
        <p:nvSpPr>
          <p:cNvPr id="12" name="Shape 10"/>
          <p:cNvSpPr/>
          <p:nvPr/>
        </p:nvSpPr>
        <p:spPr>
          <a:xfrm>
            <a:off x="4955024" y="4580870"/>
            <a:ext cx="712351" cy="40600"/>
          </a:xfrm>
          <a:prstGeom prst="rect">
            <a:avLst/>
          </a:prstGeom>
          <a:solidFill>
            <a:srgbClr val="393636"/>
          </a:solidFill>
          <a:ln/>
        </p:spPr>
        <p:txBody>
          <a:bodyPr/>
          <a:lstStyle/>
          <a:p>
            <a:endParaRPr lang="en-US"/>
          </a:p>
        </p:txBody>
      </p:sp>
      <p:sp>
        <p:nvSpPr>
          <p:cNvPr id="13" name="Shape 11"/>
          <p:cNvSpPr/>
          <p:nvPr/>
        </p:nvSpPr>
        <p:spPr>
          <a:xfrm>
            <a:off x="4497110" y="4372332"/>
            <a:ext cx="457914" cy="457914"/>
          </a:xfrm>
          <a:prstGeom prst="roundRect">
            <a:avLst>
              <a:gd name="adj" fmla="val 26670"/>
            </a:avLst>
          </a:prstGeom>
          <a:solidFill>
            <a:srgbClr val="393636"/>
          </a:solidFill>
          <a:ln/>
        </p:spPr>
        <p:txBody>
          <a:bodyPr/>
          <a:lstStyle/>
          <a:p>
            <a:endParaRPr lang="en-US"/>
          </a:p>
        </p:txBody>
      </p:sp>
      <p:sp>
        <p:nvSpPr>
          <p:cNvPr id="14" name="Text 12"/>
          <p:cNvSpPr/>
          <p:nvPr/>
        </p:nvSpPr>
        <p:spPr>
          <a:xfrm>
            <a:off x="4642247" y="4410432"/>
            <a:ext cx="167640" cy="381595"/>
          </a:xfrm>
          <a:prstGeom prst="rect">
            <a:avLst/>
          </a:prstGeom>
          <a:noFill/>
          <a:ln/>
        </p:spPr>
        <p:txBody>
          <a:bodyPr wrap="none" rtlCol="0" anchor="t"/>
          <a:lstStyle/>
          <a:p>
            <a:pPr marL="0" indent="0" algn="ctr">
              <a:lnSpc>
                <a:spcPts val="3005"/>
              </a:lnSpc>
              <a:buNone/>
            </a:pPr>
            <a:r>
              <a:rPr lang="en-US" sz="2404" dirty="0">
                <a:solidFill>
                  <a:srgbClr val="EBCCBB"/>
                </a:solidFill>
                <a:latin typeface="Gelasio" pitchFamily="34" charset="0"/>
                <a:ea typeface="Gelasio" pitchFamily="34" charset="-122"/>
                <a:cs typeface="Gelasio" pitchFamily="34" charset="-120"/>
              </a:rPr>
              <a:t>2</a:t>
            </a:r>
            <a:endParaRPr lang="en-US" sz="2404" dirty="0"/>
          </a:p>
        </p:txBody>
      </p:sp>
      <p:sp>
        <p:nvSpPr>
          <p:cNvPr id="15" name="Text 13"/>
          <p:cNvSpPr/>
          <p:nvPr/>
        </p:nvSpPr>
        <p:spPr>
          <a:xfrm>
            <a:off x="5845493" y="4416743"/>
            <a:ext cx="2316480" cy="318016"/>
          </a:xfrm>
          <a:prstGeom prst="rect">
            <a:avLst/>
          </a:prstGeom>
          <a:noFill/>
          <a:ln/>
        </p:spPr>
        <p:txBody>
          <a:bodyPr wrap="none" rtlCol="0" anchor="t"/>
          <a:lstStyle/>
          <a:p>
            <a:pPr marL="0" indent="0" algn="l">
              <a:lnSpc>
                <a:spcPts val="2504"/>
              </a:lnSpc>
              <a:buNone/>
            </a:pPr>
            <a:r>
              <a:rPr lang="en-US" sz="2003" dirty="0">
                <a:solidFill>
                  <a:srgbClr val="EBCCBB"/>
                </a:solidFill>
                <a:latin typeface="Gelasio" pitchFamily="34" charset="0"/>
                <a:ea typeface="Gelasio" pitchFamily="34" charset="-122"/>
                <a:cs typeface="Gelasio" pitchFamily="34" charset="-120"/>
              </a:rPr>
              <a:t>Indexing and Slicing</a:t>
            </a:r>
            <a:endParaRPr lang="en-US" sz="2003" dirty="0"/>
          </a:p>
        </p:txBody>
      </p:sp>
      <p:sp>
        <p:nvSpPr>
          <p:cNvPr id="17" name="Shape 15"/>
          <p:cNvSpPr/>
          <p:nvPr/>
        </p:nvSpPr>
        <p:spPr>
          <a:xfrm>
            <a:off x="4955024" y="6412647"/>
            <a:ext cx="712351" cy="40600"/>
          </a:xfrm>
          <a:prstGeom prst="rect">
            <a:avLst/>
          </a:prstGeom>
          <a:solidFill>
            <a:srgbClr val="393636"/>
          </a:solidFill>
          <a:ln/>
        </p:spPr>
        <p:txBody>
          <a:bodyPr/>
          <a:lstStyle/>
          <a:p>
            <a:endParaRPr lang="en-US"/>
          </a:p>
        </p:txBody>
      </p:sp>
      <p:sp>
        <p:nvSpPr>
          <p:cNvPr id="18" name="Shape 16"/>
          <p:cNvSpPr/>
          <p:nvPr/>
        </p:nvSpPr>
        <p:spPr>
          <a:xfrm>
            <a:off x="4497110" y="6204109"/>
            <a:ext cx="457914" cy="457914"/>
          </a:xfrm>
          <a:prstGeom prst="roundRect">
            <a:avLst>
              <a:gd name="adj" fmla="val 26670"/>
            </a:avLst>
          </a:prstGeom>
          <a:solidFill>
            <a:srgbClr val="393636"/>
          </a:solidFill>
          <a:ln/>
        </p:spPr>
        <p:txBody>
          <a:bodyPr/>
          <a:lstStyle/>
          <a:p>
            <a:endParaRPr lang="en-US"/>
          </a:p>
        </p:txBody>
      </p:sp>
      <p:sp>
        <p:nvSpPr>
          <p:cNvPr id="19" name="Text 17"/>
          <p:cNvSpPr/>
          <p:nvPr/>
        </p:nvSpPr>
        <p:spPr>
          <a:xfrm>
            <a:off x="4642247" y="6242209"/>
            <a:ext cx="167640" cy="381595"/>
          </a:xfrm>
          <a:prstGeom prst="rect">
            <a:avLst/>
          </a:prstGeom>
          <a:noFill/>
          <a:ln/>
        </p:spPr>
        <p:txBody>
          <a:bodyPr wrap="none" rtlCol="0" anchor="t"/>
          <a:lstStyle/>
          <a:p>
            <a:pPr marL="0" indent="0" algn="ctr">
              <a:lnSpc>
                <a:spcPts val="3005"/>
              </a:lnSpc>
              <a:buNone/>
            </a:pPr>
            <a:r>
              <a:rPr lang="en-US" sz="2404" dirty="0">
                <a:solidFill>
                  <a:srgbClr val="EBCCBB"/>
                </a:solidFill>
                <a:latin typeface="Gelasio" pitchFamily="34" charset="0"/>
                <a:ea typeface="Gelasio" pitchFamily="34" charset="-122"/>
                <a:cs typeface="Gelasio" pitchFamily="34" charset="-120"/>
              </a:rPr>
              <a:t>3</a:t>
            </a:r>
            <a:endParaRPr lang="en-US" sz="2404" dirty="0"/>
          </a:p>
        </p:txBody>
      </p:sp>
      <p:sp>
        <p:nvSpPr>
          <p:cNvPr id="20" name="Text 18"/>
          <p:cNvSpPr/>
          <p:nvPr/>
        </p:nvSpPr>
        <p:spPr>
          <a:xfrm>
            <a:off x="5845493" y="6248519"/>
            <a:ext cx="3101340" cy="318016"/>
          </a:xfrm>
          <a:prstGeom prst="rect">
            <a:avLst/>
          </a:prstGeom>
          <a:noFill/>
          <a:ln/>
        </p:spPr>
        <p:txBody>
          <a:bodyPr wrap="none" rtlCol="0" anchor="t"/>
          <a:lstStyle/>
          <a:p>
            <a:pPr marL="0" indent="0" algn="l">
              <a:lnSpc>
                <a:spcPts val="2504"/>
              </a:lnSpc>
              <a:buNone/>
            </a:pPr>
            <a:r>
              <a:rPr lang="en-US" sz="2003" dirty="0">
                <a:solidFill>
                  <a:srgbClr val="EBCCBB"/>
                </a:solidFill>
                <a:latin typeface="Gelasio" pitchFamily="34" charset="0"/>
                <a:ea typeface="Gelasio" pitchFamily="34" charset="-122"/>
                <a:cs typeface="Gelasio" pitchFamily="34" charset="-120"/>
              </a:rPr>
              <a:t>Modifying Tensor Elements</a:t>
            </a:r>
            <a:endParaRPr lang="en-US" sz="2003" dirty="0"/>
          </a:p>
        </p:txBody>
      </p:sp>
      <p:pic>
        <p:nvPicPr>
          <p:cNvPr id="22" name="Image 0" descr="preencoded.png"/>
          <p:cNvPicPr>
            <a:picLocks noChangeAspect="1"/>
          </p:cNvPicPr>
          <p:nvPr/>
        </p:nvPicPr>
        <p:blipFill>
          <a:blip r:embed="rId3"/>
          <a:stretch>
            <a:fillRect/>
          </a:stretch>
        </p:blipFill>
        <p:spPr>
          <a:xfrm>
            <a:off x="0" y="0"/>
            <a:ext cx="3657600" cy="82330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txBody>
          <a:bodyPr/>
          <a:lstStyle/>
          <a:p>
            <a:endParaRPr lang="en-US"/>
          </a:p>
        </p:txBody>
      </p:sp>
      <p:sp>
        <p:nvSpPr>
          <p:cNvPr id="6" name="Text 3"/>
          <p:cNvSpPr/>
          <p:nvPr/>
        </p:nvSpPr>
        <p:spPr>
          <a:xfrm>
            <a:off x="2037993" y="376535"/>
            <a:ext cx="5859780" cy="694373"/>
          </a:xfrm>
          <a:prstGeom prst="rect">
            <a:avLst/>
          </a:prstGeom>
          <a:noFill/>
          <a:ln/>
        </p:spPr>
        <p:txBody>
          <a:bodyPr wrap="none" rtlCol="0" anchor="t"/>
          <a:lstStyle/>
          <a:p>
            <a:pPr marL="0" indent="0" algn="l">
              <a:lnSpc>
                <a:spcPts val="2504"/>
              </a:lnSpc>
              <a:buNone/>
            </a:pPr>
            <a:r>
              <a:rPr lang="en-US" sz="4400" dirty="0">
                <a:solidFill>
                  <a:srgbClr val="EBCCBB"/>
                </a:solidFill>
                <a:latin typeface="Gelasio" pitchFamily="34" charset="0"/>
                <a:ea typeface="Gelasio" pitchFamily="34" charset="-122"/>
                <a:cs typeface="Gelasio" pitchFamily="34" charset="-120"/>
              </a:rPr>
              <a:t>Accessing Specific Elements</a:t>
            </a:r>
            <a:endParaRPr lang="en-US" sz="4400" dirty="0"/>
          </a:p>
        </p:txBody>
      </p:sp>
      <p:sp>
        <p:nvSpPr>
          <p:cNvPr id="17" name="Text 14"/>
          <p:cNvSpPr/>
          <p:nvPr/>
        </p:nvSpPr>
        <p:spPr>
          <a:xfrm>
            <a:off x="2196465" y="5612963"/>
            <a:ext cx="182880" cy="416481"/>
          </a:xfrm>
          <a:prstGeom prst="rect">
            <a:avLst/>
          </a:prstGeom>
          <a:noFill/>
          <a:ln/>
        </p:spPr>
        <p:txBody>
          <a:bodyPr wrap="none" rtlCol="0" anchor="t"/>
          <a:lstStyle/>
          <a:p>
            <a:pPr marL="0" indent="0" algn="ctr">
              <a:lnSpc>
                <a:spcPts val="3281"/>
              </a:lnSpc>
              <a:buNone/>
            </a:pPr>
            <a:endParaRPr lang="en-US" sz="2624" dirty="0"/>
          </a:p>
        </p:txBody>
      </p:sp>
      <p:pic>
        <p:nvPicPr>
          <p:cNvPr id="18" name="Picture 17">
            <a:extLst>
              <a:ext uri="{FF2B5EF4-FFF2-40B4-BE49-F238E27FC236}">
                <a16:creationId xmlns:a16="http://schemas.microsoft.com/office/drawing/2014/main" id="{3FE374FC-05A9-664B-D6F8-7CC70EDCFCE7}"/>
              </a:ext>
            </a:extLst>
          </p:cNvPr>
          <p:cNvPicPr>
            <a:picLocks noChangeAspect="1"/>
          </p:cNvPicPr>
          <p:nvPr/>
        </p:nvPicPr>
        <p:blipFill>
          <a:blip r:embed="rId4"/>
          <a:stretch>
            <a:fillRect/>
          </a:stretch>
        </p:blipFill>
        <p:spPr>
          <a:xfrm>
            <a:off x="2062903" y="969007"/>
            <a:ext cx="8515023" cy="1990354"/>
          </a:xfrm>
          <a:prstGeom prst="rect">
            <a:avLst/>
          </a:prstGeom>
        </p:spPr>
      </p:pic>
      <p:pic>
        <p:nvPicPr>
          <p:cNvPr id="20" name="Picture 19">
            <a:extLst>
              <a:ext uri="{FF2B5EF4-FFF2-40B4-BE49-F238E27FC236}">
                <a16:creationId xmlns:a16="http://schemas.microsoft.com/office/drawing/2014/main" id="{8B576759-8A7C-F3A0-B249-9DE86C325038}"/>
              </a:ext>
            </a:extLst>
          </p:cNvPr>
          <p:cNvPicPr>
            <a:picLocks noChangeAspect="1"/>
          </p:cNvPicPr>
          <p:nvPr/>
        </p:nvPicPr>
        <p:blipFill>
          <a:blip r:embed="rId5"/>
          <a:stretch>
            <a:fillRect/>
          </a:stretch>
        </p:blipFill>
        <p:spPr>
          <a:xfrm>
            <a:off x="2037993" y="3330176"/>
            <a:ext cx="8539933" cy="1710638"/>
          </a:xfrm>
          <a:prstGeom prst="rect">
            <a:avLst/>
          </a:prstGeom>
        </p:spPr>
      </p:pic>
      <p:pic>
        <p:nvPicPr>
          <p:cNvPr id="22" name="Picture 21">
            <a:extLst>
              <a:ext uri="{FF2B5EF4-FFF2-40B4-BE49-F238E27FC236}">
                <a16:creationId xmlns:a16="http://schemas.microsoft.com/office/drawing/2014/main" id="{9C7A99E0-FB71-82BB-BB89-D2638813A61B}"/>
              </a:ext>
            </a:extLst>
          </p:cNvPr>
          <p:cNvPicPr>
            <a:picLocks noChangeAspect="1"/>
          </p:cNvPicPr>
          <p:nvPr/>
        </p:nvPicPr>
        <p:blipFill>
          <a:blip r:embed="rId6"/>
          <a:stretch>
            <a:fillRect/>
          </a:stretch>
        </p:blipFill>
        <p:spPr>
          <a:xfrm>
            <a:off x="2037993" y="5411629"/>
            <a:ext cx="8551605" cy="2326248"/>
          </a:xfrm>
          <a:prstGeom prst="rect">
            <a:avLst/>
          </a:prstGeom>
        </p:spPr>
      </p:pic>
    </p:spTree>
    <p:extLst>
      <p:ext uri="{BB962C8B-B14F-4D97-AF65-F5344CB8AC3E}">
        <p14:creationId xmlns:p14="http://schemas.microsoft.com/office/powerpoint/2010/main" val="280295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txBody>
          <a:bodyPr/>
          <a:lstStyle/>
          <a:p>
            <a:endParaRPr lang="en-US"/>
          </a:p>
        </p:txBody>
      </p:sp>
      <p:sp>
        <p:nvSpPr>
          <p:cNvPr id="6" name="Text 3"/>
          <p:cNvSpPr/>
          <p:nvPr/>
        </p:nvSpPr>
        <p:spPr>
          <a:xfrm>
            <a:off x="2037993" y="376535"/>
            <a:ext cx="5859780" cy="694373"/>
          </a:xfrm>
          <a:prstGeom prst="rect">
            <a:avLst/>
          </a:prstGeom>
          <a:noFill/>
          <a:ln/>
        </p:spPr>
        <p:txBody>
          <a:bodyPr wrap="none" rtlCol="0" anchor="t"/>
          <a:lstStyle/>
          <a:p>
            <a:pPr marL="0" indent="0" algn="l">
              <a:lnSpc>
                <a:spcPts val="2504"/>
              </a:lnSpc>
              <a:buNone/>
            </a:pPr>
            <a:r>
              <a:rPr lang="en-US" sz="4400" dirty="0">
                <a:solidFill>
                  <a:srgbClr val="EBCCBB"/>
                </a:solidFill>
                <a:latin typeface="Gelasio" pitchFamily="34" charset="0"/>
                <a:ea typeface="Gelasio" pitchFamily="34" charset="-122"/>
                <a:cs typeface="Gelasio" pitchFamily="34" charset="-120"/>
              </a:rPr>
              <a:t>Indexing and Slicing</a:t>
            </a:r>
            <a:endParaRPr lang="en-US" sz="4400" dirty="0"/>
          </a:p>
        </p:txBody>
      </p:sp>
      <p:sp>
        <p:nvSpPr>
          <p:cNvPr id="17" name="Text 14"/>
          <p:cNvSpPr/>
          <p:nvPr/>
        </p:nvSpPr>
        <p:spPr>
          <a:xfrm>
            <a:off x="2196465" y="5612963"/>
            <a:ext cx="182880" cy="416481"/>
          </a:xfrm>
          <a:prstGeom prst="rect">
            <a:avLst/>
          </a:prstGeom>
          <a:noFill/>
          <a:ln/>
        </p:spPr>
        <p:txBody>
          <a:bodyPr wrap="none" rtlCol="0" anchor="t"/>
          <a:lstStyle/>
          <a:p>
            <a:pPr marL="0" indent="0" algn="ctr">
              <a:lnSpc>
                <a:spcPts val="3281"/>
              </a:lnSpc>
              <a:buNone/>
            </a:pPr>
            <a:endParaRPr lang="en-US" sz="2624" dirty="0"/>
          </a:p>
        </p:txBody>
      </p:sp>
      <p:pic>
        <p:nvPicPr>
          <p:cNvPr id="8" name="Picture 7">
            <a:extLst>
              <a:ext uri="{FF2B5EF4-FFF2-40B4-BE49-F238E27FC236}">
                <a16:creationId xmlns:a16="http://schemas.microsoft.com/office/drawing/2014/main" id="{AB4A357C-D314-7ACF-BA8D-39DE673E4901}"/>
              </a:ext>
            </a:extLst>
          </p:cNvPr>
          <p:cNvPicPr>
            <a:picLocks noChangeAspect="1"/>
          </p:cNvPicPr>
          <p:nvPr/>
        </p:nvPicPr>
        <p:blipFill>
          <a:blip r:embed="rId4"/>
          <a:stretch>
            <a:fillRect/>
          </a:stretch>
        </p:blipFill>
        <p:spPr>
          <a:xfrm>
            <a:off x="231870" y="1205802"/>
            <a:ext cx="14071125" cy="6008914"/>
          </a:xfrm>
          <a:prstGeom prst="rect">
            <a:avLst/>
          </a:prstGeom>
        </p:spPr>
      </p:pic>
    </p:spTree>
    <p:extLst>
      <p:ext uri="{BB962C8B-B14F-4D97-AF65-F5344CB8AC3E}">
        <p14:creationId xmlns:p14="http://schemas.microsoft.com/office/powerpoint/2010/main" val="354908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sp>
        <p:nvSpPr>
          <p:cNvPr id="4" name="Text 2"/>
          <p:cNvSpPr/>
          <p:nvPr/>
        </p:nvSpPr>
        <p:spPr>
          <a:xfrm>
            <a:off x="2037993" y="1496139"/>
            <a:ext cx="48539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Reshaping a Tensor</a:t>
            </a:r>
            <a:endParaRPr lang="en-US" sz="4374" dirty="0"/>
          </a:p>
        </p:txBody>
      </p:sp>
      <p:sp>
        <p:nvSpPr>
          <p:cNvPr id="5" name="Text 3"/>
          <p:cNvSpPr/>
          <p:nvPr/>
        </p:nvSpPr>
        <p:spPr>
          <a:xfrm>
            <a:off x="2037993" y="2634853"/>
            <a:ext cx="10554414"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Learn about the best practices and reasons for reshaping a Tensor to make the most out of your complex data. This section teaches you how you can change the shape of a Tensor.</a:t>
            </a:r>
            <a:endParaRPr lang="en-US" sz="1750" dirty="0"/>
          </a:p>
        </p:txBody>
      </p:sp>
      <p:sp>
        <p:nvSpPr>
          <p:cNvPr id="6" name="Shape 4"/>
          <p:cNvSpPr/>
          <p:nvPr/>
        </p:nvSpPr>
        <p:spPr>
          <a:xfrm>
            <a:off x="2037993" y="3595568"/>
            <a:ext cx="3370064" cy="3388036"/>
          </a:xfrm>
          <a:prstGeom prst="roundRect">
            <a:avLst>
              <a:gd name="adj" fmla="val 4249"/>
            </a:avLst>
          </a:prstGeom>
          <a:solidFill>
            <a:srgbClr val="393636"/>
          </a:solidFill>
          <a:ln/>
        </p:spPr>
        <p:txBody>
          <a:bodyPr/>
          <a:lstStyle/>
          <a:p>
            <a:endParaRPr lang="en-US"/>
          </a:p>
        </p:txBody>
      </p:sp>
      <p:sp>
        <p:nvSpPr>
          <p:cNvPr id="7" name="Text 5"/>
          <p:cNvSpPr/>
          <p:nvPr/>
        </p:nvSpPr>
        <p:spPr>
          <a:xfrm>
            <a:off x="2260163" y="3817739"/>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Reasons for Reshaping Tensors</a:t>
            </a:r>
            <a:endParaRPr lang="en-US" sz="2187" dirty="0"/>
          </a:p>
        </p:txBody>
      </p:sp>
      <p:sp>
        <p:nvSpPr>
          <p:cNvPr id="8" name="Text 6"/>
          <p:cNvSpPr/>
          <p:nvPr/>
        </p:nvSpPr>
        <p:spPr>
          <a:xfrm>
            <a:off x="2260163" y="4734282"/>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Understand the importance of reshaping a Tensor for better data visualization and easier comprehension of complex data structures.</a:t>
            </a:r>
            <a:endParaRPr lang="en-US" sz="1750" dirty="0"/>
          </a:p>
        </p:txBody>
      </p:sp>
      <p:sp>
        <p:nvSpPr>
          <p:cNvPr id="9" name="Shape 7"/>
          <p:cNvSpPr/>
          <p:nvPr/>
        </p:nvSpPr>
        <p:spPr>
          <a:xfrm>
            <a:off x="5630228" y="3595567"/>
            <a:ext cx="3370064" cy="3388035"/>
          </a:xfrm>
          <a:prstGeom prst="roundRect">
            <a:avLst>
              <a:gd name="adj" fmla="val 4249"/>
            </a:avLst>
          </a:prstGeom>
          <a:solidFill>
            <a:srgbClr val="393636"/>
          </a:solidFill>
          <a:ln/>
        </p:spPr>
        <p:txBody>
          <a:bodyPr/>
          <a:lstStyle/>
          <a:p>
            <a:endParaRPr lang="en-US"/>
          </a:p>
        </p:txBody>
      </p:sp>
      <p:sp>
        <p:nvSpPr>
          <p:cNvPr id="10" name="Text 8"/>
          <p:cNvSpPr/>
          <p:nvPr/>
        </p:nvSpPr>
        <p:spPr>
          <a:xfrm>
            <a:off x="5852398" y="3817739"/>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Changing the Shape of a Tensor</a:t>
            </a:r>
            <a:endParaRPr lang="en-US" sz="2187" dirty="0"/>
          </a:p>
        </p:txBody>
      </p:sp>
      <p:sp>
        <p:nvSpPr>
          <p:cNvPr id="11" name="Text 9"/>
          <p:cNvSpPr/>
          <p:nvPr/>
        </p:nvSpPr>
        <p:spPr>
          <a:xfrm>
            <a:off x="5852398" y="4734282"/>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Explore how to change the shape of a tensor using various techniques to fit different machine learning models.</a:t>
            </a:r>
            <a:endParaRPr lang="en-US" sz="1750" dirty="0"/>
          </a:p>
        </p:txBody>
      </p:sp>
      <p:sp>
        <p:nvSpPr>
          <p:cNvPr id="12" name="Shape 10"/>
          <p:cNvSpPr/>
          <p:nvPr/>
        </p:nvSpPr>
        <p:spPr>
          <a:xfrm>
            <a:off x="9222462" y="3595568"/>
            <a:ext cx="3370064" cy="3388034"/>
          </a:xfrm>
          <a:prstGeom prst="roundRect">
            <a:avLst>
              <a:gd name="adj" fmla="val 4249"/>
            </a:avLst>
          </a:prstGeom>
          <a:solidFill>
            <a:srgbClr val="393636"/>
          </a:solidFill>
          <a:ln/>
        </p:spPr>
        <p:txBody>
          <a:bodyPr/>
          <a:lstStyle/>
          <a:p>
            <a:endParaRPr lang="en-US"/>
          </a:p>
        </p:txBody>
      </p:sp>
      <p:sp>
        <p:nvSpPr>
          <p:cNvPr id="13" name="Text 11"/>
          <p:cNvSpPr/>
          <p:nvPr/>
        </p:nvSpPr>
        <p:spPr>
          <a:xfrm>
            <a:off x="9444633" y="3817739"/>
            <a:ext cx="253746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Reshaping Examples</a:t>
            </a:r>
            <a:endParaRPr lang="en-US" sz="2187" dirty="0"/>
          </a:p>
        </p:txBody>
      </p:sp>
      <p:sp>
        <p:nvSpPr>
          <p:cNvPr id="14" name="Text 12"/>
          <p:cNvSpPr/>
          <p:nvPr/>
        </p:nvSpPr>
        <p:spPr>
          <a:xfrm>
            <a:off x="9444633" y="4387096"/>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Get hands-on experience with reshaping tensors through useful examples that demonstrate the power of this technique.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US"/>
          </a:p>
        </p:txBody>
      </p:sp>
      <p:sp>
        <p:nvSpPr>
          <p:cNvPr id="3" name="Shape 1"/>
          <p:cNvSpPr/>
          <p:nvPr/>
        </p:nvSpPr>
        <p:spPr>
          <a:xfrm>
            <a:off x="0" y="0"/>
            <a:ext cx="14630400" cy="8229600"/>
          </a:xfrm>
          <a:prstGeom prst="rect">
            <a:avLst/>
          </a:prstGeom>
          <a:solidFill>
            <a:srgbClr val="46434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txBody>
          <a:bodyPr/>
          <a:lstStyle/>
          <a:p>
            <a:endParaRPr lang="en-US"/>
          </a:p>
        </p:txBody>
      </p:sp>
      <p:sp>
        <p:nvSpPr>
          <p:cNvPr id="6" name="Text 3"/>
          <p:cNvSpPr/>
          <p:nvPr/>
        </p:nvSpPr>
        <p:spPr>
          <a:xfrm>
            <a:off x="2037993" y="376535"/>
            <a:ext cx="5859780" cy="694373"/>
          </a:xfrm>
          <a:prstGeom prst="rect">
            <a:avLst/>
          </a:prstGeom>
          <a:noFill/>
          <a:ln/>
        </p:spPr>
        <p:txBody>
          <a:bodyPr wrap="none" rtlCol="0" anchor="t"/>
          <a:lstStyle/>
          <a:p>
            <a:pPr marL="0" indent="0" algn="l">
              <a:lnSpc>
                <a:spcPts val="2504"/>
              </a:lnSpc>
              <a:buNone/>
            </a:pPr>
            <a:r>
              <a:rPr lang="en-US" sz="4400" dirty="0">
                <a:solidFill>
                  <a:srgbClr val="EBCCBB"/>
                </a:solidFill>
                <a:latin typeface="Gelasio" pitchFamily="34" charset="0"/>
                <a:ea typeface="Gelasio" pitchFamily="34" charset="-122"/>
                <a:cs typeface="Gelasio" pitchFamily="34" charset="-120"/>
              </a:rPr>
              <a:t>Reshaping</a:t>
            </a:r>
            <a:endParaRPr lang="en-US" sz="4400" dirty="0"/>
          </a:p>
        </p:txBody>
      </p:sp>
      <p:sp>
        <p:nvSpPr>
          <p:cNvPr id="17" name="Text 14"/>
          <p:cNvSpPr/>
          <p:nvPr/>
        </p:nvSpPr>
        <p:spPr>
          <a:xfrm>
            <a:off x="2196465" y="5612963"/>
            <a:ext cx="182880" cy="416481"/>
          </a:xfrm>
          <a:prstGeom prst="rect">
            <a:avLst/>
          </a:prstGeom>
          <a:noFill/>
          <a:ln/>
        </p:spPr>
        <p:txBody>
          <a:bodyPr wrap="none" rtlCol="0" anchor="t"/>
          <a:lstStyle/>
          <a:p>
            <a:pPr marL="0" indent="0" algn="ctr">
              <a:lnSpc>
                <a:spcPts val="3281"/>
              </a:lnSpc>
              <a:buNone/>
            </a:pPr>
            <a:endParaRPr lang="en-US" sz="2624" dirty="0"/>
          </a:p>
        </p:txBody>
      </p:sp>
      <p:pic>
        <p:nvPicPr>
          <p:cNvPr id="11" name="Picture 10">
            <a:extLst>
              <a:ext uri="{FF2B5EF4-FFF2-40B4-BE49-F238E27FC236}">
                <a16:creationId xmlns:a16="http://schemas.microsoft.com/office/drawing/2014/main" id="{651D42D5-83B1-E97A-D5A1-3648D100B03E}"/>
              </a:ext>
            </a:extLst>
          </p:cNvPr>
          <p:cNvPicPr>
            <a:picLocks noChangeAspect="1"/>
          </p:cNvPicPr>
          <p:nvPr/>
        </p:nvPicPr>
        <p:blipFill>
          <a:blip r:embed="rId4"/>
          <a:stretch>
            <a:fillRect/>
          </a:stretch>
        </p:blipFill>
        <p:spPr>
          <a:xfrm>
            <a:off x="371789" y="1147790"/>
            <a:ext cx="13915670" cy="5946345"/>
          </a:xfrm>
          <a:prstGeom prst="rect">
            <a:avLst/>
          </a:prstGeom>
        </p:spPr>
      </p:pic>
    </p:spTree>
    <p:extLst>
      <p:ext uri="{BB962C8B-B14F-4D97-AF65-F5344CB8AC3E}">
        <p14:creationId xmlns:p14="http://schemas.microsoft.com/office/powerpoint/2010/main" val="205641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567</Words>
  <Application>Microsoft Office PowerPoint</Application>
  <PresentationFormat>Custom</PresentationFormat>
  <Paragraphs>69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Gelasio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Alperen OVAK</cp:lastModifiedBy>
  <cp:revision>2</cp:revision>
  <dcterms:created xsi:type="dcterms:W3CDTF">2023-10-29T20:25:37Z</dcterms:created>
  <dcterms:modified xsi:type="dcterms:W3CDTF">2023-10-29T20:49:50Z</dcterms:modified>
</cp:coreProperties>
</file>