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8" autoAdjust="0"/>
  </p:normalViewPr>
  <p:slideViewPr>
    <p:cSldViewPr>
      <p:cViewPr>
        <p:scale>
          <a:sx n="75" d="100"/>
          <a:sy n="75" d="100"/>
        </p:scale>
        <p:origin x="1224" y="54"/>
      </p:cViewPr>
      <p:guideLst>
        <p:guide orient="horz" pos="6735"/>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AI CUSTOMER SUPPORT SYSTEM</a:t>
            </a:r>
          </a:p>
          <a:p>
            <a:pPr algn="ctr"/>
            <a:r>
              <a:rPr lang="tr-TR" sz="3000" dirty="0">
                <a:latin typeface="Ubuntu"/>
              </a:rPr>
              <a:t>Alperen Sarınay   -  </a:t>
            </a:r>
            <a:r>
              <a:rPr lang="en-US" sz="3000" dirty="0">
                <a:latin typeface="Ubuntu"/>
              </a:rPr>
              <a:t> </a:t>
            </a:r>
            <a:r>
              <a:rPr lang="tr-TR" sz="3000" dirty="0">
                <a:latin typeface="Ubuntu"/>
              </a:rPr>
              <a:t>Arınç Alp Eren  </a:t>
            </a:r>
          </a:p>
          <a:p>
            <a:pPr algn="ctr"/>
            <a:r>
              <a:rPr lang="tr-TR" sz="3000" dirty="0">
                <a:latin typeface="Ubuntu"/>
              </a:rPr>
              <a:t>Atakan Demircioğlu </a:t>
            </a:r>
          </a:p>
          <a:p>
            <a:pPr algn="ctr"/>
            <a:r>
              <a:rPr lang="tr-TR" sz="3000" dirty="0">
                <a:latin typeface="Ubuntu"/>
              </a:rPr>
              <a:t>Muhammed Cavid Aydın</a:t>
            </a:r>
          </a:p>
          <a:p>
            <a:pPr algn="ctr"/>
            <a:endParaRPr dirty="0"/>
          </a:p>
          <a:p>
            <a:pPr algn="ctr"/>
            <a:r>
              <a:rPr lang="tr-TR" sz="3200" dirty="0" err="1"/>
              <a:t>Assist</a:t>
            </a:r>
            <a:r>
              <a:rPr lang="tr-TR" sz="3200" dirty="0"/>
              <a:t>. Prof. Dr. </a:t>
            </a:r>
            <a:r>
              <a:rPr lang="en-US" sz="3200" dirty="0">
                <a:solidFill>
                  <a:srgbClr val="000000"/>
                </a:solidFill>
                <a:latin typeface="Ubuntu"/>
                <a:ea typeface="Times New Roman"/>
              </a:rPr>
              <a:t>Roya CHOUPANI</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37 Resim"/>
          <p:cNvPicPr/>
          <p:nvPr/>
        </p:nvPicPr>
        <p:blipFill>
          <a:blip r:embed="rId2"/>
          <a:stretch>
            <a:fillRect/>
          </a:stretch>
        </p:blipFill>
        <p:spPr>
          <a:xfrm>
            <a:off x="576000" y="576000"/>
            <a:ext cx="2160000" cy="2160000"/>
          </a:xfrm>
          <a:prstGeom prst="rect">
            <a:avLst/>
          </a:prstGeom>
        </p:spPr>
      </p:pic>
      <p:pic>
        <p:nvPicPr>
          <p:cNvPr id="39" name="38 Resim"/>
          <p:cNvPicPr/>
          <p:nvPr/>
        </p:nvPicPr>
        <p:blipFill>
          <a:blip r:embed="rId3" cstate="print"/>
          <a:stretch>
            <a:fillRect/>
          </a:stretch>
        </p:blipFill>
        <p:spPr>
          <a:xfrm>
            <a:off x="12384000" y="576000"/>
            <a:ext cx="2160000" cy="2160000"/>
          </a:xfrm>
          <a:prstGeom prst="rect">
            <a:avLst/>
          </a:prstGeom>
        </p:spPr>
      </p:pic>
      <p:sp>
        <p:nvSpPr>
          <p:cNvPr id="40" name="CustomShape 2"/>
          <p:cNvSpPr/>
          <p:nvPr/>
        </p:nvSpPr>
        <p:spPr>
          <a:xfrm>
            <a:off x="352560" y="3990960"/>
            <a:ext cx="4572000" cy="26654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lang="tr-TR" sz="3000" b="1" dirty="0">
              <a:solidFill>
                <a:srgbClr val="C5000B"/>
              </a:solidFill>
            </a:endParaRPr>
          </a:p>
          <a:p>
            <a:pPr algn="ctr"/>
            <a:endParaRPr lang="tr-TR" sz="3000" b="1" dirty="0">
              <a:solidFill>
                <a:srgbClr val="C5000B"/>
              </a:solidFill>
            </a:endParaRPr>
          </a:p>
          <a:p>
            <a:pPr algn="ctr"/>
            <a:r>
              <a:rPr lang="en-US" sz="1600" dirty="0"/>
              <a:t>We design a web-based customer support system that using machine learning. With our project, we aim to reduce the time wasted and cost of customer service. Artificial Intelligence will respond to the customer's questions quickly and accurately with a solution focus.</a:t>
            </a:r>
            <a:endParaRPr lang="tr-TR" sz="1600" dirty="0"/>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60000" y="6953841"/>
            <a:ext cx="4572000" cy="60299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lang="tr-TR" sz="3000" b="1" dirty="0">
              <a:solidFill>
                <a:srgbClr val="C5000B"/>
              </a:solidFill>
              <a:latin typeface="Ubuntu"/>
            </a:endParaRPr>
          </a:p>
          <a:p>
            <a:pPr algn="ctr"/>
            <a:r>
              <a:rPr lang="en-US" sz="1600" dirty="0"/>
              <a:t>Nowadays, most successful companies provide customer service. A customer support system helps an organization manage customer service requests and interact with customers to resolve them. Customers receive answers to their questions or seek solutions to their problems. Company officials also try to solve problems. It is a very challenging stage for companies to answer questions in a continuous, uninterrupted, accurate and fast manner. Continuous live support to customers is a very high cost. We will work on a much more practical system to reduce the cost of this service. We want to solve the problems of people in this area easier, faster and more accurately. Customers will not expect their questions to be answered by the authorities. They will receive quick answers directly generated by the system. Customers will not expect their questions to be answered by the authorities. They will receive quick answers directly generated by the system. We think this is very important for customer satisfaction.</a:t>
            </a:r>
            <a:endParaRPr dirty="0"/>
          </a:p>
        </p:txBody>
      </p:sp>
      <p:sp>
        <p:nvSpPr>
          <p:cNvPr id="43" name="CustomShape 5"/>
          <p:cNvSpPr/>
          <p:nvPr/>
        </p:nvSpPr>
        <p:spPr>
          <a:xfrm>
            <a:off x="360061" y="13263580"/>
            <a:ext cx="4572000" cy="7588918"/>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pPr algn="just"/>
            <a:r>
              <a:rPr lang="en-US" sz="1600" dirty="0"/>
              <a:t>Data is the lifeblood of all business. Data-driven decisions increasingly make the difference between keeping up with competition or falling further behind. Machine learning can be the key to unlocking the value of corporate and customer data and enacting decisions that keep a company ahead of the competition. We asked to ourselves, why don't we use the questions and answers asked to companies as data? When companies integrate our system, they will use machine learning in the background so that they can provide automatic answers to customers in the live support system. In our project’s machine learning part, we want to use Python as a programming language. In the light of the information we have found from different source throughout our research, 9 out of 10 sources put Python first. The reasons behind our Python decision are the existence of a massive number of frameworks and libraries for machine learning and great source of information on the internet.</a:t>
            </a:r>
            <a:endParaRPr lang="tr-TR" sz="1600" dirty="0"/>
          </a:p>
          <a:p>
            <a:pPr algn="just"/>
            <a:r>
              <a:rPr lang="tr-TR" sz="1600" dirty="0"/>
              <a:t>Dataset is consist of two rows which are ‘Question’ &amp; ‘Answer’. Dataset can be provided by the company. If not, dataset will be created by the system or purchased from online.</a:t>
            </a:r>
            <a:r>
              <a:rPr lang="en-US" sz="1600" dirty="0"/>
              <a:t> Big companies like Amazon have the data we want on the online. </a:t>
            </a:r>
          </a:p>
          <a:p>
            <a:pPr algn="just"/>
            <a:endParaRPr lang="en-US" sz="1600" dirty="0"/>
          </a:p>
          <a:p>
            <a:pPr algn="just"/>
            <a:endParaRPr lang="en-US" sz="1600" dirty="0"/>
          </a:p>
          <a:p>
            <a:pPr algn="just"/>
            <a:endParaRPr sz="1600" dirty="0"/>
          </a:p>
        </p:txBody>
      </p:sp>
      <p:sp>
        <p:nvSpPr>
          <p:cNvPr id="44" name="CustomShape 6"/>
          <p:cNvSpPr/>
          <p:nvPr/>
        </p:nvSpPr>
        <p:spPr>
          <a:xfrm>
            <a:off x="10188000" y="3960000"/>
            <a:ext cx="4572000" cy="190727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dirty="0"/>
          </a:p>
          <a:p>
            <a:pPr algn="just"/>
            <a:r>
              <a:rPr lang="en-US" sz="1600" dirty="0"/>
              <a:t>It was established to keep up with the developing technology and to minimize the support costs of the companies.</a:t>
            </a:r>
            <a:r>
              <a:rPr lang="tr-TR" sz="1600" dirty="0"/>
              <a:t> </a:t>
            </a:r>
            <a:r>
              <a:rPr lang="en-US" sz="1600" dirty="0"/>
              <a:t>By combining AI solutions and web solutions, we offer both convenient and easy systems.</a:t>
            </a:r>
            <a:endParaRPr sz="1600" dirty="0"/>
          </a:p>
        </p:txBody>
      </p:sp>
      <p:sp>
        <p:nvSpPr>
          <p:cNvPr id="45" name="CustomShape 7"/>
          <p:cNvSpPr/>
          <p:nvPr/>
        </p:nvSpPr>
        <p:spPr>
          <a:xfrm>
            <a:off x="10214291" y="6314644"/>
            <a:ext cx="4572000" cy="545969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pPr algn="just"/>
            <a:r>
              <a:rPr lang="en-US" dirty="0">
                <a:solidFill>
                  <a:srgbClr val="000000"/>
                </a:solidFill>
                <a:latin typeface="Ubuntu"/>
                <a:ea typeface="Times New Roman"/>
              </a:rPr>
              <a:t>We have created a web system that can be installed on any website. In our system, we have created a customer support system, a machine learning based program that can train itself according to the questions asked and the answers given by non-machine (human) fans. For each website, our program will have its own data set on the computer where it is installed. For every resolved problem that means the question and the correct answers at the end (how many questions are asked between these two questions, and the right or wrong answers between these two are not important), the machine learning program will create a model and after a while it will start answering the questions. In addition, our program can only understand the English language.</a:t>
            </a:r>
            <a:endParaRPr dirty="0"/>
          </a:p>
        </p:txBody>
      </p:sp>
      <p:sp>
        <p:nvSpPr>
          <p:cNvPr id="46" name="CustomShape 8"/>
          <p:cNvSpPr/>
          <p:nvPr/>
        </p:nvSpPr>
        <p:spPr>
          <a:xfrm>
            <a:off x="10202881" y="12178450"/>
            <a:ext cx="4572000" cy="135732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a:p>
          <a:p>
            <a:pPr algn="just"/>
            <a:r>
              <a:rPr lang="en-US" dirty="0">
                <a:solidFill>
                  <a:srgbClr val="000000"/>
                </a:solidFill>
                <a:latin typeface="Ubuntu"/>
                <a:ea typeface="Times New Roman"/>
              </a:rPr>
              <a:t>In the process of development of the project, we would like to thank our advisor </a:t>
            </a:r>
            <a:r>
              <a:rPr lang="en-US" dirty="0" err="1">
                <a:solidFill>
                  <a:srgbClr val="000000"/>
                </a:solidFill>
                <a:latin typeface="Ubuntu"/>
                <a:ea typeface="Times New Roman"/>
              </a:rPr>
              <a:t>Roya</a:t>
            </a:r>
            <a:r>
              <a:rPr lang="en-US" dirty="0">
                <a:solidFill>
                  <a:srgbClr val="000000"/>
                </a:solidFill>
                <a:latin typeface="Ubuntu"/>
                <a:ea typeface="Times New Roman"/>
              </a:rPr>
              <a:t> CHOUPANI.</a:t>
            </a:r>
            <a:endParaRPr/>
          </a:p>
        </p:txBody>
      </p:sp>
      <p:sp>
        <p:nvSpPr>
          <p:cNvPr id="47" name="CustomShape 9"/>
          <p:cNvSpPr/>
          <p:nvPr/>
        </p:nvSpPr>
        <p:spPr>
          <a:xfrm>
            <a:off x="10188000" y="17406984"/>
            <a:ext cx="4572000" cy="3500462"/>
          </a:xfrm>
          <a:prstGeom prst="rect">
            <a:avLst/>
          </a:prstGeom>
          <a:solidFill>
            <a:srgbClr val="E6E6E6"/>
          </a:solidFill>
          <a:ln>
            <a:solidFill>
              <a:srgbClr val="C5000B"/>
            </a:solidFill>
          </a:ln>
        </p:spPr>
      </p:sp>
      <p:sp>
        <p:nvSpPr>
          <p:cNvPr id="50" name="CustomShape 10"/>
          <p:cNvSpPr/>
          <p:nvPr/>
        </p:nvSpPr>
        <p:spPr>
          <a:xfrm>
            <a:off x="5274000" y="7669440"/>
            <a:ext cx="4572000" cy="5314320"/>
          </a:xfrm>
          <a:prstGeom prst="rect">
            <a:avLst/>
          </a:prstGeom>
          <a:solidFill>
            <a:srgbClr val="E6E6E6"/>
          </a:solidFill>
          <a:ln>
            <a:solidFill>
              <a:srgbClr val="C5000B"/>
            </a:solidFill>
          </a:ln>
        </p:spPr>
      </p:sp>
      <p:sp>
        <p:nvSpPr>
          <p:cNvPr id="51" name="CustomShape 11"/>
          <p:cNvSpPr/>
          <p:nvPr/>
        </p:nvSpPr>
        <p:spPr>
          <a:xfrm>
            <a:off x="5274000" y="13192142"/>
            <a:ext cx="4572000" cy="5357850"/>
          </a:xfrm>
          <a:prstGeom prst="rect">
            <a:avLst/>
          </a:prstGeom>
          <a:solidFill>
            <a:srgbClr val="E6E6E6"/>
          </a:solidFill>
          <a:ln>
            <a:solidFill>
              <a:srgbClr val="C5000B"/>
            </a:solidFill>
          </a:ln>
        </p:spPr>
      </p:sp>
      <p:sp>
        <p:nvSpPr>
          <p:cNvPr id="58" name="TextShape 18"/>
          <p:cNvSpPr txBox="1"/>
          <p:nvPr/>
        </p:nvSpPr>
        <p:spPr>
          <a:xfrm>
            <a:off x="6382440" y="6963120"/>
            <a:ext cx="2355480" cy="346320"/>
          </a:xfrm>
          <a:prstGeom prst="rect">
            <a:avLst/>
          </a:prstGeom>
        </p:spPr>
        <p:txBody>
          <a:bodyPr wrap="none" lIns="90000" tIns="45000" rIns="90000" bIns="45000"/>
          <a:lstStyle/>
          <a:p>
            <a:r>
              <a:rPr lang="en-US" b="1" dirty="0">
                <a:solidFill>
                  <a:srgbClr val="C5000B"/>
                </a:solidFill>
              </a:rPr>
              <a:t>Figure 1 - Flowchart</a:t>
            </a:r>
            <a:endParaRPr/>
          </a:p>
        </p:txBody>
      </p:sp>
      <p:sp>
        <p:nvSpPr>
          <p:cNvPr id="61" name="CustomShape 21"/>
          <p:cNvSpPr/>
          <p:nvPr/>
        </p:nvSpPr>
        <p:spPr>
          <a:xfrm>
            <a:off x="8557200" y="7858440"/>
            <a:ext cx="430560" cy="228960"/>
          </a:xfrm>
          <a:prstGeom prst="rect">
            <a:avLst/>
          </a:prstGeom>
          <a:solidFill>
            <a:srgbClr val="FFFFFF"/>
          </a:solidFill>
          <a:ln>
            <a:solidFill>
              <a:srgbClr val="333333"/>
            </a:solidFill>
          </a:ln>
        </p:spPr>
      </p:sp>
      <p:sp>
        <p:nvSpPr>
          <p:cNvPr id="62" name="CustomShape 22"/>
          <p:cNvSpPr/>
          <p:nvPr/>
        </p:nvSpPr>
        <p:spPr>
          <a:xfrm>
            <a:off x="9073800" y="7858440"/>
            <a:ext cx="430200" cy="228960"/>
          </a:xfrm>
          <a:prstGeom prst="rect">
            <a:avLst/>
          </a:prstGeom>
          <a:solidFill>
            <a:srgbClr val="FFFFFF"/>
          </a:solidFill>
          <a:ln>
            <a:solidFill>
              <a:srgbClr val="333333"/>
            </a:solidFill>
          </a:ln>
        </p:spPr>
      </p:sp>
      <p:sp>
        <p:nvSpPr>
          <p:cNvPr id="63" name="CustomShape 23"/>
          <p:cNvSpPr/>
          <p:nvPr/>
        </p:nvSpPr>
        <p:spPr>
          <a:xfrm>
            <a:off x="8040960" y="7858440"/>
            <a:ext cx="430200" cy="228960"/>
          </a:xfrm>
          <a:prstGeom prst="rect">
            <a:avLst/>
          </a:prstGeom>
          <a:solidFill>
            <a:srgbClr val="FFFFFF"/>
          </a:solidFill>
          <a:ln>
            <a:solidFill>
              <a:srgbClr val="333333"/>
            </a:solidFill>
          </a:ln>
        </p:spPr>
      </p:sp>
      <p:sp>
        <p:nvSpPr>
          <p:cNvPr id="64" name="CustomShape 24"/>
          <p:cNvSpPr/>
          <p:nvPr/>
        </p:nvSpPr>
        <p:spPr>
          <a:xfrm>
            <a:off x="8040960" y="8589960"/>
            <a:ext cx="1463040" cy="548640"/>
          </a:xfrm>
          <a:prstGeom prst="rect">
            <a:avLst/>
          </a:prstGeom>
          <a:solidFill>
            <a:srgbClr val="FFFFFF"/>
          </a:solidFill>
          <a:ln>
            <a:solidFill>
              <a:srgbClr val="333333"/>
            </a:solidFill>
          </a:ln>
        </p:spPr>
      </p:sp>
      <p:sp>
        <p:nvSpPr>
          <p:cNvPr id="66" name="CustomShape 26"/>
          <p:cNvSpPr/>
          <p:nvPr/>
        </p:nvSpPr>
        <p:spPr>
          <a:xfrm>
            <a:off x="6486480" y="8658720"/>
            <a:ext cx="457200" cy="411480"/>
          </a:xfrm>
          <a:prstGeom prst="rect">
            <a:avLst/>
          </a:prstGeom>
          <a:solidFill>
            <a:srgbClr val="FFFFFF"/>
          </a:solidFill>
          <a:ln>
            <a:solidFill>
              <a:srgbClr val="333333"/>
            </a:solidFill>
          </a:ln>
        </p:spPr>
      </p:sp>
      <p:sp>
        <p:nvSpPr>
          <p:cNvPr id="67" name="CustomShape 27"/>
          <p:cNvSpPr/>
          <p:nvPr/>
        </p:nvSpPr>
        <p:spPr>
          <a:xfrm>
            <a:off x="8681040" y="11881800"/>
            <a:ext cx="731520" cy="365760"/>
          </a:xfrm>
          <a:prstGeom prst="rect">
            <a:avLst/>
          </a:prstGeom>
          <a:solidFill>
            <a:srgbClr val="FFFFFF"/>
          </a:solidFill>
          <a:ln>
            <a:solidFill>
              <a:srgbClr val="333333"/>
            </a:solidFill>
          </a:ln>
        </p:spPr>
      </p:sp>
      <p:sp>
        <p:nvSpPr>
          <p:cNvPr id="71" name="CustomShape 31"/>
          <p:cNvSpPr/>
          <p:nvPr/>
        </p:nvSpPr>
        <p:spPr>
          <a:xfrm>
            <a:off x="8315280" y="9687240"/>
            <a:ext cx="457200" cy="548640"/>
          </a:xfrm>
          <a:prstGeom prst="rect">
            <a:avLst/>
          </a:prstGeom>
          <a:solidFill>
            <a:srgbClr val="FFFFFF"/>
          </a:solidFill>
          <a:ln>
            <a:solidFill>
              <a:srgbClr val="333333"/>
            </a:solidFill>
          </a:ln>
        </p:spPr>
      </p:sp>
      <p:sp>
        <p:nvSpPr>
          <p:cNvPr id="72" name="CustomShape 32"/>
          <p:cNvSpPr/>
          <p:nvPr/>
        </p:nvSpPr>
        <p:spPr>
          <a:xfrm>
            <a:off x="8681040" y="10327320"/>
            <a:ext cx="731520" cy="548640"/>
          </a:xfrm>
          <a:prstGeom prst="rect">
            <a:avLst/>
          </a:prstGeom>
          <a:solidFill>
            <a:srgbClr val="FFFFFF"/>
          </a:solidFill>
          <a:ln>
            <a:solidFill>
              <a:srgbClr val="333333"/>
            </a:solidFill>
          </a:ln>
        </p:spPr>
      </p:sp>
      <p:sp>
        <p:nvSpPr>
          <p:cNvPr id="73" name="CustomShape 33"/>
          <p:cNvSpPr/>
          <p:nvPr/>
        </p:nvSpPr>
        <p:spPr>
          <a:xfrm>
            <a:off x="8223840" y="11058840"/>
            <a:ext cx="548640" cy="548640"/>
          </a:xfrm>
          <a:prstGeom prst="rect">
            <a:avLst/>
          </a:prstGeom>
          <a:solidFill>
            <a:srgbClr val="FFFFFF"/>
          </a:solidFill>
          <a:ln>
            <a:solidFill>
              <a:srgbClr val="333333"/>
            </a:solidFill>
          </a:ln>
        </p:spPr>
      </p:sp>
      <p:sp>
        <p:nvSpPr>
          <p:cNvPr id="74" name="CustomShape 34"/>
          <p:cNvSpPr/>
          <p:nvPr/>
        </p:nvSpPr>
        <p:spPr>
          <a:xfrm>
            <a:off x="7400880" y="11927880"/>
            <a:ext cx="457200" cy="502560"/>
          </a:xfrm>
          <a:prstGeom prst="rect">
            <a:avLst/>
          </a:prstGeom>
          <a:solidFill>
            <a:srgbClr val="FFFFFF"/>
          </a:solidFill>
          <a:ln>
            <a:solidFill>
              <a:srgbClr val="333333"/>
            </a:solidFill>
          </a:ln>
        </p:spPr>
      </p:sp>
      <p:sp>
        <p:nvSpPr>
          <p:cNvPr id="75" name="CustomShape 35"/>
          <p:cNvSpPr/>
          <p:nvPr/>
        </p:nvSpPr>
        <p:spPr>
          <a:xfrm>
            <a:off x="9138240" y="9687240"/>
            <a:ext cx="457200" cy="548640"/>
          </a:xfrm>
          <a:prstGeom prst="rect">
            <a:avLst/>
          </a:prstGeom>
          <a:solidFill>
            <a:srgbClr val="FFFFFF"/>
          </a:solidFill>
          <a:ln>
            <a:solidFill>
              <a:srgbClr val="333333"/>
            </a:solidFill>
          </a:ln>
        </p:spPr>
      </p:sp>
      <p:cxnSp>
        <p:nvCxnSpPr>
          <p:cNvPr id="76" name="Line 36"/>
          <p:cNvCxnSpPr/>
          <p:nvPr/>
        </p:nvCxnSpPr>
        <p:spPr>
          <a:xfrm flipH="1">
            <a:off x="6486480" y="8132760"/>
            <a:ext cx="274680" cy="360"/>
          </a:xfrm>
          <a:prstGeom prst="bentConnector3">
            <a:avLst/>
          </a:prstGeom>
          <a:ln>
            <a:solidFill>
              <a:srgbClr val="333333"/>
            </a:solidFill>
            <a:tailEnd type="triangle" w="med" len="med"/>
          </a:ln>
        </p:spPr>
      </p:cxnSp>
      <p:cxnSp>
        <p:nvCxnSpPr>
          <p:cNvPr id="77" name="Line 37"/>
          <p:cNvCxnSpPr/>
          <p:nvPr/>
        </p:nvCxnSpPr>
        <p:spPr>
          <a:xfrm>
            <a:off x="6029280" y="8407080"/>
            <a:ext cx="360" cy="777600"/>
          </a:xfrm>
          <a:prstGeom prst="bentConnector3">
            <a:avLst/>
          </a:prstGeom>
          <a:ln>
            <a:solidFill>
              <a:srgbClr val="333333"/>
            </a:solidFill>
            <a:tailEnd type="triangle" w="med" len="med"/>
          </a:ln>
        </p:spPr>
      </p:cxnSp>
      <p:cxnSp>
        <p:nvCxnSpPr>
          <p:cNvPr id="78" name="Line 38"/>
          <p:cNvCxnSpPr>
            <a:endCxn id="66" idx="2"/>
          </p:cNvCxnSpPr>
          <p:nvPr/>
        </p:nvCxnSpPr>
        <p:spPr>
          <a:xfrm flipV="1">
            <a:off x="6486480" y="9070200"/>
            <a:ext cx="228960" cy="388800"/>
          </a:xfrm>
          <a:prstGeom prst="bentConnector3">
            <a:avLst/>
          </a:prstGeom>
          <a:ln>
            <a:solidFill>
              <a:srgbClr val="333333"/>
            </a:solidFill>
            <a:tailEnd type="triangle" w="med" len="med"/>
          </a:ln>
        </p:spPr>
      </p:cxnSp>
      <p:cxnSp>
        <p:nvCxnSpPr>
          <p:cNvPr id="79" name="Line 39"/>
          <p:cNvCxnSpPr/>
          <p:nvPr/>
        </p:nvCxnSpPr>
        <p:spPr>
          <a:xfrm>
            <a:off x="6029280" y="9732960"/>
            <a:ext cx="137520" cy="503280"/>
          </a:xfrm>
          <a:prstGeom prst="bentConnector3">
            <a:avLst/>
          </a:prstGeom>
          <a:ln>
            <a:solidFill>
              <a:srgbClr val="333333"/>
            </a:solidFill>
            <a:tailEnd type="triangle" w="med" len="med"/>
          </a:ln>
        </p:spPr>
      </p:cxnSp>
      <p:cxnSp>
        <p:nvCxnSpPr>
          <p:cNvPr id="80" name="Line 40"/>
          <p:cNvCxnSpPr>
            <a:stCxn id="74" idx="3"/>
            <a:endCxn id="73" idx="2"/>
          </p:cNvCxnSpPr>
          <p:nvPr/>
        </p:nvCxnSpPr>
        <p:spPr>
          <a:xfrm flipV="1">
            <a:off x="7858080" y="11607480"/>
            <a:ext cx="640440" cy="572040"/>
          </a:xfrm>
          <a:prstGeom prst="bentConnector3">
            <a:avLst/>
          </a:prstGeom>
          <a:ln>
            <a:solidFill>
              <a:srgbClr val="333333"/>
            </a:solidFill>
            <a:tailEnd type="triangle" w="med" len="med"/>
          </a:ln>
        </p:spPr>
      </p:cxnSp>
      <p:cxnSp>
        <p:nvCxnSpPr>
          <p:cNvPr id="81" name="Line 41"/>
          <p:cNvCxnSpPr>
            <a:stCxn id="67" idx="0"/>
            <a:endCxn id="72" idx="2"/>
          </p:cNvCxnSpPr>
          <p:nvPr/>
        </p:nvCxnSpPr>
        <p:spPr>
          <a:xfrm flipV="1">
            <a:off x="9046800" y="10875960"/>
            <a:ext cx="360" cy="1006200"/>
          </a:xfrm>
          <a:prstGeom prst="bentConnector3">
            <a:avLst/>
          </a:prstGeom>
          <a:ln>
            <a:solidFill>
              <a:srgbClr val="333333"/>
            </a:solidFill>
            <a:tailEnd type="triangle" w="med" len="med"/>
          </a:ln>
        </p:spPr>
      </p:cxnSp>
      <p:cxnSp>
        <p:nvCxnSpPr>
          <p:cNvPr id="82" name="Line 42"/>
          <p:cNvCxnSpPr>
            <a:stCxn id="72" idx="1"/>
            <a:endCxn id="73" idx="0"/>
          </p:cNvCxnSpPr>
          <p:nvPr/>
        </p:nvCxnSpPr>
        <p:spPr>
          <a:xfrm flipH="1">
            <a:off x="8498160" y="10601640"/>
            <a:ext cx="183240" cy="457560"/>
          </a:xfrm>
          <a:prstGeom prst="bentConnector3">
            <a:avLst/>
          </a:prstGeom>
          <a:ln>
            <a:solidFill>
              <a:srgbClr val="333333"/>
            </a:solidFill>
            <a:tailEnd type="triangle" w="med" len="med"/>
          </a:ln>
        </p:spPr>
      </p:cxnSp>
      <p:cxnSp>
        <p:nvCxnSpPr>
          <p:cNvPr id="83" name="Line 43"/>
          <p:cNvCxnSpPr>
            <a:endCxn id="74" idx="0"/>
          </p:cNvCxnSpPr>
          <p:nvPr/>
        </p:nvCxnSpPr>
        <p:spPr>
          <a:xfrm>
            <a:off x="7629480" y="11607480"/>
            <a:ext cx="360" cy="320760"/>
          </a:xfrm>
          <a:prstGeom prst="bentConnector3">
            <a:avLst/>
          </a:prstGeom>
          <a:ln>
            <a:solidFill>
              <a:srgbClr val="333333"/>
            </a:solidFill>
            <a:tailEnd type="triangle" w="med" len="med"/>
          </a:ln>
        </p:spPr>
      </p:cxnSp>
      <p:cxnSp>
        <p:nvCxnSpPr>
          <p:cNvPr id="84" name="Line 44"/>
          <p:cNvCxnSpPr>
            <a:stCxn id="75" idx="1"/>
            <a:endCxn id="71" idx="3"/>
          </p:cNvCxnSpPr>
          <p:nvPr/>
        </p:nvCxnSpPr>
        <p:spPr>
          <a:xfrm flipH="1">
            <a:off x="8772480" y="9961560"/>
            <a:ext cx="366120" cy="360"/>
          </a:xfrm>
          <a:prstGeom prst="bentConnector3">
            <a:avLst/>
          </a:prstGeom>
          <a:ln>
            <a:solidFill>
              <a:srgbClr val="333333"/>
            </a:solidFill>
            <a:tailEnd type="triangle" w="med" len="med"/>
          </a:ln>
        </p:spPr>
      </p:cxnSp>
      <p:cxnSp>
        <p:nvCxnSpPr>
          <p:cNvPr id="85" name="Line 45"/>
          <p:cNvCxnSpPr>
            <a:stCxn id="71" idx="0"/>
          </p:cNvCxnSpPr>
          <p:nvPr/>
        </p:nvCxnSpPr>
        <p:spPr>
          <a:xfrm flipH="1" flipV="1">
            <a:off x="7858080" y="9367200"/>
            <a:ext cx="686160" cy="320400"/>
          </a:xfrm>
          <a:prstGeom prst="bentConnector3">
            <a:avLst/>
          </a:prstGeom>
          <a:ln>
            <a:solidFill>
              <a:srgbClr val="333333"/>
            </a:solidFill>
            <a:tailEnd type="triangle" w="med" len="med"/>
          </a:ln>
        </p:spPr>
      </p:cxnSp>
      <p:cxnSp>
        <p:nvCxnSpPr>
          <p:cNvPr id="86" name="Line 46"/>
          <p:cNvCxnSpPr>
            <a:stCxn id="64" idx="1"/>
            <a:endCxn id="66" idx="3"/>
          </p:cNvCxnSpPr>
          <p:nvPr/>
        </p:nvCxnSpPr>
        <p:spPr>
          <a:xfrm flipH="1">
            <a:off x="6943680" y="8864280"/>
            <a:ext cx="1097640" cy="360"/>
          </a:xfrm>
          <a:prstGeom prst="bentConnector3">
            <a:avLst/>
          </a:prstGeom>
          <a:ln>
            <a:solidFill>
              <a:srgbClr val="333333"/>
            </a:solidFill>
            <a:tailEnd type="triangle" w="med" len="med"/>
          </a:ln>
        </p:spPr>
      </p:cxnSp>
      <p:cxnSp>
        <p:nvCxnSpPr>
          <p:cNvPr id="87" name="Line 47"/>
          <p:cNvCxnSpPr>
            <a:stCxn id="63" idx="2"/>
            <a:endCxn id="64" idx="0"/>
          </p:cNvCxnSpPr>
          <p:nvPr/>
        </p:nvCxnSpPr>
        <p:spPr>
          <a:xfrm>
            <a:off x="8255880" y="8087400"/>
            <a:ext cx="516960" cy="502920"/>
          </a:xfrm>
          <a:prstGeom prst="bentConnector3">
            <a:avLst/>
          </a:prstGeom>
          <a:ln>
            <a:solidFill>
              <a:srgbClr val="333333"/>
            </a:solidFill>
            <a:tailEnd type="triangle" w="med" len="med"/>
          </a:ln>
        </p:spPr>
      </p:cxnSp>
      <p:cxnSp>
        <p:nvCxnSpPr>
          <p:cNvPr id="88" name="Line 48"/>
          <p:cNvCxnSpPr>
            <a:stCxn id="61" idx="2"/>
            <a:endCxn id="64" idx="0"/>
          </p:cNvCxnSpPr>
          <p:nvPr/>
        </p:nvCxnSpPr>
        <p:spPr>
          <a:xfrm>
            <a:off x="8772480" y="8087400"/>
            <a:ext cx="360" cy="502920"/>
          </a:xfrm>
          <a:prstGeom prst="bentConnector3">
            <a:avLst/>
          </a:prstGeom>
          <a:ln>
            <a:solidFill>
              <a:srgbClr val="333333"/>
            </a:solidFill>
            <a:tailEnd type="triangle" w="med" len="med"/>
          </a:ln>
        </p:spPr>
      </p:cxnSp>
      <p:cxnSp>
        <p:nvCxnSpPr>
          <p:cNvPr id="89" name="Line 49"/>
          <p:cNvCxnSpPr>
            <a:stCxn id="62" idx="2"/>
            <a:endCxn id="64" idx="0"/>
          </p:cNvCxnSpPr>
          <p:nvPr/>
        </p:nvCxnSpPr>
        <p:spPr>
          <a:xfrm flipH="1">
            <a:off x="8772480" y="8087400"/>
            <a:ext cx="516600" cy="502920"/>
          </a:xfrm>
          <a:prstGeom prst="bentConnector3">
            <a:avLst/>
          </a:prstGeom>
          <a:ln>
            <a:solidFill>
              <a:srgbClr val="333333"/>
            </a:solidFill>
            <a:tailEnd type="triangle" w="med" len="med"/>
          </a:ln>
        </p:spPr>
      </p:cxnSp>
      <p:cxnSp>
        <p:nvCxnSpPr>
          <p:cNvPr id="90" name="Line 50"/>
          <p:cNvCxnSpPr>
            <a:stCxn id="64" idx="1"/>
          </p:cNvCxnSpPr>
          <p:nvPr/>
        </p:nvCxnSpPr>
        <p:spPr>
          <a:xfrm flipH="1" flipV="1">
            <a:off x="7218000" y="8407080"/>
            <a:ext cx="823320" cy="457560"/>
          </a:xfrm>
          <a:prstGeom prst="bentConnector3">
            <a:avLst/>
          </a:prstGeom>
          <a:ln>
            <a:solidFill>
              <a:srgbClr val="333333"/>
            </a:solidFill>
            <a:tailEnd type="triangle" w="med" len="med"/>
          </a:ln>
        </p:spPr>
      </p:cxnSp>
      <p:cxnSp>
        <p:nvCxnSpPr>
          <p:cNvPr id="91" name="Line 51"/>
          <p:cNvCxnSpPr>
            <a:stCxn id="67" idx="0"/>
            <a:endCxn id="73" idx="3"/>
          </p:cNvCxnSpPr>
          <p:nvPr/>
        </p:nvCxnSpPr>
        <p:spPr>
          <a:xfrm flipH="1" flipV="1">
            <a:off x="8772480" y="11333160"/>
            <a:ext cx="274680" cy="549000"/>
          </a:xfrm>
          <a:prstGeom prst="bentConnector3">
            <a:avLst/>
          </a:prstGeom>
          <a:ln>
            <a:solidFill>
              <a:srgbClr val="333333"/>
            </a:solidFill>
            <a:tailEnd type="triangle" w="med" len="med"/>
          </a:ln>
        </p:spPr>
      </p:cxnSp>
      <p:sp>
        <p:nvSpPr>
          <p:cNvPr id="92" name="TextShape 52"/>
          <p:cNvSpPr txBox="1"/>
          <p:nvPr/>
        </p:nvSpPr>
        <p:spPr>
          <a:xfrm>
            <a:off x="5845163" y="12610080"/>
            <a:ext cx="3286148" cy="373680"/>
          </a:xfrm>
          <a:prstGeom prst="rect">
            <a:avLst/>
          </a:prstGeom>
        </p:spPr>
        <p:txBody>
          <a:bodyPr wrap="none" lIns="90000" tIns="45000" rIns="90000" bIns="45000"/>
          <a:lstStyle/>
          <a:p>
            <a:r>
              <a:rPr lang="tr-TR" sz="2000" b="1" dirty="0">
                <a:solidFill>
                  <a:srgbClr val="C5000B"/>
                </a:solidFill>
              </a:rPr>
              <a:t> </a:t>
            </a:r>
            <a:r>
              <a:rPr lang="en-US" sz="2000" b="1" dirty="0">
                <a:solidFill>
                  <a:srgbClr val="C5000B"/>
                </a:solidFill>
              </a:rPr>
              <a:t>Figure 2 – </a:t>
            </a:r>
            <a:r>
              <a:rPr lang="tr-TR" sz="2000" b="1" dirty="0" err="1">
                <a:solidFill>
                  <a:srgbClr val="C5000B"/>
                </a:solidFill>
              </a:rPr>
              <a:t>Class</a:t>
            </a:r>
            <a:r>
              <a:rPr lang="tr-TR" sz="2000" b="1" dirty="0">
                <a:solidFill>
                  <a:srgbClr val="C5000B"/>
                </a:solidFill>
              </a:rPr>
              <a:t> </a:t>
            </a:r>
            <a:r>
              <a:rPr lang="tr-TR" sz="2000" b="1" dirty="0" err="1">
                <a:solidFill>
                  <a:srgbClr val="C5000B"/>
                </a:solidFill>
              </a:rPr>
              <a:t>Diagram</a:t>
            </a:r>
            <a:endParaRPr/>
          </a:p>
        </p:txBody>
      </p:sp>
      <p:sp>
        <p:nvSpPr>
          <p:cNvPr id="93" name="TextShape 53"/>
          <p:cNvSpPr txBox="1"/>
          <p:nvPr/>
        </p:nvSpPr>
        <p:spPr>
          <a:xfrm>
            <a:off x="5773725" y="18192802"/>
            <a:ext cx="3529080" cy="373680"/>
          </a:xfrm>
          <a:prstGeom prst="rect">
            <a:avLst/>
          </a:prstGeom>
        </p:spPr>
        <p:txBody>
          <a:bodyPr wrap="none" lIns="90000" tIns="45000" rIns="90000" bIns="45000"/>
          <a:lstStyle/>
          <a:p>
            <a:r>
              <a:rPr lang="en-US" sz="2000" b="1" dirty="0">
                <a:solidFill>
                  <a:srgbClr val="C5000B"/>
                </a:solidFill>
              </a:rPr>
              <a:t>Figure 3 – Finished Product</a:t>
            </a:r>
            <a:endParaRPr/>
          </a:p>
        </p:txBody>
      </p:sp>
      <p:sp>
        <p:nvSpPr>
          <p:cNvPr id="94" name="CustomShape 54"/>
          <p:cNvSpPr/>
          <p:nvPr/>
        </p:nvSpPr>
        <p:spPr>
          <a:xfrm>
            <a:off x="7400880" y="9138600"/>
            <a:ext cx="457200" cy="457200"/>
          </a:xfrm>
          <a:prstGeom prst="rect">
            <a:avLst/>
          </a:prstGeom>
          <a:solidFill>
            <a:srgbClr val="FFFFFF"/>
          </a:solidFill>
          <a:ln>
            <a:solidFill>
              <a:srgbClr val="333333"/>
            </a:solidFill>
          </a:ln>
        </p:spPr>
      </p:sp>
      <p:cxnSp>
        <p:nvCxnSpPr>
          <p:cNvPr id="95" name="Line 55"/>
          <p:cNvCxnSpPr>
            <a:stCxn id="64" idx="1"/>
            <a:endCxn id="94" idx="0"/>
          </p:cNvCxnSpPr>
          <p:nvPr/>
        </p:nvCxnSpPr>
        <p:spPr>
          <a:xfrm flipH="1">
            <a:off x="7629480" y="8864280"/>
            <a:ext cx="411840" cy="274680"/>
          </a:xfrm>
          <a:prstGeom prst="bentConnector3">
            <a:avLst/>
          </a:prstGeom>
          <a:ln>
            <a:solidFill>
              <a:srgbClr val="333333"/>
            </a:solidFill>
            <a:tailEnd type="triangle" w="med" len="med"/>
          </a:ln>
        </p:spPr>
      </p:cxnSp>
      <p:cxnSp>
        <p:nvCxnSpPr>
          <p:cNvPr id="96" name="Line 56"/>
          <p:cNvCxnSpPr>
            <a:stCxn id="94" idx="2"/>
          </p:cNvCxnSpPr>
          <p:nvPr/>
        </p:nvCxnSpPr>
        <p:spPr>
          <a:xfrm>
            <a:off x="7629480" y="9595800"/>
            <a:ext cx="360" cy="412200"/>
          </a:xfrm>
          <a:prstGeom prst="bentConnector3">
            <a:avLst/>
          </a:prstGeom>
          <a:ln>
            <a:solidFill>
              <a:srgbClr val="333333"/>
            </a:solidFill>
            <a:tailEnd type="triangle" w="med" len="med"/>
          </a:ln>
        </p:spPr>
      </p:cxnSp>
      <p:cxnSp>
        <p:nvCxnSpPr>
          <p:cNvPr id="97" name="Line 57"/>
          <p:cNvCxnSpPr>
            <a:stCxn id="75" idx="0"/>
            <a:endCxn id="64" idx="2"/>
          </p:cNvCxnSpPr>
          <p:nvPr/>
        </p:nvCxnSpPr>
        <p:spPr>
          <a:xfrm flipH="1" flipV="1">
            <a:off x="8772480" y="9138600"/>
            <a:ext cx="594720" cy="549000"/>
          </a:xfrm>
          <a:prstGeom prst="bentConnector3">
            <a:avLst/>
          </a:prstGeom>
          <a:ln>
            <a:solidFill>
              <a:srgbClr val="333333"/>
            </a:solidFill>
            <a:tailEnd type="triangle" w="med" len="med"/>
          </a:ln>
        </p:spPr>
      </p:cxnSp>
      <p:cxnSp>
        <p:nvCxnSpPr>
          <p:cNvPr id="98" name="Line 58"/>
          <p:cNvCxnSpPr>
            <a:stCxn id="64" idx="3"/>
            <a:endCxn id="72" idx="3"/>
          </p:cNvCxnSpPr>
          <p:nvPr/>
        </p:nvCxnSpPr>
        <p:spPr>
          <a:xfrm flipH="1">
            <a:off x="9412560" y="8864280"/>
            <a:ext cx="91800" cy="1737720"/>
          </a:xfrm>
          <a:prstGeom prst="bentConnector3">
            <a:avLst/>
          </a:prstGeom>
          <a:ln>
            <a:solidFill>
              <a:srgbClr val="333333"/>
            </a:solidFill>
            <a:tailEnd type="triangle" w="med" len="med"/>
          </a:ln>
        </p:spPr>
      </p:cxnSp>
      <p:sp>
        <p:nvSpPr>
          <p:cNvPr id="99" name="CustomShape 59"/>
          <p:cNvSpPr/>
          <p:nvPr/>
        </p:nvSpPr>
        <p:spPr>
          <a:xfrm>
            <a:off x="6669360" y="9641520"/>
            <a:ext cx="457200" cy="411480"/>
          </a:xfrm>
          <a:prstGeom prst="rect">
            <a:avLst/>
          </a:prstGeom>
          <a:solidFill>
            <a:srgbClr val="FFFFFF"/>
          </a:solidFill>
          <a:ln>
            <a:solidFill>
              <a:srgbClr val="333333"/>
            </a:solidFill>
          </a:ln>
        </p:spPr>
      </p:sp>
      <p:cxnSp>
        <p:nvCxnSpPr>
          <p:cNvPr id="100" name="Line 60"/>
          <p:cNvCxnSpPr>
            <a:stCxn id="94" idx="1"/>
            <a:endCxn id="99" idx="0"/>
          </p:cNvCxnSpPr>
          <p:nvPr/>
        </p:nvCxnSpPr>
        <p:spPr>
          <a:xfrm flipH="1">
            <a:off x="6897960" y="9367200"/>
            <a:ext cx="503280" cy="274680"/>
          </a:xfrm>
          <a:prstGeom prst="bentConnector3">
            <a:avLst/>
          </a:prstGeom>
          <a:ln>
            <a:solidFill>
              <a:srgbClr val="333333"/>
            </a:solidFill>
            <a:tailEnd type="triangle" w="med" len="med"/>
          </a:ln>
        </p:spPr>
      </p:cxnSp>
      <p:cxnSp>
        <p:nvCxnSpPr>
          <p:cNvPr id="101" name="Line 61"/>
          <p:cNvCxnSpPr>
            <a:stCxn id="99" idx="1"/>
          </p:cNvCxnSpPr>
          <p:nvPr/>
        </p:nvCxnSpPr>
        <p:spPr>
          <a:xfrm flipH="1">
            <a:off x="6166440" y="9847080"/>
            <a:ext cx="503280" cy="389160"/>
          </a:xfrm>
          <a:prstGeom prst="bentConnector3">
            <a:avLst/>
          </a:prstGeom>
          <a:ln>
            <a:solidFill>
              <a:srgbClr val="333333"/>
            </a:solidFill>
            <a:tailEnd type="triangle" w="med" len="med"/>
          </a:ln>
        </p:spPr>
      </p:cxnSp>
      <p:sp>
        <p:nvSpPr>
          <p:cNvPr id="103" name="CustomShape 63"/>
          <p:cNvSpPr/>
          <p:nvPr/>
        </p:nvSpPr>
        <p:spPr>
          <a:xfrm>
            <a:off x="5572080" y="11927880"/>
            <a:ext cx="1188720" cy="503280"/>
          </a:xfrm>
          <a:prstGeom prst="rect">
            <a:avLst/>
          </a:prstGeom>
          <a:solidFill>
            <a:srgbClr val="FFFFFF"/>
          </a:solidFill>
          <a:ln>
            <a:solidFill>
              <a:srgbClr val="333333"/>
            </a:solidFill>
          </a:ln>
        </p:spPr>
      </p:sp>
      <p:cxnSp>
        <p:nvCxnSpPr>
          <p:cNvPr id="104" name="Line 64"/>
          <p:cNvCxnSpPr/>
          <p:nvPr/>
        </p:nvCxnSpPr>
        <p:spPr>
          <a:xfrm>
            <a:off x="7629480" y="10556280"/>
            <a:ext cx="360" cy="502920"/>
          </a:xfrm>
          <a:prstGeom prst="bentConnector3">
            <a:avLst/>
          </a:prstGeom>
          <a:ln>
            <a:solidFill>
              <a:srgbClr val="333333"/>
            </a:solidFill>
            <a:tailEnd type="triangle" w="med" len="med"/>
          </a:ln>
        </p:spPr>
      </p:cxnSp>
      <p:cxnSp>
        <p:nvCxnSpPr>
          <p:cNvPr id="105" name="Line 65"/>
          <p:cNvCxnSpPr>
            <a:stCxn id="103" idx="0"/>
          </p:cNvCxnSpPr>
          <p:nvPr/>
        </p:nvCxnSpPr>
        <p:spPr>
          <a:xfrm flipV="1">
            <a:off x="6166440" y="11569320"/>
            <a:ext cx="360" cy="358920"/>
          </a:xfrm>
          <a:prstGeom prst="bentConnector3">
            <a:avLst/>
          </a:prstGeom>
          <a:ln>
            <a:solidFill>
              <a:srgbClr val="333333"/>
            </a:solidFill>
            <a:tailEnd type="triangle" w="med" len="med"/>
          </a:ln>
        </p:spPr>
      </p:cxnSp>
      <p:cxnSp>
        <p:nvCxnSpPr>
          <p:cNvPr id="106" name="Line 66"/>
          <p:cNvCxnSpPr/>
          <p:nvPr/>
        </p:nvCxnSpPr>
        <p:spPr>
          <a:xfrm flipV="1">
            <a:off x="6166440" y="10739160"/>
            <a:ext cx="360" cy="327240"/>
          </a:xfrm>
          <a:prstGeom prst="bentConnector3">
            <a:avLst/>
          </a:prstGeom>
          <a:ln>
            <a:solidFill>
              <a:srgbClr val="333333"/>
            </a:solidFill>
            <a:tailEnd type="triangle" w="med" len="med"/>
          </a:ln>
        </p:spPr>
      </p:cxnSp>
      <p:cxnSp>
        <p:nvCxnSpPr>
          <p:cNvPr id="107" name="Line 67"/>
          <p:cNvCxnSpPr/>
          <p:nvPr/>
        </p:nvCxnSpPr>
        <p:spPr>
          <a:xfrm flipV="1">
            <a:off x="6760800" y="10281960"/>
            <a:ext cx="640440" cy="205920"/>
          </a:xfrm>
          <a:prstGeom prst="bentConnector3">
            <a:avLst/>
          </a:prstGeom>
          <a:ln>
            <a:solidFill>
              <a:srgbClr val="333333"/>
            </a:solidFill>
            <a:tailEnd type="triangle" w="med" len="med"/>
          </a:ln>
        </p:spPr>
      </p:cxnSp>
      <p:cxnSp>
        <p:nvCxnSpPr>
          <p:cNvPr id="108" name="Line 68"/>
          <p:cNvCxnSpPr>
            <a:endCxn id="74" idx="1"/>
          </p:cNvCxnSpPr>
          <p:nvPr/>
        </p:nvCxnSpPr>
        <p:spPr>
          <a:xfrm>
            <a:off x="6760800" y="10487520"/>
            <a:ext cx="640440" cy="1692000"/>
          </a:xfrm>
          <a:prstGeom prst="bentConnector3">
            <a:avLst/>
          </a:prstGeom>
          <a:ln>
            <a:solidFill>
              <a:srgbClr val="333333"/>
            </a:solidFill>
            <a:tailEnd type="triangle" w="med" len="med"/>
          </a:ln>
        </p:spPr>
      </p:cxnSp>
      <p:cxnSp>
        <p:nvCxnSpPr>
          <p:cNvPr id="109" name="Line 69"/>
          <p:cNvCxnSpPr>
            <a:stCxn id="103" idx="3"/>
            <a:endCxn id="74" idx="1"/>
          </p:cNvCxnSpPr>
          <p:nvPr/>
        </p:nvCxnSpPr>
        <p:spPr>
          <a:xfrm flipV="1">
            <a:off x="6760800" y="12179160"/>
            <a:ext cx="640440" cy="720"/>
          </a:xfrm>
          <a:prstGeom prst="bentConnector3">
            <a:avLst/>
          </a:prstGeom>
          <a:ln>
            <a:solidFill>
              <a:srgbClr val="333333"/>
            </a:solidFill>
            <a:tailEnd type="triangle" w="med" len="med"/>
          </a:ln>
        </p:spPr>
      </p:cxnSp>
      <p:cxnSp>
        <p:nvCxnSpPr>
          <p:cNvPr id="110" name="Line 70"/>
          <p:cNvCxnSpPr>
            <a:stCxn id="72" idx="1"/>
          </p:cNvCxnSpPr>
          <p:nvPr/>
        </p:nvCxnSpPr>
        <p:spPr>
          <a:xfrm flipH="1" flipV="1">
            <a:off x="7858080" y="10281960"/>
            <a:ext cx="823320" cy="320040"/>
          </a:xfrm>
          <a:prstGeom prst="bentConnector3">
            <a:avLst/>
          </a:prstGeom>
          <a:ln>
            <a:solidFill>
              <a:srgbClr val="333333"/>
            </a:solidFill>
            <a:tailEnd type="triangle" w="med" len="med"/>
          </a:ln>
        </p:spPr>
      </p:cxnSp>
      <p:sp>
        <p:nvSpPr>
          <p:cNvPr id="112" name="CustomShape 72"/>
          <p:cNvSpPr/>
          <p:nvPr/>
        </p:nvSpPr>
        <p:spPr>
          <a:xfrm>
            <a:off x="5273659" y="18835744"/>
            <a:ext cx="4572032" cy="2071702"/>
          </a:xfrm>
          <a:prstGeom prst="rect">
            <a:avLst/>
          </a:prstGeom>
          <a:solidFill>
            <a:srgbClr val="E6E6E6"/>
          </a:solidFill>
          <a:ln>
            <a:solidFill>
              <a:srgbClr val="C5000B"/>
            </a:solidFill>
          </a:ln>
        </p:spPr>
        <p:txBody>
          <a:bodyPr wrap="none" lIns="90000" tIns="45000" rIns="90000" bIns="45000" anchor="ctr"/>
          <a:lstStyle/>
          <a:p>
            <a:pPr algn="ctr"/>
            <a:endParaRPr/>
          </a:p>
        </p:txBody>
      </p:sp>
      <p:pic>
        <p:nvPicPr>
          <p:cNvPr id="1026" name="Picture 2" descr="C:\Users\ALPEREN\Desktop\ActivityDiagram.jpeg"/>
          <p:cNvPicPr>
            <a:picLocks noChangeAspect="1" noChangeArrowheads="1"/>
          </p:cNvPicPr>
          <p:nvPr/>
        </p:nvPicPr>
        <p:blipFill>
          <a:blip r:embed="rId4" cstate="print"/>
          <a:srcRect/>
          <a:stretch>
            <a:fillRect/>
          </a:stretch>
        </p:blipFill>
        <p:spPr bwMode="auto">
          <a:xfrm>
            <a:off x="5345097" y="4048078"/>
            <a:ext cx="4429156" cy="2857520"/>
          </a:xfrm>
          <a:prstGeom prst="rect">
            <a:avLst/>
          </a:prstGeom>
          <a:noFill/>
        </p:spPr>
      </p:pic>
      <p:pic>
        <p:nvPicPr>
          <p:cNvPr id="1027" name="Picture 3" descr="C:\Users\ALPEREN\Desktop\ClassDiagram.jpg"/>
          <p:cNvPicPr>
            <a:picLocks noChangeAspect="1" noChangeArrowheads="1"/>
          </p:cNvPicPr>
          <p:nvPr/>
        </p:nvPicPr>
        <p:blipFill>
          <a:blip r:embed="rId5" cstate="print"/>
          <a:srcRect/>
          <a:stretch>
            <a:fillRect/>
          </a:stretch>
        </p:blipFill>
        <p:spPr bwMode="auto">
          <a:xfrm>
            <a:off x="5416535" y="7834292"/>
            <a:ext cx="4286281" cy="4786346"/>
          </a:xfrm>
          <a:prstGeom prst="rect">
            <a:avLst/>
          </a:prstGeom>
          <a:noFill/>
        </p:spPr>
      </p:pic>
      <p:pic>
        <p:nvPicPr>
          <p:cNvPr id="1028" name="Picture 4" descr="C:\Users\ALPEREN\Desktop\mascot.png"/>
          <p:cNvPicPr>
            <a:picLocks noChangeAspect="1" noChangeArrowheads="1"/>
          </p:cNvPicPr>
          <p:nvPr/>
        </p:nvPicPr>
        <p:blipFill>
          <a:blip r:embed="rId6" cstate="print"/>
          <a:srcRect/>
          <a:stretch>
            <a:fillRect/>
          </a:stretch>
        </p:blipFill>
        <p:spPr bwMode="auto">
          <a:xfrm>
            <a:off x="6943681" y="18835744"/>
            <a:ext cx="1808714" cy="1716227"/>
          </a:xfrm>
          <a:prstGeom prst="rect">
            <a:avLst/>
          </a:prstGeom>
          <a:noFill/>
        </p:spPr>
      </p:pic>
      <p:sp>
        <p:nvSpPr>
          <p:cNvPr id="115" name="TextShape 52"/>
          <p:cNvSpPr txBox="1"/>
          <p:nvPr/>
        </p:nvSpPr>
        <p:spPr>
          <a:xfrm>
            <a:off x="5988039" y="20478818"/>
            <a:ext cx="3337494" cy="373680"/>
          </a:xfrm>
          <a:prstGeom prst="rect">
            <a:avLst/>
          </a:prstGeom>
        </p:spPr>
        <p:txBody>
          <a:bodyPr wrap="none" lIns="90000" tIns="45000" rIns="90000" bIns="45000"/>
          <a:lstStyle/>
          <a:p>
            <a:r>
              <a:rPr lang="tr-TR" sz="2000" b="1" dirty="0">
                <a:solidFill>
                  <a:srgbClr val="C5000B"/>
                </a:solidFill>
              </a:rPr>
              <a:t> </a:t>
            </a:r>
            <a:r>
              <a:rPr lang="en-US" sz="2000" b="1" dirty="0">
                <a:solidFill>
                  <a:srgbClr val="C5000B"/>
                </a:solidFill>
              </a:rPr>
              <a:t>Figure </a:t>
            </a:r>
            <a:r>
              <a:rPr lang="tr-TR" sz="2000" b="1" dirty="0">
                <a:solidFill>
                  <a:srgbClr val="C5000B"/>
                </a:solidFill>
              </a:rPr>
              <a:t>5</a:t>
            </a:r>
            <a:r>
              <a:rPr lang="en-US" sz="2000" b="1" dirty="0">
                <a:solidFill>
                  <a:srgbClr val="C5000B"/>
                </a:solidFill>
              </a:rPr>
              <a:t> – </a:t>
            </a:r>
            <a:r>
              <a:rPr lang="tr-TR" sz="2000" b="1" dirty="0" err="1">
                <a:solidFill>
                  <a:srgbClr val="C5000B"/>
                </a:solidFill>
              </a:rPr>
              <a:t>Company</a:t>
            </a:r>
            <a:r>
              <a:rPr lang="tr-TR" sz="2000" b="1" dirty="0">
                <a:solidFill>
                  <a:srgbClr val="C5000B"/>
                </a:solidFill>
              </a:rPr>
              <a:t> Logo</a:t>
            </a:r>
            <a:endParaRPr/>
          </a:p>
        </p:txBody>
      </p:sp>
      <p:sp>
        <p:nvSpPr>
          <p:cNvPr id="116" name="CustomShape 72"/>
          <p:cNvSpPr/>
          <p:nvPr/>
        </p:nvSpPr>
        <p:spPr>
          <a:xfrm>
            <a:off x="10202881" y="13835084"/>
            <a:ext cx="4572032" cy="3286148"/>
          </a:xfrm>
          <a:prstGeom prst="rect">
            <a:avLst/>
          </a:prstGeom>
          <a:solidFill>
            <a:srgbClr val="E6E6E6"/>
          </a:solidFill>
          <a:ln>
            <a:solidFill>
              <a:srgbClr val="C5000B"/>
            </a:solidFill>
          </a:ln>
        </p:spPr>
        <p:txBody>
          <a:bodyPr wrap="none" lIns="90000" tIns="45000" rIns="90000" bIns="45000" anchor="ctr"/>
          <a:lstStyle/>
          <a:p>
            <a:pPr algn="ctr"/>
            <a:endParaRPr/>
          </a:p>
        </p:txBody>
      </p:sp>
      <p:pic>
        <p:nvPicPr>
          <p:cNvPr id="1030" name="Picture 6" descr="C:\Users\ALPEREN\Desktop\resimm.png"/>
          <p:cNvPicPr>
            <a:picLocks noChangeAspect="1" noChangeArrowheads="1"/>
          </p:cNvPicPr>
          <p:nvPr/>
        </p:nvPicPr>
        <p:blipFill>
          <a:blip r:embed="rId7"/>
          <a:srcRect/>
          <a:stretch>
            <a:fillRect/>
          </a:stretch>
        </p:blipFill>
        <p:spPr bwMode="auto">
          <a:xfrm>
            <a:off x="5487973" y="13263580"/>
            <a:ext cx="4186451" cy="4929222"/>
          </a:xfrm>
          <a:prstGeom prst="rect">
            <a:avLst/>
          </a:prstGeom>
          <a:noFill/>
        </p:spPr>
      </p:pic>
      <p:pic>
        <p:nvPicPr>
          <p:cNvPr id="1031" name="Picture 7" descr="C:\Users\ALPEREN\Desktop\unknown.png"/>
          <p:cNvPicPr>
            <a:picLocks noChangeAspect="1" noChangeArrowheads="1"/>
          </p:cNvPicPr>
          <p:nvPr/>
        </p:nvPicPr>
        <p:blipFill>
          <a:blip r:embed="rId8"/>
          <a:srcRect/>
          <a:stretch>
            <a:fillRect/>
          </a:stretch>
        </p:blipFill>
        <p:spPr bwMode="auto">
          <a:xfrm>
            <a:off x="10345757" y="14120836"/>
            <a:ext cx="2071702" cy="2786082"/>
          </a:xfrm>
          <a:prstGeom prst="rect">
            <a:avLst/>
          </a:prstGeom>
          <a:noFill/>
        </p:spPr>
      </p:pic>
      <p:pic>
        <p:nvPicPr>
          <p:cNvPr id="1032" name="Picture 8" descr="C:\Users\ALPEREN\Desktop\resimmmmm.png"/>
          <p:cNvPicPr>
            <a:picLocks noChangeAspect="1" noChangeArrowheads="1"/>
          </p:cNvPicPr>
          <p:nvPr/>
        </p:nvPicPr>
        <p:blipFill>
          <a:blip r:embed="rId9" cstate="print"/>
          <a:srcRect/>
          <a:stretch>
            <a:fillRect/>
          </a:stretch>
        </p:blipFill>
        <p:spPr bwMode="auto">
          <a:xfrm>
            <a:off x="12584147" y="14120836"/>
            <a:ext cx="2071702" cy="2786082"/>
          </a:xfrm>
          <a:prstGeom prst="rect">
            <a:avLst/>
          </a:prstGeom>
          <a:noFill/>
        </p:spPr>
      </p:pic>
      <p:sp>
        <p:nvSpPr>
          <p:cNvPr id="117" name="TextShape 53"/>
          <p:cNvSpPr txBox="1"/>
          <p:nvPr/>
        </p:nvSpPr>
        <p:spPr>
          <a:xfrm>
            <a:off x="10702947" y="1683548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a:t>
            </a:r>
            <a:r>
              <a:rPr lang="tr-TR" sz="2000" b="1" dirty="0">
                <a:solidFill>
                  <a:srgbClr val="C5000B"/>
                </a:solidFill>
              </a:rPr>
              <a:t> </a:t>
            </a:r>
            <a:r>
              <a:rPr lang="tr-TR" sz="2000" b="1" dirty="0" err="1">
                <a:solidFill>
                  <a:srgbClr val="C5000B"/>
                </a:solidFill>
              </a:rPr>
              <a:t>Finished</a:t>
            </a:r>
            <a:r>
              <a:rPr lang="tr-TR" sz="2000" b="1" dirty="0">
                <a:solidFill>
                  <a:srgbClr val="C5000B"/>
                </a:solidFill>
              </a:rPr>
              <a:t> </a:t>
            </a:r>
            <a:r>
              <a:rPr lang="tr-TR" sz="2000" b="1" dirty="0" err="1">
                <a:solidFill>
                  <a:srgbClr val="C5000B"/>
                </a:solidFill>
              </a:rPr>
              <a:t>Product</a:t>
            </a:r>
            <a:endParaRPr/>
          </a:p>
        </p:txBody>
      </p:sp>
      <p:pic>
        <p:nvPicPr>
          <p:cNvPr id="2" name="Picture 2" descr="C:\Users\ALPEREN\Desktop\fd8a1466-cd69-431f-b939-8e4dd4461b34.jfif"/>
          <p:cNvPicPr>
            <a:picLocks noChangeAspect="1" noChangeArrowheads="1"/>
          </p:cNvPicPr>
          <p:nvPr/>
        </p:nvPicPr>
        <p:blipFill>
          <a:blip r:embed="rId10"/>
          <a:srcRect/>
          <a:stretch>
            <a:fillRect/>
          </a:stretch>
        </p:blipFill>
        <p:spPr bwMode="auto">
          <a:xfrm>
            <a:off x="10357151" y="17553704"/>
            <a:ext cx="4286279" cy="321471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702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ALPEREN</dc:creator>
  <cp:lastModifiedBy>Cavid</cp:lastModifiedBy>
  <cp:revision>11</cp:revision>
  <dcterms:modified xsi:type="dcterms:W3CDTF">2020-05-27T19:11:17Z</dcterms:modified>
</cp:coreProperties>
</file>