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1" r:id="rId3"/>
    <p:sldId id="266" r:id="rId4"/>
    <p:sldId id="278" r:id="rId5"/>
    <p:sldId id="279" r:id="rId6"/>
    <p:sldId id="282" r:id="rId7"/>
    <p:sldId id="283" r:id="rId8"/>
    <p:sldId id="27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CD1F2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450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4" y="471790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69625" y="3348646"/>
            <a:ext cx="9144000" cy="744890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Çoklu Regresyon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352436" y="3503856"/>
            <a:ext cx="3727656" cy="129911"/>
            <a:chOff x="3158018" y="3002323"/>
            <a:chExt cx="4742120" cy="129911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Düz Ok Bağlayıcısı 75">
            <a:extLst>
              <a:ext uri="{FF2B5EF4-FFF2-40B4-BE49-F238E27FC236}">
                <a16:creationId xmlns:a16="http://schemas.microsoft.com/office/drawing/2014/main" id="{33D9BB85-AB14-48EB-A947-7D8FD7412CF3}"/>
              </a:ext>
            </a:extLst>
          </p:cNvPr>
          <p:cNvCxnSpPr>
            <a:cxnSpLocks/>
          </p:cNvCxnSpPr>
          <p:nvPr/>
        </p:nvCxnSpPr>
        <p:spPr>
          <a:xfrm>
            <a:off x="3219027" y="5428753"/>
            <a:ext cx="597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8516254" y="3018834"/>
            <a:ext cx="65484" cy="65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54465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716306"/>
            <a:ext cx="5567422" cy="21795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045CF0D7-517C-47FD-BC9D-30EB08EB77E9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4282969" y="4322962"/>
            <a:ext cx="0" cy="14629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DE959756-E70E-4944-AFD9-33A087C6C9E7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050414" y="4175127"/>
            <a:ext cx="282" cy="2461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ED3F86A4-DBAF-4011-A011-F57D53544940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6017522" y="3795472"/>
            <a:ext cx="388" cy="17948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>
            <a:extLst>
              <a:ext uri="{FF2B5EF4-FFF2-40B4-BE49-F238E27FC236}">
                <a16:creationId xmlns:a16="http://schemas.microsoft.com/office/drawing/2014/main" id="{EA2AF372-757B-4456-BB9D-3D3CE49A463C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360018" y="3659785"/>
            <a:ext cx="9242" cy="3957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üz Bağlayıcı 137">
            <a:extLst>
              <a:ext uri="{FF2B5EF4-FFF2-40B4-BE49-F238E27FC236}">
                <a16:creationId xmlns:a16="http://schemas.microsoft.com/office/drawing/2014/main" id="{B95090C4-4B98-4429-8402-203B96D03FCA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6846253" y="3235044"/>
            <a:ext cx="3440" cy="2361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id="{7E4AFA3A-5CCE-4F31-B820-99CB13BBB79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259553" y="3317876"/>
            <a:ext cx="5962" cy="38156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DE27AF04-F9A2-4485-985A-E72B9A190AD9}"/>
              </a:ext>
            </a:extLst>
          </p:cNvPr>
          <p:cNvCxnSpPr>
            <a:cxnSpLocks/>
          </p:cNvCxnSpPr>
          <p:nvPr/>
        </p:nvCxnSpPr>
        <p:spPr>
          <a:xfrm flipV="1">
            <a:off x="7807157" y="2571917"/>
            <a:ext cx="0" cy="5124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Düz Bağlayıcı 144">
            <a:extLst>
              <a:ext uri="{FF2B5EF4-FFF2-40B4-BE49-F238E27FC236}">
                <a16:creationId xmlns:a16="http://schemas.microsoft.com/office/drawing/2014/main" id="{9499F4BA-79EE-4E31-93F1-F249FE0EB93C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548996" y="2809875"/>
            <a:ext cx="0" cy="2089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B12BE01F-5457-4008-9086-A1AF264AEF99}"/>
              </a:ext>
            </a:extLst>
          </p:cNvPr>
          <p:cNvSpPr/>
          <p:nvPr/>
        </p:nvSpPr>
        <p:spPr>
          <a:xfrm>
            <a:off x="3079848" y="1325010"/>
            <a:ext cx="272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Y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290FDC8C-E1AB-43F6-A0D7-5B8E32038748}"/>
              </a:ext>
            </a:extLst>
          </p:cNvPr>
          <p:cNvSpPr/>
          <p:nvPr/>
        </p:nvSpPr>
        <p:spPr>
          <a:xfrm>
            <a:off x="9357407" y="527486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922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pic>
        <p:nvPicPr>
          <p:cNvPr id="11" name="Resim 10">
            <a:extLst>
              <a:ext uri="{FF2B5EF4-FFF2-40B4-BE49-F238E27FC236}">
                <a16:creationId xmlns:a16="http://schemas.microsoft.com/office/drawing/2014/main" id="{537527CC-87E7-4360-8DF0-BA88EE2A9D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0768"/>
          <a:stretch/>
        </p:blipFill>
        <p:spPr>
          <a:xfrm>
            <a:off x="5925671" y="216032"/>
            <a:ext cx="5405717" cy="56242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1A97CAA-40FD-4063-9E9C-472156513B5C}"/>
                  </a:ext>
                </a:extLst>
              </p:cNvPr>
              <p:cNvSpPr txBox="1"/>
              <p:nvPr/>
            </p:nvSpPr>
            <p:spPr>
              <a:xfrm>
                <a:off x="951446" y="2679401"/>
                <a:ext cx="45049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800" b="0" i="0" dirty="0" smtClean="0"/>
                          <m:t>X</m:t>
                        </m:r>
                      </m:e>
                      <m:sub>
                        <m:r>
                          <a:rPr lang="tr-TR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tr-TR" sz="2800" dirty="0"/>
                      <m:t>+</m:t>
                    </m:r>
                    <m:r>
                      <m:rPr>
                        <m:nor/>
                      </m:rPr>
                      <a:rPr lang="tr-TR" sz="2800" b="0" i="0" dirty="0" smtClean="0"/>
                      <m:t> 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800" dirty="0"/>
                          <m:t>X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8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800" dirty="0"/>
              </a:p>
            </p:txBody>
          </p:sp>
        </mc:Choice>
        <mc:Fallback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1A97CAA-40FD-4063-9E9C-47215651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46" y="2679401"/>
                <a:ext cx="4504986" cy="430887"/>
              </a:xfrm>
              <a:prstGeom prst="rect">
                <a:avLst/>
              </a:prstGeom>
              <a:blipFill>
                <a:blip r:embed="rId4"/>
                <a:stretch>
                  <a:fillRect t="-24286" b="-5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497771" y="1107389"/>
            <a:ext cx="2768231" cy="502314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Reklam (X)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9" name="Dikdörtgen 98">
            <a:extLst>
              <a:ext uri="{FF2B5EF4-FFF2-40B4-BE49-F238E27FC236}">
                <a16:creationId xmlns:a16="http://schemas.microsoft.com/office/drawing/2014/main" id="{81DEC5B8-6F4C-4971-8617-1C256A65BC87}"/>
              </a:ext>
            </a:extLst>
          </p:cNvPr>
          <p:cNvSpPr/>
          <p:nvPr/>
        </p:nvSpPr>
        <p:spPr>
          <a:xfrm>
            <a:off x="6480389" y="989484"/>
            <a:ext cx="201214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Miktarı (y)</a:t>
            </a:r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B9C37315-1C05-4862-9314-60D78D781170}"/>
              </a:ext>
            </a:extLst>
          </p:cNvPr>
          <p:cNvSpPr/>
          <p:nvPr/>
        </p:nvSpPr>
        <p:spPr>
          <a:xfrm>
            <a:off x="5318916" y="1099271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Unvan 1">
            <a:extLst>
              <a:ext uri="{FF2B5EF4-FFF2-40B4-BE49-F238E27FC236}">
                <a16:creationId xmlns:a16="http://schemas.microsoft.com/office/drawing/2014/main" id="{8C241DA0-05BB-4041-B681-14ABE3EEBC06}"/>
              </a:ext>
            </a:extLst>
          </p:cNvPr>
          <p:cNvSpPr txBox="1">
            <a:spLocks/>
          </p:cNvSpPr>
          <p:nvPr/>
        </p:nvSpPr>
        <p:spPr>
          <a:xfrm>
            <a:off x="3270250" y="3636531"/>
            <a:ext cx="1294025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TV (X2)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C3012DB0-248A-42DC-9580-FCE80570A306}"/>
              </a:ext>
            </a:extLst>
          </p:cNvPr>
          <p:cNvSpPr/>
          <p:nvPr/>
        </p:nvSpPr>
        <p:spPr>
          <a:xfrm>
            <a:off x="6480389" y="3595954"/>
            <a:ext cx="201214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Miktarı (y)</a:t>
            </a:r>
          </a:p>
        </p:txBody>
      </p:sp>
      <p:sp>
        <p:nvSpPr>
          <p:cNvPr id="35" name="Ok: Sağ 34">
            <a:extLst>
              <a:ext uri="{FF2B5EF4-FFF2-40B4-BE49-F238E27FC236}">
                <a16:creationId xmlns:a16="http://schemas.microsoft.com/office/drawing/2014/main" id="{AF1AB9FF-6A0F-4CC9-808C-D1E36A90AF0D}"/>
              </a:ext>
            </a:extLst>
          </p:cNvPr>
          <p:cNvSpPr/>
          <p:nvPr/>
        </p:nvSpPr>
        <p:spPr>
          <a:xfrm>
            <a:off x="5307106" y="3905618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Unvan 1">
            <a:extLst>
              <a:ext uri="{FF2B5EF4-FFF2-40B4-BE49-F238E27FC236}">
                <a16:creationId xmlns:a16="http://schemas.microsoft.com/office/drawing/2014/main" id="{0149FF89-011E-48A4-99AA-2D61C5C10ACD}"/>
              </a:ext>
            </a:extLst>
          </p:cNvPr>
          <p:cNvSpPr txBox="1">
            <a:spLocks/>
          </p:cNvSpPr>
          <p:nvPr/>
        </p:nvSpPr>
        <p:spPr>
          <a:xfrm rot="1639165">
            <a:off x="2743873" y="2408464"/>
            <a:ext cx="2768231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Gazete (X1)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k: Sağ 36">
            <a:extLst>
              <a:ext uri="{FF2B5EF4-FFF2-40B4-BE49-F238E27FC236}">
                <a16:creationId xmlns:a16="http://schemas.microsoft.com/office/drawing/2014/main" id="{AA965914-EE05-42A5-930E-AEB66F57B641}"/>
              </a:ext>
            </a:extLst>
          </p:cNvPr>
          <p:cNvSpPr/>
          <p:nvPr/>
        </p:nvSpPr>
        <p:spPr>
          <a:xfrm rot="1639165">
            <a:off x="5333089" y="3381002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Unvan 1">
            <a:extLst>
              <a:ext uri="{FF2B5EF4-FFF2-40B4-BE49-F238E27FC236}">
                <a16:creationId xmlns:a16="http://schemas.microsoft.com/office/drawing/2014/main" id="{347B7B3C-E84A-4356-B18F-BA9D1239DC77}"/>
              </a:ext>
            </a:extLst>
          </p:cNvPr>
          <p:cNvSpPr txBox="1">
            <a:spLocks/>
          </p:cNvSpPr>
          <p:nvPr/>
        </p:nvSpPr>
        <p:spPr>
          <a:xfrm rot="20045890">
            <a:off x="3298969" y="5138552"/>
            <a:ext cx="1658037" cy="4297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Radyo (X3)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k: Sağ 38">
            <a:extLst>
              <a:ext uri="{FF2B5EF4-FFF2-40B4-BE49-F238E27FC236}">
                <a16:creationId xmlns:a16="http://schemas.microsoft.com/office/drawing/2014/main" id="{56C84737-9457-40CD-B453-AD7C776BFFE7}"/>
              </a:ext>
            </a:extLst>
          </p:cNvPr>
          <p:cNvSpPr/>
          <p:nvPr/>
        </p:nvSpPr>
        <p:spPr>
          <a:xfrm rot="20029024">
            <a:off x="5359046" y="4461716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A1837CD8-7DD8-44DC-AB10-B317ABF6B9D1}"/>
                  </a:ext>
                </a:extLst>
              </p:cNvPr>
              <p:cNvSpPr txBox="1"/>
              <p:nvPr/>
            </p:nvSpPr>
            <p:spPr>
              <a:xfrm>
                <a:off x="7780233" y="5327532"/>
                <a:ext cx="3515297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200" b="0" i="0" dirty="0" smtClean="0"/>
                          <m:t>X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tr-TR" sz="2200" dirty="0"/>
                      <m:t>+</m:t>
                    </m:r>
                    <m:r>
                      <m:rPr>
                        <m:nor/>
                      </m:rPr>
                      <a:rPr lang="tr-TR" sz="2200" b="0" i="0" dirty="0" smtClean="0"/>
                      <m:t> 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200" dirty="0"/>
                          <m:t>X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2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200" dirty="0"/>
              </a:p>
            </p:txBody>
          </p:sp>
        </mc:Choice>
        <mc:Fallback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A1837CD8-7DD8-44DC-AB10-B317ABF6B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233" y="5327532"/>
                <a:ext cx="3515297" cy="338554"/>
              </a:xfrm>
              <a:prstGeom prst="rect">
                <a:avLst/>
              </a:prstGeom>
              <a:blipFill>
                <a:blip r:embed="rId3"/>
                <a:stretch>
                  <a:fillRect l="-2773" t="-25455" b="-509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6346F186-6E51-4345-9884-0F51A1EA92C3}"/>
                  </a:ext>
                </a:extLst>
              </p:cNvPr>
              <p:cNvSpPr txBox="1"/>
              <p:nvPr/>
            </p:nvSpPr>
            <p:spPr>
              <a:xfrm>
                <a:off x="8811339" y="2121459"/>
                <a:ext cx="2484191" cy="406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tr-T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r-TR" sz="2200" dirty="0"/>
                      <m:t>+</m:t>
                    </m:r>
                    <m:r>
                      <a:rPr lang="tr-TR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200" dirty="0"/>
              </a:p>
            </p:txBody>
          </p:sp>
        </mc:Choice>
        <mc:Fallback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6346F186-6E51-4345-9884-0F51A1EA9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339" y="2121459"/>
                <a:ext cx="2484191" cy="406587"/>
              </a:xfrm>
              <a:prstGeom prst="rect">
                <a:avLst/>
              </a:prstGeom>
              <a:blipFill>
                <a:blip r:embed="rId4"/>
                <a:stretch>
                  <a:fillRect l="-3922" t="-20896" b="-238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8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9" grpId="0"/>
      <p:bldP spid="3" grpId="0" animBg="1"/>
      <p:bldP spid="33" grpId="0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482231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Varsayımlar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2211087" y="2039943"/>
            <a:ext cx="8412090" cy="3405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 err="1">
                <a:solidFill>
                  <a:srgbClr val="0070C0"/>
                </a:solidFill>
                <a:latin typeface="Roboto"/>
              </a:rPr>
              <a:t>Eşvaryanslık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homoscedasticity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Çok değişkenli normallik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multivariate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normality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Hataların bağımsızlığı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independence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of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errors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Çoklu bağlantı yokluğu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multicollinearity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2090F34-55A0-4BF6-8208-75174574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515" y="1630737"/>
            <a:ext cx="1876398" cy="122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482231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Kurma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1864659" y="1330392"/>
            <a:ext cx="8722659" cy="426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Hepsini birden dahil et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All-In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 : Güçlü bir kuram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Geriye doğru eleme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Backward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Elimination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İleri doğru seçme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Forward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Selection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İki yönlü eleyerek seçme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Bidirectional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Elimination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Sonuçları karşılaştırma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Score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Comparision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95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291731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Geriye Doğru Eleme Yöntemi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1049991" y="707742"/>
            <a:ext cx="8722659" cy="544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endParaRPr lang="tr-TR" dirty="0">
              <a:latin typeface="Roboto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Anlamlılık düzeyi belirlenir. </a:t>
            </a:r>
            <a:r>
              <a:rPr lang="tr-TR" dirty="0" err="1">
                <a:latin typeface="Roboto"/>
              </a:rPr>
              <a:t>Örn</a:t>
            </a:r>
            <a:r>
              <a:rPr lang="tr-TR" dirty="0">
                <a:latin typeface="Roboto"/>
              </a:rPr>
              <a:t>; p &lt; 0.05.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Başlangıçta tüm değişkenler modele dahil edilir.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Her bir bağımsız değişkenin anlamlılık düzeyi incelenir (p ve t değerleri). Eğer anlamlılık düzeyi model için belirlenenden daha büyük ise bu bağımsız değişken modelden çıkarılır. Eğer birden fazla var ise bu işlem en büyük p değerine sahip olana uygulanır. Şayet bütün p değerleri sınır değerden küçük ise model tamam demektir.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Çıkarılan her bir değişkenden sonra model tekrar kurulur (eğitilir) ve üçüncü adım tekrar edilir.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Tüm bağımsız değişkenlerin p değeri eşik altında kalana kadar, başka bir deyişle bağımsız değişken ile ilişkisi istatistiksel anlamlı olana kadar üç ve dört tekrar edilir.</a:t>
            </a:r>
          </a:p>
        </p:txBody>
      </p:sp>
    </p:spTree>
    <p:extLst>
      <p:ext uri="{BB962C8B-B14F-4D97-AF65-F5344CB8AC3E}">
        <p14:creationId xmlns:p14="http://schemas.microsoft.com/office/powerpoint/2010/main" val="32436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76188" y="205823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Gölge Değişken Tuzağı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97F9E665-2084-4C91-A881-7960F4332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36249"/>
              </p:ext>
            </p:extLst>
          </p:nvPr>
        </p:nvGraphicFramePr>
        <p:xfrm>
          <a:off x="5695949" y="1173872"/>
          <a:ext cx="4381502" cy="2828925"/>
        </p:xfrm>
        <a:graphic>
          <a:graphicData uri="http://schemas.openxmlformats.org/drawingml/2006/table">
            <a:tbl>
              <a:tblPr/>
              <a:tblGrid>
                <a:gridCol w="609159">
                  <a:extLst>
                    <a:ext uri="{9D8B030D-6E8A-4147-A177-3AD203B41FA5}">
                      <a16:colId xmlns:a16="http://schemas.microsoft.com/office/drawing/2014/main" val="3732618102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1472877337"/>
                    </a:ext>
                  </a:extLst>
                </a:gridCol>
                <a:gridCol w="675785">
                  <a:extLst>
                    <a:ext uri="{9D8B030D-6E8A-4147-A177-3AD203B41FA5}">
                      <a16:colId xmlns:a16="http://schemas.microsoft.com/office/drawing/2014/main" val="2461672565"/>
                    </a:ext>
                  </a:extLst>
                </a:gridCol>
                <a:gridCol w="659922">
                  <a:extLst>
                    <a:ext uri="{9D8B030D-6E8A-4147-A177-3AD203B41FA5}">
                      <a16:colId xmlns:a16="http://schemas.microsoft.com/office/drawing/2014/main" val="2522508503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806625412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67514108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72710866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SatınAlma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1301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94627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77103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94884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35155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4264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5138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6417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355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2566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463286"/>
                  </a:ext>
                </a:extLst>
              </a:tr>
            </a:tbl>
          </a:graphicData>
        </a:graphic>
      </p:graphicFrame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EB240757-8687-41B7-8A0E-DAADD4AA1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28094"/>
              </p:ext>
            </p:extLst>
          </p:nvPr>
        </p:nvGraphicFramePr>
        <p:xfrm>
          <a:off x="1620881" y="1196889"/>
          <a:ext cx="2895600" cy="2828925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331346826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192813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77969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99631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SatınAlma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9446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4564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5803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3352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2615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297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938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99003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3142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71456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0567"/>
                  </a:ext>
                </a:extLst>
              </a:tr>
            </a:tbl>
          </a:graphicData>
        </a:graphic>
      </p:graphicFrame>
      <p:sp>
        <p:nvSpPr>
          <p:cNvPr id="17" name="Dikdörtgen 16">
            <a:extLst>
              <a:ext uri="{FF2B5EF4-FFF2-40B4-BE49-F238E27FC236}">
                <a16:creationId xmlns:a16="http://schemas.microsoft.com/office/drawing/2014/main" id="{B626C7BD-2679-4833-958D-E0B4F94B7F83}"/>
              </a:ext>
            </a:extLst>
          </p:cNvPr>
          <p:cNvSpPr/>
          <p:nvPr/>
        </p:nvSpPr>
        <p:spPr>
          <a:xfrm>
            <a:off x="9472611" y="1047751"/>
            <a:ext cx="733425" cy="304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7663CACF-D02B-44E7-81EC-6A34B6B33A71}"/>
              </a:ext>
            </a:extLst>
          </p:cNvPr>
          <p:cNvSpPr/>
          <p:nvPr/>
        </p:nvSpPr>
        <p:spPr>
          <a:xfrm>
            <a:off x="3325002" y="4492526"/>
            <a:ext cx="45616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600" b="1" dirty="0" err="1">
                <a:solidFill>
                  <a:srgbClr val="0070C0"/>
                </a:solidFill>
                <a:latin typeface="Roboto"/>
              </a:rPr>
              <a:t>OneHotEncoder</a:t>
            </a:r>
            <a:r>
              <a:rPr lang="tr-TR" sz="2600" b="1" dirty="0">
                <a:solidFill>
                  <a:srgbClr val="0070C0"/>
                </a:solidFill>
                <a:latin typeface="Roboto"/>
              </a:rPr>
              <a:t> ilgileniyor. </a:t>
            </a:r>
            <a:endParaRPr lang="tr-TR" sz="2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4275</TotalTime>
  <Words>417</Words>
  <Application>Microsoft Office PowerPoint</Application>
  <PresentationFormat>Geniş ekran</PresentationFormat>
  <Paragraphs>165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Constantia</vt:lpstr>
      <vt:lpstr>Roboto</vt:lpstr>
      <vt:lpstr>Office Teması</vt:lpstr>
      <vt:lpstr>Çoklu Regresyon</vt:lpstr>
      <vt:lpstr>PowerPoint Sunusu</vt:lpstr>
      <vt:lpstr>PowerPoint Sunusu</vt:lpstr>
      <vt:lpstr>Reklam (X)</vt:lpstr>
      <vt:lpstr>PowerPoint Sunusu</vt:lpstr>
      <vt:lpstr>PowerPoint Sunusu</vt:lpstr>
      <vt:lpstr>PowerPoint Sunusu</vt:lpstr>
      <vt:lpstr>Gölge Değişken Tuzağı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122</cp:revision>
  <dcterms:created xsi:type="dcterms:W3CDTF">2018-03-04T09:30:49Z</dcterms:created>
  <dcterms:modified xsi:type="dcterms:W3CDTF">2019-02-19T09:09:04Z</dcterms:modified>
</cp:coreProperties>
</file>