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28"/>
  </p:notesMasterIdLst>
  <p:sldIdLst>
    <p:sldId id="256" r:id="rId2"/>
    <p:sldId id="259" r:id="rId3"/>
    <p:sldId id="281" r:id="rId4"/>
    <p:sldId id="273" r:id="rId5"/>
    <p:sldId id="263" r:id="rId6"/>
    <p:sldId id="264" r:id="rId7"/>
    <p:sldId id="274" r:id="rId8"/>
    <p:sldId id="265" r:id="rId9"/>
    <p:sldId id="266" r:id="rId10"/>
    <p:sldId id="268" r:id="rId11"/>
    <p:sldId id="272" r:id="rId12"/>
    <p:sldId id="269" r:id="rId13"/>
    <p:sldId id="270" r:id="rId14"/>
    <p:sldId id="271" r:id="rId15"/>
    <p:sldId id="267" r:id="rId16"/>
    <p:sldId id="257" r:id="rId17"/>
    <p:sldId id="258" r:id="rId18"/>
    <p:sldId id="260" r:id="rId19"/>
    <p:sldId id="261" r:id="rId20"/>
    <p:sldId id="262" r:id="rId21"/>
    <p:sldId id="275" r:id="rId22"/>
    <p:sldId id="276" r:id="rId23"/>
    <p:sldId id="277" r:id="rId24"/>
    <p:sldId id="278" r:id="rId25"/>
    <p:sldId id="280"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D5A77-E83F-C34D-85AA-AF2453A66972}" type="datetimeFigureOut">
              <a:rPr lang="en-US" smtClean="0"/>
              <a:t>12/24/2021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D2471-D156-D147-A354-ABE2A0890790}" type="slidenum">
              <a:rPr lang="en-US" smtClean="0"/>
              <a:t>‹#›</a:t>
            </a:fld>
            <a:endParaRPr lang="en-US"/>
          </a:p>
        </p:txBody>
      </p:sp>
    </p:spTree>
    <p:extLst>
      <p:ext uri="{BB962C8B-B14F-4D97-AF65-F5344CB8AC3E}">
        <p14:creationId xmlns:p14="http://schemas.microsoft.com/office/powerpoint/2010/main" val="219864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Presented by :</a:t>
            </a:r>
            <a:r>
              <a:rPr lang="en-US" b="1"/>
              <a:t> FS19IF011</a:t>
            </a:r>
          </a:p>
          <a:p>
            <a:r>
              <a:rPr lang="en-US"/>
              <a:t>                          </a:t>
            </a:r>
            <a:r>
              <a:rPr lang="en-US" b="1"/>
              <a:t>FS19IF026</a:t>
            </a:r>
          </a:p>
          <a:p>
            <a:r>
              <a:rPr lang="en-US" b="1"/>
              <a:t>                          FS19IF028</a:t>
            </a:r>
          </a:p>
          <a:p>
            <a:r>
              <a:rPr lang="en-US" b="1"/>
              <a:t>                          FS19IF029</a:t>
            </a:r>
            <a:endParaRPr lang="en-US"/>
          </a:p>
        </p:txBody>
      </p:sp>
      <p:sp>
        <p:nvSpPr>
          <p:cNvPr id="4" name="Slide Number Placeholder 3"/>
          <p:cNvSpPr>
            <a:spLocks noGrp="1"/>
          </p:cNvSpPr>
          <p:nvPr>
            <p:ph type="sldNum" sz="quarter" idx="5"/>
          </p:nvPr>
        </p:nvSpPr>
        <p:spPr/>
        <p:txBody>
          <a:bodyPr/>
          <a:lstStyle/>
          <a:p>
            <a:fld id="{396D2471-D156-D147-A354-ABE2A0890790}" type="slidenum">
              <a:rPr lang="en-US" smtClean="0"/>
              <a:t>1</a:t>
            </a:fld>
            <a:endParaRPr lang="en-US"/>
          </a:p>
        </p:txBody>
      </p:sp>
    </p:spTree>
    <p:extLst>
      <p:ext uri="{BB962C8B-B14F-4D97-AF65-F5344CB8AC3E}">
        <p14:creationId xmlns:p14="http://schemas.microsoft.com/office/powerpoint/2010/main" val="69765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2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9887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6284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6539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1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6888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53892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955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021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416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432127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6502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033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442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16499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682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0727447"/>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114E-F99F-754B-B4B5-1868ECB6761C}"/>
              </a:ext>
            </a:extLst>
          </p:cNvPr>
          <p:cNvSpPr>
            <a:spLocks noGrp="1"/>
          </p:cNvSpPr>
          <p:nvPr>
            <p:ph type="ctrTitle"/>
          </p:nvPr>
        </p:nvSpPr>
        <p:spPr>
          <a:xfrm>
            <a:off x="834983" y="1762744"/>
            <a:ext cx="8108621" cy="946316"/>
          </a:xfrm>
        </p:spPr>
        <p:txBody>
          <a:bodyPr>
            <a:normAutofit fontScale="90000"/>
          </a:bodyPr>
          <a:lstStyle/>
          <a:p>
            <a:r>
              <a:rPr lang="en-US" sz="6000">
                <a:solidFill>
                  <a:schemeClr val="accent2"/>
                </a:solidFill>
              </a:rPr>
              <a:t>Face mask detection</a:t>
            </a:r>
          </a:p>
        </p:txBody>
      </p:sp>
      <p:sp>
        <p:nvSpPr>
          <p:cNvPr id="5" name="Subtitle 2">
            <a:extLst>
              <a:ext uri="{FF2B5EF4-FFF2-40B4-BE49-F238E27FC236}">
                <a16:creationId xmlns:a16="http://schemas.microsoft.com/office/drawing/2014/main" id="{0D9B1B44-E0AC-EF4E-8098-0EAA45AC0B04}"/>
              </a:ext>
            </a:extLst>
          </p:cNvPr>
          <p:cNvSpPr>
            <a:spLocks noGrp="1"/>
          </p:cNvSpPr>
          <p:nvPr>
            <p:ph type="subTitle" idx="1"/>
          </p:nvPr>
        </p:nvSpPr>
        <p:spPr>
          <a:xfrm>
            <a:off x="5251121" y="3927913"/>
            <a:ext cx="3473532" cy="1768532"/>
          </a:xfrm>
        </p:spPr>
        <p:txBody>
          <a:bodyPr>
            <a:normAutofit/>
          </a:bodyPr>
          <a:lstStyle/>
          <a:p>
            <a:r>
              <a:rPr lang="en-US" b="1"/>
              <a:t>Presented by :    FS19IF011</a:t>
            </a:r>
          </a:p>
          <a:p>
            <a:r>
              <a:rPr lang="en-US" b="1"/>
              <a:t>                          FS19IF026</a:t>
            </a:r>
          </a:p>
          <a:p>
            <a:r>
              <a:rPr lang="en-US" b="1"/>
              <a:t>                          FS19IF028</a:t>
            </a:r>
          </a:p>
          <a:p>
            <a:r>
              <a:rPr lang="en-US" b="1"/>
              <a:t>                          FS19IF029</a:t>
            </a:r>
          </a:p>
        </p:txBody>
      </p:sp>
    </p:spTree>
    <p:extLst>
      <p:ext uri="{BB962C8B-B14F-4D97-AF65-F5344CB8AC3E}">
        <p14:creationId xmlns:p14="http://schemas.microsoft.com/office/powerpoint/2010/main" val="74302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9C5-B57A-6C4E-BBF2-1051A5536D2D}"/>
              </a:ext>
            </a:extLst>
          </p:cNvPr>
          <p:cNvSpPr>
            <a:spLocks noGrp="1"/>
          </p:cNvSpPr>
          <p:nvPr>
            <p:ph type="title"/>
          </p:nvPr>
        </p:nvSpPr>
        <p:spPr>
          <a:xfrm>
            <a:off x="677334" y="1193207"/>
            <a:ext cx="8596668" cy="856260"/>
          </a:xfrm>
        </p:spPr>
        <p:txBody>
          <a:bodyPr/>
          <a:lstStyle/>
          <a:p>
            <a:r>
              <a:rPr lang="en-US" b="1">
                <a:solidFill>
                  <a:schemeClr val="accent2"/>
                </a:solidFill>
              </a:rPr>
              <a:t>Keras</a:t>
            </a:r>
            <a:endParaRPr lang="en-US">
              <a:solidFill>
                <a:schemeClr val="accent2"/>
              </a:solidFill>
            </a:endParaRPr>
          </a:p>
        </p:txBody>
      </p:sp>
      <p:sp>
        <p:nvSpPr>
          <p:cNvPr id="3" name="Content Placeholder 2">
            <a:extLst>
              <a:ext uri="{FF2B5EF4-FFF2-40B4-BE49-F238E27FC236}">
                <a16:creationId xmlns:a16="http://schemas.microsoft.com/office/drawing/2014/main" id="{02438B18-C475-0949-B5DD-94618F8FA458}"/>
              </a:ext>
            </a:extLst>
          </p:cNvPr>
          <p:cNvSpPr>
            <a:spLocks noGrp="1"/>
          </p:cNvSpPr>
          <p:nvPr>
            <p:ph idx="1"/>
          </p:nvPr>
        </p:nvSpPr>
        <p:spPr>
          <a:xfrm>
            <a:off x="677334" y="2160589"/>
            <a:ext cx="8596668" cy="3880773"/>
          </a:xfrm>
        </p:spPr>
        <p:txBody>
          <a:bodyPr/>
          <a:lstStyle/>
          <a:p>
            <a:r>
              <a:rPr lang="en-US" sz="1800">
                <a:solidFill>
                  <a:srgbClr val="333333"/>
                </a:solidFill>
                <a:effectLst/>
                <a:latin typeface="Georgia" panose="02040502050405020303" pitchFamily="18" charset="0"/>
                <a:ea typeface="Times New Roman" panose="02020603050405020304" pitchFamily="18" charset="0"/>
              </a:rPr>
              <a:t>Keras gives fundamental reflections and building units for creation and transportation of ML arrangements with high iteration velocity. It takes full advantage of the scalability and cross-platform capabilities of TensorFlow. The core data structures of Keras are layers and models [19]. All the layers used in the CNN model are implemented using Keras. Along with the conversion of the class vector to the binary class matrix in data processing, it helps to compile the overall model.</a:t>
            </a:r>
            <a:endParaRPr lang="en-US" sz="18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129365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6238-7C16-5E43-8794-D0D99FA68E3B}"/>
              </a:ext>
            </a:extLst>
          </p:cNvPr>
          <p:cNvSpPr>
            <a:spLocks noGrp="1"/>
          </p:cNvSpPr>
          <p:nvPr>
            <p:ph type="title"/>
          </p:nvPr>
        </p:nvSpPr>
        <p:spPr>
          <a:xfrm>
            <a:off x="677334" y="609599"/>
            <a:ext cx="8596668" cy="5659041"/>
          </a:xfrm>
        </p:spPr>
        <p:txBody>
          <a:bodyPr/>
          <a:lstStyle/>
          <a:p>
            <a:br>
              <a:rPr lang="en-US" b="1"/>
            </a:br>
            <a:br>
              <a:rPr lang="en-US" b="1"/>
            </a:br>
            <a:r>
              <a:rPr lang="en-US" b="1"/>
              <a:t>     </a:t>
            </a:r>
            <a:br>
              <a:rPr lang="en-US" b="1"/>
            </a:br>
            <a:r>
              <a:rPr lang="en-US" b="1"/>
              <a:t>        </a:t>
            </a:r>
            <a:br>
              <a:rPr lang="en-US" b="1"/>
            </a:br>
            <a:r>
              <a:rPr lang="en-US" b="1"/>
              <a:t>      </a:t>
            </a:r>
            <a:r>
              <a:rPr lang="en-US" b="1" u="sng">
                <a:solidFill>
                  <a:schemeClr val="accent2"/>
                </a:solidFill>
              </a:rPr>
              <a:t>SYSTEM DESIGN MODELS:</a:t>
            </a:r>
            <a:r>
              <a:rPr lang="en-US" b="1" u="sng"/>
              <a:t> </a:t>
            </a:r>
          </a:p>
        </p:txBody>
      </p:sp>
    </p:spTree>
    <p:extLst>
      <p:ext uri="{BB962C8B-B14F-4D97-AF65-F5344CB8AC3E}">
        <p14:creationId xmlns:p14="http://schemas.microsoft.com/office/powerpoint/2010/main" val="371504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19EB-FB6C-6B48-8429-94F317B4730F}"/>
              </a:ext>
            </a:extLst>
          </p:cNvPr>
          <p:cNvSpPr>
            <a:spLocks noGrp="1"/>
          </p:cNvSpPr>
          <p:nvPr>
            <p:ph type="title"/>
          </p:nvPr>
        </p:nvSpPr>
        <p:spPr>
          <a:xfrm>
            <a:off x="677334" y="1036369"/>
            <a:ext cx="8596668" cy="911926"/>
          </a:xfrm>
        </p:spPr>
        <p:txBody>
          <a:bodyPr/>
          <a:lstStyle/>
          <a:p>
            <a:r>
              <a:rPr lang="en-US" b="1">
                <a:solidFill>
                  <a:schemeClr val="accent2"/>
                </a:solidFill>
              </a:rPr>
              <a:t>Yolo-v2: </a:t>
            </a:r>
          </a:p>
        </p:txBody>
      </p:sp>
      <p:sp>
        <p:nvSpPr>
          <p:cNvPr id="3" name="Content Placeholder 2">
            <a:extLst>
              <a:ext uri="{FF2B5EF4-FFF2-40B4-BE49-F238E27FC236}">
                <a16:creationId xmlns:a16="http://schemas.microsoft.com/office/drawing/2014/main" id="{F889C3F3-E7B5-3444-B884-60753CF16D74}"/>
              </a:ext>
            </a:extLst>
          </p:cNvPr>
          <p:cNvSpPr>
            <a:spLocks noGrp="1"/>
          </p:cNvSpPr>
          <p:nvPr>
            <p:ph idx="1"/>
          </p:nvPr>
        </p:nvSpPr>
        <p:spPr>
          <a:xfrm>
            <a:off x="677334" y="2178448"/>
            <a:ext cx="8596668" cy="3880773"/>
          </a:xfrm>
        </p:spPr>
        <p:txBody>
          <a:bodyPr>
            <a:normAutofit/>
          </a:bodyPr>
          <a:lstStyle/>
          <a:p>
            <a:r>
              <a:rPr lang="en-US" sz="2000"/>
              <a:t>YOLO is one of the best models in object recognition, able to recognize objects and process frames at the rate up to 150 FPS for small networks. However, In terms of accuracy mAP, YOLO was not the state of the art model but has fairly good Mean average Precision (mAP) of 63% when trained on PASCAL VOC2007 and PASCAL VOC 2012. However, Fast R-CNN which was the state of the art at that time has an mAP of 71%.</a:t>
            </a:r>
          </a:p>
        </p:txBody>
      </p:sp>
    </p:spTree>
    <p:extLst>
      <p:ext uri="{BB962C8B-B14F-4D97-AF65-F5344CB8AC3E}">
        <p14:creationId xmlns:p14="http://schemas.microsoft.com/office/powerpoint/2010/main" val="224079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CB5F-0BCC-8A40-9D88-0C0242E58F5E}"/>
              </a:ext>
            </a:extLst>
          </p:cNvPr>
          <p:cNvSpPr>
            <a:spLocks noGrp="1"/>
          </p:cNvSpPr>
          <p:nvPr>
            <p:ph type="title"/>
          </p:nvPr>
        </p:nvSpPr>
        <p:spPr>
          <a:xfrm>
            <a:off x="862886" y="943594"/>
            <a:ext cx="8596668" cy="930481"/>
          </a:xfrm>
        </p:spPr>
        <p:txBody>
          <a:bodyPr/>
          <a:lstStyle/>
          <a:p>
            <a:r>
              <a:rPr lang="en-US" b="1">
                <a:solidFill>
                  <a:schemeClr val="accent2"/>
                </a:solidFill>
              </a:rPr>
              <a:t>RestNet50 model:</a:t>
            </a:r>
          </a:p>
        </p:txBody>
      </p:sp>
      <p:sp>
        <p:nvSpPr>
          <p:cNvPr id="3" name="Content Placeholder 2">
            <a:extLst>
              <a:ext uri="{FF2B5EF4-FFF2-40B4-BE49-F238E27FC236}">
                <a16:creationId xmlns:a16="http://schemas.microsoft.com/office/drawing/2014/main" id="{F85AF6B8-51A8-F84A-861B-8709332363F4}"/>
              </a:ext>
            </a:extLst>
          </p:cNvPr>
          <p:cNvSpPr>
            <a:spLocks noGrp="1"/>
          </p:cNvSpPr>
          <p:nvPr>
            <p:ph idx="1"/>
          </p:nvPr>
        </p:nvSpPr>
        <p:spPr/>
        <p:txBody>
          <a:bodyPr/>
          <a:lstStyle/>
          <a:p>
            <a:r>
              <a:rPr lang="en-US"/>
              <a:t>ResNet-50 is a convolutional neural network that is 50 layers deep. You can load a pretrained version of the network trained on more than a million images from the ImageNet database . The pretrained network can classify images into 1000 object categories, such as keyboard, mouse, pencil, and many animals.ResNet, short for Residual Networks is a classic neural network used as a backbone for many computer vision tasks. This model was the winner of ImageNet challenge in 2015. The fundamental breakthrough with ResNet was it allowed us to train extremely deep neural networks with 150+layers successfully.</a:t>
            </a:r>
          </a:p>
        </p:txBody>
      </p:sp>
    </p:spTree>
    <p:extLst>
      <p:ext uri="{BB962C8B-B14F-4D97-AF65-F5344CB8AC3E}">
        <p14:creationId xmlns:p14="http://schemas.microsoft.com/office/powerpoint/2010/main" val="642810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7FFC-9F80-8E4F-8C79-F2BE1648C51B}"/>
              </a:ext>
            </a:extLst>
          </p:cNvPr>
          <p:cNvSpPr>
            <a:spLocks noGrp="1"/>
          </p:cNvSpPr>
          <p:nvPr>
            <p:ph type="title"/>
          </p:nvPr>
        </p:nvSpPr>
        <p:spPr>
          <a:xfrm>
            <a:off x="677334" y="795152"/>
            <a:ext cx="8596668" cy="837705"/>
          </a:xfrm>
        </p:spPr>
        <p:txBody>
          <a:bodyPr/>
          <a:lstStyle/>
          <a:p>
            <a:r>
              <a:rPr lang="en-US" b="1">
                <a:solidFill>
                  <a:schemeClr val="accent2"/>
                </a:solidFill>
              </a:rPr>
              <a:t>MobileNet-v2: </a:t>
            </a:r>
          </a:p>
        </p:txBody>
      </p:sp>
      <p:sp>
        <p:nvSpPr>
          <p:cNvPr id="3" name="Content Placeholder 2">
            <a:extLst>
              <a:ext uri="{FF2B5EF4-FFF2-40B4-BE49-F238E27FC236}">
                <a16:creationId xmlns:a16="http://schemas.microsoft.com/office/drawing/2014/main" id="{0B78FB97-8764-5A4B-B763-48D97444B94C}"/>
              </a:ext>
            </a:extLst>
          </p:cNvPr>
          <p:cNvSpPr>
            <a:spLocks noGrp="1"/>
          </p:cNvSpPr>
          <p:nvPr>
            <p:ph idx="1"/>
          </p:nvPr>
        </p:nvSpPr>
        <p:spPr>
          <a:xfrm>
            <a:off x="677334" y="1930400"/>
            <a:ext cx="8596668" cy="3880773"/>
          </a:xfrm>
        </p:spPr>
        <p:txBody>
          <a:bodyPr>
            <a:normAutofit/>
          </a:bodyPr>
          <a:lstStyle/>
          <a:p>
            <a:r>
              <a:rPr lang="en-US" sz="2000" b="0" i="0">
                <a:solidFill>
                  <a:srgbClr val="4D5156"/>
                </a:solidFill>
                <a:effectLst/>
                <a:latin typeface="Roboto" panose="02000000000000000000" pitchFamily="2" charset="0"/>
              </a:rPr>
              <a:t>MobileNet-v2 is </a:t>
            </a:r>
            <a:r>
              <a:rPr lang="en-US" sz="2000" b="1" i="0">
                <a:solidFill>
                  <a:srgbClr val="4D5156"/>
                </a:solidFill>
                <a:effectLst/>
                <a:latin typeface="Roboto" panose="02000000000000000000" pitchFamily="2" charset="0"/>
              </a:rPr>
              <a:t>a convolutional neural network</a:t>
            </a:r>
            <a:r>
              <a:rPr lang="en-US" sz="2000" b="0" i="0">
                <a:solidFill>
                  <a:srgbClr val="4D5156"/>
                </a:solidFill>
                <a:effectLst/>
                <a:latin typeface="Roboto" panose="02000000000000000000" pitchFamily="2" charset="0"/>
              </a:rPr>
              <a:t> that is 53 layers deep. You can load a pretrained version of the network trained on more than a million images from the ImageNet database .</a:t>
            </a:r>
          </a:p>
          <a:p>
            <a:r>
              <a:rPr lang="en-US" sz="2000" b="0" i="0">
                <a:solidFill>
                  <a:srgbClr val="4D5156"/>
                </a:solidFill>
                <a:effectLst/>
                <a:latin typeface="Roboto" panose="02000000000000000000" pitchFamily="2" charset="0"/>
              </a:rPr>
              <a:t>The job of the MobileNet layers is to convert the pixels from the input image into features that describe the contents of the image, and pass these along to the </a:t>
            </a:r>
            <a:r>
              <a:rPr lang="en-US" sz="2000" b="1" i="0">
                <a:solidFill>
                  <a:srgbClr val="4D5156"/>
                </a:solidFill>
                <a:effectLst/>
                <a:latin typeface="Roboto" panose="02000000000000000000" pitchFamily="2" charset="0"/>
              </a:rPr>
              <a:t>other</a:t>
            </a:r>
            <a:r>
              <a:rPr lang="en-US" sz="2000" b="0" i="0">
                <a:solidFill>
                  <a:srgbClr val="4D5156"/>
                </a:solidFill>
                <a:effectLst/>
                <a:latin typeface="Roboto" panose="02000000000000000000" pitchFamily="2" charset="0"/>
              </a:rPr>
              <a:t> layers. Hence, MobileNet is used here as a feature extractor for a second neural network.</a:t>
            </a:r>
            <a:endParaRPr lang="en-US" sz="2000"/>
          </a:p>
        </p:txBody>
      </p:sp>
    </p:spTree>
    <p:extLst>
      <p:ext uri="{BB962C8B-B14F-4D97-AF65-F5344CB8AC3E}">
        <p14:creationId xmlns:p14="http://schemas.microsoft.com/office/powerpoint/2010/main" val="69506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40521A9-58B8-8F47-B56B-ECD124404A29}"/>
              </a:ext>
            </a:extLst>
          </p:cNvPr>
          <p:cNvSpPr>
            <a:spLocks noGrp="1"/>
          </p:cNvSpPr>
          <p:nvPr>
            <p:ph idx="1"/>
          </p:nvPr>
        </p:nvSpPr>
        <p:spPr>
          <a:xfrm>
            <a:off x="425249" y="2109616"/>
            <a:ext cx="8596668" cy="3880773"/>
          </a:xfrm>
        </p:spPr>
        <p:txBody>
          <a:bodyPr>
            <a:normAutofit/>
          </a:bodyPr>
          <a:lstStyle/>
          <a:p>
            <a:r>
              <a:rPr lang="en-US" sz="2000"/>
              <a:t>Spyder is an open-source cross-platform integrated development environment (IDE) for scientific programming in the Python language. Spyder integrates with a number of prominent packages in the scientific Python stack, including NumPy, SciPy, Matplotlib, pandas, IPython, SymPy and Cython, as well as other open-source software.</a:t>
            </a:r>
          </a:p>
        </p:txBody>
      </p:sp>
      <p:sp>
        <p:nvSpPr>
          <p:cNvPr id="7" name="Title 6">
            <a:extLst>
              <a:ext uri="{FF2B5EF4-FFF2-40B4-BE49-F238E27FC236}">
                <a16:creationId xmlns:a16="http://schemas.microsoft.com/office/drawing/2014/main" id="{4AC80D88-A40F-A747-BFEE-D9380A3FC47C}"/>
              </a:ext>
            </a:extLst>
          </p:cNvPr>
          <p:cNvSpPr>
            <a:spLocks noGrp="1"/>
          </p:cNvSpPr>
          <p:nvPr>
            <p:ph type="title"/>
          </p:nvPr>
        </p:nvSpPr>
        <p:spPr>
          <a:xfrm>
            <a:off x="732999" y="1122809"/>
            <a:ext cx="8596668" cy="806931"/>
          </a:xfrm>
        </p:spPr>
        <p:txBody>
          <a:bodyPr/>
          <a:lstStyle/>
          <a:p>
            <a:r>
              <a:rPr lang="en-US">
                <a:solidFill>
                  <a:schemeClr val="accent2"/>
                </a:solidFill>
              </a:rPr>
              <a:t>SPYDER  SOFTWARE:</a:t>
            </a:r>
          </a:p>
        </p:txBody>
      </p:sp>
    </p:spTree>
    <p:extLst>
      <p:ext uri="{BB962C8B-B14F-4D97-AF65-F5344CB8AC3E}">
        <p14:creationId xmlns:p14="http://schemas.microsoft.com/office/powerpoint/2010/main" val="176441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090A-CA18-624D-9080-114522EC9A86}"/>
              </a:ext>
            </a:extLst>
          </p:cNvPr>
          <p:cNvSpPr>
            <a:spLocks noGrp="1"/>
          </p:cNvSpPr>
          <p:nvPr>
            <p:ph type="title"/>
          </p:nvPr>
        </p:nvSpPr>
        <p:spPr>
          <a:xfrm rot="10800000" flipV="1">
            <a:off x="937105" y="683821"/>
            <a:ext cx="8091619" cy="863556"/>
          </a:xfrm>
        </p:spPr>
        <p:txBody>
          <a:bodyPr>
            <a:normAutofit/>
          </a:bodyPr>
          <a:lstStyle/>
          <a:p>
            <a:r>
              <a:rPr lang="en-US" sz="3200" b="1">
                <a:solidFill>
                  <a:schemeClr val="accent2"/>
                </a:solidFill>
              </a:rPr>
              <a:t>TWO PHASES : FACE MASK DETECTOR</a:t>
            </a:r>
          </a:p>
        </p:txBody>
      </p:sp>
      <p:pic>
        <p:nvPicPr>
          <p:cNvPr id="4" name="Picture 4">
            <a:extLst>
              <a:ext uri="{FF2B5EF4-FFF2-40B4-BE49-F238E27FC236}">
                <a16:creationId xmlns:a16="http://schemas.microsoft.com/office/drawing/2014/main" id="{3964BC85-472D-164E-9F23-027D9C9BD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889" y="1780376"/>
            <a:ext cx="8091619" cy="4393803"/>
          </a:xfrm>
        </p:spPr>
      </p:pic>
    </p:spTree>
    <p:extLst>
      <p:ext uri="{BB962C8B-B14F-4D97-AF65-F5344CB8AC3E}">
        <p14:creationId xmlns:p14="http://schemas.microsoft.com/office/powerpoint/2010/main" val="153880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B50E-822F-714C-AB24-E33CD2F99258}"/>
              </a:ext>
            </a:extLst>
          </p:cNvPr>
          <p:cNvSpPr>
            <a:spLocks noGrp="1"/>
          </p:cNvSpPr>
          <p:nvPr>
            <p:ph type="title"/>
          </p:nvPr>
        </p:nvSpPr>
        <p:spPr>
          <a:xfrm>
            <a:off x="463021" y="817238"/>
            <a:ext cx="8782220" cy="759954"/>
          </a:xfrm>
        </p:spPr>
        <p:txBody>
          <a:bodyPr>
            <a:normAutofit/>
          </a:bodyPr>
          <a:lstStyle/>
          <a:p>
            <a:r>
              <a:rPr lang="en-US" sz="3200" b="1">
                <a:solidFill>
                  <a:schemeClr val="accent2"/>
                </a:solidFill>
              </a:rPr>
              <a:t>TWO PHASES : FACE MASK DETECTOR</a:t>
            </a:r>
          </a:p>
        </p:txBody>
      </p:sp>
      <p:sp>
        <p:nvSpPr>
          <p:cNvPr id="3" name="Content Placeholder 2">
            <a:extLst>
              <a:ext uri="{FF2B5EF4-FFF2-40B4-BE49-F238E27FC236}">
                <a16:creationId xmlns:a16="http://schemas.microsoft.com/office/drawing/2014/main" id="{4725A628-A03C-7244-9CB1-F423FA0ED985}"/>
              </a:ext>
            </a:extLst>
          </p:cNvPr>
          <p:cNvSpPr>
            <a:spLocks noGrp="1"/>
          </p:cNvSpPr>
          <p:nvPr>
            <p:ph idx="1"/>
          </p:nvPr>
        </p:nvSpPr>
        <p:spPr>
          <a:xfrm>
            <a:off x="463021" y="1787525"/>
            <a:ext cx="8596668" cy="3880773"/>
          </a:xfrm>
        </p:spPr>
        <p:txBody>
          <a:bodyPr/>
          <a:lstStyle/>
          <a:p>
            <a:pPr lvl="0"/>
            <a:r>
              <a:rPr lang="en-US" sz="1800" b="1">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rPr>
              <a:t>Training:</a:t>
            </a:r>
            <a:r>
              <a:rPr lang="en-US" sz="180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rPr>
              <a:t> Here we’ll focus on loading our face mask detection dataset from disk, training a model (using Keras/TensorFlow) on this dataset, and then serializing the face mask detector to disk</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lvl="0"/>
            <a:r>
              <a:rPr lang="en-US" sz="1800" b="1">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rPr>
              <a:t>Deployment:</a:t>
            </a:r>
            <a:r>
              <a:rPr lang="en-US" sz="1800">
                <a:solidFill>
                  <a:srgbClr val="051E50"/>
                </a:solidFill>
                <a:effectLst/>
                <a:latin typeface="Arial" panose="020B0604020202020204" pitchFamily="34" charset="0"/>
                <a:ea typeface="Times New Roman" panose="02020603050405020304" pitchFamily="18" charset="0"/>
                <a:cs typeface="Times New Roman" panose="02020603050405020304" pitchFamily="18" charset="0"/>
              </a:rPr>
              <a:t> Once the face mask detector is trained, we can then move on to loading the mask detector, performing face detection, and then classifying each face as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a:solidFill>
                  <a:srgbClr val="000000"/>
                </a:solidFill>
                <a:effectLst/>
                <a:latin typeface="inherit"/>
                <a:ea typeface="Times New Roman" panose="02020603050405020304" pitchFamily="18" charset="0"/>
                <a:cs typeface="Arial" panose="020B0604020202020204" pitchFamily="34" charset="0"/>
              </a:rPr>
              <a:t>          with_mask</a:t>
            </a:r>
          </a:p>
          <a:p>
            <a:pPr marL="0" indent="0">
              <a:buNone/>
            </a:pPr>
            <a:r>
              <a:rPr lang="en-US">
                <a:solidFill>
                  <a:srgbClr val="000000"/>
                </a:solidFill>
                <a:latin typeface="inherit"/>
                <a:ea typeface="Times New Roman" panose="02020603050405020304" pitchFamily="18" charset="0"/>
                <a:cs typeface="Arial" panose="020B0604020202020204" pitchFamily="34" charset="0"/>
              </a:rPr>
              <a:t>          Or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a:solidFill>
                  <a:srgbClr val="000000"/>
                </a:solidFill>
                <a:effectLst/>
                <a:latin typeface="inherit"/>
                <a:ea typeface="Times New Roman" panose="02020603050405020304" pitchFamily="18" charset="0"/>
                <a:cs typeface="Arial" panose="020B0604020202020204" pitchFamily="34" charset="0"/>
              </a:rPr>
              <a:t>          without_mask</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80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ACCD-0965-814A-8E55-2EEC6A08CFF3}"/>
              </a:ext>
            </a:extLst>
          </p:cNvPr>
          <p:cNvSpPr>
            <a:spLocks noGrp="1"/>
          </p:cNvSpPr>
          <p:nvPr>
            <p:ph type="title"/>
          </p:nvPr>
        </p:nvSpPr>
        <p:spPr>
          <a:xfrm>
            <a:off x="677334" y="609600"/>
            <a:ext cx="8596668" cy="967592"/>
          </a:xfrm>
        </p:spPr>
        <p:txBody>
          <a:bodyPr/>
          <a:lstStyle/>
          <a:p>
            <a:r>
              <a:rPr lang="en-US" b="1">
                <a:solidFill>
                  <a:schemeClr val="accent2"/>
                </a:solidFill>
              </a:rPr>
              <a:t>FACE MASK DETECTION DATASET</a:t>
            </a:r>
          </a:p>
        </p:txBody>
      </p:sp>
      <p:pic>
        <p:nvPicPr>
          <p:cNvPr id="6" name="Content Placeholder 5">
            <a:extLst>
              <a:ext uri="{FF2B5EF4-FFF2-40B4-BE49-F238E27FC236}">
                <a16:creationId xmlns:a16="http://schemas.microsoft.com/office/drawing/2014/main" id="{0368162B-0A33-4D4B-8FD3-AEFCC010A941}"/>
              </a:ext>
            </a:extLst>
          </p:cNvPr>
          <p:cNvPicPr>
            <a:picLocks noGrp="1" noChangeAspect="1"/>
          </p:cNvPicPr>
          <p:nvPr>
            <p:ph idx="1"/>
          </p:nvPr>
        </p:nvPicPr>
        <p:blipFill>
          <a:blip r:embed="rId2"/>
          <a:stretch>
            <a:fillRect/>
          </a:stretch>
        </p:blipFill>
        <p:spPr>
          <a:xfrm>
            <a:off x="531698" y="1776599"/>
            <a:ext cx="8887939" cy="4471801"/>
          </a:xfrm>
          <a:prstGeom prst="rect">
            <a:avLst/>
          </a:prstGeom>
        </p:spPr>
      </p:pic>
    </p:spTree>
    <p:extLst>
      <p:ext uri="{BB962C8B-B14F-4D97-AF65-F5344CB8AC3E}">
        <p14:creationId xmlns:p14="http://schemas.microsoft.com/office/powerpoint/2010/main" val="225299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16E1-946B-4E4C-8EF5-E9C08FB80287}"/>
              </a:ext>
            </a:extLst>
          </p:cNvPr>
          <p:cNvSpPr>
            <a:spLocks noGrp="1"/>
          </p:cNvSpPr>
          <p:nvPr>
            <p:ph type="title"/>
          </p:nvPr>
        </p:nvSpPr>
        <p:spPr>
          <a:xfrm>
            <a:off x="844330" y="683821"/>
            <a:ext cx="8596668" cy="707819"/>
          </a:xfrm>
        </p:spPr>
        <p:txBody>
          <a:bodyPr/>
          <a:lstStyle/>
          <a:p>
            <a:r>
              <a:rPr lang="en-US" b="1">
                <a:solidFill>
                  <a:schemeClr val="accent2"/>
                </a:solidFill>
              </a:rPr>
              <a:t>FACE MASK DETECTION DATASET</a:t>
            </a:r>
          </a:p>
        </p:txBody>
      </p:sp>
      <p:sp>
        <p:nvSpPr>
          <p:cNvPr id="3" name="Content Placeholder 2">
            <a:extLst>
              <a:ext uri="{FF2B5EF4-FFF2-40B4-BE49-F238E27FC236}">
                <a16:creationId xmlns:a16="http://schemas.microsoft.com/office/drawing/2014/main" id="{61E0CCA6-7184-BE48-849E-E11A3D7BCA47}"/>
              </a:ext>
            </a:extLst>
          </p:cNvPr>
          <p:cNvSpPr>
            <a:spLocks noGrp="1"/>
          </p:cNvSpPr>
          <p:nvPr>
            <p:ph idx="1"/>
          </p:nvPr>
        </p:nvSpPr>
        <p:spPr>
          <a:xfrm>
            <a:off x="844330" y="2319399"/>
            <a:ext cx="8429672" cy="3721964"/>
          </a:xfrm>
        </p:spPr>
        <p:txBody>
          <a:bodyPr/>
          <a:lstStyle/>
          <a:p>
            <a:pPr marL="0" indent="0">
              <a:buNone/>
            </a:pPr>
            <a:r>
              <a:rPr lang="en-US" b="0" i="0">
                <a:solidFill>
                  <a:srgbClr val="051E50"/>
                </a:solidFill>
                <a:effectLst/>
                <a:latin typeface="proxima-nova"/>
              </a:rPr>
              <a:t>      This dataset consists of </a:t>
            </a:r>
            <a:r>
              <a:rPr lang="en-US" b="1" i="0">
                <a:solidFill>
                  <a:srgbClr val="051E50"/>
                </a:solidFill>
                <a:effectLst/>
                <a:latin typeface="proxima-nova"/>
              </a:rPr>
              <a:t>2000 images</a:t>
            </a:r>
            <a:r>
              <a:rPr lang="en-US" b="0" i="0">
                <a:solidFill>
                  <a:srgbClr val="051E50"/>
                </a:solidFill>
                <a:effectLst/>
                <a:latin typeface="proxima-nova"/>
              </a:rPr>
              <a:t> belonging to two classes:</a:t>
            </a:r>
          </a:p>
          <a:p>
            <a:pPr marL="0" indent="0">
              <a:buNone/>
            </a:pPr>
            <a:r>
              <a:rPr lang="en-US">
                <a:solidFill>
                  <a:srgbClr val="051E50"/>
                </a:solidFill>
                <a:latin typeface="proxima-nova"/>
              </a:rPr>
              <a:t>          </a:t>
            </a:r>
          </a:p>
          <a:p>
            <a:pPr marL="0" indent="0">
              <a:buNone/>
            </a:pPr>
            <a:r>
              <a:rPr lang="en-US">
                <a:solidFill>
                  <a:srgbClr val="051E50"/>
                </a:solidFill>
                <a:latin typeface="proxima-nova"/>
              </a:rPr>
              <a:t>             </a:t>
            </a:r>
            <a:r>
              <a:rPr lang="en-US" b="0" i="0">
                <a:solidFill>
                  <a:srgbClr val="000000"/>
                </a:solidFill>
                <a:effectLst/>
                <a:latin typeface="inherit"/>
              </a:rPr>
              <a:t>with_mask</a:t>
            </a:r>
            <a:r>
              <a:rPr lang="en-US">
                <a:solidFill>
                  <a:srgbClr val="051E50"/>
                </a:solidFill>
                <a:latin typeface="Source Code Pro" panose="02000000000000000000" pitchFamily="2" charset="0"/>
              </a:rPr>
              <a:t> </a:t>
            </a:r>
            <a:r>
              <a:rPr lang="en-US" b="0" i="0">
                <a:solidFill>
                  <a:srgbClr val="051E50"/>
                </a:solidFill>
                <a:effectLst/>
                <a:latin typeface="proxima-nova"/>
              </a:rPr>
              <a:t>: </a:t>
            </a:r>
            <a:r>
              <a:rPr lang="en-US">
                <a:solidFill>
                  <a:srgbClr val="051E50"/>
                </a:solidFill>
                <a:latin typeface="proxima-nova"/>
              </a:rPr>
              <a:t>1000</a:t>
            </a:r>
            <a:r>
              <a:rPr lang="en-US" b="0" i="0">
                <a:solidFill>
                  <a:srgbClr val="051E50"/>
                </a:solidFill>
                <a:effectLst/>
                <a:latin typeface="proxima-nova"/>
              </a:rPr>
              <a:t> images</a:t>
            </a:r>
          </a:p>
          <a:p>
            <a:pPr marL="0" indent="0" rtl="0">
              <a:buNone/>
            </a:pPr>
            <a:r>
              <a:rPr lang="en-US" b="0" i="0">
                <a:solidFill>
                  <a:srgbClr val="000000"/>
                </a:solidFill>
                <a:effectLst/>
                <a:latin typeface="inherit"/>
              </a:rPr>
              <a:t>             without_mask</a:t>
            </a:r>
            <a:r>
              <a:rPr lang="en-US">
                <a:solidFill>
                  <a:srgbClr val="051E50"/>
                </a:solidFill>
                <a:latin typeface="Source Code Pro" panose="02000000000000000000" pitchFamily="2" charset="0"/>
              </a:rPr>
              <a:t> </a:t>
            </a:r>
            <a:r>
              <a:rPr lang="en-US" b="0" i="0">
                <a:solidFill>
                  <a:srgbClr val="051E50"/>
                </a:solidFill>
                <a:effectLst/>
                <a:latin typeface="proxima-nova"/>
              </a:rPr>
              <a:t>: </a:t>
            </a:r>
            <a:r>
              <a:rPr lang="en-US">
                <a:solidFill>
                  <a:srgbClr val="051E50"/>
                </a:solidFill>
                <a:latin typeface="proxima-nova"/>
              </a:rPr>
              <a:t>1000</a:t>
            </a:r>
            <a:r>
              <a:rPr lang="en-US" b="0" i="0">
                <a:solidFill>
                  <a:srgbClr val="051E50"/>
                </a:solidFill>
                <a:effectLst/>
                <a:latin typeface="proxima-nova"/>
              </a:rPr>
              <a:t> images</a:t>
            </a:r>
          </a:p>
          <a:p>
            <a:pPr marL="0" indent="0" rtl="0">
              <a:buNone/>
            </a:pPr>
            <a:endParaRPr lang="en-US" b="0" i="0">
              <a:solidFill>
                <a:srgbClr val="051E50"/>
              </a:solidFill>
              <a:effectLst/>
              <a:latin typeface="proxima-nova"/>
            </a:endParaRPr>
          </a:p>
          <a:p>
            <a:pPr marL="0" indent="0" rtl="0">
              <a:buNone/>
            </a:pPr>
            <a:endParaRPr lang="en-US" b="0" i="0">
              <a:solidFill>
                <a:srgbClr val="051E50"/>
              </a:solidFill>
              <a:effectLst/>
              <a:latin typeface="proxima-nova"/>
            </a:endParaRPr>
          </a:p>
        </p:txBody>
      </p:sp>
    </p:spTree>
    <p:extLst>
      <p:ext uri="{BB962C8B-B14F-4D97-AF65-F5344CB8AC3E}">
        <p14:creationId xmlns:p14="http://schemas.microsoft.com/office/powerpoint/2010/main" val="41699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B02B6-4455-3E45-A9C0-FF61B6749581}"/>
              </a:ext>
            </a:extLst>
          </p:cNvPr>
          <p:cNvSpPr txBox="1"/>
          <p:nvPr/>
        </p:nvSpPr>
        <p:spPr>
          <a:xfrm>
            <a:off x="649431" y="1133784"/>
            <a:ext cx="8667092" cy="4801314"/>
          </a:xfrm>
          <a:prstGeom prst="rect">
            <a:avLst/>
          </a:prstGeom>
          <a:noFill/>
        </p:spPr>
        <p:txBody>
          <a:bodyPr wrap="square">
            <a:spAutoFit/>
          </a:bodyPr>
          <a:lstStyle/>
          <a:p>
            <a:r>
              <a:rPr lang="en-US" sz="3200" b="1">
                <a:solidFill>
                  <a:schemeClr val="accent2"/>
                </a:solidFill>
              </a:rPr>
              <a:t>INTRODUCTION</a:t>
            </a:r>
            <a:r>
              <a:rPr lang="en-US"/>
              <a:t> </a:t>
            </a:r>
          </a:p>
          <a:p>
            <a:endParaRPr lang="en-US"/>
          </a:p>
          <a:p>
            <a:endParaRPr lang="en-US"/>
          </a:p>
          <a:p>
            <a:r>
              <a:rPr lang="en-US"/>
              <a:t>Face Mask Detection is an AI and Computer Vision driven image analytics solution which caters to the Covid-19 related violations. It’s artificial intelligence program detects violations like Face Mask Detection .This system can be deployed on the Hospitals , Office Premises , Government Offices , Schools and Education Institutes, Construction sites, Manufacturing units,  Airports etc.</a:t>
            </a:r>
          </a:p>
          <a:p>
            <a:r>
              <a:rPr lang="en-US"/>
              <a:t>The camera with AI-based face mask detection and social distance monitoring can generate real-time alerts.</a:t>
            </a:r>
          </a:p>
          <a:p>
            <a:r>
              <a:rPr lang="en-US"/>
              <a:t>Face mask detection feature uses visible stream from the camera combined with AI techniques to detect and generate an alert for people not wearing face masks. A user-friendly interface allows monitoring and review of alerts generated by the system.</a:t>
            </a:r>
          </a:p>
          <a:p>
            <a:r>
              <a:rPr lang="en-US"/>
              <a:t>In the fight against the corona-virus  to be a very effective measure to slow down the spread of the disease .</a:t>
            </a:r>
          </a:p>
        </p:txBody>
      </p:sp>
    </p:spTree>
    <p:extLst>
      <p:ext uri="{BB962C8B-B14F-4D97-AF65-F5344CB8AC3E}">
        <p14:creationId xmlns:p14="http://schemas.microsoft.com/office/powerpoint/2010/main" val="3583279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7D95-FB8C-BC4C-81C2-9E0FB5EF7CA1}"/>
              </a:ext>
            </a:extLst>
          </p:cNvPr>
          <p:cNvSpPr>
            <a:spLocks noGrp="1"/>
          </p:cNvSpPr>
          <p:nvPr>
            <p:ph type="title"/>
          </p:nvPr>
        </p:nvSpPr>
        <p:spPr/>
        <p:txBody>
          <a:bodyPr>
            <a:normAutofit fontScale="90000"/>
          </a:bodyPr>
          <a:lstStyle/>
          <a:p>
            <a:r>
              <a:rPr lang="en-US"/>
              <a:t>Outputs: </a:t>
            </a:r>
            <a:br>
              <a:rPr lang="en-US"/>
            </a:br>
            <a:br>
              <a:rPr lang="en-US"/>
            </a:br>
            <a:r>
              <a:rPr lang="en-US" i="1" u="sng"/>
              <a:t>With wearing mask: </a:t>
            </a:r>
            <a:endParaRPr lang="en-US"/>
          </a:p>
        </p:txBody>
      </p:sp>
      <p:pic>
        <p:nvPicPr>
          <p:cNvPr id="4" name="Picture 4">
            <a:extLst>
              <a:ext uri="{FF2B5EF4-FFF2-40B4-BE49-F238E27FC236}">
                <a16:creationId xmlns:a16="http://schemas.microsoft.com/office/drawing/2014/main" id="{A08CA5AF-9A5C-AA4F-99E3-719F0D48A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60588"/>
            <a:ext cx="7947422" cy="3881437"/>
          </a:xfrm>
        </p:spPr>
      </p:pic>
    </p:spTree>
    <p:extLst>
      <p:ext uri="{BB962C8B-B14F-4D97-AF65-F5344CB8AC3E}">
        <p14:creationId xmlns:p14="http://schemas.microsoft.com/office/powerpoint/2010/main" val="248821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B39-6810-6B47-9D99-88CC221B702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74F31F2-1AA4-8D4A-9DA4-24EB2F61A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194" y="2179143"/>
            <a:ext cx="7752948" cy="3881437"/>
          </a:xfrm>
        </p:spPr>
      </p:pic>
    </p:spTree>
    <p:extLst>
      <p:ext uri="{BB962C8B-B14F-4D97-AF65-F5344CB8AC3E}">
        <p14:creationId xmlns:p14="http://schemas.microsoft.com/office/powerpoint/2010/main" val="3533529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2966-110C-D246-8011-35C35F19468E}"/>
              </a:ext>
            </a:extLst>
          </p:cNvPr>
          <p:cNvSpPr>
            <a:spLocks noGrp="1"/>
          </p:cNvSpPr>
          <p:nvPr>
            <p:ph type="title"/>
          </p:nvPr>
        </p:nvSpPr>
        <p:spPr/>
        <p:txBody>
          <a:bodyPr/>
          <a:lstStyle/>
          <a:p>
            <a:br>
              <a:rPr lang="en-US" i="1" u="sng"/>
            </a:br>
            <a:r>
              <a:rPr lang="en-US" i="1" u="sng"/>
              <a:t>Without wearing mask: </a:t>
            </a:r>
          </a:p>
        </p:txBody>
      </p:sp>
      <p:pic>
        <p:nvPicPr>
          <p:cNvPr id="4" name="Picture 4">
            <a:extLst>
              <a:ext uri="{FF2B5EF4-FFF2-40B4-BE49-F238E27FC236}">
                <a16:creationId xmlns:a16="http://schemas.microsoft.com/office/drawing/2014/main" id="{9B3B84C9-E0B5-A646-B135-8652B570B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168" y="2160588"/>
            <a:ext cx="8004834" cy="4087812"/>
          </a:xfrm>
        </p:spPr>
      </p:pic>
    </p:spTree>
    <p:extLst>
      <p:ext uri="{BB962C8B-B14F-4D97-AF65-F5344CB8AC3E}">
        <p14:creationId xmlns:p14="http://schemas.microsoft.com/office/powerpoint/2010/main" val="3176732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3E42F-6B2F-6143-A267-65703D58394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3D1953F-79F9-3547-AA35-50A59A5851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156" y="2133799"/>
            <a:ext cx="8023846" cy="3881437"/>
          </a:xfrm>
        </p:spPr>
      </p:pic>
    </p:spTree>
    <p:extLst>
      <p:ext uri="{BB962C8B-B14F-4D97-AF65-F5344CB8AC3E}">
        <p14:creationId xmlns:p14="http://schemas.microsoft.com/office/powerpoint/2010/main" val="1155394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6060-8D0B-7A42-839F-791DC7F88D3B}"/>
              </a:ext>
            </a:extLst>
          </p:cNvPr>
          <p:cNvSpPr>
            <a:spLocks noGrp="1"/>
          </p:cNvSpPr>
          <p:nvPr>
            <p:ph type="title"/>
          </p:nvPr>
        </p:nvSpPr>
        <p:spPr>
          <a:xfrm>
            <a:off x="677334" y="1184811"/>
            <a:ext cx="8596668" cy="1320800"/>
          </a:xfrm>
        </p:spPr>
        <p:txBody>
          <a:bodyPr/>
          <a:lstStyle/>
          <a:p>
            <a:r>
              <a:rPr lang="en-US" b="1" u="sng"/>
              <a:t>Future scop: </a:t>
            </a:r>
          </a:p>
        </p:txBody>
      </p:sp>
      <p:sp>
        <p:nvSpPr>
          <p:cNvPr id="3" name="Content Placeholder 2">
            <a:extLst>
              <a:ext uri="{FF2B5EF4-FFF2-40B4-BE49-F238E27FC236}">
                <a16:creationId xmlns:a16="http://schemas.microsoft.com/office/drawing/2014/main" id="{A8575BE0-46ED-0749-943F-6DEF08DB1BBC}"/>
              </a:ext>
            </a:extLst>
          </p:cNvPr>
          <p:cNvSpPr>
            <a:spLocks noGrp="1"/>
          </p:cNvSpPr>
          <p:nvPr>
            <p:ph idx="1"/>
          </p:nvPr>
        </p:nvSpPr>
        <p:spPr>
          <a:xfrm>
            <a:off x="677334" y="2714230"/>
            <a:ext cx="8596668" cy="3880773"/>
          </a:xfrm>
        </p:spPr>
        <p:txBody>
          <a:bodyPr/>
          <a:lstStyle/>
          <a:p>
            <a:r>
              <a:rPr lang="en-US" sz="1800">
                <a:solidFill>
                  <a:srgbClr val="2E2E2E"/>
                </a:solidFill>
                <a:effectLst/>
                <a:latin typeface="Georgia" panose="02040502050405020303" pitchFamily="18" charset="0"/>
                <a:ea typeface="Times New Roman" panose="02020603050405020304" pitchFamily="18" charset="0"/>
                <a:cs typeface="Times New Roman" panose="02020603050405020304" pitchFamily="18" charset="0"/>
              </a:rPr>
              <a:t>As per available literature, very little body of research is attempted to detect mask over face. Thus, our work aims to a develop technique that can accurately detect mask over the face in public areas (such as airports. railway stations, crowded markets, bus stops, etc.) to curtail the spread of Coronavirus and thereby contributing to public healthcare.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a:solidFill>
                  <a:srgbClr val="2E2E2E"/>
                </a:solidFill>
                <a:effectLst/>
                <a:latin typeface="Georgia" panose="02040502050405020303" pitchFamily="18" charset="0"/>
                <a:ea typeface="Times New Roman" panose="02020603050405020304" pitchFamily="18" charset="0"/>
                <a:cs typeface="Times New Roman" panose="02020603050405020304" pitchFamily="18" charset="0"/>
              </a:rPr>
              <a:t>We believe  we can make this system more advanced in futures .Advances  future and  user interface will be updated in future.Our system is already user friendly by we  will try to  make this system more user friendly in future.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373747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F7B51-AEE1-B444-A09B-53DA62D336F0}"/>
              </a:ext>
            </a:extLst>
          </p:cNvPr>
          <p:cNvSpPr>
            <a:spLocks noGrp="1"/>
          </p:cNvSpPr>
          <p:nvPr>
            <p:ph type="title"/>
          </p:nvPr>
        </p:nvSpPr>
        <p:spPr>
          <a:xfrm>
            <a:off x="677334" y="1351808"/>
            <a:ext cx="8596668" cy="1320800"/>
          </a:xfrm>
        </p:spPr>
        <p:txBody>
          <a:bodyPr/>
          <a:lstStyle/>
          <a:p>
            <a:r>
              <a:rPr lang="en-US"/>
              <a:t>Conclusion :</a:t>
            </a:r>
          </a:p>
        </p:txBody>
      </p:sp>
      <p:sp>
        <p:nvSpPr>
          <p:cNvPr id="5" name="Content Placeholder 4">
            <a:extLst>
              <a:ext uri="{FF2B5EF4-FFF2-40B4-BE49-F238E27FC236}">
                <a16:creationId xmlns:a16="http://schemas.microsoft.com/office/drawing/2014/main" id="{4EAD9774-DE9B-504A-9CB4-54B3AC063107}"/>
              </a:ext>
            </a:extLst>
          </p:cNvPr>
          <p:cNvSpPr>
            <a:spLocks noGrp="1"/>
          </p:cNvSpPr>
          <p:nvPr>
            <p:ph idx="1"/>
          </p:nvPr>
        </p:nvSpPr>
        <p:spPr>
          <a:xfrm>
            <a:off x="677334" y="2366169"/>
            <a:ext cx="8596668" cy="2125661"/>
          </a:xfrm>
        </p:spPr>
        <p:txBody>
          <a:bodyPr/>
          <a:lstStyle/>
          <a:p>
            <a:r>
              <a:rPr lang="en-US"/>
              <a:t>Efficient image capturing </a:t>
            </a:r>
          </a:p>
          <a:p>
            <a:r>
              <a:rPr lang="en-US"/>
              <a:t>Efficient dataset training through CNN</a:t>
            </a:r>
          </a:p>
          <a:p>
            <a:r>
              <a:rPr lang="en-US"/>
              <a:t>Successful face mask detection </a:t>
            </a:r>
          </a:p>
          <a:p>
            <a:r>
              <a:rPr lang="en-US"/>
              <a:t>Maintaining alert status </a:t>
            </a:r>
          </a:p>
        </p:txBody>
      </p:sp>
    </p:spTree>
    <p:extLst>
      <p:ext uri="{BB962C8B-B14F-4D97-AF65-F5344CB8AC3E}">
        <p14:creationId xmlns:p14="http://schemas.microsoft.com/office/powerpoint/2010/main" val="98282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5A415-FFC7-F142-894E-363CDFC41D3C}"/>
              </a:ext>
            </a:extLst>
          </p:cNvPr>
          <p:cNvSpPr>
            <a:spLocks noGrp="1"/>
          </p:cNvSpPr>
          <p:nvPr>
            <p:ph idx="1"/>
          </p:nvPr>
        </p:nvSpPr>
        <p:spPr>
          <a:xfrm>
            <a:off x="677334" y="1160859"/>
            <a:ext cx="8596668" cy="4880503"/>
          </a:xfrm>
        </p:spPr>
        <p:txBody>
          <a:bodyPr>
            <a:normAutofit/>
          </a:bodyPr>
          <a:lstStyle/>
          <a:p>
            <a:pPr marL="0" indent="0">
              <a:buNone/>
            </a:pPr>
            <a:r>
              <a:rPr lang="en-US"/>
              <a:t>                    </a:t>
            </a:r>
          </a:p>
          <a:p>
            <a:pPr marL="0" indent="0">
              <a:buNone/>
            </a:pPr>
            <a:endParaRPr lang="en-US"/>
          </a:p>
          <a:p>
            <a:pPr marL="0" indent="0">
              <a:buNone/>
            </a:pPr>
            <a:r>
              <a:rPr lang="en-US"/>
              <a:t>          </a:t>
            </a:r>
            <a:r>
              <a:rPr lang="en-US" sz="8000">
                <a:solidFill>
                  <a:schemeClr val="accent5"/>
                </a:solidFill>
              </a:rPr>
              <a:t>Thanks </a:t>
            </a:r>
          </a:p>
          <a:p>
            <a:pPr marL="0" indent="0">
              <a:buNone/>
            </a:pPr>
            <a:r>
              <a:rPr lang="en-US" sz="8000">
                <a:solidFill>
                  <a:schemeClr val="accent5"/>
                </a:solidFill>
              </a:rPr>
              <a:t>          For </a:t>
            </a:r>
          </a:p>
          <a:p>
            <a:pPr marL="0" indent="0">
              <a:buNone/>
            </a:pPr>
            <a:r>
              <a:rPr lang="en-US" sz="8000">
                <a:solidFill>
                  <a:schemeClr val="accent5"/>
                </a:solidFill>
              </a:rPr>
              <a:t>              watching </a:t>
            </a:r>
          </a:p>
        </p:txBody>
      </p:sp>
    </p:spTree>
    <p:extLst>
      <p:ext uri="{BB962C8B-B14F-4D97-AF65-F5344CB8AC3E}">
        <p14:creationId xmlns:p14="http://schemas.microsoft.com/office/powerpoint/2010/main" val="311836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DFE2-BF55-A04D-AC1A-7D9F733B05BE}"/>
              </a:ext>
            </a:extLst>
          </p:cNvPr>
          <p:cNvSpPr>
            <a:spLocks noGrp="1"/>
          </p:cNvSpPr>
          <p:nvPr>
            <p:ph type="title"/>
          </p:nvPr>
        </p:nvSpPr>
        <p:spPr>
          <a:xfrm>
            <a:off x="677334" y="999259"/>
            <a:ext cx="8596668" cy="893371"/>
          </a:xfrm>
        </p:spPr>
        <p:txBody>
          <a:bodyPr/>
          <a:lstStyle/>
          <a:p>
            <a:r>
              <a:rPr lang="en-US" b="1">
                <a:solidFill>
                  <a:schemeClr val="accent2"/>
                </a:solidFill>
              </a:rPr>
              <a:t>Objective :</a:t>
            </a:r>
          </a:p>
        </p:txBody>
      </p:sp>
      <p:sp>
        <p:nvSpPr>
          <p:cNvPr id="3" name="Content Placeholder 2">
            <a:extLst>
              <a:ext uri="{FF2B5EF4-FFF2-40B4-BE49-F238E27FC236}">
                <a16:creationId xmlns:a16="http://schemas.microsoft.com/office/drawing/2014/main" id="{4A9F324D-1627-2940-9481-74F810CE78C3}"/>
              </a:ext>
            </a:extLst>
          </p:cNvPr>
          <p:cNvSpPr>
            <a:spLocks noGrp="1"/>
          </p:cNvSpPr>
          <p:nvPr>
            <p:ph idx="1"/>
          </p:nvPr>
        </p:nvSpPr>
        <p:spPr/>
        <p:txBody>
          <a:bodyPr/>
          <a:lstStyle/>
          <a:p>
            <a:pPr lvl="0"/>
            <a:r>
              <a:rPr lang="en-US" sz="1800">
                <a:effectLst/>
                <a:latin typeface="Franklin Gothic Medium" panose="02000000000000000000" pitchFamily="2" charset="0"/>
                <a:ea typeface="Calibri" panose="020F0502020204030204" pitchFamily="34" charset="0"/>
                <a:cs typeface="Times New Roman" panose="02020603050405020304" pitchFamily="18" charset="0"/>
              </a:rPr>
              <a:t>To enforce the mandate for wearing masks in public places following the Covid-19 pandemic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a:effectLst/>
                <a:latin typeface="Franklin Gothic Medium" panose="02000000000000000000" pitchFamily="2" charset="0"/>
                <a:ea typeface="Calibri" panose="020F0502020204030204" pitchFamily="34" charset="0"/>
                <a:cs typeface="Times New Roman" panose="02020603050405020304" pitchFamily="18" charset="0"/>
              </a:rPr>
              <a:t>To effectively provide a working model for accurate mask detection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a:effectLst/>
                <a:latin typeface="Franklin Gothic Medium" panose="02000000000000000000" pitchFamily="2" charset="0"/>
                <a:ea typeface="Calibri" panose="020F0502020204030204" pitchFamily="34" charset="0"/>
                <a:cs typeface="Times New Roman" panose="02020603050405020304" pitchFamily="18" charset="0"/>
              </a:rPr>
              <a:t>To utilize Image</a:t>
            </a:r>
            <a:r>
              <a:rPr lang="en-US" sz="1800" b="1">
                <a:effectLst/>
                <a:latin typeface="Franklin Gothic Medium" panose="02000000000000000000" pitchFamily="2" charset="0"/>
                <a:ea typeface="Calibri" panose="020F0502020204030204" pitchFamily="34" charset="0"/>
                <a:cs typeface="Times New Roman" panose="02020603050405020304" pitchFamily="18" charset="0"/>
              </a:rPr>
              <a:t> </a:t>
            </a:r>
            <a:r>
              <a:rPr lang="en-US" sz="1800">
                <a:effectLst/>
                <a:latin typeface="Franklin Gothic Medium" panose="02000000000000000000" pitchFamily="2" charset="0"/>
                <a:ea typeface="Calibri" panose="020F0502020204030204" pitchFamily="34" charset="0"/>
                <a:cs typeface="Times New Roman" panose="02020603050405020304" pitchFamily="18" charset="0"/>
              </a:rPr>
              <a:t>processing approach to identify the presence of masks on face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lvl="0"/>
            <a:r>
              <a:rPr lang="en-US" sz="1800">
                <a:effectLst/>
                <a:latin typeface="Franklin Gothic Medium" panose="02000000000000000000" pitchFamily="2" charset="0"/>
                <a:ea typeface="Calibri" panose="020F0502020204030204" pitchFamily="34" charset="0"/>
                <a:cs typeface="Times New Roman" panose="02020603050405020304" pitchFamily="18" charset="0"/>
              </a:rPr>
              <a:t>To develop a efficient computer vision based system focused on real time automated monitoring of people to detect face mask in public places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717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96B323-08BF-B747-9305-D80ADBD78D71}"/>
              </a:ext>
            </a:extLst>
          </p:cNvPr>
          <p:cNvSpPr txBox="1"/>
          <p:nvPr/>
        </p:nvSpPr>
        <p:spPr>
          <a:xfrm>
            <a:off x="1112150" y="1901074"/>
            <a:ext cx="6357937" cy="3404906"/>
          </a:xfrm>
          <a:prstGeom prst="rect">
            <a:avLst/>
          </a:prstGeom>
          <a:noFill/>
        </p:spPr>
        <p:txBody>
          <a:bodyPr wrap="square">
            <a:spAutoFit/>
          </a:bodyPr>
          <a:lstStyle/>
          <a:p>
            <a:pPr marL="0" marR="0" algn="just">
              <a:lnSpc>
                <a:spcPct val="107000"/>
              </a:lnSpc>
              <a:spcBef>
                <a:spcPts val="200"/>
              </a:spcBef>
              <a:spcAft>
                <a:spcPts val="0"/>
              </a:spcAft>
            </a:pPr>
            <a:r>
              <a:rPr lang="en-US" sz="2000" b="1">
                <a:solidFill>
                  <a:schemeClr val="accent2"/>
                </a:solidFill>
                <a:effectLst/>
                <a:latin typeface="Merriweather" pitchFamily="2" charset="0"/>
                <a:ea typeface="Times New Roman" panose="02020603050405020304" pitchFamily="18" charset="0"/>
                <a:cs typeface="Times New Roman" panose="02020603050405020304" pitchFamily="18" charset="0"/>
              </a:rPr>
              <a:t>Technologies used in this Project</a:t>
            </a:r>
            <a:endParaRPr lang="en-US" sz="2000" b="1">
              <a:solidFill>
                <a:schemeClr val="accent2"/>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gn="just">
              <a:buSzPts val="1000"/>
              <a:buFont typeface="Symbol" pitchFamily="2" charset="2"/>
              <a:buChar char=""/>
              <a:tabLst>
                <a:tab pos="457200" algn="l"/>
              </a:tabLst>
            </a:pPr>
            <a:r>
              <a:rPr lang="en-US" sz="1800" b="1">
                <a:solidFill>
                  <a:srgbClr val="353535"/>
                </a:solidFill>
                <a:effectLst/>
                <a:latin typeface="Merriweather" pitchFamily="2" charset="0"/>
                <a:ea typeface="Times New Roman" panose="02020603050405020304" pitchFamily="18" charset="0"/>
              </a:rPr>
              <a:t>Artificial Intelligence</a:t>
            </a:r>
            <a:endParaRPr lang="en-US" sz="1600" b="1">
              <a:effectLst/>
              <a:latin typeface="Times New Roman" panose="02020603050405020304" pitchFamily="18" charset="0"/>
              <a:ea typeface="Times New Roman" panose="02020603050405020304" pitchFamily="18" charset="0"/>
            </a:endParaRPr>
          </a:p>
          <a:p>
            <a:pPr marL="342900" marR="0" lvl="0" indent="-342900" algn="just">
              <a:buSzPts val="1000"/>
              <a:buFont typeface="Symbol" pitchFamily="2" charset="2"/>
              <a:buChar char=""/>
              <a:tabLst>
                <a:tab pos="457200" algn="l"/>
              </a:tabLst>
            </a:pPr>
            <a:r>
              <a:rPr lang="en-US" sz="1800" b="1">
                <a:solidFill>
                  <a:srgbClr val="353535"/>
                </a:solidFill>
                <a:effectLst/>
                <a:latin typeface="Merriweather" pitchFamily="2" charset="0"/>
                <a:ea typeface="Times New Roman" panose="02020603050405020304" pitchFamily="18" charset="0"/>
              </a:rPr>
              <a:t>Machine Learning</a:t>
            </a:r>
            <a:endParaRPr lang="en-US" sz="1600" b="1">
              <a:effectLst/>
              <a:latin typeface="Times New Roman" panose="02020603050405020304" pitchFamily="18" charset="0"/>
              <a:ea typeface="Times New Roman" panose="02020603050405020304" pitchFamily="18" charset="0"/>
            </a:endParaRPr>
          </a:p>
          <a:p>
            <a:pPr marL="342900" marR="0" lvl="0" indent="-342900" algn="just">
              <a:buSzPts val="1000"/>
              <a:buFont typeface="Symbol" pitchFamily="2" charset="2"/>
              <a:buChar char=""/>
              <a:tabLst>
                <a:tab pos="457200" algn="l"/>
              </a:tabLst>
            </a:pPr>
            <a:r>
              <a:rPr lang="en-US" sz="1800" b="1">
                <a:solidFill>
                  <a:srgbClr val="353535"/>
                </a:solidFill>
                <a:effectLst/>
                <a:latin typeface="Merriweather" pitchFamily="2" charset="0"/>
                <a:ea typeface="Times New Roman" panose="02020603050405020304" pitchFamily="18" charset="0"/>
              </a:rPr>
              <a:t>Deep Learning</a:t>
            </a:r>
          </a:p>
          <a:p>
            <a:pPr marL="342900" marR="0" lvl="0" indent="-342900" algn="just">
              <a:buSzPts val="1000"/>
              <a:buFont typeface="Symbol" pitchFamily="2" charset="2"/>
              <a:buChar char=""/>
              <a:tabLst>
                <a:tab pos="457200" algn="l"/>
              </a:tabLst>
            </a:pPr>
            <a:r>
              <a:rPr lang="en-US" sz="1800" b="1">
                <a:solidFill>
                  <a:srgbClr val="353535"/>
                </a:solidFill>
                <a:effectLst/>
                <a:latin typeface="Merriweather" pitchFamily="2" charset="0"/>
                <a:ea typeface="Times New Roman" panose="02020603050405020304" pitchFamily="18" charset="0"/>
              </a:rPr>
              <a:t>OpenCV</a:t>
            </a:r>
          </a:p>
          <a:p>
            <a:pPr marL="342900" marR="0" lvl="0" indent="-342900" algn="just">
              <a:buSzPts val="1000"/>
              <a:buFont typeface="Symbol" pitchFamily="2" charset="2"/>
              <a:buChar char=""/>
              <a:tabLst>
                <a:tab pos="457200" algn="l"/>
              </a:tabLst>
            </a:pPr>
            <a:r>
              <a:rPr lang="en-US" sz="1800" b="1">
                <a:solidFill>
                  <a:srgbClr val="353535"/>
                </a:solidFill>
                <a:effectLst/>
                <a:latin typeface="Merriweather" pitchFamily="2" charset="0"/>
                <a:ea typeface="Times New Roman" panose="02020603050405020304" pitchFamily="18" charset="0"/>
              </a:rPr>
              <a:t>Python</a:t>
            </a:r>
          </a:p>
          <a:p>
            <a:pPr marL="342900" marR="0" lvl="0" indent="-342900" algn="just">
              <a:buSzPts val="1000"/>
              <a:buFont typeface="Symbol" pitchFamily="2" charset="2"/>
              <a:buChar char=""/>
              <a:tabLst>
                <a:tab pos="457200" algn="l"/>
              </a:tabLst>
            </a:pPr>
            <a:r>
              <a:rPr lang="en-US" sz="1800" b="1">
                <a:solidFill>
                  <a:srgbClr val="353535"/>
                </a:solidFill>
                <a:effectLst/>
                <a:latin typeface="Merriweather" pitchFamily="2" charset="0"/>
                <a:ea typeface="Times New Roman" panose="02020603050405020304" pitchFamily="18" charset="0"/>
              </a:rPr>
              <a:t>Software using: spyder 5.1 .1</a:t>
            </a:r>
          </a:p>
          <a:p>
            <a:pPr marL="342900" marR="0" lvl="0" indent="-342900" algn="just">
              <a:buSzPts val="1000"/>
              <a:buFont typeface="Symbol" pitchFamily="2" charset="2"/>
              <a:buChar char=""/>
              <a:tabLst>
                <a:tab pos="457200" algn="l"/>
              </a:tabLst>
            </a:pPr>
            <a:r>
              <a:rPr lang="en-US" b="1">
                <a:solidFill>
                  <a:srgbClr val="353535"/>
                </a:solidFill>
                <a:latin typeface="Merriweather" pitchFamily="2" charset="0"/>
                <a:ea typeface="Times New Roman" panose="02020603050405020304" pitchFamily="18" charset="0"/>
              </a:rPr>
              <a:t>Operating system: windows</a:t>
            </a:r>
            <a:endParaRPr lang="en-US" sz="1800" b="1">
              <a:solidFill>
                <a:srgbClr val="353535"/>
              </a:solidFill>
              <a:effectLst/>
              <a:latin typeface="Merriweather" pitchFamily="2" charset="0"/>
              <a:ea typeface="Times New Roman" panose="02020603050405020304" pitchFamily="18" charset="0"/>
            </a:endParaRPr>
          </a:p>
          <a:p>
            <a:pPr marL="342900" marR="0" lvl="0" indent="-342900" algn="just">
              <a:buSzPts val="1000"/>
              <a:buFont typeface="Symbol" pitchFamily="2" charset="2"/>
              <a:buChar char=""/>
              <a:tabLst>
                <a:tab pos="457200" algn="l"/>
              </a:tabLst>
            </a:pPr>
            <a:r>
              <a:rPr lang="en-US" sz="1800" b="1">
                <a:solidFill>
                  <a:srgbClr val="353535"/>
                </a:solidFill>
                <a:effectLst/>
                <a:latin typeface="Merriweather" pitchFamily="2" charset="0"/>
                <a:ea typeface="Times New Roman" panose="02020603050405020304" pitchFamily="18" charset="0"/>
              </a:rPr>
              <a:t>Programming language: python</a:t>
            </a:r>
          </a:p>
          <a:p>
            <a:pPr marL="342900" marR="0" lvl="0" indent="-342900" algn="just">
              <a:buSzPts val="1000"/>
              <a:buFont typeface="Symbol" pitchFamily="2" charset="2"/>
              <a:buChar char=""/>
              <a:tabLst>
                <a:tab pos="457200" algn="l"/>
              </a:tabLst>
            </a:pPr>
            <a:endParaRPr lang="en-US" sz="1800" b="1">
              <a:solidFill>
                <a:srgbClr val="353535"/>
              </a:solidFill>
              <a:effectLst/>
              <a:latin typeface="Merriweather" pitchFamily="2" charset="0"/>
              <a:ea typeface="Times New Roman" panose="02020603050405020304" pitchFamily="18" charset="0"/>
            </a:endParaRPr>
          </a:p>
          <a:p>
            <a:pPr marL="342900" marR="0" lvl="0" indent="-342900" algn="just">
              <a:buSzPts val="1000"/>
              <a:buFont typeface="Symbol" pitchFamily="2" charset="2"/>
              <a:buChar char=""/>
              <a:tabLst>
                <a:tab pos="457200" algn="l"/>
              </a:tabLst>
            </a:pPr>
            <a:endParaRPr lang="en-US" sz="1800" b="1">
              <a:solidFill>
                <a:srgbClr val="353535"/>
              </a:solidFill>
              <a:effectLst/>
              <a:latin typeface="Merriweather" pitchFamily="2" charset="0"/>
              <a:ea typeface="Times New Roman" panose="02020603050405020304" pitchFamily="18" charset="0"/>
            </a:endParaRPr>
          </a:p>
          <a:p>
            <a:pPr marL="342900" marR="0" lvl="0" indent="-342900" algn="just">
              <a:buSzPts val="1000"/>
              <a:buFont typeface="Symbol" pitchFamily="2" charset="2"/>
              <a:buChar char=""/>
              <a:tabLst>
                <a:tab pos="457200" algn="l"/>
              </a:tabLst>
            </a:pPr>
            <a:endParaRPr lang="en-US" sz="1600" b="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009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5E79-85A8-2E41-9E06-17CEC30793D1}"/>
              </a:ext>
            </a:extLst>
          </p:cNvPr>
          <p:cNvSpPr>
            <a:spLocks noGrp="1"/>
          </p:cNvSpPr>
          <p:nvPr>
            <p:ph type="title"/>
          </p:nvPr>
        </p:nvSpPr>
        <p:spPr>
          <a:xfrm>
            <a:off x="621668" y="1129145"/>
            <a:ext cx="8596667" cy="1654134"/>
          </a:xfrm>
        </p:spPr>
        <p:txBody>
          <a:bodyPr/>
          <a:lstStyle/>
          <a:p>
            <a:r>
              <a:rPr lang="en-US" b="1">
                <a:solidFill>
                  <a:schemeClr val="accent2"/>
                </a:solidFill>
              </a:rPr>
              <a:t>Required libraries</a:t>
            </a:r>
          </a:p>
        </p:txBody>
      </p:sp>
      <p:sp>
        <p:nvSpPr>
          <p:cNvPr id="5" name="Content Placeholder 4">
            <a:extLst>
              <a:ext uri="{FF2B5EF4-FFF2-40B4-BE49-F238E27FC236}">
                <a16:creationId xmlns:a16="http://schemas.microsoft.com/office/drawing/2014/main" id="{40AE7752-3EE7-5940-A742-423B9F47C42B}"/>
              </a:ext>
            </a:extLst>
          </p:cNvPr>
          <p:cNvSpPr>
            <a:spLocks noGrp="1"/>
          </p:cNvSpPr>
          <p:nvPr>
            <p:ph idx="1"/>
          </p:nvPr>
        </p:nvSpPr>
        <p:spPr>
          <a:xfrm>
            <a:off x="764542" y="2348648"/>
            <a:ext cx="8596668" cy="3880773"/>
          </a:xfrm>
        </p:spPr>
        <p:txBody>
          <a:bodyPr/>
          <a:lstStyle/>
          <a:p>
            <a:r>
              <a:rPr lang="en-US" sz="180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TensorFlow</a:t>
            </a:r>
            <a:endParaRPr lang="en-US" sz="180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Keras</a:t>
            </a:r>
            <a:endParaRPr lang="en-US" sz="180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OpenCV</a:t>
            </a:r>
            <a:endParaRPr lang="en-US" sz="180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a:solidFill>
                  <a:srgbClr val="333333"/>
                </a:solidFill>
                <a:effectLst/>
                <a:latin typeface="Georgia" panose="02040502050405020303" pitchFamily="18" charset="0"/>
                <a:ea typeface="Times New Roman" panose="02020603050405020304" pitchFamily="18" charset="0"/>
              </a:rPr>
              <a:t>NumPy</a:t>
            </a:r>
            <a:endParaRPr lang="en-US" sz="1800">
              <a:effectLst/>
              <a:latin typeface="Times New Roman" panose="02020603050405020304" pitchFamily="18" charset="0"/>
              <a:ea typeface="Times New Roman" panose="02020603050405020304" pitchFamily="18" charset="0"/>
            </a:endParaRPr>
          </a:p>
          <a:p>
            <a:r>
              <a:rPr lang="en-US" sz="1800">
                <a:solidFill>
                  <a:srgbClr val="000000"/>
                </a:solidFill>
                <a:effectLst/>
                <a:latin typeface="Verdana" panose="020B0604030504040204" pitchFamily="34" charset="0"/>
                <a:ea typeface="Times New Roman" panose="02020603050405020304" pitchFamily="18" charset="0"/>
              </a:rPr>
              <a:t>Imutils</a:t>
            </a:r>
            <a:endParaRPr lang="en-US" sz="1800">
              <a:effectLst/>
              <a:latin typeface="Times New Roman" panose="02020603050405020304" pitchFamily="18" charset="0"/>
              <a:ea typeface="Times New Roman" panose="02020603050405020304" pitchFamily="18" charset="0"/>
            </a:endParaRPr>
          </a:p>
          <a:p>
            <a:r>
              <a:rPr lang="en-US" sz="1800">
                <a:solidFill>
                  <a:srgbClr val="000000"/>
                </a:solidFill>
                <a:effectLst/>
                <a:latin typeface="Verdana" panose="020B0604030504040204" pitchFamily="34" charset="0"/>
                <a:ea typeface="Times New Roman" panose="02020603050405020304" pitchFamily="18" charset="0"/>
              </a:rPr>
              <a:t>Matplotlib </a:t>
            </a:r>
            <a:endParaRPr lang="en-US" sz="18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348366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6540-688F-5A47-9571-AF63D397DCD6}"/>
              </a:ext>
            </a:extLst>
          </p:cNvPr>
          <p:cNvSpPr>
            <a:spLocks noGrp="1"/>
          </p:cNvSpPr>
          <p:nvPr>
            <p:ph type="title"/>
          </p:nvPr>
        </p:nvSpPr>
        <p:spPr>
          <a:xfrm>
            <a:off x="844331" y="1155228"/>
            <a:ext cx="8596668" cy="1320800"/>
          </a:xfrm>
        </p:spPr>
        <p:txBody>
          <a:bodyPr>
            <a:normAutofit/>
          </a:bodyPr>
          <a:lstStyle/>
          <a:p>
            <a:r>
              <a:rPr lang="en-US" sz="3200" b="1">
                <a:solidFill>
                  <a:schemeClr val="accent2"/>
                </a:solidFill>
              </a:rPr>
              <a:t>Computer vision</a:t>
            </a:r>
          </a:p>
        </p:txBody>
      </p:sp>
      <p:sp>
        <p:nvSpPr>
          <p:cNvPr id="3" name="Content Placeholder 2">
            <a:extLst>
              <a:ext uri="{FF2B5EF4-FFF2-40B4-BE49-F238E27FC236}">
                <a16:creationId xmlns:a16="http://schemas.microsoft.com/office/drawing/2014/main" id="{15517EDA-E172-D849-AA41-D084B77FB208}"/>
              </a:ext>
            </a:extLst>
          </p:cNvPr>
          <p:cNvSpPr>
            <a:spLocks noGrp="1"/>
          </p:cNvSpPr>
          <p:nvPr>
            <p:ph idx="1"/>
          </p:nvPr>
        </p:nvSpPr>
        <p:spPr>
          <a:xfrm>
            <a:off x="844331" y="2197700"/>
            <a:ext cx="8596668" cy="3880773"/>
          </a:xfrm>
        </p:spPr>
        <p:txBody>
          <a:bodyPr/>
          <a:lstStyle/>
          <a:p>
            <a:pPr marL="0" indent="0">
              <a:buNone/>
            </a:pPr>
            <a:r>
              <a:rPr lang="en-US"/>
              <a:t>Computer vision is a process by which we can understand the images and videos how they are stored and how we can manipulate and retrieve data from them. Computer Vision is the base or mostly used for Artificial Intelligence. Computer-Vision is playing a major role in self-driving cars, robotics as well as in photo correction apps. </a:t>
            </a:r>
          </a:p>
        </p:txBody>
      </p:sp>
    </p:spTree>
    <p:extLst>
      <p:ext uri="{BB962C8B-B14F-4D97-AF65-F5344CB8AC3E}">
        <p14:creationId xmlns:p14="http://schemas.microsoft.com/office/powerpoint/2010/main" val="217159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50B1-625E-7C48-9088-105FBDF48EAC}"/>
              </a:ext>
            </a:extLst>
          </p:cNvPr>
          <p:cNvSpPr>
            <a:spLocks noGrp="1"/>
          </p:cNvSpPr>
          <p:nvPr>
            <p:ph type="title"/>
          </p:nvPr>
        </p:nvSpPr>
        <p:spPr>
          <a:xfrm>
            <a:off x="473227" y="853748"/>
            <a:ext cx="8596668" cy="853330"/>
          </a:xfrm>
        </p:spPr>
        <p:txBody>
          <a:bodyPr/>
          <a:lstStyle/>
          <a:p>
            <a:r>
              <a:rPr lang="en-US"/>
              <a:t> </a:t>
            </a:r>
            <a:r>
              <a:rPr lang="en-US" b="1">
                <a:solidFill>
                  <a:schemeClr val="accent2"/>
                </a:solidFill>
              </a:rPr>
              <a:t>Deep learning model: </a:t>
            </a:r>
          </a:p>
        </p:txBody>
      </p:sp>
      <p:sp>
        <p:nvSpPr>
          <p:cNvPr id="3" name="Content Placeholder 2">
            <a:extLst>
              <a:ext uri="{FF2B5EF4-FFF2-40B4-BE49-F238E27FC236}">
                <a16:creationId xmlns:a16="http://schemas.microsoft.com/office/drawing/2014/main" id="{20827FCA-D7D5-114E-AD0E-8ECD12253AB9}"/>
              </a:ext>
            </a:extLst>
          </p:cNvPr>
          <p:cNvSpPr>
            <a:spLocks noGrp="1"/>
          </p:cNvSpPr>
          <p:nvPr>
            <p:ph idx="1"/>
          </p:nvPr>
        </p:nvSpPr>
        <p:spPr>
          <a:xfrm>
            <a:off x="594454" y="1707078"/>
            <a:ext cx="8596668" cy="3880773"/>
          </a:xfrm>
        </p:spPr>
        <p:txBody>
          <a:bodyPr/>
          <a:lstStyle/>
          <a:p>
            <a:r>
              <a:rPr lang="en-US" b="0" i="0">
                <a:solidFill>
                  <a:srgbClr val="2E2E2E"/>
                </a:solidFill>
                <a:effectLst/>
                <a:latin typeface="NexusSerif"/>
              </a:rPr>
              <a:t>The model was trained with pictures of people with and without wearing face masks in </a:t>
            </a:r>
            <a:r>
              <a:rPr lang="en-US" sz="1800" b="0" i="0" u="none" strike="noStrike" kern="1200">
                <a:solidFill>
                  <a:srgbClr val="000000"/>
                </a:solidFill>
                <a:effectLst/>
                <a:latin typeface="Trebuchet MS" panose="020B0603020202020204" pitchFamily="34" charset="0"/>
              </a:rPr>
              <a:t> </a:t>
            </a:r>
            <a:r>
              <a:rPr lang="en-US" b="0" i="0">
                <a:solidFill>
                  <a:srgbClr val="2E2E2E"/>
                </a:solidFill>
                <a:effectLst/>
                <a:latin typeface="NexusSerif"/>
              </a:rPr>
              <a:t>public areas monitored with Closed-Circuit Television (CCTV) cameras.</a:t>
            </a:r>
          </a:p>
          <a:p>
            <a:r>
              <a:rPr lang="en-US" b="0" i="0">
                <a:solidFill>
                  <a:srgbClr val="2E2E2E"/>
                </a:solidFill>
                <a:effectLst/>
                <a:latin typeface="NexusSerif"/>
              </a:rPr>
              <a:t> </a:t>
            </a:r>
            <a:r>
              <a:rPr lang="en-US" b="1" i="0">
                <a:solidFill>
                  <a:srgbClr val="2E2E2E"/>
                </a:solidFill>
                <a:effectLst/>
                <a:latin typeface="NexusSerif"/>
              </a:rPr>
              <a:t>Accuracy:  </a:t>
            </a:r>
            <a:r>
              <a:rPr lang="en-US" b="0" i="0">
                <a:solidFill>
                  <a:srgbClr val="2E2E2E"/>
                </a:solidFill>
                <a:effectLst/>
                <a:latin typeface="NexusSerif"/>
              </a:rPr>
              <a:t>The deep learning model achieved 98.7% accuracy.</a:t>
            </a:r>
          </a:p>
          <a:p>
            <a:r>
              <a:rPr lang="en-US" b="1"/>
              <a:t>Limitation: </a:t>
            </a:r>
            <a:r>
              <a:rPr lang="en-US"/>
              <a:t>  </a:t>
            </a:r>
            <a:r>
              <a:rPr lang="en-US" b="0" i="0">
                <a:solidFill>
                  <a:srgbClr val="2E2E2E"/>
                </a:solidFill>
                <a:effectLst/>
                <a:latin typeface="NexusSerif"/>
              </a:rPr>
              <a:t>The model only detects masked faces and non-masked faces using Closed-Circuit Television (CCTV) cameras. None have been documented for real-time video streaming.</a:t>
            </a:r>
            <a:endParaRPr lang="en-US"/>
          </a:p>
        </p:txBody>
      </p:sp>
    </p:spTree>
    <p:extLst>
      <p:ext uri="{BB962C8B-B14F-4D97-AF65-F5344CB8AC3E}">
        <p14:creationId xmlns:p14="http://schemas.microsoft.com/office/powerpoint/2010/main" val="125111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E3AD-C00C-A948-86C7-27F3E342F8A2}"/>
              </a:ext>
            </a:extLst>
          </p:cNvPr>
          <p:cNvSpPr>
            <a:spLocks noGrp="1"/>
          </p:cNvSpPr>
          <p:nvPr>
            <p:ph type="title"/>
          </p:nvPr>
        </p:nvSpPr>
        <p:spPr>
          <a:xfrm>
            <a:off x="677334" y="1036369"/>
            <a:ext cx="8596668" cy="949036"/>
          </a:xfrm>
        </p:spPr>
        <p:txBody>
          <a:bodyPr/>
          <a:lstStyle/>
          <a:p>
            <a:r>
              <a:rPr lang="en-US" b="1">
                <a:solidFill>
                  <a:schemeClr val="accent2"/>
                </a:solidFill>
              </a:rPr>
              <a:t>OpenCV library</a:t>
            </a:r>
          </a:p>
        </p:txBody>
      </p:sp>
      <p:sp>
        <p:nvSpPr>
          <p:cNvPr id="3" name="Content Placeholder 2">
            <a:extLst>
              <a:ext uri="{FF2B5EF4-FFF2-40B4-BE49-F238E27FC236}">
                <a16:creationId xmlns:a16="http://schemas.microsoft.com/office/drawing/2014/main" id="{021AF191-1BB9-CA47-B0D9-C5EFFA19983C}"/>
              </a:ext>
            </a:extLst>
          </p:cNvPr>
          <p:cNvSpPr>
            <a:spLocks noGrp="1"/>
          </p:cNvSpPr>
          <p:nvPr>
            <p:ph idx="1"/>
          </p:nvPr>
        </p:nvSpPr>
        <p:spPr>
          <a:xfrm>
            <a:off x="677334" y="1940858"/>
            <a:ext cx="8596668" cy="3880773"/>
          </a:xfrm>
        </p:spPr>
        <p:txBody>
          <a:bodyPr>
            <a:normAutofit fontScale="85000" lnSpcReduction="10000"/>
          </a:bodyPr>
          <a:lstStyle/>
          <a:p>
            <a:r>
              <a:rPr lang="en-US"/>
              <a:t>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 When it integrated with various libraries, such as NumPy, python is capable of processing the OpenCV array structure for analysis. To Identify image pattern and its various features we use vector space and perform mathematical operations on these features. </a:t>
            </a:r>
          </a:p>
          <a:p>
            <a:r>
              <a:rPr lang="en-US"/>
              <a:t>OpenCV Functionality </a:t>
            </a:r>
            <a:br>
              <a:rPr lang="en-US"/>
            </a:br>
            <a:r>
              <a:rPr lang="en-US"/>
              <a:t> </a:t>
            </a:r>
          </a:p>
          <a:p>
            <a:r>
              <a:rPr lang="en-US"/>
              <a:t>Image/video I/O, processing, display (core, imgproc, highgui)</a:t>
            </a:r>
          </a:p>
          <a:p>
            <a:r>
              <a:rPr lang="en-US"/>
              <a:t>Object/feature detection (objdetect, features2d, nonfree)</a:t>
            </a:r>
          </a:p>
          <a:p>
            <a:r>
              <a:rPr lang="en-US"/>
              <a:t>Geometry-based monocular or stereo computer vision (calib3d, stitching, videostab)</a:t>
            </a:r>
          </a:p>
          <a:p>
            <a:r>
              <a:rPr lang="en-US"/>
              <a:t>Computational photography (photo, video, superres)</a:t>
            </a:r>
          </a:p>
          <a:p>
            <a:r>
              <a:rPr lang="en-US"/>
              <a:t>Machine learning &amp; clustering</a:t>
            </a:r>
          </a:p>
        </p:txBody>
      </p:sp>
    </p:spTree>
    <p:extLst>
      <p:ext uri="{BB962C8B-B14F-4D97-AF65-F5344CB8AC3E}">
        <p14:creationId xmlns:p14="http://schemas.microsoft.com/office/powerpoint/2010/main" val="381113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8749-47E9-014E-9F11-49B666C2D154}"/>
              </a:ext>
            </a:extLst>
          </p:cNvPr>
          <p:cNvSpPr>
            <a:spLocks noGrp="1"/>
          </p:cNvSpPr>
          <p:nvPr>
            <p:ph type="title"/>
          </p:nvPr>
        </p:nvSpPr>
        <p:spPr>
          <a:xfrm>
            <a:off x="862886" y="1054924"/>
            <a:ext cx="8596668" cy="967592"/>
          </a:xfrm>
        </p:spPr>
        <p:txBody>
          <a:bodyPr/>
          <a:lstStyle/>
          <a:p>
            <a:r>
              <a:rPr lang="en-US" b="1">
                <a:solidFill>
                  <a:schemeClr val="accent2"/>
                </a:solidFill>
              </a:rPr>
              <a:t>Tensorflow</a:t>
            </a:r>
          </a:p>
        </p:txBody>
      </p:sp>
      <p:sp>
        <p:nvSpPr>
          <p:cNvPr id="3" name="Content Placeholder 2">
            <a:extLst>
              <a:ext uri="{FF2B5EF4-FFF2-40B4-BE49-F238E27FC236}">
                <a16:creationId xmlns:a16="http://schemas.microsoft.com/office/drawing/2014/main" id="{6C8FF698-ED4A-1B45-9637-6E819428FBF0}"/>
              </a:ext>
            </a:extLst>
          </p:cNvPr>
          <p:cNvSpPr>
            <a:spLocks noGrp="1"/>
          </p:cNvSpPr>
          <p:nvPr>
            <p:ph idx="1"/>
          </p:nvPr>
        </p:nvSpPr>
        <p:spPr/>
        <p:txBody>
          <a:bodyPr/>
          <a:lstStyle/>
          <a:p>
            <a:r>
              <a:rPr lang="en-US"/>
              <a:t>TensorFlow is an open source software library for machine learning, developed by Google and currently used in many of their projects.</a:t>
            </a:r>
          </a:p>
          <a:p>
            <a:r>
              <a:rPr lang="en-US"/>
              <a:t>An easy, fast, and fun way to get started with TensorFlow is to build an image classifier: an offline and simplified alternative to Google’s Cloud Vision API where our Android device can detect and recognize objects from an image (or directly from the camera input).</a:t>
            </a:r>
          </a:p>
        </p:txBody>
      </p:sp>
    </p:spTree>
    <p:extLst>
      <p:ext uri="{BB962C8B-B14F-4D97-AF65-F5344CB8AC3E}">
        <p14:creationId xmlns:p14="http://schemas.microsoft.com/office/powerpoint/2010/main" val="10815695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Face mask detection</vt:lpstr>
      <vt:lpstr>PowerPoint Presentation</vt:lpstr>
      <vt:lpstr>Objective :</vt:lpstr>
      <vt:lpstr>PowerPoint Presentation</vt:lpstr>
      <vt:lpstr>Required libraries</vt:lpstr>
      <vt:lpstr>Computer vision</vt:lpstr>
      <vt:lpstr> Deep learning model: </vt:lpstr>
      <vt:lpstr>OpenCV library</vt:lpstr>
      <vt:lpstr>Tensorflow</vt:lpstr>
      <vt:lpstr>Keras</vt:lpstr>
      <vt:lpstr>                       SYSTEM DESIGN MODELS: </vt:lpstr>
      <vt:lpstr>Yolo-v2: </vt:lpstr>
      <vt:lpstr>RestNet50 model:</vt:lpstr>
      <vt:lpstr>MobileNet-v2: </vt:lpstr>
      <vt:lpstr>SPYDER  SOFTWARE:</vt:lpstr>
      <vt:lpstr>TWO PHASES : FACE MASK DETECTOR</vt:lpstr>
      <vt:lpstr>TWO PHASES : FACE MASK DETECTOR</vt:lpstr>
      <vt:lpstr>FACE MASK DETECTION DATASET</vt:lpstr>
      <vt:lpstr>FACE MASK DETECTION DATASET</vt:lpstr>
      <vt:lpstr>Outputs:   With wearing mask: </vt:lpstr>
      <vt:lpstr>PowerPoint Presentation</vt:lpstr>
      <vt:lpstr> Without wearing mask: </vt:lpstr>
      <vt:lpstr>PowerPoint Presentation</vt:lpstr>
      <vt:lpstr>Future scop: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Unknown User</dc:creator>
  <cp:lastModifiedBy>919324392208</cp:lastModifiedBy>
  <cp:revision>9</cp:revision>
  <dcterms:created xsi:type="dcterms:W3CDTF">2021-12-20T08:07:18Z</dcterms:created>
  <dcterms:modified xsi:type="dcterms:W3CDTF">2021-12-24T06:39:30Z</dcterms:modified>
</cp:coreProperties>
</file>