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handoutMasterIdLst>
    <p:handoutMasterId r:id="rId28"/>
  </p:handoutMasterIdLst>
  <p:sldIdLst>
    <p:sldId id="256" r:id="rId5"/>
    <p:sldId id="288" r:id="rId6"/>
    <p:sldId id="289" r:id="rId7"/>
    <p:sldId id="290" r:id="rId8"/>
    <p:sldId id="291" r:id="rId9"/>
    <p:sldId id="292" r:id="rId10"/>
    <p:sldId id="294" r:id="rId11"/>
    <p:sldId id="293" r:id="rId12"/>
    <p:sldId id="295" r:id="rId13"/>
    <p:sldId id="296" r:id="rId14"/>
    <p:sldId id="297" r:id="rId15"/>
    <p:sldId id="298" r:id="rId16"/>
    <p:sldId id="299" r:id="rId17"/>
    <p:sldId id="300" r:id="rId18"/>
    <p:sldId id="301" r:id="rId19"/>
    <p:sldId id="302" r:id="rId20"/>
    <p:sldId id="303" r:id="rId21"/>
    <p:sldId id="304" r:id="rId22"/>
    <p:sldId id="308" r:id="rId23"/>
    <p:sldId id="305" r:id="rId24"/>
    <p:sldId id="307" r:id="rId25"/>
    <p:sldId id="28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A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63" d="100"/>
          <a:sy n="63" d="100"/>
        </p:scale>
        <p:origin x="804" y="56"/>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6/29/2025</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6/29/2025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67DA07-AA72-F73D-37FB-C272317E0E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B29840-BE54-3F46-31D5-0E010ECAC7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A9BD29-437E-CC56-7201-32B6760C58C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6F10028-51C8-A393-C8FF-257938F8189F}"/>
              </a:ext>
            </a:extLst>
          </p:cNvPr>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994267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67F532-2ACA-2DDD-943D-BFE72F1BCB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4B5B8C-4463-49CB-0781-318C6B64AF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3D8995-FB40-FC7D-5040-7725A71947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1959FDD-8BC8-3AC5-77C0-88E20BC15F29}"/>
              </a:ext>
            </a:extLst>
          </p:cNvPr>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4112880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FFA0F-EF6A-2545-4B6D-C0E4E8C716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6FD533-DCA4-8266-A574-95CC1DBD4B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D0F34B-2544-82C1-54B4-0E3CA7F3DC0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BFC1101-D44F-305D-4647-83ACD7D86D26}"/>
              </a:ext>
            </a:extLst>
          </p:cNvPr>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1283935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2E3549-E212-59EB-B18C-F9BF95847C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CF2D61-A5BA-9F02-81CC-4610A6D766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AAAE41-B855-1312-AA86-CC8389C8607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DC16B9A-BE2A-BB09-3AE5-B4835CCF98F0}"/>
              </a:ext>
            </a:extLst>
          </p:cNvPr>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3078835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43BF1-88E3-031D-4BE6-E77F990602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84CF82-265B-D00D-BF6A-4763DF8D03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FE93F5-DCDE-0953-88FA-E3E01E92067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76E500-9632-270C-67DB-7D3D793DD5BE}"/>
              </a:ext>
            </a:extLst>
          </p:cNvPr>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2783280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65BBDC-F2B0-BEC1-5465-E360C4833D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2C3101-03F2-59A7-3887-685002F55D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3DC31C-1440-FDDB-5C41-4818341CCAB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FEF006-F971-1351-3E08-565CF614A029}"/>
              </a:ext>
            </a:extLst>
          </p:cNvPr>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4199773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A2FC9-ABD8-67A9-0A14-ED941F2E8D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FC82B7-7F0E-AA02-1FB8-71CE784112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30F01C-498F-8F30-5689-AC5D30CFC58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7AFD29-5304-AFB2-5F60-4E2225BEFBEE}"/>
              </a:ext>
            </a:extLst>
          </p:cNvPr>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2411938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FD3F72-7480-3CFE-7F99-6691BE5150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C778E1-7F79-BD7C-04E0-99C6F21CEC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641BEC-B9B6-362B-BEF4-820AB5DB5E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9275E22-1EED-8B0A-8830-AF5476C0BE4F}"/>
              </a:ext>
            </a:extLst>
          </p:cNvPr>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14797217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2A5A4-A16A-4D3B-F9A0-F06F0EB97C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20F7AB-2CA8-D444-6F45-BB9F3C06D5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F4F92B-CF8F-606A-24F0-8D5669326F4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13EB50-610D-395D-4D3A-F1E8F7479A9D}"/>
              </a:ext>
            </a:extLst>
          </p:cNvPr>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10971810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009FC7-03B1-63AB-17CE-2325459C84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4FA9FF-40AE-1972-10B2-98F00AB361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5AC8D7-7177-4038-D3B6-1C26E740976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145DF6F-37B5-97CF-EE96-BDAF76EC2056}"/>
              </a:ext>
            </a:extLst>
          </p:cNvPr>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1517217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9762DF-8971-227F-6779-CE48BBCF4A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CCB6C9-2B33-60CF-4C5F-78DBF205DD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996A37-FE39-7718-A050-93826A96A0F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48F9C40-7F55-F63D-5F62-E9D535585E04}"/>
              </a:ext>
            </a:extLst>
          </p:cNvPr>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34365836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B242FB-D643-40A3-D67C-2D5B544C8C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479452-E9DC-2E1E-FE5C-F14531FFD2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6745DC-31E4-349B-34AC-0462710B6D5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7787E15-B5FA-3563-063A-554FB073F0FC}"/>
              </a:ext>
            </a:extLst>
          </p:cNvPr>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26856434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CB1116-BFCE-7C2B-411D-54247B767A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82DF91-95CD-18D8-E13F-1C90DE016F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8436A6-34E5-2D67-6F63-8C8A2DD9652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BE98867-93EB-0FEC-2673-569346DFD2C5}"/>
              </a:ext>
            </a:extLst>
          </p:cNvPr>
          <p:cNvSpPr>
            <a:spLocks noGrp="1"/>
          </p:cNvSpPr>
          <p:nvPr>
            <p:ph type="sldNum" sz="quarter" idx="5"/>
          </p:nvPr>
        </p:nvSpPr>
        <p:spPr/>
        <p:txBody>
          <a:bodyPr/>
          <a:lstStyle/>
          <a:p>
            <a:fld id="{BE60DC36-8EFA-4378-9855-E019C55AC472}" type="slidenum">
              <a:rPr lang="en-US" smtClean="0"/>
              <a:t>21</a:t>
            </a:fld>
            <a:endParaRPr lang="en-US" dirty="0"/>
          </a:p>
        </p:txBody>
      </p:sp>
    </p:spTree>
    <p:extLst>
      <p:ext uri="{BB962C8B-B14F-4D97-AF65-F5344CB8AC3E}">
        <p14:creationId xmlns:p14="http://schemas.microsoft.com/office/powerpoint/2010/main" val="65539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C6177C-D9F2-FE2B-7720-3C6440AD34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E2B08E-0182-2B8C-9E4F-ECEAAD031B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FCAFA5-BBC1-8306-24A0-9CA3C5232E6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CA92B10-7B82-C39A-7550-0EE97545D180}"/>
              </a:ext>
            </a:extLst>
          </p:cNvPr>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1792591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75498-7F5E-78B2-9E94-9E91475EFB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C6D22F-EC08-3A48-6588-5AF7E08231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699E9B-6A21-3407-E4CC-6C4A93B1B63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795E1A1-B876-DBC0-3696-00B6458AF616}"/>
              </a:ext>
            </a:extLst>
          </p:cNvPr>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3131585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A0316-BEB2-E9F1-74F4-FA672A8DA9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C366AA-39B2-C54A-4DAC-1EEB6253C8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859771-5AEB-9B64-2386-8AD2CDA8538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ECF80F3-03CB-8A64-0A04-9FF2AD801E6D}"/>
              </a:ext>
            </a:extLst>
          </p:cNvPr>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705335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62B95-6D75-697D-174B-C1D8A87041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B3899E-79B6-93E0-22D1-D0408897C1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6285FF-D879-A59D-D40B-EBB5EC4AAF5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2788FEA-B226-E55C-9736-74EF862895AF}"/>
              </a:ext>
            </a:extLst>
          </p:cNvPr>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836001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A5B11-0F35-C0A6-D6E4-52DEA64B5B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D5070E-5EF9-E9D1-9780-77C1ECDC54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62246F-6A7C-E2C8-FB6D-EA6FBCB9259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9D49F06-0D3A-3D7C-2DC5-D9A3D103E5F4}"/>
              </a:ext>
            </a:extLst>
          </p:cNvPr>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056678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A9D356-7B30-1341-92A7-2CF237B392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F22B06-8C34-B094-6E71-93CA61C06C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565C9F-6619-46DE-1239-E7C28D5586D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C17EBA-AC21-07B9-9987-E6111256264D}"/>
              </a:ext>
            </a:extLst>
          </p:cNvPr>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92346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1E4258-2CEB-30F6-C5F5-E31ADC4D7A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FD7B07-775B-54F2-B2DB-85B3DCA5A5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B6C2DD-9820-1253-4DA6-59CFF45F433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625522C-9B66-E486-E492-0F9081538A9A}"/>
              </a:ext>
            </a:extLst>
          </p:cNvPr>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4104099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6/29/2025</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6/29/2025</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6/29/2025</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6/29/2025</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6/29/2025</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6/29/2025</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6/29/2025</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6/29/2025</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6/29/2025</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6/29/2025</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6/29/2025</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0">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6/29/2025</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218795"/>
          </a:xfrm>
        </p:spPr>
        <p:txBody>
          <a:bodyPr lIns="0" tIns="0" rIns="0" bIns="0" anchor="t">
            <a:spAutoFit/>
          </a:bodyPr>
          <a:lstStyle/>
          <a:p>
            <a:r>
              <a:rPr lang="en-US" b="1" dirty="0">
                <a:solidFill>
                  <a:schemeClr val="bg1"/>
                </a:solidFill>
              </a:rPr>
              <a:t>Customer Data Analysis</a:t>
            </a:r>
            <a:br>
              <a:rPr lang="en-US" dirty="0">
                <a:solidFill>
                  <a:schemeClr val="bg1"/>
                </a:solidFill>
              </a:rPr>
            </a:br>
            <a:r>
              <a:rPr lang="en-US" sz="2800" dirty="0">
                <a:solidFill>
                  <a:schemeClr val="accent4"/>
                </a:solidFill>
              </a:rPr>
              <a:t>01/01/2021 To 08-03-2023</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047242" y="3069869"/>
            <a:ext cx="1892038" cy="1077788"/>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C0294-0E7B-CC9D-D3D2-E63D5B562675}"/>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7546FEE0-67D2-5D1F-C43D-7E4C19FAF198}"/>
              </a:ext>
            </a:extLst>
          </p:cNvPr>
          <p:cNvSpPr txBox="1"/>
          <p:nvPr/>
        </p:nvSpPr>
        <p:spPr>
          <a:xfrm>
            <a:off x="1115060" y="383252"/>
            <a:ext cx="2654300" cy="584775"/>
          </a:xfrm>
          <a:prstGeom prst="rect">
            <a:avLst/>
          </a:prstGeom>
          <a:noFill/>
        </p:spPr>
        <p:txBody>
          <a:bodyPr wrap="square">
            <a:spAutoFit/>
          </a:bodyPr>
          <a:lstStyle/>
          <a:p>
            <a:r>
              <a:rPr lang="en-US" sz="3200" b="1" u="sng" dirty="0">
                <a:solidFill>
                  <a:schemeClr val="bg1"/>
                </a:solidFill>
                <a:latin typeface="Book Antiqua" panose="02040602050305030304" pitchFamily="18" charset="0"/>
              </a:rPr>
              <a:t>Task 8</a:t>
            </a:r>
            <a:endParaRPr lang="en-IN" sz="2400" b="1" u="sng" dirty="0">
              <a:solidFill>
                <a:schemeClr val="bg1"/>
              </a:solidFill>
              <a:latin typeface="Book Antiqua" panose="02040602050305030304" pitchFamily="18" charset="0"/>
            </a:endParaRPr>
          </a:p>
        </p:txBody>
      </p:sp>
      <p:sp>
        <p:nvSpPr>
          <p:cNvPr id="13" name="Arrow: Pentagon 12">
            <a:extLst>
              <a:ext uri="{FF2B5EF4-FFF2-40B4-BE49-F238E27FC236}">
                <a16:creationId xmlns:a16="http://schemas.microsoft.com/office/drawing/2014/main" id="{1649E538-5068-8088-89EE-6631D4186F73}"/>
              </a:ext>
            </a:extLst>
          </p:cNvPr>
          <p:cNvSpPr/>
          <p:nvPr/>
        </p:nvSpPr>
        <p:spPr>
          <a:xfrm>
            <a:off x="121920" y="558799"/>
            <a:ext cx="861060" cy="233680"/>
          </a:xfrm>
          <a:prstGeom prst="homePlat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065C76A2-2D56-C7C4-FE03-F2D85C6D65CF}"/>
              </a:ext>
            </a:extLst>
          </p:cNvPr>
          <p:cNvSpPr txBox="1"/>
          <p:nvPr/>
        </p:nvSpPr>
        <p:spPr>
          <a:xfrm>
            <a:off x="1605280" y="1147495"/>
            <a:ext cx="9001760" cy="468398"/>
          </a:xfrm>
          <a:prstGeom prst="rect">
            <a:avLst/>
          </a:prstGeom>
          <a:noFill/>
        </p:spPr>
        <p:txBody>
          <a:bodyPr wrap="square">
            <a:spAutoFit/>
          </a:bodyPr>
          <a:lstStyle/>
          <a:p>
            <a:pPr>
              <a:lnSpc>
                <a:spcPct val="107000"/>
              </a:lnSpc>
              <a:spcAft>
                <a:spcPts val="800"/>
              </a:spcAft>
            </a:pPr>
            <a:r>
              <a:rPr lang="en-US" sz="2400" b="1" dirty="0">
                <a:latin typeface="Book Antiqua" panose="02040602050305030304" pitchFamily="18" charset="0"/>
                <a:ea typeface="Calibri" panose="020F0502020204030204" pitchFamily="34" charset="0"/>
              </a:rPr>
              <a:t>Does the payment method have a relation with other columns ?</a:t>
            </a:r>
            <a:endParaRPr lang="en-IN" dirty="0"/>
          </a:p>
        </p:txBody>
      </p:sp>
      <p:sp>
        <p:nvSpPr>
          <p:cNvPr id="8" name="Arrow: Right 7">
            <a:extLst>
              <a:ext uri="{FF2B5EF4-FFF2-40B4-BE49-F238E27FC236}">
                <a16:creationId xmlns:a16="http://schemas.microsoft.com/office/drawing/2014/main" id="{D1C2CFB5-560E-7B87-A633-309416D14508}"/>
              </a:ext>
            </a:extLst>
          </p:cNvPr>
          <p:cNvSpPr/>
          <p:nvPr/>
        </p:nvSpPr>
        <p:spPr>
          <a:xfrm>
            <a:off x="525780" y="5080000"/>
            <a:ext cx="457200" cy="18288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A5B21CB0-42AC-B4E0-C76E-A9726A3F9A0D}"/>
              </a:ext>
            </a:extLst>
          </p:cNvPr>
          <p:cNvSpPr txBox="1"/>
          <p:nvPr/>
        </p:nvSpPr>
        <p:spPr>
          <a:xfrm>
            <a:off x="1115060" y="5002619"/>
            <a:ext cx="5155579" cy="1323439"/>
          </a:xfrm>
          <a:prstGeom prst="rect">
            <a:avLst/>
          </a:prstGeom>
          <a:noFill/>
        </p:spPr>
        <p:txBody>
          <a:bodyPr wrap="none" rtlCol="0">
            <a:spAutoFit/>
          </a:bodyPr>
          <a:lstStyle/>
          <a:p>
            <a:r>
              <a:rPr lang="en-US" sz="2000" dirty="0">
                <a:latin typeface="Book Antiqua" panose="02040602050305030304" pitchFamily="18" charset="0"/>
              </a:rPr>
              <a:t>Most used payment method is </a:t>
            </a:r>
            <a:r>
              <a:rPr lang="en-US" sz="2000" b="1" dirty="0">
                <a:solidFill>
                  <a:schemeClr val="bg1"/>
                </a:solidFill>
                <a:latin typeface="Book Antiqua" panose="02040602050305030304" pitchFamily="18" charset="0"/>
              </a:rPr>
              <a:t>Cash</a:t>
            </a:r>
            <a:r>
              <a:rPr lang="en-US" sz="2000" dirty="0">
                <a:solidFill>
                  <a:schemeClr val="bg1"/>
                </a:solidFill>
                <a:latin typeface="Book Antiqua" panose="02040602050305030304" pitchFamily="18" charset="0"/>
              </a:rPr>
              <a:t>.</a:t>
            </a:r>
          </a:p>
          <a:p>
            <a:r>
              <a:rPr lang="en-US" sz="2000" dirty="0">
                <a:latin typeface="Book Antiqua" panose="02040602050305030304" pitchFamily="18" charset="0"/>
              </a:rPr>
              <a:t>Cash payment method most use by </a:t>
            </a:r>
            <a:r>
              <a:rPr lang="en-US" sz="2000" b="1" dirty="0">
                <a:solidFill>
                  <a:schemeClr val="bg1"/>
                </a:solidFill>
                <a:latin typeface="Book Antiqua" panose="02040602050305030304" pitchFamily="18" charset="0"/>
              </a:rPr>
              <a:t>Female</a:t>
            </a:r>
            <a:r>
              <a:rPr lang="en-US" sz="2000" dirty="0">
                <a:solidFill>
                  <a:schemeClr val="bg1"/>
                </a:solidFill>
                <a:latin typeface="Book Antiqua" panose="02040602050305030304" pitchFamily="18" charset="0"/>
              </a:rPr>
              <a:t>.</a:t>
            </a:r>
          </a:p>
          <a:p>
            <a:r>
              <a:rPr lang="en-US" sz="2000" dirty="0">
                <a:latin typeface="Book Antiqua" panose="02040602050305030304" pitchFamily="18" charset="0"/>
              </a:rPr>
              <a:t>We generate </a:t>
            </a:r>
            <a:r>
              <a:rPr lang="en-US" sz="2000" b="1" dirty="0">
                <a:solidFill>
                  <a:schemeClr val="bg1"/>
                </a:solidFill>
                <a:latin typeface="Book Antiqua" panose="02040602050305030304" pitchFamily="18" charset="0"/>
              </a:rPr>
              <a:t>113M</a:t>
            </a:r>
            <a:r>
              <a:rPr lang="en-US" sz="2000" dirty="0">
                <a:latin typeface="Book Antiqua" panose="02040602050305030304" pitchFamily="18" charset="0"/>
              </a:rPr>
              <a:t> revenue by </a:t>
            </a:r>
            <a:r>
              <a:rPr lang="en-US" sz="2000" b="1" dirty="0">
                <a:solidFill>
                  <a:schemeClr val="bg1"/>
                </a:solidFill>
                <a:latin typeface="Book Antiqua" panose="02040602050305030304" pitchFamily="18" charset="0"/>
              </a:rPr>
              <a:t>Cash</a:t>
            </a:r>
            <a:r>
              <a:rPr lang="en-US" sz="2000" dirty="0">
                <a:solidFill>
                  <a:schemeClr val="bg1"/>
                </a:solidFill>
                <a:latin typeface="Book Antiqua" panose="02040602050305030304" pitchFamily="18" charset="0"/>
              </a:rPr>
              <a:t>.</a:t>
            </a:r>
          </a:p>
          <a:p>
            <a:r>
              <a:rPr lang="en-US" sz="2000" dirty="0">
                <a:latin typeface="Book Antiqua" panose="02040602050305030304" pitchFamily="18" charset="0"/>
              </a:rPr>
              <a:t>And </a:t>
            </a:r>
            <a:r>
              <a:rPr lang="en-US" sz="2000" b="1" dirty="0">
                <a:solidFill>
                  <a:schemeClr val="bg1"/>
                </a:solidFill>
                <a:latin typeface="Book Antiqua" panose="02040602050305030304" pitchFamily="18" charset="0"/>
              </a:rPr>
              <a:t>88M</a:t>
            </a:r>
            <a:r>
              <a:rPr lang="en-US" sz="2000" dirty="0">
                <a:latin typeface="Book Antiqua" panose="02040602050305030304" pitchFamily="18" charset="0"/>
              </a:rPr>
              <a:t> generate by </a:t>
            </a:r>
            <a:r>
              <a:rPr lang="en-US" sz="2000" b="1" dirty="0">
                <a:solidFill>
                  <a:schemeClr val="bg1"/>
                </a:solidFill>
                <a:latin typeface="Book Antiqua" panose="02040602050305030304" pitchFamily="18" charset="0"/>
              </a:rPr>
              <a:t>Credit</a:t>
            </a:r>
            <a:r>
              <a:rPr lang="en-US" sz="2000" dirty="0">
                <a:latin typeface="Book Antiqua" panose="02040602050305030304" pitchFamily="18" charset="0"/>
              </a:rPr>
              <a:t> </a:t>
            </a:r>
            <a:r>
              <a:rPr lang="en-US" sz="2000" b="1" dirty="0">
                <a:solidFill>
                  <a:schemeClr val="bg1"/>
                </a:solidFill>
                <a:latin typeface="Book Antiqua" panose="02040602050305030304" pitchFamily="18" charset="0"/>
              </a:rPr>
              <a:t>Card</a:t>
            </a:r>
            <a:r>
              <a:rPr lang="en-US" sz="2000" dirty="0">
                <a:solidFill>
                  <a:schemeClr val="bg1"/>
                </a:solidFill>
                <a:latin typeface="Book Antiqua" panose="02040602050305030304" pitchFamily="18" charset="0"/>
              </a:rPr>
              <a:t>.</a:t>
            </a:r>
            <a:endParaRPr lang="en-IN" sz="2000" dirty="0">
              <a:solidFill>
                <a:schemeClr val="bg1"/>
              </a:solidFill>
              <a:latin typeface="Book Antiqua" panose="02040602050305030304" pitchFamily="18" charset="0"/>
            </a:endParaRPr>
          </a:p>
        </p:txBody>
      </p:sp>
      <p:pic>
        <p:nvPicPr>
          <p:cNvPr id="4" name="Picture 3">
            <a:extLst>
              <a:ext uri="{FF2B5EF4-FFF2-40B4-BE49-F238E27FC236}">
                <a16:creationId xmlns:a16="http://schemas.microsoft.com/office/drawing/2014/main" id="{FF4BEAFB-EFD4-BE25-518B-ED416C8354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2290" y="1615893"/>
            <a:ext cx="8954750" cy="3038899"/>
          </a:xfrm>
          <a:prstGeom prst="rect">
            <a:avLst/>
          </a:prstGeom>
        </p:spPr>
      </p:pic>
    </p:spTree>
    <p:extLst>
      <p:ext uri="{BB962C8B-B14F-4D97-AF65-F5344CB8AC3E}">
        <p14:creationId xmlns:p14="http://schemas.microsoft.com/office/powerpoint/2010/main" val="3504400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7F8D0D-13C3-069D-9CB9-2E1431CE4E89}"/>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23CAB1B4-40C5-42F8-47E3-B83366B1ED65}"/>
              </a:ext>
            </a:extLst>
          </p:cNvPr>
          <p:cNvSpPr txBox="1"/>
          <p:nvPr/>
        </p:nvSpPr>
        <p:spPr>
          <a:xfrm>
            <a:off x="1115060" y="383252"/>
            <a:ext cx="2654300" cy="584775"/>
          </a:xfrm>
          <a:prstGeom prst="rect">
            <a:avLst/>
          </a:prstGeom>
          <a:noFill/>
        </p:spPr>
        <p:txBody>
          <a:bodyPr wrap="square">
            <a:spAutoFit/>
          </a:bodyPr>
          <a:lstStyle/>
          <a:p>
            <a:r>
              <a:rPr lang="en-US" sz="3200" b="1" u="sng" dirty="0">
                <a:solidFill>
                  <a:schemeClr val="bg1"/>
                </a:solidFill>
                <a:latin typeface="Book Antiqua" panose="02040602050305030304" pitchFamily="18" charset="0"/>
              </a:rPr>
              <a:t>Task 9</a:t>
            </a:r>
            <a:endParaRPr lang="en-IN" sz="2400" b="1" u="sng" dirty="0">
              <a:solidFill>
                <a:schemeClr val="bg1"/>
              </a:solidFill>
              <a:latin typeface="Book Antiqua" panose="02040602050305030304" pitchFamily="18" charset="0"/>
            </a:endParaRPr>
          </a:p>
        </p:txBody>
      </p:sp>
      <p:sp>
        <p:nvSpPr>
          <p:cNvPr id="13" name="Arrow: Pentagon 12">
            <a:extLst>
              <a:ext uri="{FF2B5EF4-FFF2-40B4-BE49-F238E27FC236}">
                <a16:creationId xmlns:a16="http://schemas.microsoft.com/office/drawing/2014/main" id="{6FA2DCF2-B5E6-9116-5E36-CBF31F4010AF}"/>
              </a:ext>
            </a:extLst>
          </p:cNvPr>
          <p:cNvSpPr/>
          <p:nvPr/>
        </p:nvSpPr>
        <p:spPr>
          <a:xfrm>
            <a:off x="121920" y="558799"/>
            <a:ext cx="861060" cy="233680"/>
          </a:xfrm>
          <a:prstGeom prst="homePlat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A938FCEA-DD12-7F31-B7F1-0AD0186C270A}"/>
              </a:ext>
            </a:extLst>
          </p:cNvPr>
          <p:cNvSpPr txBox="1"/>
          <p:nvPr/>
        </p:nvSpPr>
        <p:spPr>
          <a:xfrm>
            <a:off x="1605280" y="1147495"/>
            <a:ext cx="8229600" cy="471155"/>
          </a:xfrm>
          <a:prstGeom prst="rect">
            <a:avLst/>
          </a:prstGeom>
          <a:noFill/>
        </p:spPr>
        <p:txBody>
          <a:bodyPr wrap="square">
            <a:spAutoFit/>
          </a:bodyPr>
          <a:lstStyle/>
          <a:p>
            <a:pPr>
              <a:lnSpc>
                <a:spcPct val="107000"/>
              </a:lnSpc>
              <a:spcAft>
                <a:spcPts val="800"/>
              </a:spcAft>
            </a:pPr>
            <a:r>
              <a:rPr lang="en-US" sz="2400" b="1" dirty="0">
                <a:latin typeface="Book Antiqua" panose="02040602050305030304" pitchFamily="18" charset="0"/>
                <a:ea typeface="Calibri" panose="020F0502020204030204" pitchFamily="34" charset="0"/>
              </a:rPr>
              <a:t>How is the distribution of the payment method</a:t>
            </a:r>
            <a:r>
              <a:rPr lang="en-IN" sz="2400" b="1" dirty="0">
                <a:latin typeface="Book Antiqua" panose="02040602050305030304" pitchFamily="18" charset="0"/>
                <a:ea typeface="Calibri" panose="020F0502020204030204" pitchFamily="34" charset="0"/>
              </a:rPr>
              <a:t> ?</a:t>
            </a:r>
            <a:endParaRPr lang="en-IN" dirty="0"/>
          </a:p>
        </p:txBody>
      </p:sp>
      <p:sp>
        <p:nvSpPr>
          <p:cNvPr id="8" name="Arrow: Right 7">
            <a:extLst>
              <a:ext uri="{FF2B5EF4-FFF2-40B4-BE49-F238E27FC236}">
                <a16:creationId xmlns:a16="http://schemas.microsoft.com/office/drawing/2014/main" id="{7F171D69-35CD-E04D-F9FE-59D09E006655}"/>
              </a:ext>
            </a:extLst>
          </p:cNvPr>
          <p:cNvSpPr/>
          <p:nvPr/>
        </p:nvSpPr>
        <p:spPr>
          <a:xfrm>
            <a:off x="525780" y="5080000"/>
            <a:ext cx="457200" cy="18288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F7B2C78F-CBB7-EF36-EA85-EFE7BF14F180}"/>
              </a:ext>
            </a:extLst>
          </p:cNvPr>
          <p:cNvSpPr txBox="1"/>
          <p:nvPr/>
        </p:nvSpPr>
        <p:spPr>
          <a:xfrm>
            <a:off x="1115060" y="5002619"/>
            <a:ext cx="4990469" cy="1015663"/>
          </a:xfrm>
          <a:prstGeom prst="rect">
            <a:avLst/>
          </a:prstGeom>
          <a:noFill/>
        </p:spPr>
        <p:txBody>
          <a:bodyPr wrap="none" rtlCol="0">
            <a:spAutoFit/>
          </a:bodyPr>
          <a:lstStyle/>
          <a:p>
            <a:r>
              <a:rPr lang="en-US" sz="2000" dirty="0">
                <a:latin typeface="Book Antiqua" panose="02040602050305030304" pitchFamily="18" charset="0"/>
              </a:rPr>
              <a:t>We get highest Revenue </a:t>
            </a:r>
            <a:r>
              <a:rPr lang="en-US" sz="2000" b="1" dirty="0">
                <a:solidFill>
                  <a:schemeClr val="bg1"/>
                </a:solidFill>
                <a:latin typeface="Book Antiqua" panose="02040602050305030304" pitchFamily="18" charset="0"/>
              </a:rPr>
              <a:t>44.86%</a:t>
            </a:r>
            <a:r>
              <a:rPr lang="en-US" sz="2000" dirty="0">
                <a:latin typeface="Book Antiqua" panose="02040602050305030304" pitchFamily="18" charset="0"/>
              </a:rPr>
              <a:t> by </a:t>
            </a:r>
            <a:r>
              <a:rPr lang="en-US" sz="2000" b="1" dirty="0">
                <a:solidFill>
                  <a:schemeClr val="bg1"/>
                </a:solidFill>
                <a:latin typeface="Book Antiqua" panose="02040602050305030304" pitchFamily="18" charset="0"/>
              </a:rPr>
              <a:t>Cash</a:t>
            </a:r>
            <a:r>
              <a:rPr lang="en-US" sz="2000" dirty="0">
                <a:solidFill>
                  <a:schemeClr val="bg1"/>
                </a:solidFill>
                <a:latin typeface="Book Antiqua" panose="02040602050305030304" pitchFamily="18" charset="0"/>
              </a:rPr>
              <a:t>.</a:t>
            </a:r>
          </a:p>
          <a:p>
            <a:r>
              <a:rPr lang="en-US" sz="2000" dirty="0">
                <a:latin typeface="Book Antiqua" panose="02040602050305030304" pitchFamily="18" charset="0"/>
              </a:rPr>
              <a:t>And</a:t>
            </a:r>
            <a:r>
              <a:rPr lang="en-US" sz="2000" b="1" dirty="0">
                <a:solidFill>
                  <a:schemeClr val="bg1"/>
                </a:solidFill>
                <a:latin typeface="Book Antiqua" panose="02040602050305030304" pitchFamily="18" charset="0"/>
              </a:rPr>
              <a:t> 35.02%</a:t>
            </a:r>
            <a:r>
              <a:rPr lang="en-US" sz="2000" dirty="0">
                <a:latin typeface="Book Antiqua" panose="02040602050305030304" pitchFamily="18" charset="0"/>
              </a:rPr>
              <a:t> Revenue get by </a:t>
            </a:r>
            <a:r>
              <a:rPr lang="en-US" sz="2000" b="1" dirty="0">
                <a:solidFill>
                  <a:schemeClr val="bg1"/>
                </a:solidFill>
                <a:latin typeface="Book Antiqua" panose="02040602050305030304" pitchFamily="18" charset="0"/>
              </a:rPr>
              <a:t>Credit Card.</a:t>
            </a:r>
          </a:p>
          <a:p>
            <a:r>
              <a:rPr lang="en-US" sz="2000" dirty="0">
                <a:latin typeface="Book Antiqua" panose="02040602050305030304" pitchFamily="18" charset="0"/>
              </a:rPr>
              <a:t>Also </a:t>
            </a:r>
            <a:r>
              <a:rPr lang="en-US" sz="2000" b="1" dirty="0">
                <a:solidFill>
                  <a:schemeClr val="bg1"/>
                </a:solidFill>
                <a:latin typeface="Book Antiqua" panose="02040602050305030304" pitchFamily="18" charset="0"/>
              </a:rPr>
              <a:t>20.12%</a:t>
            </a:r>
            <a:r>
              <a:rPr lang="en-US" sz="2000" dirty="0">
                <a:latin typeface="Book Antiqua" panose="02040602050305030304" pitchFamily="18" charset="0"/>
              </a:rPr>
              <a:t> revenue get from </a:t>
            </a:r>
            <a:r>
              <a:rPr lang="en-US" sz="2000" b="1" dirty="0">
                <a:solidFill>
                  <a:schemeClr val="bg1"/>
                </a:solidFill>
                <a:latin typeface="Book Antiqua" panose="02040602050305030304" pitchFamily="18" charset="0"/>
              </a:rPr>
              <a:t>Debit Card.</a:t>
            </a:r>
            <a:endParaRPr lang="en-IN" sz="2000" b="1" dirty="0">
              <a:solidFill>
                <a:schemeClr val="bg1"/>
              </a:solidFill>
              <a:latin typeface="Book Antiqua" panose="02040602050305030304" pitchFamily="18" charset="0"/>
            </a:endParaRPr>
          </a:p>
        </p:txBody>
      </p:sp>
      <p:graphicFrame>
        <p:nvGraphicFramePr>
          <p:cNvPr id="4" name="Table 3">
            <a:extLst>
              <a:ext uri="{FF2B5EF4-FFF2-40B4-BE49-F238E27FC236}">
                <a16:creationId xmlns:a16="http://schemas.microsoft.com/office/drawing/2014/main" id="{6176FAD0-096C-6334-B7D6-AC3479EB8CFC}"/>
              </a:ext>
            </a:extLst>
          </p:cNvPr>
          <p:cNvGraphicFramePr>
            <a:graphicFrameLocks noGrp="1"/>
          </p:cNvGraphicFramePr>
          <p:nvPr>
            <p:extLst>
              <p:ext uri="{D42A27DB-BD31-4B8C-83A1-F6EECF244321}">
                <p14:modId xmlns:p14="http://schemas.microsoft.com/office/powerpoint/2010/main" val="4290642334"/>
              </p:ext>
            </p:extLst>
          </p:nvPr>
        </p:nvGraphicFramePr>
        <p:xfrm>
          <a:off x="1706880" y="2276978"/>
          <a:ext cx="5102859" cy="1829061"/>
        </p:xfrm>
        <a:graphic>
          <a:graphicData uri="http://schemas.openxmlformats.org/drawingml/2006/table">
            <a:tbl>
              <a:tblPr>
                <a:tableStyleId>{5C22544A-7EE6-4342-B048-85BDC9FD1C3A}</a:tableStyleId>
              </a:tblPr>
              <a:tblGrid>
                <a:gridCol w="2336823">
                  <a:extLst>
                    <a:ext uri="{9D8B030D-6E8A-4147-A177-3AD203B41FA5}">
                      <a16:colId xmlns:a16="http://schemas.microsoft.com/office/drawing/2014/main" val="2318370997"/>
                    </a:ext>
                  </a:extLst>
                </a:gridCol>
                <a:gridCol w="1430708">
                  <a:extLst>
                    <a:ext uri="{9D8B030D-6E8A-4147-A177-3AD203B41FA5}">
                      <a16:colId xmlns:a16="http://schemas.microsoft.com/office/drawing/2014/main" val="2884842924"/>
                    </a:ext>
                  </a:extLst>
                </a:gridCol>
                <a:gridCol w="1335328">
                  <a:extLst>
                    <a:ext uri="{9D8B030D-6E8A-4147-A177-3AD203B41FA5}">
                      <a16:colId xmlns:a16="http://schemas.microsoft.com/office/drawing/2014/main" val="3265524859"/>
                    </a:ext>
                  </a:extLst>
                </a:gridCol>
              </a:tblGrid>
              <a:tr h="402081">
                <a:tc>
                  <a:txBody>
                    <a:bodyPr/>
                    <a:lstStyle/>
                    <a:p>
                      <a:pPr algn="l" fontAlgn="b"/>
                      <a:r>
                        <a:rPr lang="en-IN" sz="1800" b="1" u="none" strike="noStrike" dirty="0">
                          <a:solidFill>
                            <a:schemeClr val="tx1">
                              <a:lumMod val="95000"/>
                              <a:lumOff val="5000"/>
                            </a:schemeClr>
                          </a:solidFill>
                          <a:effectLst/>
                          <a:latin typeface="Book Antiqua" panose="02040602050305030304" pitchFamily="18" charset="0"/>
                        </a:rPr>
                        <a:t> Payment method</a:t>
                      </a:r>
                      <a:endParaRPr lang="en-IN" sz="1800" b="1" i="0" u="none" strike="noStrike" dirty="0">
                        <a:solidFill>
                          <a:schemeClr val="tx1">
                            <a:lumMod val="95000"/>
                            <a:lumOff val="5000"/>
                          </a:schemeClr>
                        </a:solidFill>
                        <a:effectLst/>
                        <a:latin typeface="Book Antiqua" panose="0204060205030503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l" fontAlgn="b"/>
                      <a:r>
                        <a:rPr lang="en-IN" sz="1800" b="1" u="none" strike="noStrike" dirty="0">
                          <a:solidFill>
                            <a:schemeClr val="tx1">
                              <a:lumMod val="95000"/>
                              <a:lumOff val="5000"/>
                            </a:schemeClr>
                          </a:solidFill>
                          <a:effectLst/>
                          <a:latin typeface="Book Antiqua" panose="02040602050305030304" pitchFamily="18" charset="0"/>
                        </a:rPr>
                        <a:t> Revenue</a:t>
                      </a:r>
                      <a:endParaRPr lang="en-IN" sz="1800" b="1" i="0" u="none" strike="noStrike" dirty="0">
                        <a:solidFill>
                          <a:schemeClr val="tx1">
                            <a:lumMod val="95000"/>
                            <a:lumOff val="5000"/>
                          </a:schemeClr>
                        </a:solidFill>
                        <a:effectLst/>
                        <a:latin typeface="Book Antiqua" panose="0204060205030503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l" fontAlgn="b"/>
                      <a:r>
                        <a:rPr lang="en-IN" sz="1800" b="1" u="none" strike="noStrike" dirty="0">
                          <a:solidFill>
                            <a:schemeClr val="tx1">
                              <a:lumMod val="95000"/>
                              <a:lumOff val="5000"/>
                            </a:schemeClr>
                          </a:solidFill>
                          <a:effectLst/>
                          <a:latin typeface="Book Antiqua" panose="02040602050305030304" pitchFamily="18" charset="0"/>
                        </a:rPr>
                        <a:t> Percentage</a:t>
                      </a:r>
                      <a:endParaRPr lang="en-IN" sz="1800" b="1" i="0" u="none" strike="noStrike" dirty="0">
                        <a:solidFill>
                          <a:schemeClr val="tx1">
                            <a:lumMod val="95000"/>
                            <a:lumOff val="5000"/>
                          </a:schemeClr>
                        </a:solidFill>
                        <a:effectLst/>
                        <a:latin typeface="Book Antiqua" panose="0204060205030503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297765766"/>
                  </a:ext>
                </a:extLst>
              </a:tr>
              <a:tr h="475660">
                <a:tc>
                  <a:txBody>
                    <a:bodyPr/>
                    <a:lstStyle/>
                    <a:p>
                      <a:pPr algn="l" fontAlgn="b"/>
                      <a:r>
                        <a:rPr lang="en-IN" sz="1700" b="1" u="none" strike="noStrike" dirty="0">
                          <a:solidFill>
                            <a:schemeClr val="bg1"/>
                          </a:solidFill>
                          <a:effectLst/>
                          <a:latin typeface="Book Antiqua" panose="02040602050305030304" pitchFamily="18" charset="0"/>
                        </a:rPr>
                        <a:t> Cash</a:t>
                      </a:r>
                      <a:endParaRPr lang="en-IN" sz="1700" b="1" i="0" u="none" strike="noStrike" dirty="0">
                        <a:solidFill>
                          <a:schemeClr val="bg1"/>
                        </a:solidFill>
                        <a:effectLst/>
                        <a:latin typeface="Book Antiqua" panose="0204060205030503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r" fontAlgn="b"/>
                      <a:r>
                        <a:rPr lang="en-IN" sz="1700" b="1" u="none" strike="noStrike">
                          <a:solidFill>
                            <a:schemeClr val="bg1"/>
                          </a:solidFill>
                          <a:effectLst/>
                          <a:latin typeface="Book Antiqua" panose="02040602050305030304" pitchFamily="18" charset="0"/>
                        </a:rPr>
                        <a:t>112,832,243</a:t>
                      </a:r>
                      <a:endParaRPr lang="en-IN" sz="1700" b="1" i="0" u="none" strike="noStrike">
                        <a:solidFill>
                          <a:schemeClr val="bg1"/>
                        </a:solidFill>
                        <a:effectLst/>
                        <a:latin typeface="Book Antiqua" panose="0204060205030503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r" fontAlgn="b"/>
                      <a:r>
                        <a:rPr lang="en-IN" sz="1700" b="1" u="none" strike="noStrike" dirty="0">
                          <a:solidFill>
                            <a:schemeClr val="bg1"/>
                          </a:solidFill>
                          <a:effectLst/>
                          <a:latin typeface="Book Antiqua" panose="02040602050305030304" pitchFamily="18" charset="0"/>
                        </a:rPr>
                        <a:t>44.86%</a:t>
                      </a:r>
                      <a:endParaRPr lang="en-IN" sz="1700" b="1" i="0" u="none" strike="noStrike" dirty="0">
                        <a:solidFill>
                          <a:schemeClr val="bg1"/>
                        </a:solidFill>
                        <a:effectLst/>
                        <a:latin typeface="Book Antiqua" panose="0204060205030503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396590758"/>
                  </a:ext>
                </a:extLst>
              </a:tr>
              <a:tr h="475660">
                <a:tc>
                  <a:txBody>
                    <a:bodyPr/>
                    <a:lstStyle/>
                    <a:p>
                      <a:pPr algn="l" fontAlgn="b"/>
                      <a:r>
                        <a:rPr lang="en-IN" sz="1700" b="1" u="none" strike="noStrike" dirty="0">
                          <a:solidFill>
                            <a:schemeClr val="bg1"/>
                          </a:solidFill>
                          <a:effectLst/>
                          <a:latin typeface="Book Antiqua" panose="02040602050305030304" pitchFamily="18" charset="0"/>
                        </a:rPr>
                        <a:t> Credit Card</a:t>
                      </a:r>
                      <a:endParaRPr lang="en-IN" sz="1700" b="1" i="0" u="none" strike="noStrike" dirty="0">
                        <a:solidFill>
                          <a:schemeClr val="bg1"/>
                        </a:solidFill>
                        <a:effectLst/>
                        <a:latin typeface="Book Antiqua" panose="0204060205030503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r" fontAlgn="b"/>
                      <a:r>
                        <a:rPr lang="en-IN" sz="1700" b="1" u="none" strike="noStrike">
                          <a:solidFill>
                            <a:schemeClr val="bg1"/>
                          </a:solidFill>
                          <a:effectLst/>
                          <a:latin typeface="Book Antiqua" panose="02040602050305030304" pitchFamily="18" charset="0"/>
                        </a:rPr>
                        <a:t>88,077,124</a:t>
                      </a:r>
                      <a:endParaRPr lang="en-IN" sz="1700" b="1" i="0" u="none" strike="noStrike">
                        <a:solidFill>
                          <a:schemeClr val="bg1"/>
                        </a:solidFill>
                        <a:effectLst/>
                        <a:latin typeface="Book Antiqua" panose="0204060205030503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r" fontAlgn="b"/>
                      <a:r>
                        <a:rPr lang="en-IN" sz="1700" b="1" u="none" strike="noStrike" dirty="0">
                          <a:solidFill>
                            <a:schemeClr val="bg1"/>
                          </a:solidFill>
                          <a:effectLst/>
                          <a:latin typeface="Book Antiqua" panose="02040602050305030304" pitchFamily="18" charset="0"/>
                        </a:rPr>
                        <a:t>35.02%</a:t>
                      </a:r>
                      <a:endParaRPr lang="en-IN" sz="1700" b="1" i="0" u="none" strike="noStrike" dirty="0">
                        <a:solidFill>
                          <a:schemeClr val="bg1"/>
                        </a:solidFill>
                        <a:effectLst/>
                        <a:latin typeface="Book Antiqua" panose="0204060205030503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2958524092"/>
                  </a:ext>
                </a:extLst>
              </a:tr>
              <a:tr h="475660">
                <a:tc>
                  <a:txBody>
                    <a:bodyPr/>
                    <a:lstStyle/>
                    <a:p>
                      <a:pPr algn="l" fontAlgn="b"/>
                      <a:r>
                        <a:rPr lang="en-IN" sz="1700" b="1" u="none" strike="noStrike" dirty="0">
                          <a:solidFill>
                            <a:schemeClr val="bg1"/>
                          </a:solidFill>
                          <a:effectLst/>
                          <a:latin typeface="Book Antiqua" panose="02040602050305030304" pitchFamily="18" charset="0"/>
                        </a:rPr>
                        <a:t> Debit Card</a:t>
                      </a:r>
                      <a:endParaRPr lang="en-IN" sz="1700" b="1" i="0" u="none" strike="noStrike" dirty="0">
                        <a:solidFill>
                          <a:schemeClr val="bg1"/>
                        </a:solidFill>
                        <a:effectLst/>
                        <a:latin typeface="Book Antiqua" panose="0204060205030503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r" fontAlgn="b"/>
                      <a:r>
                        <a:rPr lang="en-IN" sz="1700" b="1" u="none" strike="noStrike">
                          <a:solidFill>
                            <a:schemeClr val="bg1"/>
                          </a:solidFill>
                          <a:effectLst/>
                          <a:latin typeface="Book Antiqua" panose="02040602050305030304" pitchFamily="18" charset="0"/>
                        </a:rPr>
                        <a:t>50,596,427</a:t>
                      </a:r>
                      <a:endParaRPr lang="en-IN" sz="1700" b="1" i="0" u="none" strike="noStrike">
                        <a:solidFill>
                          <a:schemeClr val="bg1"/>
                        </a:solidFill>
                        <a:effectLst/>
                        <a:latin typeface="Book Antiqua" panose="0204060205030503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r" fontAlgn="b"/>
                      <a:r>
                        <a:rPr lang="en-IN" sz="1700" b="1" u="none" strike="noStrike" dirty="0">
                          <a:solidFill>
                            <a:schemeClr val="bg1"/>
                          </a:solidFill>
                          <a:effectLst/>
                          <a:latin typeface="Book Antiqua" panose="02040602050305030304" pitchFamily="18" charset="0"/>
                        </a:rPr>
                        <a:t>20.12%</a:t>
                      </a:r>
                      <a:endParaRPr lang="en-IN" sz="1700" b="1" i="0" u="none" strike="noStrike" dirty="0">
                        <a:solidFill>
                          <a:schemeClr val="bg1"/>
                        </a:solidFill>
                        <a:effectLst/>
                        <a:latin typeface="Book Antiqua" panose="0204060205030503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2328847811"/>
                  </a:ext>
                </a:extLst>
              </a:tr>
            </a:tbl>
          </a:graphicData>
        </a:graphic>
      </p:graphicFrame>
    </p:spTree>
    <p:extLst>
      <p:ext uri="{BB962C8B-B14F-4D97-AF65-F5344CB8AC3E}">
        <p14:creationId xmlns:p14="http://schemas.microsoft.com/office/powerpoint/2010/main" val="3421008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C8657-9F1D-11E3-5407-C9BEF3DCC5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472489-7FA6-DE4F-E2E3-21260F8A74D8}"/>
              </a:ext>
            </a:extLst>
          </p:cNvPr>
          <p:cNvSpPr>
            <a:spLocks noGrp="1"/>
          </p:cNvSpPr>
          <p:nvPr>
            <p:ph type="ctrTitle"/>
          </p:nvPr>
        </p:nvSpPr>
        <p:spPr>
          <a:xfrm>
            <a:off x="2172970" y="2254687"/>
            <a:ext cx="7846060" cy="1663148"/>
          </a:xfrm>
        </p:spPr>
        <p:txBody>
          <a:bodyPr wrap="square" lIns="0" tIns="0" rIns="0" bIns="0" anchor="t">
            <a:spAutoFit/>
          </a:bodyPr>
          <a:lstStyle/>
          <a:p>
            <a:r>
              <a:rPr lang="en-US" u="sng" dirty="0">
                <a:latin typeface="Book Antiqua" panose="02040602050305030304" pitchFamily="18" charset="0"/>
              </a:rPr>
              <a:t>Data Visualize  in Power BI</a:t>
            </a:r>
            <a:endParaRPr lang="en-US" dirty="0">
              <a:latin typeface="Book Antiqua" panose="02040602050305030304" pitchFamily="18" charset="0"/>
            </a:endParaRPr>
          </a:p>
        </p:txBody>
      </p:sp>
    </p:spTree>
    <p:extLst>
      <p:ext uri="{BB962C8B-B14F-4D97-AF65-F5344CB8AC3E}">
        <p14:creationId xmlns:p14="http://schemas.microsoft.com/office/powerpoint/2010/main" val="1958564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31D757-54DE-12E5-E2AB-AEA29CB93406}"/>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CE51A3D4-368E-2E2B-5C22-876309699B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518" y="128127"/>
            <a:ext cx="11564964" cy="6601746"/>
          </a:xfrm>
          <a:prstGeom prst="rect">
            <a:avLst/>
          </a:prstGeom>
        </p:spPr>
      </p:pic>
    </p:spTree>
    <p:extLst>
      <p:ext uri="{BB962C8B-B14F-4D97-AF65-F5344CB8AC3E}">
        <p14:creationId xmlns:p14="http://schemas.microsoft.com/office/powerpoint/2010/main" val="3126967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B58957-59F9-2770-E06E-A1CFF62D1475}"/>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CCBB3CB2-20F9-01C3-2526-754D0FEF17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781" y="109074"/>
            <a:ext cx="11736438" cy="6639852"/>
          </a:xfrm>
          <a:prstGeom prst="rect">
            <a:avLst/>
          </a:prstGeom>
        </p:spPr>
      </p:pic>
    </p:spTree>
    <p:extLst>
      <p:ext uri="{BB962C8B-B14F-4D97-AF65-F5344CB8AC3E}">
        <p14:creationId xmlns:p14="http://schemas.microsoft.com/office/powerpoint/2010/main" val="843758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7BEB1-CE17-99DA-D3F4-89243240E6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BC5957-8397-8756-3805-0CC3A54672DE}"/>
              </a:ext>
            </a:extLst>
          </p:cNvPr>
          <p:cNvSpPr>
            <a:spLocks noGrp="1"/>
          </p:cNvSpPr>
          <p:nvPr>
            <p:ph type="ctrTitle"/>
          </p:nvPr>
        </p:nvSpPr>
        <p:spPr>
          <a:xfrm>
            <a:off x="2172970" y="2468047"/>
            <a:ext cx="7846060" cy="1663148"/>
          </a:xfrm>
        </p:spPr>
        <p:txBody>
          <a:bodyPr wrap="square" lIns="0" tIns="0" rIns="0" bIns="0" anchor="t">
            <a:spAutoFit/>
          </a:bodyPr>
          <a:lstStyle/>
          <a:p>
            <a:r>
              <a:rPr lang="en-US" u="sng" dirty="0">
                <a:latin typeface="Book Antiqua" panose="02040602050305030304" pitchFamily="18" charset="0"/>
              </a:rPr>
              <a:t>Data Insights and Business Suggestions</a:t>
            </a:r>
            <a:endParaRPr lang="en-US" dirty="0">
              <a:latin typeface="Book Antiqua" panose="02040602050305030304" pitchFamily="18" charset="0"/>
            </a:endParaRPr>
          </a:p>
        </p:txBody>
      </p:sp>
    </p:spTree>
    <p:extLst>
      <p:ext uri="{BB962C8B-B14F-4D97-AF65-F5344CB8AC3E}">
        <p14:creationId xmlns:p14="http://schemas.microsoft.com/office/powerpoint/2010/main" val="2595205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EC458-DEEF-D63B-C98C-E7D36A138361}"/>
            </a:ext>
          </a:extLst>
        </p:cNvPr>
        <p:cNvGrpSpPr/>
        <p:nvPr/>
      </p:nvGrpSpPr>
      <p:grpSpPr>
        <a:xfrm>
          <a:off x="0" y="0"/>
          <a:ext cx="0" cy="0"/>
          <a:chOff x="0" y="0"/>
          <a:chExt cx="0" cy="0"/>
        </a:xfrm>
      </p:grpSpPr>
      <p:grpSp>
        <p:nvGrpSpPr>
          <p:cNvPr id="6" name="Group 5">
            <a:extLst>
              <a:ext uri="{FF2B5EF4-FFF2-40B4-BE49-F238E27FC236}">
                <a16:creationId xmlns:a16="http://schemas.microsoft.com/office/drawing/2014/main" id="{BB15FB83-F746-495C-BE42-5108501F3BF6}"/>
              </a:ext>
            </a:extLst>
          </p:cNvPr>
          <p:cNvGrpSpPr/>
          <p:nvPr/>
        </p:nvGrpSpPr>
        <p:grpSpPr>
          <a:xfrm>
            <a:off x="238760" y="470832"/>
            <a:ext cx="3647440" cy="584775"/>
            <a:chOff x="121920" y="383252"/>
            <a:chExt cx="3647440" cy="584775"/>
          </a:xfrm>
        </p:grpSpPr>
        <p:sp>
          <p:nvSpPr>
            <p:cNvPr id="7" name="TextBox 6">
              <a:extLst>
                <a:ext uri="{FF2B5EF4-FFF2-40B4-BE49-F238E27FC236}">
                  <a16:creationId xmlns:a16="http://schemas.microsoft.com/office/drawing/2014/main" id="{522CDD20-7106-826C-2EB1-9B076755F6EA}"/>
                </a:ext>
              </a:extLst>
            </p:cNvPr>
            <p:cNvSpPr txBox="1"/>
            <p:nvPr/>
          </p:nvSpPr>
          <p:spPr>
            <a:xfrm>
              <a:off x="1115060" y="383252"/>
              <a:ext cx="2654300" cy="584775"/>
            </a:xfrm>
            <a:prstGeom prst="rect">
              <a:avLst/>
            </a:prstGeom>
            <a:noFill/>
          </p:spPr>
          <p:txBody>
            <a:bodyPr wrap="square">
              <a:spAutoFit/>
            </a:bodyPr>
            <a:lstStyle/>
            <a:p>
              <a:r>
                <a:rPr lang="en-US" sz="3200" b="1" u="sng" dirty="0">
                  <a:solidFill>
                    <a:schemeClr val="bg1"/>
                  </a:solidFill>
                  <a:latin typeface="Book Antiqua" panose="02040602050305030304" pitchFamily="18" charset="0"/>
                </a:rPr>
                <a:t>Key Metrics</a:t>
              </a:r>
              <a:endParaRPr lang="en-IN" sz="2400" b="1" u="sng" dirty="0">
                <a:solidFill>
                  <a:schemeClr val="bg1"/>
                </a:solidFill>
                <a:latin typeface="Book Antiqua" panose="02040602050305030304" pitchFamily="18" charset="0"/>
              </a:endParaRPr>
            </a:p>
          </p:txBody>
        </p:sp>
        <p:sp>
          <p:nvSpPr>
            <p:cNvPr id="8" name="Arrow: Pentagon 7">
              <a:extLst>
                <a:ext uri="{FF2B5EF4-FFF2-40B4-BE49-F238E27FC236}">
                  <a16:creationId xmlns:a16="http://schemas.microsoft.com/office/drawing/2014/main" id="{88BEBA00-997D-DA73-EE5F-20F0C1FB22DB}"/>
                </a:ext>
              </a:extLst>
            </p:cNvPr>
            <p:cNvSpPr/>
            <p:nvPr/>
          </p:nvSpPr>
          <p:spPr>
            <a:xfrm>
              <a:off x="121920" y="558799"/>
              <a:ext cx="861060" cy="233680"/>
            </a:xfrm>
            <a:prstGeom prst="homePlat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aphicFrame>
        <p:nvGraphicFramePr>
          <p:cNvPr id="9" name="Table 8">
            <a:extLst>
              <a:ext uri="{FF2B5EF4-FFF2-40B4-BE49-F238E27FC236}">
                <a16:creationId xmlns:a16="http://schemas.microsoft.com/office/drawing/2014/main" id="{8139B4EB-3BA5-9443-E9C8-E4A3520BE27E}"/>
              </a:ext>
            </a:extLst>
          </p:cNvPr>
          <p:cNvGraphicFramePr>
            <a:graphicFrameLocks noGrp="1"/>
          </p:cNvGraphicFramePr>
          <p:nvPr>
            <p:extLst>
              <p:ext uri="{D42A27DB-BD31-4B8C-83A1-F6EECF244321}">
                <p14:modId xmlns:p14="http://schemas.microsoft.com/office/powerpoint/2010/main" val="3507696797"/>
              </p:ext>
            </p:extLst>
          </p:nvPr>
        </p:nvGraphicFramePr>
        <p:xfrm>
          <a:off x="1231900" y="1343660"/>
          <a:ext cx="4334510" cy="2903220"/>
        </p:xfrm>
        <a:graphic>
          <a:graphicData uri="http://schemas.openxmlformats.org/drawingml/2006/table">
            <a:tbl>
              <a:tblPr>
                <a:tableStyleId>{5C22544A-7EE6-4342-B048-85BDC9FD1C3A}</a:tableStyleId>
              </a:tblPr>
              <a:tblGrid>
                <a:gridCol w="2600706">
                  <a:extLst>
                    <a:ext uri="{9D8B030D-6E8A-4147-A177-3AD203B41FA5}">
                      <a16:colId xmlns:a16="http://schemas.microsoft.com/office/drawing/2014/main" val="889353941"/>
                    </a:ext>
                  </a:extLst>
                </a:gridCol>
                <a:gridCol w="1733804">
                  <a:extLst>
                    <a:ext uri="{9D8B030D-6E8A-4147-A177-3AD203B41FA5}">
                      <a16:colId xmlns:a16="http://schemas.microsoft.com/office/drawing/2014/main" val="3699223611"/>
                    </a:ext>
                  </a:extLst>
                </a:gridCol>
              </a:tblGrid>
              <a:tr h="483870">
                <a:tc>
                  <a:txBody>
                    <a:bodyPr/>
                    <a:lstStyle/>
                    <a:p>
                      <a:pPr algn="l" fontAlgn="b"/>
                      <a:r>
                        <a:rPr lang="en-IN" sz="2000" b="1" u="none" strike="noStrike" dirty="0">
                          <a:solidFill>
                            <a:schemeClr val="tx1"/>
                          </a:solidFill>
                          <a:effectLst/>
                          <a:latin typeface="Book Antiqua" panose="02040602050305030304" pitchFamily="18" charset="0"/>
                        </a:rPr>
                        <a:t>Metrics</a:t>
                      </a:r>
                      <a:endParaRPr lang="en-IN" sz="2000" b="1" i="0" u="none" strike="noStrike" dirty="0">
                        <a:solidFill>
                          <a:schemeClr val="tx1"/>
                        </a:solidFill>
                        <a:effectLst/>
                        <a:latin typeface="Book Antiqua" panose="02040602050305030304"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IN" sz="2000" b="1" u="none" strike="noStrike" dirty="0">
                          <a:solidFill>
                            <a:schemeClr val="tx1"/>
                          </a:solidFill>
                          <a:effectLst/>
                          <a:latin typeface="Book Antiqua" panose="02040602050305030304" pitchFamily="18" charset="0"/>
                        </a:rPr>
                        <a:t>Value</a:t>
                      </a:r>
                      <a:endParaRPr lang="en-IN" sz="2000" b="1" i="0" u="none" strike="noStrike" dirty="0">
                        <a:solidFill>
                          <a:schemeClr val="tx1"/>
                        </a:solidFill>
                        <a:effectLst/>
                        <a:latin typeface="Book Antiqua" panose="02040602050305030304"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55234277"/>
                  </a:ext>
                </a:extLst>
              </a:tr>
              <a:tr h="483870">
                <a:tc>
                  <a:txBody>
                    <a:bodyPr/>
                    <a:lstStyle/>
                    <a:p>
                      <a:pPr algn="l" fontAlgn="b"/>
                      <a:r>
                        <a:rPr lang="en-IN" sz="2000" b="1" u="none" strike="noStrike">
                          <a:solidFill>
                            <a:schemeClr val="bg1"/>
                          </a:solidFill>
                          <a:effectLst/>
                          <a:latin typeface="Book Antiqua" panose="02040602050305030304" pitchFamily="18" charset="0"/>
                        </a:rPr>
                        <a:t>Total Revenue</a:t>
                      </a:r>
                      <a:endParaRPr lang="en-IN" sz="2000" b="1" i="0" u="none" strike="noStrike">
                        <a:solidFill>
                          <a:schemeClr val="bg1"/>
                        </a:solidFill>
                        <a:effectLst/>
                        <a:latin typeface="Book Antiqua" panose="02040602050305030304"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IN" sz="2000" b="1" u="none" strike="noStrike">
                          <a:solidFill>
                            <a:schemeClr val="bg1"/>
                          </a:solidFill>
                          <a:effectLst/>
                          <a:latin typeface="Book Antiqua" panose="02040602050305030304" pitchFamily="18" charset="0"/>
                        </a:rPr>
                        <a:t>251.51M</a:t>
                      </a:r>
                      <a:endParaRPr lang="en-IN" sz="2000" b="1" i="0" u="none" strike="noStrike">
                        <a:solidFill>
                          <a:schemeClr val="bg1"/>
                        </a:solidFill>
                        <a:effectLst/>
                        <a:latin typeface="Book Antiqua" panose="02040602050305030304"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3932940"/>
                  </a:ext>
                </a:extLst>
              </a:tr>
              <a:tr h="483870">
                <a:tc>
                  <a:txBody>
                    <a:bodyPr/>
                    <a:lstStyle/>
                    <a:p>
                      <a:pPr algn="l" fontAlgn="b"/>
                      <a:r>
                        <a:rPr lang="en-IN" sz="2000" b="1" u="none" strike="noStrike">
                          <a:solidFill>
                            <a:schemeClr val="bg1"/>
                          </a:solidFill>
                          <a:effectLst/>
                          <a:latin typeface="Book Antiqua" panose="02040602050305030304" pitchFamily="18" charset="0"/>
                        </a:rPr>
                        <a:t>Total Quantity</a:t>
                      </a:r>
                      <a:endParaRPr lang="en-IN" sz="2000" b="1" i="0" u="none" strike="noStrike">
                        <a:solidFill>
                          <a:schemeClr val="bg1"/>
                        </a:solidFill>
                        <a:effectLst/>
                        <a:latin typeface="Book Antiqua" panose="02040602050305030304"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IN" sz="2000" b="1" u="none" strike="noStrike">
                          <a:solidFill>
                            <a:schemeClr val="bg1"/>
                          </a:solidFill>
                          <a:effectLst/>
                          <a:latin typeface="Book Antiqua" panose="02040602050305030304" pitchFamily="18" charset="0"/>
                        </a:rPr>
                        <a:t>299K</a:t>
                      </a:r>
                      <a:endParaRPr lang="en-IN" sz="2000" b="1" i="0" u="none" strike="noStrike">
                        <a:solidFill>
                          <a:schemeClr val="bg1"/>
                        </a:solidFill>
                        <a:effectLst/>
                        <a:latin typeface="Book Antiqua" panose="02040602050305030304"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584032"/>
                  </a:ext>
                </a:extLst>
              </a:tr>
              <a:tr h="483870">
                <a:tc>
                  <a:txBody>
                    <a:bodyPr/>
                    <a:lstStyle/>
                    <a:p>
                      <a:pPr algn="l" fontAlgn="b"/>
                      <a:r>
                        <a:rPr lang="en-IN" sz="2000" b="1" u="none" strike="noStrike" dirty="0">
                          <a:solidFill>
                            <a:schemeClr val="bg1"/>
                          </a:solidFill>
                          <a:effectLst/>
                          <a:latin typeface="Book Antiqua" panose="02040602050305030304" pitchFamily="18" charset="0"/>
                        </a:rPr>
                        <a:t>Total Records</a:t>
                      </a:r>
                      <a:endParaRPr lang="en-IN" sz="2000" b="1" i="0" u="none" strike="noStrike" dirty="0">
                        <a:solidFill>
                          <a:schemeClr val="bg1"/>
                        </a:solidFill>
                        <a:effectLst/>
                        <a:latin typeface="Book Antiqua" panose="02040602050305030304"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IN" sz="2000" b="1" u="none" strike="noStrike">
                          <a:solidFill>
                            <a:schemeClr val="bg1"/>
                          </a:solidFill>
                          <a:effectLst/>
                          <a:latin typeface="Book Antiqua" panose="02040602050305030304" pitchFamily="18" charset="0"/>
                        </a:rPr>
                        <a:t>99.46K</a:t>
                      </a:r>
                      <a:endParaRPr lang="en-IN" sz="2000" b="1" i="0" u="none" strike="noStrike">
                        <a:solidFill>
                          <a:schemeClr val="bg1"/>
                        </a:solidFill>
                        <a:effectLst/>
                        <a:latin typeface="Book Antiqua" panose="02040602050305030304"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77014513"/>
                  </a:ext>
                </a:extLst>
              </a:tr>
              <a:tr h="483870">
                <a:tc>
                  <a:txBody>
                    <a:bodyPr/>
                    <a:lstStyle/>
                    <a:p>
                      <a:pPr algn="l" fontAlgn="b"/>
                      <a:r>
                        <a:rPr lang="en-IN" sz="2000" b="1" u="none" strike="noStrike">
                          <a:solidFill>
                            <a:schemeClr val="bg1"/>
                          </a:solidFill>
                          <a:effectLst/>
                          <a:latin typeface="Book Antiqua" panose="02040602050305030304" pitchFamily="18" charset="0"/>
                        </a:rPr>
                        <a:t>Avg Spend</a:t>
                      </a:r>
                      <a:endParaRPr lang="en-IN" sz="2000" b="1" i="0" u="none" strike="noStrike">
                        <a:solidFill>
                          <a:schemeClr val="bg1"/>
                        </a:solidFill>
                        <a:effectLst/>
                        <a:latin typeface="Book Antiqua" panose="02040602050305030304"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IN" sz="2000" b="1" u="none" strike="noStrike">
                          <a:solidFill>
                            <a:schemeClr val="bg1"/>
                          </a:solidFill>
                          <a:effectLst/>
                          <a:latin typeface="Book Antiqua" panose="02040602050305030304" pitchFamily="18" charset="0"/>
                        </a:rPr>
                        <a:t>2.53K</a:t>
                      </a:r>
                      <a:endParaRPr lang="en-IN" sz="2000" b="1" i="0" u="none" strike="noStrike">
                        <a:solidFill>
                          <a:schemeClr val="bg1"/>
                        </a:solidFill>
                        <a:effectLst/>
                        <a:latin typeface="Book Antiqua" panose="02040602050305030304"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9074791"/>
                  </a:ext>
                </a:extLst>
              </a:tr>
              <a:tr h="483870">
                <a:tc>
                  <a:txBody>
                    <a:bodyPr/>
                    <a:lstStyle/>
                    <a:p>
                      <a:pPr algn="l" fontAlgn="b"/>
                      <a:r>
                        <a:rPr lang="en-IN" sz="2000" b="1" u="none" strike="noStrike">
                          <a:solidFill>
                            <a:schemeClr val="bg1"/>
                          </a:solidFill>
                          <a:effectLst/>
                          <a:latin typeface="Book Antiqua" panose="02040602050305030304" pitchFamily="18" charset="0"/>
                        </a:rPr>
                        <a:t>Avg Quntity</a:t>
                      </a:r>
                      <a:endParaRPr lang="en-IN" sz="2000" b="1" i="0" u="none" strike="noStrike">
                        <a:solidFill>
                          <a:schemeClr val="bg1"/>
                        </a:solidFill>
                        <a:effectLst/>
                        <a:latin typeface="Book Antiqua" panose="02040602050305030304"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IN" sz="2000" b="1" u="none" strike="noStrike" dirty="0">
                          <a:solidFill>
                            <a:schemeClr val="bg1"/>
                          </a:solidFill>
                          <a:effectLst/>
                          <a:latin typeface="Book Antiqua" panose="02040602050305030304" pitchFamily="18" charset="0"/>
                        </a:rPr>
                        <a:t>3</a:t>
                      </a:r>
                      <a:endParaRPr lang="en-IN" sz="2000" b="1" i="0" u="none" strike="noStrike" dirty="0">
                        <a:solidFill>
                          <a:schemeClr val="bg1"/>
                        </a:solidFill>
                        <a:effectLst/>
                        <a:latin typeface="Book Antiqua" panose="02040602050305030304"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11492535"/>
                  </a:ext>
                </a:extLst>
              </a:tr>
            </a:tbl>
          </a:graphicData>
        </a:graphic>
      </p:graphicFrame>
      <p:sp>
        <p:nvSpPr>
          <p:cNvPr id="2" name="TextBox 1">
            <a:extLst>
              <a:ext uri="{FF2B5EF4-FFF2-40B4-BE49-F238E27FC236}">
                <a16:creationId xmlns:a16="http://schemas.microsoft.com/office/drawing/2014/main" id="{6342623C-FF27-8988-F818-A0B387433A24}"/>
              </a:ext>
            </a:extLst>
          </p:cNvPr>
          <p:cNvSpPr txBox="1"/>
          <p:nvPr/>
        </p:nvSpPr>
        <p:spPr>
          <a:xfrm>
            <a:off x="1099820" y="4660260"/>
            <a:ext cx="7302500" cy="1708160"/>
          </a:xfrm>
          <a:prstGeom prst="rect">
            <a:avLst/>
          </a:prstGeom>
          <a:noFill/>
        </p:spPr>
        <p:txBody>
          <a:bodyPr wrap="square">
            <a:spAutoFit/>
          </a:bodyPr>
          <a:lstStyle/>
          <a:p>
            <a:pPr marL="342900" indent="-342900">
              <a:buFont typeface="Wingdings" panose="05000000000000000000" pitchFamily="2" charset="2"/>
              <a:buChar char="v"/>
            </a:pPr>
            <a:r>
              <a:rPr lang="en-US" sz="2100" b="1" dirty="0">
                <a:solidFill>
                  <a:schemeClr val="accent4">
                    <a:lumMod val="20000"/>
                    <a:lumOff val="80000"/>
                  </a:schemeClr>
                </a:solidFill>
                <a:latin typeface="Book Antiqua" panose="02040602050305030304" pitchFamily="18" charset="0"/>
              </a:rPr>
              <a:t>Total revenue generated is 251.51M.</a:t>
            </a:r>
          </a:p>
          <a:p>
            <a:pPr marL="342900" indent="-342900">
              <a:buFont typeface="Wingdings" panose="05000000000000000000" pitchFamily="2" charset="2"/>
              <a:buChar char="v"/>
            </a:pPr>
            <a:r>
              <a:rPr lang="en-US" sz="2100" b="1" dirty="0">
                <a:solidFill>
                  <a:schemeClr val="accent4">
                    <a:lumMod val="20000"/>
                    <a:lumOff val="80000"/>
                  </a:schemeClr>
                </a:solidFill>
                <a:latin typeface="Book Antiqua" panose="02040602050305030304" pitchFamily="18" charset="0"/>
              </a:rPr>
              <a:t>Total Orders is 99.5K.</a:t>
            </a:r>
          </a:p>
          <a:p>
            <a:pPr marL="342900" indent="-342900">
              <a:buFont typeface="Wingdings" panose="05000000000000000000" pitchFamily="2" charset="2"/>
              <a:buChar char="v"/>
            </a:pPr>
            <a:r>
              <a:rPr lang="en-US" sz="2100" b="1" dirty="0">
                <a:solidFill>
                  <a:schemeClr val="accent4">
                    <a:lumMod val="20000"/>
                    <a:lumOff val="80000"/>
                  </a:schemeClr>
                </a:solidFill>
                <a:latin typeface="Book Antiqua" panose="02040602050305030304" pitchFamily="18" charset="0"/>
              </a:rPr>
              <a:t>Total sold products are 299K.</a:t>
            </a:r>
          </a:p>
          <a:p>
            <a:pPr marL="342900" indent="-342900">
              <a:buFont typeface="Wingdings" panose="05000000000000000000" pitchFamily="2" charset="2"/>
              <a:buChar char="v"/>
            </a:pPr>
            <a:r>
              <a:rPr lang="en-US" sz="2100" b="1" dirty="0">
                <a:solidFill>
                  <a:schemeClr val="accent4">
                    <a:lumMod val="20000"/>
                    <a:lumOff val="80000"/>
                  </a:schemeClr>
                </a:solidFill>
                <a:latin typeface="Book Antiqua" panose="02040602050305030304" pitchFamily="18" charset="0"/>
              </a:rPr>
              <a:t>Average spending amount on each order is 2.53K.</a:t>
            </a:r>
          </a:p>
          <a:p>
            <a:pPr marL="342900" indent="-342900">
              <a:buFont typeface="Wingdings" panose="05000000000000000000" pitchFamily="2" charset="2"/>
              <a:buChar char="v"/>
            </a:pPr>
            <a:r>
              <a:rPr lang="en-US" sz="2100" b="1" dirty="0">
                <a:solidFill>
                  <a:schemeClr val="accent4">
                    <a:lumMod val="20000"/>
                    <a:lumOff val="80000"/>
                  </a:schemeClr>
                </a:solidFill>
                <a:latin typeface="Book Antiqua" panose="02040602050305030304" pitchFamily="18" charset="0"/>
              </a:rPr>
              <a:t>Avg 3 product sell on each order. female.</a:t>
            </a:r>
          </a:p>
        </p:txBody>
      </p:sp>
    </p:spTree>
    <p:extLst>
      <p:ext uri="{BB962C8B-B14F-4D97-AF65-F5344CB8AC3E}">
        <p14:creationId xmlns:p14="http://schemas.microsoft.com/office/powerpoint/2010/main" val="3450741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154725-C29A-8B1F-42B6-DFBF7965181A}"/>
            </a:ext>
          </a:extLst>
        </p:cNvPr>
        <p:cNvGrpSpPr/>
        <p:nvPr/>
      </p:nvGrpSpPr>
      <p:grpSpPr>
        <a:xfrm>
          <a:off x="0" y="0"/>
          <a:ext cx="0" cy="0"/>
          <a:chOff x="0" y="0"/>
          <a:chExt cx="0" cy="0"/>
        </a:xfrm>
      </p:grpSpPr>
      <p:grpSp>
        <p:nvGrpSpPr>
          <p:cNvPr id="6" name="Group 5">
            <a:extLst>
              <a:ext uri="{FF2B5EF4-FFF2-40B4-BE49-F238E27FC236}">
                <a16:creationId xmlns:a16="http://schemas.microsoft.com/office/drawing/2014/main" id="{BC680834-0A68-4FDF-D996-B4ED16DFEFB8}"/>
              </a:ext>
            </a:extLst>
          </p:cNvPr>
          <p:cNvGrpSpPr/>
          <p:nvPr/>
        </p:nvGrpSpPr>
        <p:grpSpPr>
          <a:xfrm>
            <a:off x="238760" y="470832"/>
            <a:ext cx="6649720" cy="584775"/>
            <a:chOff x="121920" y="383252"/>
            <a:chExt cx="6649720" cy="584775"/>
          </a:xfrm>
        </p:grpSpPr>
        <p:sp>
          <p:nvSpPr>
            <p:cNvPr id="7" name="TextBox 6">
              <a:extLst>
                <a:ext uri="{FF2B5EF4-FFF2-40B4-BE49-F238E27FC236}">
                  <a16:creationId xmlns:a16="http://schemas.microsoft.com/office/drawing/2014/main" id="{2609AA55-A99C-30B5-EAF6-52F6BCAE9ECC}"/>
                </a:ext>
              </a:extLst>
            </p:cNvPr>
            <p:cNvSpPr txBox="1"/>
            <p:nvPr/>
          </p:nvSpPr>
          <p:spPr>
            <a:xfrm>
              <a:off x="1115060" y="383252"/>
              <a:ext cx="5656580" cy="584775"/>
            </a:xfrm>
            <a:prstGeom prst="rect">
              <a:avLst/>
            </a:prstGeom>
            <a:noFill/>
          </p:spPr>
          <p:txBody>
            <a:bodyPr wrap="square">
              <a:spAutoFit/>
            </a:bodyPr>
            <a:lstStyle/>
            <a:p>
              <a:r>
                <a:rPr lang="en-US" sz="3200" b="1" u="sng" dirty="0">
                  <a:solidFill>
                    <a:schemeClr val="bg1"/>
                  </a:solidFill>
                  <a:latin typeface="Book Antiqua" panose="02040602050305030304" pitchFamily="18" charset="0"/>
                </a:rPr>
                <a:t>Insights And Suggestions  </a:t>
              </a:r>
              <a:endParaRPr lang="en-IN" sz="2400" b="1" u="sng" dirty="0">
                <a:solidFill>
                  <a:schemeClr val="bg1"/>
                </a:solidFill>
                <a:latin typeface="Book Antiqua" panose="02040602050305030304" pitchFamily="18" charset="0"/>
              </a:endParaRPr>
            </a:p>
          </p:txBody>
        </p:sp>
        <p:sp>
          <p:nvSpPr>
            <p:cNvPr id="8" name="Arrow: Pentagon 7">
              <a:extLst>
                <a:ext uri="{FF2B5EF4-FFF2-40B4-BE49-F238E27FC236}">
                  <a16:creationId xmlns:a16="http://schemas.microsoft.com/office/drawing/2014/main" id="{9AA7BAFF-BD02-F2B0-6AE5-76B802D80AA1}"/>
                </a:ext>
              </a:extLst>
            </p:cNvPr>
            <p:cNvSpPr/>
            <p:nvPr/>
          </p:nvSpPr>
          <p:spPr>
            <a:xfrm>
              <a:off x="121920" y="558799"/>
              <a:ext cx="861060" cy="233680"/>
            </a:xfrm>
            <a:prstGeom prst="homePlat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 name="Group 10">
            <a:extLst>
              <a:ext uri="{FF2B5EF4-FFF2-40B4-BE49-F238E27FC236}">
                <a16:creationId xmlns:a16="http://schemas.microsoft.com/office/drawing/2014/main" id="{FC1CE91D-12E8-69E6-0547-CCF0C2A947E2}"/>
              </a:ext>
            </a:extLst>
          </p:cNvPr>
          <p:cNvGrpSpPr/>
          <p:nvPr/>
        </p:nvGrpSpPr>
        <p:grpSpPr>
          <a:xfrm>
            <a:off x="782320" y="1247946"/>
            <a:ext cx="8265701" cy="2480023"/>
            <a:chOff x="782320" y="1452880"/>
            <a:chExt cx="8265701" cy="2480023"/>
          </a:xfrm>
        </p:grpSpPr>
        <p:sp>
          <p:nvSpPr>
            <p:cNvPr id="2" name="TextBox 1">
              <a:extLst>
                <a:ext uri="{FF2B5EF4-FFF2-40B4-BE49-F238E27FC236}">
                  <a16:creationId xmlns:a16="http://schemas.microsoft.com/office/drawing/2014/main" id="{C523080E-9D3F-4354-D3D9-11EC467D2225}"/>
                </a:ext>
              </a:extLst>
            </p:cNvPr>
            <p:cNvSpPr txBox="1"/>
            <p:nvPr/>
          </p:nvSpPr>
          <p:spPr>
            <a:xfrm>
              <a:off x="1231900" y="1452880"/>
              <a:ext cx="1239442" cy="400110"/>
            </a:xfrm>
            <a:prstGeom prst="rect">
              <a:avLst/>
            </a:prstGeom>
            <a:noFill/>
          </p:spPr>
          <p:txBody>
            <a:bodyPr wrap="none" rtlCol="0">
              <a:spAutoFit/>
            </a:bodyPr>
            <a:lstStyle/>
            <a:p>
              <a:r>
                <a:rPr lang="en-US" sz="2000" b="1" u="sng" dirty="0">
                  <a:solidFill>
                    <a:schemeClr val="tx1">
                      <a:lumMod val="95000"/>
                      <a:lumOff val="5000"/>
                    </a:schemeClr>
                  </a:solidFill>
                  <a:latin typeface="Book Antiqua" panose="02040602050305030304" pitchFamily="18" charset="0"/>
                </a:rPr>
                <a:t>Category</a:t>
              </a:r>
              <a:endParaRPr lang="en-IN" sz="2000" b="1" u="sng" dirty="0">
                <a:solidFill>
                  <a:schemeClr val="tx1">
                    <a:lumMod val="95000"/>
                    <a:lumOff val="5000"/>
                  </a:schemeClr>
                </a:solidFill>
                <a:latin typeface="Book Antiqua" panose="02040602050305030304" pitchFamily="18" charset="0"/>
              </a:endParaRPr>
            </a:p>
          </p:txBody>
        </p:sp>
        <p:sp>
          <p:nvSpPr>
            <p:cNvPr id="3" name="Arrow: Right 2">
              <a:extLst>
                <a:ext uri="{FF2B5EF4-FFF2-40B4-BE49-F238E27FC236}">
                  <a16:creationId xmlns:a16="http://schemas.microsoft.com/office/drawing/2014/main" id="{19AA921F-C1E6-A80C-36D6-EEF218CFD112}"/>
                </a:ext>
              </a:extLst>
            </p:cNvPr>
            <p:cNvSpPr/>
            <p:nvPr/>
          </p:nvSpPr>
          <p:spPr>
            <a:xfrm>
              <a:off x="782320" y="1552907"/>
              <a:ext cx="449580" cy="200055"/>
            </a:xfrm>
            <a:prstGeom prst="rightArrow">
              <a:avLst/>
            </a:prstGeom>
            <a:solidFill>
              <a:schemeClr val="accent4">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a:solidFill>
                  <a:schemeClr val="accent3">
                    <a:lumMod val="75000"/>
                  </a:schemeClr>
                </a:solidFill>
              </a:endParaRPr>
            </a:p>
          </p:txBody>
        </p:sp>
        <p:sp>
          <p:nvSpPr>
            <p:cNvPr id="4" name="Rectangle 1">
              <a:extLst>
                <a:ext uri="{FF2B5EF4-FFF2-40B4-BE49-F238E27FC236}">
                  <a16:creationId xmlns:a16="http://schemas.microsoft.com/office/drawing/2014/main" id="{3395465F-476F-30E5-BC94-AAFB34D31697}"/>
                </a:ext>
              </a:extLst>
            </p:cNvPr>
            <p:cNvSpPr>
              <a:spLocks noChangeArrowheads="1"/>
            </p:cNvSpPr>
            <p:nvPr/>
          </p:nvSpPr>
          <p:spPr bwMode="auto">
            <a:xfrm>
              <a:off x="1099820" y="1901578"/>
              <a:ext cx="794820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accent4">
                      <a:lumMod val="20000"/>
                      <a:lumOff val="80000"/>
                    </a:schemeClr>
                  </a:solidFill>
                  <a:effectLst/>
                  <a:latin typeface="Arial" panose="020B0604020202020204" pitchFamily="34" charset="0"/>
                </a:rPr>
                <a:t>Clothing, Shoes, and Technology</a:t>
              </a:r>
              <a:r>
                <a:rPr kumimoji="0" lang="en-US" altLang="en-US" sz="2000" b="0" i="0" u="none" strike="noStrike" cap="none" normalizeH="0" baseline="0" dirty="0">
                  <a:ln>
                    <a:noFill/>
                  </a:ln>
                  <a:solidFill>
                    <a:schemeClr val="accent4">
                      <a:lumMod val="20000"/>
                      <a:lumOff val="80000"/>
                    </a:schemeClr>
                  </a:solidFill>
                  <a:effectLst/>
                  <a:latin typeface="Arial" panose="020B0604020202020204" pitchFamily="34" charset="0"/>
                </a:rPr>
                <a:t> are the top-selling categories.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accent4">
                      <a:lumMod val="20000"/>
                      <a:lumOff val="80000"/>
                    </a:schemeClr>
                  </a:solidFill>
                  <a:effectLst/>
                  <a:latin typeface="Arial" panose="020B0604020202020204" pitchFamily="34" charset="0"/>
                </a:rPr>
                <a:t>Categories like </a:t>
              </a:r>
              <a:r>
                <a:rPr kumimoji="0" lang="en-US" altLang="en-US" sz="2000" b="1" i="0" u="none" strike="noStrike" cap="none" normalizeH="0" baseline="0" dirty="0">
                  <a:ln>
                    <a:noFill/>
                  </a:ln>
                  <a:solidFill>
                    <a:schemeClr val="accent4">
                      <a:lumMod val="20000"/>
                      <a:lumOff val="80000"/>
                    </a:schemeClr>
                  </a:solidFill>
                  <a:effectLst/>
                  <a:latin typeface="Arial" panose="020B0604020202020204" pitchFamily="34" charset="0"/>
                </a:rPr>
                <a:t>Toys, Books, Souvenirs</a:t>
              </a:r>
              <a:r>
                <a:rPr kumimoji="0" lang="en-US" altLang="en-US" sz="2000" b="0" i="0" u="none" strike="noStrike" cap="none" normalizeH="0" baseline="0" dirty="0">
                  <a:ln>
                    <a:noFill/>
                  </a:ln>
                  <a:solidFill>
                    <a:schemeClr val="accent4">
                      <a:lumMod val="20000"/>
                      <a:lumOff val="80000"/>
                    </a:schemeClr>
                  </a:solidFill>
                  <a:effectLst/>
                  <a:latin typeface="Arial" panose="020B0604020202020204" pitchFamily="34" charset="0"/>
                </a:rPr>
                <a:t> have negligible revenue.</a:t>
              </a:r>
            </a:p>
          </p:txBody>
        </p:sp>
        <p:sp>
          <p:nvSpPr>
            <p:cNvPr id="10" name="TextBox 9">
              <a:extLst>
                <a:ext uri="{FF2B5EF4-FFF2-40B4-BE49-F238E27FC236}">
                  <a16:creationId xmlns:a16="http://schemas.microsoft.com/office/drawing/2014/main" id="{8BE05EBD-26C6-F99F-3D87-BE948E1CC8C1}"/>
                </a:ext>
              </a:extLst>
            </p:cNvPr>
            <p:cNvSpPr txBox="1"/>
            <p:nvPr/>
          </p:nvSpPr>
          <p:spPr>
            <a:xfrm>
              <a:off x="1099820" y="2609464"/>
              <a:ext cx="6096000" cy="1323439"/>
            </a:xfrm>
            <a:prstGeom prst="rect">
              <a:avLst/>
            </a:prstGeom>
            <a:noFill/>
          </p:spPr>
          <p:txBody>
            <a:bodyPr wrap="square">
              <a:spAutoFit/>
            </a:bodyPr>
            <a:lstStyle/>
            <a:p>
              <a:r>
                <a:rPr lang="en-US" sz="2000" b="1" dirty="0">
                  <a:solidFill>
                    <a:schemeClr val="tx1">
                      <a:lumMod val="95000"/>
                      <a:lumOff val="5000"/>
                    </a:schemeClr>
                  </a:solidFill>
                </a:rPr>
                <a:t>Suggestion:</a:t>
              </a:r>
              <a:endParaRPr lang="en-US" sz="2000" dirty="0">
                <a:solidFill>
                  <a:schemeClr val="tx1">
                    <a:lumMod val="95000"/>
                    <a:lumOff val="5000"/>
                  </a:schemeClr>
                </a:solidFill>
              </a:endParaRPr>
            </a:p>
            <a:p>
              <a:pPr marL="342900" indent="-342900">
                <a:buFont typeface="Wingdings" panose="05000000000000000000" pitchFamily="2" charset="2"/>
                <a:buChar char="v"/>
              </a:pPr>
              <a:r>
                <a:rPr lang="en-US" sz="2000" dirty="0">
                  <a:solidFill>
                    <a:schemeClr val="accent4">
                      <a:lumMod val="20000"/>
                      <a:lumOff val="80000"/>
                    </a:schemeClr>
                  </a:solidFill>
                </a:rPr>
                <a:t>Discontinuing or bundling low-selling categories</a:t>
              </a:r>
            </a:p>
            <a:p>
              <a:pPr marL="342900" indent="-342900">
                <a:buFont typeface="Wingdings" panose="05000000000000000000" pitchFamily="2" charset="2"/>
                <a:buChar char="v"/>
              </a:pPr>
              <a:r>
                <a:rPr lang="en-US" sz="2000" dirty="0">
                  <a:solidFill>
                    <a:schemeClr val="accent4">
                      <a:lumMod val="20000"/>
                      <a:lumOff val="80000"/>
                    </a:schemeClr>
                  </a:solidFill>
                </a:rPr>
                <a:t>Boosting top sellers with combo deals or loyalty points</a:t>
              </a:r>
            </a:p>
          </p:txBody>
        </p:sp>
      </p:grpSp>
      <p:grpSp>
        <p:nvGrpSpPr>
          <p:cNvPr id="12" name="Group 11">
            <a:extLst>
              <a:ext uri="{FF2B5EF4-FFF2-40B4-BE49-F238E27FC236}">
                <a16:creationId xmlns:a16="http://schemas.microsoft.com/office/drawing/2014/main" id="{5E631158-A543-2D50-4B84-9F1D7EBDFB19}"/>
              </a:ext>
            </a:extLst>
          </p:cNvPr>
          <p:cNvGrpSpPr/>
          <p:nvPr/>
        </p:nvGrpSpPr>
        <p:grpSpPr>
          <a:xfrm>
            <a:off x="782320" y="4095463"/>
            <a:ext cx="6413500" cy="2787800"/>
            <a:chOff x="782320" y="1452880"/>
            <a:chExt cx="6413500" cy="2787800"/>
          </a:xfrm>
        </p:grpSpPr>
        <p:sp>
          <p:nvSpPr>
            <p:cNvPr id="13" name="TextBox 12">
              <a:extLst>
                <a:ext uri="{FF2B5EF4-FFF2-40B4-BE49-F238E27FC236}">
                  <a16:creationId xmlns:a16="http://schemas.microsoft.com/office/drawing/2014/main" id="{3BFDE07B-D712-8875-6E87-61CCD7C23315}"/>
                </a:ext>
              </a:extLst>
            </p:cNvPr>
            <p:cNvSpPr txBox="1"/>
            <p:nvPr/>
          </p:nvSpPr>
          <p:spPr>
            <a:xfrm>
              <a:off x="1231900" y="1452880"/>
              <a:ext cx="2677336" cy="400110"/>
            </a:xfrm>
            <a:prstGeom prst="rect">
              <a:avLst/>
            </a:prstGeom>
            <a:noFill/>
          </p:spPr>
          <p:txBody>
            <a:bodyPr wrap="none" rtlCol="0">
              <a:spAutoFit/>
            </a:bodyPr>
            <a:lstStyle/>
            <a:p>
              <a:r>
                <a:rPr lang="en-US" sz="2000" b="1" u="sng" dirty="0">
                  <a:solidFill>
                    <a:schemeClr val="tx1">
                      <a:lumMod val="95000"/>
                      <a:lumOff val="5000"/>
                    </a:schemeClr>
                  </a:solidFill>
                  <a:latin typeface="Book Antiqua" panose="02040602050305030304" pitchFamily="18" charset="0"/>
                </a:rPr>
                <a:t>Gender wise revenue</a:t>
              </a:r>
            </a:p>
          </p:txBody>
        </p:sp>
        <p:sp>
          <p:nvSpPr>
            <p:cNvPr id="14" name="Arrow: Right 13">
              <a:extLst>
                <a:ext uri="{FF2B5EF4-FFF2-40B4-BE49-F238E27FC236}">
                  <a16:creationId xmlns:a16="http://schemas.microsoft.com/office/drawing/2014/main" id="{D3FF4031-2ECE-793E-62BB-5CCC8E87177F}"/>
                </a:ext>
              </a:extLst>
            </p:cNvPr>
            <p:cNvSpPr/>
            <p:nvPr/>
          </p:nvSpPr>
          <p:spPr>
            <a:xfrm>
              <a:off x="782320" y="1552907"/>
              <a:ext cx="449580" cy="200055"/>
            </a:xfrm>
            <a:prstGeom prst="rightArrow">
              <a:avLst/>
            </a:prstGeom>
            <a:solidFill>
              <a:schemeClr val="accent4">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a:solidFill>
                  <a:schemeClr val="accent3">
                    <a:lumMod val="75000"/>
                  </a:schemeClr>
                </a:solidFill>
              </a:endParaRPr>
            </a:p>
          </p:txBody>
        </p:sp>
        <p:sp>
          <p:nvSpPr>
            <p:cNvPr id="15" name="Rectangle 1">
              <a:extLst>
                <a:ext uri="{FF2B5EF4-FFF2-40B4-BE49-F238E27FC236}">
                  <a16:creationId xmlns:a16="http://schemas.microsoft.com/office/drawing/2014/main" id="{7F5CED99-F553-197F-56C5-D79D5E700CCD}"/>
                </a:ext>
              </a:extLst>
            </p:cNvPr>
            <p:cNvSpPr>
              <a:spLocks noChangeArrowheads="1"/>
            </p:cNvSpPr>
            <p:nvPr/>
          </p:nvSpPr>
          <p:spPr bwMode="auto">
            <a:xfrm>
              <a:off x="1099820" y="2055466"/>
              <a:ext cx="4732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accent4">
                    <a:lumMod val="20000"/>
                    <a:lumOff val="80000"/>
                  </a:schemeClr>
                </a:solidFill>
                <a:effectLst/>
                <a:latin typeface="Arial" panose="020B0604020202020204" pitchFamily="34" charset="0"/>
              </a:endParaRPr>
            </a:p>
          </p:txBody>
        </p:sp>
        <p:sp>
          <p:nvSpPr>
            <p:cNvPr id="16" name="TextBox 15">
              <a:extLst>
                <a:ext uri="{FF2B5EF4-FFF2-40B4-BE49-F238E27FC236}">
                  <a16:creationId xmlns:a16="http://schemas.microsoft.com/office/drawing/2014/main" id="{EA2558D1-A6A7-49AC-0721-31F7CB79CDF5}"/>
                </a:ext>
              </a:extLst>
            </p:cNvPr>
            <p:cNvSpPr txBox="1"/>
            <p:nvPr/>
          </p:nvSpPr>
          <p:spPr>
            <a:xfrm>
              <a:off x="1099820" y="2609464"/>
              <a:ext cx="6096000" cy="1631216"/>
            </a:xfrm>
            <a:prstGeom prst="rect">
              <a:avLst/>
            </a:prstGeom>
            <a:noFill/>
          </p:spPr>
          <p:txBody>
            <a:bodyPr wrap="square">
              <a:spAutoFit/>
            </a:bodyPr>
            <a:lstStyle/>
            <a:p>
              <a:r>
                <a:rPr lang="en-US" sz="2000" b="1" dirty="0">
                  <a:solidFill>
                    <a:schemeClr val="tx1">
                      <a:lumMod val="95000"/>
                      <a:lumOff val="5000"/>
                    </a:schemeClr>
                  </a:solidFill>
                </a:rPr>
                <a:t>Suggestion:</a:t>
              </a:r>
              <a:endParaRPr lang="en-US" sz="2000" dirty="0">
                <a:solidFill>
                  <a:schemeClr val="accent4">
                    <a:lumMod val="20000"/>
                    <a:lumOff val="80000"/>
                  </a:schemeClr>
                </a:solidFill>
              </a:endParaRPr>
            </a:p>
            <a:p>
              <a:pPr marL="342900" indent="-342900">
                <a:buFont typeface="Wingdings" panose="05000000000000000000" pitchFamily="2" charset="2"/>
                <a:buChar char="v"/>
              </a:pPr>
              <a:r>
                <a:rPr lang="en-US" sz="2000" dirty="0">
                  <a:solidFill>
                    <a:schemeClr val="accent2">
                      <a:lumMod val="20000"/>
                      <a:lumOff val="80000"/>
                    </a:schemeClr>
                  </a:solidFill>
                </a:rPr>
                <a:t>We generate highest revenue from female so Focus on female marketing and focus on female related category.</a:t>
              </a:r>
            </a:p>
            <a:p>
              <a:pPr marL="342900" indent="-342900">
                <a:buFont typeface="Wingdings" panose="05000000000000000000" pitchFamily="2" charset="2"/>
                <a:buChar char="v"/>
              </a:pPr>
              <a:endParaRPr lang="en-US" sz="2000" dirty="0">
                <a:solidFill>
                  <a:schemeClr val="accent4">
                    <a:lumMod val="20000"/>
                    <a:lumOff val="80000"/>
                  </a:schemeClr>
                </a:solidFill>
              </a:endParaRPr>
            </a:p>
          </p:txBody>
        </p:sp>
      </p:grpSp>
      <p:sp>
        <p:nvSpPr>
          <p:cNvPr id="19" name="Rectangle 4">
            <a:extLst>
              <a:ext uri="{FF2B5EF4-FFF2-40B4-BE49-F238E27FC236}">
                <a16:creationId xmlns:a16="http://schemas.microsoft.com/office/drawing/2014/main" id="{1DC54BE6-4E29-9B6B-2A84-F77CEDCE8B36}"/>
              </a:ext>
            </a:extLst>
          </p:cNvPr>
          <p:cNvSpPr>
            <a:spLocks noChangeArrowheads="1"/>
          </p:cNvSpPr>
          <p:nvPr/>
        </p:nvSpPr>
        <p:spPr bwMode="auto">
          <a:xfrm>
            <a:off x="1231900" y="4574939"/>
            <a:ext cx="296106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accent2">
                    <a:lumMod val="20000"/>
                    <a:lumOff val="80000"/>
                  </a:schemeClr>
                </a:solidFill>
                <a:effectLst/>
                <a:latin typeface="Book Antiqua" panose="02040602050305030304" pitchFamily="18" charset="0"/>
              </a:rPr>
              <a:t>Females: 150.21M (60%)</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accent2">
                    <a:lumMod val="20000"/>
                    <a:lumOff val="80000"/>
                  </a:schemeClr>
                </a:solidFill>
                <a:effectLst/>
                <a:latin typeface="Book Antiqua" panose="02040602050305030304" pitchFamily="18" charset="0"/>
              </a:rPr>
              <a:t>Males: 101.3M (40%)</a:t>
            </a:r>
          </a:p>
        </p:txBody>
      </p:sp>
    </p:spTree>
    <p:extLst>
      <p:ext uri="{BB962C8B-B14F-4D97-AF65-F5344CB8AC3E}">
        <p14:creationId xmlns:p14="http://schemas.microsoft.com/office/powerpoint/2010/main" val="2995970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2C974-4209-AC21-3EE8-8ADC3971FF92}"/>
            </a:ext>
          </a:extLst>
        </p:cNvPr>
        <p:cNvGrpSpPr/>
        <p:nvPr/>
      </p:nvGrpSpPr>
      <p:grpSpPr>
        <a:xfrm>
          <a:off x="0" y="0"/>
          <a:ext cx="0" cy="0"/>
          <a:chOff x="0" y="0"/>
          <a:chExt cx="0" cy="0"/>
        </a:xfrm>
      </p:grpSpPr>
      <p:grpSp>
        <p:nvGrpSpPr>
          <p:cNvPr id="6" name="Group 5">
            <a:extLst>
              <a:ext uri="{FF2B5EF4-FFF2-40B4-BE49-F238E27FC236}">
                <a16:creationId xmlns:a16="http://schemas.microsoft.com/office/drawing/2014/main" id="{E1D84053-80FC-6472-1F72-8084AEB384C3}"/>
              </a:ext>
            </a:extLst>
          </p:cNvPr>
          <p:cNvGrpSpPr/>
          <p:nvPr/>
        </p:nvGrpSpPr>
        <p:grpSpPr>
          <a:xfrm>
            <a:off x="238760" y="470832"/>
            <a:ext cx="6649720" cy="584775"/>
            <a:chOff x="121920" y="383252"/>
            <a:chExt cx="6649720" cy="584775"/>
          </a:xfrm>
        </p:grpSpPr>
        <p:sp>
          <p:nvSpPr>
            <p:cNvPr id="7" name="TextBox 6">
              <a:extLst>
                <a:ext uri="{FF2B5EF4-FFF2-40B4-BE49-F238E27FC236}">
                  <a16:creationId xmlns:a16="http://schemas.microsoft.com/office/drawing/2014/main" id="{11FC1147-E4E3-D588-CD01-FEA125826BC2}"/>
                </a:ext>
              </a:extLst>
            </p:cNvPr>
            <p:cNvSpPr txBox="1"/>
            <p:nvPr/>
          </p:nvSpPr>
          <p:spPr>
            <a:xfrm>
              <a:off x="1115060" y="383252"/>
              <a:ext cx="5656580" cy="584775"/>
            </a:xfrm>
            <a:prstGeom prst="rect">
              <a:avLst/>
            </a:prstGeom>
            <a:noFill/>
          </p:spPr>
          <p:txBody>
            <a:bodyPr wrap="square">
              <a:spAutoFit/>
            </a:bodyPr>
            <a:lstStyle/>
            <a:p>
              <a:r>
                <a:rPr lang="en-US" sz="3200" b="1" u="sng" dirty="0">
                  <a:solidFill>
                    <a:schemeClr val="bg1"/>
                  </a:solidFill>
                  <a:latin typeface="Book Antiqua" panose="02040602050305030304" pitchFamily="18" charset="0"/>
                </a:rPr>
                <a:t>Insights And Suggestions  </a:t>
              </a:r>
              <a:endParaRPr lang="en-IN" sz="2400" b="1" u="sng" dirty="0">
                <a:solidFill>
                  <a:schemeClr val="bg1"/>
                </a:solidFill>
                <a:latin typeface="Book Antiqua" panose="02040602050305030304" pitchFamily="18" charset="0"/>
              </a:endParaRPr>
            </a:p>
          </p:txBody>
        </p:sp>
        <p:sp>
          <p:nvSpPr>
            <p:cNvPr id="8" name="Arrow: Pentagon 7">
              <a:extLst>
                <a:ext uri="{FF2B5EF4-FFF2-40B4-BE49-F238E27FC236}">
                  <a16:creationId xmlns:a16="http://schemas.microsoft.com/office/drawing/2014/main" id="{E292B357-1960-B060-B05B-36BAF4619ED8}"/>
                </a:ext>
              </a:extLst>
            </p:cNvPr>
            <p:cNvSpPr/>
            <p:nvPr/>
          </p:nvSpPr>
          <p:spPr>
            <a:xfrm>
              <a:off x="121920" y="558799"/>
              <a:ext cx="861060" cy="233680"/>
            </a:xfrm>
            <a:prstGeom prst="homePlat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 name="Group 10">
            <a:extLst>
              <a:ext uri="{FF2B5EF4-FFF2-40B4-BE49-F238E27FC236}">
                <a16:creationId xmlns:a16="http://schemas.microsoft.com/office/drawing/2014/main" id="{C59097A4-7907-86A3-E555-814E7F435D30}"/>
              </a:ext>
            </a:extLst>
          </p:cNvPr>
          <p:cNvGrpSpPr/>
          <p:nvPr/>
        </p:nvGrpSpPr>
        <p:grpSpPr>
          <a:xfrm>
            <a:off x="782320" y="1055607"/>
            <a:ext cx="6413500" cy="2637054"/>
            <a:chOff x="782320" y="1452880"/>
            <a:chExt cx="6413500" cy="2321817"/>
          </a:xfrm>
        </p:grpSpPr>
        <p:sp>
          <p:nvSpPr>
            <p:cNvPr id="2" name="TextBox 1">
              <a:extLst>
                <a:ext uri="{FF2B5EF4-FFF2-40B4-BE49-F238E27FC236}">
                  <a16:creationId xmlns:a16="http://schemas.microsoft.com/office/drawing/2014/main" id="{36186232-D263-F873-AABE-B090C94F3629}"/>
                </a:ext>
              </a:extLst>
            </p:cNvPr>
            <p:cNvSpPr txBox="1"/>
            <p:nvPr/>
          </p:nvSpPr>
          <p:spPr>
            <a:xfrm>
              <a:off x="1231900" y="1452880"/>
              <a:ext cx="1117614" cy="400110"/>
            </a:xfrm>
            <a:prstGeom prst="rect">
              <a:avLst/>
            </a:prstGeom>
            <a:noFill/>
          </p:spPr>
          <p:txBody>
            <a:bodyPr wrap="none" rtlCol="0">
              <a:spAutoFit/>
            </a:bodyPr>
            <a:lstStyle/>
            <a:p>
              <a:r>
                <a:rPr lang="en-US" sz="2000" b="1" u="sng" dirty="0">
                  <a:solidFill>
                    <a:schemeClr val="tx1">
                      <a:lumMod val="95000"/>
                      <a:lumOff val="5000"/>
                    </a:schemeClr>
                  </a:solidFill>
                  <a:latin typeface="Book Antiqua" panose="02040602050305030304" pitchFamily="18" charset="0"/>
                </a:rPr>
                <a:t>Age Cat</a:t>
              </a:r>
              <a:endParaRPr lang="en-IN" sz="2000" b="1" u="sng" dirty="0">
                <a:solidFill>
                  <a:schemeClr val="tx1">
                    <a:lumMod val="95000"/>
                    <a:lumOff val="5000"/>
                  </a:schemeClr>
                </a:solidFill>
                <a:latin typeface="Book Antiqua" panose="02040602050305030304" pitchFamily="18" charset="0"/>
              </a:endParaRPr>
            </a:p>
          </p:txBody>
        </p:sp>
        <p:sp>
          <p:nvSpPr>
            <p:cNvPr id="3" name="Arrow: Right 2">
              <a:extLst>
                <a:ext uri="{FF2B5EF4-FFF2-40B4-BE49-F238E27FC236}">
                  <a16:creationId xmlns:a16="http://schemas.microsoft.com/office/drawing/2014/main" id="{5F83CD96-E0D7-42A5-F291-C7B114EBC635}"/>
                </a:ext>
              </a:extLst>
            </p:cNvPr>
            <p:cNvSpPr/>
            <p:nvPr/>
          </p:nvSpPr>
          <p:spPr>
            <a:xfrm>
              <a:off x="782320" y="1552907"/>
              <a:ext cx="449580" cy="200055"/>
            </a:xfrm>
            <a:prstGeom prst="rightArrow">
              <a:avLst/>
            </a:prstGeom>
            <a:solidFill>
              <a:schemeClr val="accent4">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a:solidFill>
                  <a:schemeClr val="accent3">
                    <a:lumMod val="75000"/>
                  </a:schemeClr>
                </a:solidFill>
              </a:endParaRPr>
            </a:p>
          </p:txBody>
        </p:sp>
        <p:sp>
          <p:nvSpPr>
            <p:cNvPr id="4" name="Rectangle 1">
              <a:extLst>
                <a:ext uri="{FF2B5EF4-FFF2-40B4-BE49-F238E27FC236}">
                  <a16:creationId xmlns:a16="http://schemas.microsoft.com/office/drawing/2014/main" id="{548F6EC1-C74C-88F4-BDBD-DB8BAD05D361}"/>
                </a:ext>
              </a:extLst>
            </p:cNvPr>
            <p:cNvSpPr>
              <a:spLocks noChangeArrowheads="1"/>
            </p:cNvSpPr>
            <p:nvPr/>
          </p:nvSpPr>
          <p:spPr bwMode="auto">
            <a:xfrm>
              <a:off x="1099820" y="1808397"/>
              <a:ext cx="4445448" cy="894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indent="-342900">
                <a:buFont typeface="Wingdings" panose="05000000000000000000" pitchFamily="2" charset="2"/>
                <a:buChar char="Ø"/>
              </a:pPr>
              <a:r>
                <a:rPr lang="en-US" sz="2000" b="1" dirty="0">
                  <a:solidFill>
                    <a:schemeClr val="accent2">
                      <a:lumMod val="20000"/>
                      <a:lumOff val="80000"/>
                    </a:schemeClr>
                  </a:solidFill>
                  <a:latin typeface="Book Antiqua" panose="02040602050305030304" pitchFamily="18" charset="0"/>
                </a:rPr>
                <a:t>18–30 age group:</a:t>
              </a:r>
            </a:p>
            <a:p>
              <a:pPr marL="342900" indent="-342900">
                <a:buFont typeface="Arial" panose="020B0604020202020204" pitchFamily="34" charset="0"/>
                <a:buChar char="•"/>
              </a:pPr>
              <a:r>
                <a:rPr lang="en-US" sz="2000" dirty="0">
                  <a:solidFill>
                    <a:schemeClr val="accent2">
                      <a:lumMod val="20000"/>
                      <a:lumOff val="80000"/>
                    </a:schemeClr>
                  </a:solidFill>
                  <a:latin typeface="Book Antiqua" panose="02040602050305030304" pitchFamily="18" charset="0"/>
                </a:rPr>
                <a:t>Highest revenue (63M)</a:t>
              </a:r>
            </a:p>
            <a:p>
              <a:pPr marL="342900" indent="-342900">
                <a:buFont typeface="Arial" panose="020B0604020202020204" pitchFamily="34" charset="0"/>
                <a:buChar char="•"/>
              </a:pPr>
              <a:r>
                <a:rPr lang="en-US" sz="2000" dirty="0">
                  <a:solidFill>
                    <a:schemeClr val="accent2">
                      <a:lumMod val="20000"/>
                      <a:lumOff val="80000"/>
                    </a:schemeClr>
                  </a:solidFill>
                  <a:latin typeface="Book Antiqua" panose="02040602050305030304" pitchFamily="18" charset="0"/>
                </a:rPr>
                <a:t>Highest quantity purchased (75K).</a:t>
              </a:r>
              <a:endParaRPr kumimoji="0" lang="en-US" altLang="en-US" sz="2000" b="0" i="0" u="none" strike="noStrike" cap="none" normalizeH="0" baseline="0" dirty="0">
                <a:ln>
                  <a:noFill/>
                </a:ln>
                <a:solidFill>
                  <a:schemeClr val="accent4">
                    <a:lumMod val="20000"/>
                    <a:lumOff val="80000"/>
                  </a:schemeClr>
                </a:solidFill>
                <a:effectLst/>
                <a:latin typeface="Book Antiqua" panose="02040602050305030304" pitchFamily="18" charset="0"/>
              </a:endParaRPr>
            </a:p>
          </p:txBody>
        </p:sp>
        <p:sp>
          <p:nvSpPr>
            <p:cNvPr id="10" name="TextBox 9">
              <a:extLst>
                <a:ext uri="{FF2B5EF4-FFF2-40B4-BE49-F238E27FC236}">
                  <a16:creationId xmlns:a16="http://schemas.microsoft.com/office/drawing/2014/main" id="{44C014B1-3D8C-B4EB-3430-05230D055DB5}"/>
                </a:ext>
              </a:extLst>
            </p:cNvPr>
            <p:cNvSpPr txBox="1"/>
            <p:nvPr/>
          </p:nvSpPr>
          <p:spPr>
            <a:xfrm>
              <a:off x="1099820" y="2609464"/>
              <a:ext cx="6096000" cy="1165233"/>
            </a:xfrm>
            <a:prstGeom prst="rect">
              <a:avLst/>
            </a:prstGeom>
            <a:noFill/>
          </p:spPr>
          <p:txBody>
            <a:bodyPr wrap="square">
              <a:spAutoFit/>
            </a:bodyPr>
            <a:lstStyle/>
            <a:p>
              <a:r>
                <a:rPr lang="en-US" sz="2000" b="1" dirty="0">
                  <a:solidFill>
                    <a:schemeClr val="tx1">
                      <a:lumMod val="95000"/>
                      <a:lumOff val="5000"/>
                    </a:schemeClr>
                  </a:solidFill>
                </a:rPr>
                <a:t>Suggestion:</a:t>
              </a:r>
              <a:endParaRPr lang="en-US" sz="2000" dirty="0">
                <a:solidFill>
                  <a:schemeClr val="tx1">
                    <a:lumMod val="95000"/>
                    <a:lumOff val="5000"/>
                  </a:schemeClr>
                </a:solidFill>
              </a:endParaRPr>
            </a:p>
            <a:p>
              <a:pPr marL="342900" indent="-342900">
                <a:buFont typeface="Wingdings" panose="05000000000000000000" pitchFamily="2" charset="2"/>
                <a:buChar char="v"/>
              </a:pPr>
              <a:r>
                <a:rPr lang="en-US" sz="2000" dirty="0">
                  <a:solidFill>
                    <a:schemeClr val="accent4">
                      <a:lumMod val="20000"/>
                      <a:lumOff val="80000"/>
                    </a:schemeClr>
                  </a:solidFill>
                </a:rPr>
                <a:t>This is our main target customers so run social media ads and add latest fashion in product.</a:t>
              </a:r>
            </a:p>
            <a:p>
              <a:pPr marL="342900" indent="-342900">
                <a:buFont typeface="Wingdings" panose="05000000000000000000" pitchFamily="2" charset="2"/>
                <a:buChar char="v"/>
              </a:pPr>
              <a:r>
                <a:rPr lang="en-US" sz="2000" dirty="0">
                  <a:solidFill>
                    <a:schemeClr val="accent4">
                      <a:lumMod val="20000"/>
                      <a:lumOff val="80000"/>
                    </a:schemeClr>
                  </a:solidFill>
                </a:rPr>
                <a:t>Target this </a:t>
              </a:r>
              <a:r>
                <a:rPr lang="en-US" sz="2000" dirty="0" err="1">
                  <a:solidFill>
                    <a:schemeClr val="accent4">
                      <a:lumMod val="20000"/>
                      <a:lumOff val="80000"/>
                    </a:schemeClr>
                  </a:solidFill>
                </a:rPr>
                <a:t>age_cat</a:t>
              </a:r>
              <a:r>
                <a:rPr lang="en-US" sz="2000" dirty="0">
                  <a:solidFill>
                    <a:schemeClr val="accent4">
                      <a:lumMod val="20000"/>
                      <a:lumOff val="80000"/>
                    </a:schemeClr>
                  </a:solidFill>
                </a:rPr>
                <a:t> female.</a:t>
              </a:r>
            </a:p>
          </p:txBody>
        </p:sp>
      </p:grpSp>
      <p:grpSp>
        <p:nvGrpSpPr>
          <p:cNvPr id="12" name="Group 11">
            <a:extLst>
              <a:ext uri="{FF2B5EF4-FFF2-40B4-BE49-F238E27FC236}">
                <a16:creationId xmlns:a16="http://schemas.microsoft.com/office/drawing/2014/main" id="{3C4331B1-C4BA-5950-5D67-20AEA42B9343}"/>
              </a:ext>
            </a:extLst>
          </p:cNvPr>
          <p:cNvGrpSpPr/>
          <p:nvPr/>
        </p:nvGrpSpPr>
        <p:grpSpPr>
          <a:xfrm>
            <a:off x="782320" y="3861783"/>
            <a:ext cx="6413500" cy="2316212"/>
            <a:chOff x="782320" y="1452880"/>
            <a:chExt cx="6413500" cy="2316212"/>
          </a:xfrm>
        </p:grpSpPr>
        <p:sp>
          <p:nvSpPr>
            <p:cNvPr id="13" name="TextBox 12">
              <a:extLst>
                <a:ext uri="{FF2B5EF4-FFF2-40B4-BE49-F238E27FC236}">
                  <a16:creationId xmlns:a16="http://schemas.microsoft.com/office/drawing/2014/main" id="{870B3F0F-97AE-A68D-CBF4-BBF3E49B01CD}"/>
                </a:ext>
              </a:extLst>
            </p:cNvPr>
            <p:cNvSpPr txBox="1"/>
            <p:nvPr/>
          </p:nvSpPr>
          <p:spPr>
            <a:xfrm>
              <a:off x="1231900" y="1452880"/>
              <a:ext cx="982961" cy="400110"/>
            </a:xfrm>
            <a:prstGeom prst="rect">
              <a:avLst/>
            </a:prstGeom>
            <a:noFill/>
          </p:spPr>
          <p:txBody>
            <a:bodyPr wrap="none" rtlCol="0">
              <a:spAutoFit/>
            </a:bodyPr>
            <a:lstStyle/>
            <a:p>
              <a:r>
                <a:rPr lang="en-US" sz="2000" b="1" u="sng" dirty="0">
                  <a:solidFill>
                    <a:schemeClr val="tx1">
                      <a:lumMod val="95000"/>
                      <a:lumOff val="5000"/>
                    </a:schemeClr>
                  </a:solidFill>
                  <a:latin typeface="Book Antiqua" panose="02040602050305030304" pitchFamily="18" charset="0"/>
                </a:rPr>
                <a:t>Month</a:t>
              </a:r>
            </a:p>
          </p:txBody>
        </p:sp>
        <p:sp>
          <p:nvSpPr>
            <p:cNvPr id="14" name="Arrow: Right 13">
              <a:extLst>
                <a:ext uri="{FF2B5EF4-FFF2-40B4-BE49-F238E27FC236}">
                  <a16:creationId xmlns:a16="http://schemas.microsoft.com/office/drawing/2014/main" id="{3F7F4299-0B3C-C778-5A25-73DCB36AC987}"/>
                </a:ext>
              </a:extLst>
            </p:cNvPr>
            <p:cNvSpPr/>
            <p:nvPr/>
          </p:nvSpPr>
          <p:spPr>
            <a:xfrm>
              <a:off x="782320" y="1552907"/>
              <a:ext cx="449580" cy="200055"/>
            </a:xfrm>
            <a:prstGeom prst="rightArrow">
              <a:avLst/>
            </a:prstGeom>
            <a:solidFill>
              <a:schemeClr val="accent4">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a:solidFill>
                  <a:schemeClr val="accent3">
                    <a:lumMod val="75000"/>
                  </a:schemeClr>
                </a:solidFill>
              </a:endParaRPr>
            </a:p>
          </p:txBody>
        </p:sp>
        <p:sp>
          <p:nvSpPr>
            <p:cNvPr id="15" name="Rectangle 1">
              <a:extLst>
                <a:ext uri="{FF2B5EF4-FFF2-40B4-BE49-F238E27FC236}">
                  <a16:creationId xmlns:a16="http://schemas.microsoft.com/office/drawing/2014/main" id="{3231C131-2B6E-6AE9-359B-9AD571735DF4}"/>
                </a:ext>
              </a:extLst>
            </p:cNvPr>
            <p:cNvSpPr>
              <a:spLocks noChangeArrowheads="1"/>
            </p:cNvSpPr>
            <p:nvPr/>
          </p:nvSpPr>
          <p:spPr bwMode="auto">
            <a:xfrm>
              <a:off x="1099820" y="2055466"/>
              <a:ext cx="4732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accent4">
                    <a:lumMod val="20000"/>
                    <a:lumOff val="80000"/>
                  </a:schemeClr>
                </a:solidFill>
                <a:effectLst/>
                <a:latin typeface="Arial" panose="020B0604020202020204" pitchFamily="34" charset="0"/>
              </a:endParaRPr>
            </a:p>
          </p:txBody>
        </p:sp>
        <p:sp>
          <p:nvSpPr>
            <p:cNvPr id="16" name="TextBox 15">
              <a:extLst>
                <a:ext uri="{FF2B5EF4-FFF2-40B4-BE49-F238E27FC236}">
                  <a16:creationId xmlns:a16="http://schemas.microsoft.com/office/drawing/2014/main" id="{8A964961-D9A2-80EA-0AA7-C4AF52A05E88}"/>
                </a:ext>
              </a:extLst>
            </p:cNvPr>
            <p:cNvSpPr txBox="1"/>
            <p:nvPr/>
          </p:nvSpPr>
          <p:spPr>
            <a:xfrm>
              <a:off x="1099820" y="2445653"/>
              <a:ext cx="6096000" cy="1323439"/>
            </a:xfrm>
            <a:prstGeom prst="rect">
              <a:avLst/>
            </a:prstGeom>
            <a:noFill/>
          </p:spPr>
          <p:txBody>
            <a:bodyPr wrap="square">
              <a:spAutoFit/>
            </a:bodyPr>
            <a:lstStyle/>
            <a:p>
              <a:r>
                <a:rPr lang="en-US" sz="2000" b="1" dirty="0">
                  <a:solidFill>
                    <a:schemeClr val="tx1">
                      <a:lumMod val="95000"/>
                      <a:lumOff val="5000"/>
                    </a:schemeClr>
                  </a:solidFill>
                </a:rPr>
                <a:t>Suggestion:</a:t>
              </a:r>
              <a:endParaRPr lang="en-US" sz="2000" dirty="0">
                <a:solidFill>
                  <a:schemeClr val="accent2">
                    <a:lumMod val="20000"/>
                    <a:lumOff val="80000"/>
                  </a:schemeClr>
                </a:solidFill>
              </a:endParaRPr>
            </a:p>
            <a:p>
              <a:pPr marL="342900" indent="-342900">
                <a:buFont typeface="Wingdings" panose="05000000000000000000" pitchFamily="2" charset="2"/>
                <a:buChar char="v"/>
              </a:pPr>
              <a:r>
                <a:rPr lang="en-US" sz="2000" dirty="0">
                  <a:solidFill>
                    <a:schemeClr val="accent2">
                      <a:lumMod val="20000"/>
                      <a:lumOff val="80000"/>
                    </a:schemeClr>
                  </a:solidFill>
                </a:rPr>
                <a:t>find the cause why Jan and fab high perform and aply on other month.</a:t>
              </a:r>
            </a:p>
            <a:p>
              <a:pPr marL="342900" indent="-342900">
                <a:buFont typeface="Wingdings" panose="05000000000000000000" pitchFamily="2" charset="2"/>
                <a:buChar char="v"/>
              </a:pPr>
              <a:endParaRPr lang="en-US" sz="2000" dirty="0">
                <a:solidFill>
                  <a:schemeClr val="accent2">
                    <a:lumMod val="20000"/>
                    <a:lumOff val="80000"/>
                  </a:schemeClr>
                </a:solidFill>
              </a:endParaRPr>
            </a:p>
          </p:txBody>
        </p:sp>
      </p:grpSp>
      <p:sp>
        <p:nvSpPr>
          <p:cNvPr id="19" name="Rectangle 4">
            <a:extLst>
              <a:ext uri="{FF2B5EF4-FFF2-40B4-BE49-F238E27FC236}">
                <a16:creationId xmlns:a16="http://schemas.microsoft.com/office/drawing/2014/main" id="{58957865-DE98-A7D3-4E0C-50277D763AD3}"/>
              </a:ext>
            </a:extLst>
          </p:cNvPr>
          <p:cNvSpPr>
            <a:spLocks noChangeArrowheads="1"/>
          </p:cNvSpPr>
          <p:nvPr/>
        </p:nvSpPr>
        <p:spPr bwMode="auto">
          <a:xfrm>
            <a:off x="1231900" y="4256085"/>
            <a:ext cx="541045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a:buFont typeface="Wingdings" panose="05000000000000000000" pitchFamily="2" charset="2"/>
              <a:buChar char="Ø"/>
            </a:pPr>
            <a:r>
              <a:rPr lang="en-US" b="1" dirty="0">
                <a:solidFill>
                  <a:schemeClr val="accent2">
                    <a:lumMod val="20000"/>
                    <a:lumOff val="80000"/>
                  </a:schemeClr>
                </a:solidFill>
                <a:latin typeface="Book Antiqua" panose="02040602050305030304" pitchFamily="18" charset="0"/>
              </a:rPr>
              <a:t>High Months: January (30M), February (28.9M)</a:t>
            </a:r>
          </a:p>
          <a:p>
            <a:pPr marL="285750" indent="-285750">
              <a:buFont typeface="Wingdings" panose="05000000000000000000" pitchFamily="2" charset="2"/>
              <a:buChar char="Ø"/>
            </a:pPr>
            <a:r>
              <a:rPr lang="en-US" b="1" dirty="0">
                <a:solidFill>
                  <a:schemeClr val="accent2">
                    <a:lumMod val="20000"/>
                    <a:lumOff val="80000"/>
                  </a:schemeClr>
                </a:solidFill>
                <a:latin typeface="Book Antiqua" panose="02040602050305030304" pitchFamily="18" charset="0"/>
              </a:rPr>
              <a:t>Lowest Month: November (18.2M)</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accent2">
                  <a:lumMod val="20000"/>
                  <a:lumOff val="80000"/>
                </a:schemeClr>
              </a:solidFill>
              <a:effectLst/>
              <a:latin typeface="Arial" panose="020B0604020202020204" pitchFamily="34" charset="0"/>
            </a:endParaRPr>
          </a:p>
        </p:txBody>
      </p:sp>
    </p:spTree>
    <p:extLst>
      <p:ext uri="{BB962C8B-B14F-4D97-AF65-F5344CB8AC3E}">
        <p14:creationId xmlns:p14="http://schemas.microsoft.com/office/powerpoint/2010/main" val="1490553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A0FE8F-9E35-193F-B577-66D579406CC5}"/>
            </a:ext>
          </a:extLst>
        </p:cNvPr>
        <p:cNvGrpSpPr/>
        <p:nvPr/>
      </p:nvGrpSpPr>
      <p:grpSpPr>
        <a:xfrm>
          <a:off x="0" y="0"/>
          <a:ext cx="0" cy="0"/>
          <a:chOff x="0" y="0"/>
          <a:chExt cx="0" cy="0"/>
        </a:xfrm>
      </p:grpSpPr>
      <p:grpSp>
        <p:nvGrpSpPr>
          <p:cNvPr id="6" name="Group 5">
            <a:extLst>
              <a:ext uri="{FF2B5EF4-FFF2-40B4-BE49-F238E27FC236}">
                <a16:creationId xmlns:a16="http://schemas.microsoft.com/office/drawing/2014/main" id="{E9D500AA-63BE-630E-541B-99DAEB73D7A7}"/>
              </a:ext>
            </a:extLst>
          </p:cNvPr>
          <p:cNvGrpSpPr/>
          <p:nvPr/>
        </p:nvGrpSpPr>
        <p:grpSpPr>
          <a:xfrm>
            <a:off x="238760" y="470832"/>
            <a:ext cx="6649720" cy="584775"/>
            <a:chOff x="121920" y="383252"/>
            <a:chExt cx="6649720" cy="584775"/>
          </a:xfrm>
        </p:grpSpPr>
        <p:sp>
          <p:nvSpPr>
            <p:cNvPr id="7" name="TextBox 6">
              <a:extLst>
                <a:ext uri="{FF2B5EF4-FFF2-40B4-BE49-F238E27FC236}">
                  <a16:creationId xmlns:a16="http://schemas.microsoft.com/office/drawing/2014/main" id="{87E95C0F-DD18-0A55-9138-0A1C0C354EAB}"/>
                </a:ext>
              </a:extLst>
            </p:cNvPr>
            <p:cNvSpPr txBox="1"/>
            <p:nvPr/>
          </p:nvSpPr>
          <p:spPr>
            <a:xfrm>
              <a:off x="1115060" y="383252"/>
              <a:ext cx="5656580" cy="584775"/>
            </a:xfrm>
            <a:prstGeom prst="rect">
              <a:avLst/>
            </a:prstGeom>
            <a:noFill/>
          </p:spPr>
          <p:txBody>
            <a:bodyPr wrap="square">
              <a:spAutoFit/>
            </a:bodyPr>
            <a:lstStyle/>
            <a:p>
              <a:r>
                <a:rPr lang="en-US" sz="3200" b="1" u="sng" dirty="0">
                  <a:solidFill>
                    <a:schemeClr val="bg1"/>
                  </a:solidFill>
                  <a:latin typeface="Book Antiqua" panose="02040602050305030304" pitchFamily="18" charset="0"/>
                </a:rPr>
                <a:t>Insights And Suggestions  </a:t>
              </a:r>
              <a:endParaRPr lang="en-IN" sz="2400" b="1" u="sng" dirty="0">
                <a:solidFill>
                  <a:schemeClr val="bg1"/>
                </a:solidFill>
                <a:latin typeface="Book Antiqua" panose="02040602050305030304" pitchFamily="18" charset="0"/>
              </a:endParaRPr>
            </a:p>
          </p:txBody>
        </p:sp>
        <p:sp>
          <p:nvSpPr>
            <p:cNvPr id="8" name="Arrow: Pentagon 7">
              <a:extLst>
                <a:ext uri="{FF2B5EF4-FFF2-40B4-BE49-F238E27FC236}">
                  <a16:creationId xmlns:a16="http://schemas.microsoft.com/office/drawing/2014/main" id="{873A3497-B2F4-1AF2-19B5-FF4BEE8CB392}"/>
                </a:ext>
              </a:extLst>
            </p:cNvPr>
            <p:cNvSpPr/>
            <p:nvPr/>
          </p:nvSpPr>
          <p:spPr>
            <a:xfrm>
              <a:off x="121920" y="558799"/>
              <a:ext cx="861060" cy="233680"/>
            </a:xfrm>
            <a:prstGeom prst="homePlat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 name="Group 10">
            <a:extLst>
              <a:ext uri="{FF2B5EF4-FFF2-40B4-BE49-F238E27FC236}">
                <a16:creationId xmlns:a16="http://schemas.microsoft.com/office/drawing/2014/main" id="{6C003847-C0F9-5DB7-E5DC-C0745629EE07}"/>
              </a:ext>
            </a:extLst>
          </p:cNvPr>
          <p:cNvGrpSpPr/>
          <p:nvPr/>
        </p:nvGrpSpPr>
        <p:grpSpPr>
          <a:xfrm>
            <a:off x="782320" y="1055607"/>
            <a:ext cx="8563668" cy="2329278"/>
            <a:chOff x="782320" y="1452880"/>
            <a:chExt cx="8563668" cy="2050833"/>
          </a:xfrm>
        </p:grpSpPr>
        <p:sp>
          <p:nvSpPr>
            <p:cNvPr id="2" name="TextBox 1">
              <a:extLst>
                <a:ext uri="{FF2B5EF4-FFF2-40B4-BE49-F238E27FC236}">
                  <a16:creationId xmlns:a16="http://schemas.microsoft.com/office/drawing/2014/main" id="{CFCB772E-F6A2-C7DF-0028-1FCA993BAA2D}"/>
                </a:ext>
              </a:extLst>
            </p:cNvPr>
            <p:cNvSpPr txBox="1"/>
            <p:nvPr/>
          </p:nvSpPr>
          <p:spPr>
            <a:xfrm>
              <a:off x="1231900" y="1452880"/>
              <a:ext cx="2050561" cy="352280"/>
            </a:xfrm>
            <a:prstGeom prst="rect">
              <a:avLst/>
            </a:prstGeom>
            <a:noFill/>
          </p:spPr>
          <p:txBody>
            <a:bodyPr wrap="none" rtlCol="0">
              <a:spAutoFit/>
            </a:bodyPr>
            <a:lstStyle/>
            <a:p>
              <a:r>
                <a:rPr lang="en-US" sz="2000" b="1" u="sng" dirty="0">
                  <a:solidFill>
                    <a:schemeClr val="tx1">
                      <a:lumMod val="95000"/>
                      <a:lumOff val="5000"/>
                    </a:schemeClr>
                  </a:solidFill>
                  <a:latin typeface="Book Antiqua" panose="02040602050305030304" pitchFamily="18" charset="0"/>
                </a:rPr>
                <a:t>Week Day Wise</a:t>
              </a:r>
              <a:endParaRPr lang="en-IN" sz="2000" b="1" u="sng" dirty="0">
                <a:solidFill>
                  <a:schemeClr val="tx1">
                    <a:lumMod val="95000"/>
                    <a:lumOff val="5000"/>
                  </a:schemeClr>
                </a:solidFill>
                <a:latin typeface="Book Antiqua" panose="02040602050305030304" pitchFamily="18" charset="0"/>
              </a:endParaRPr>
            </a:p>
          </p:txBody>
        </p:sp>
        <p:sp>
          <p:nvSpPr>
            <p:cNvPr id="3" name="Arrow: Right 2">
              <a:extLst>
                <a:ext uri="{FF2B5EF4-FFF2-40B4-BE49-F238E27FC236}">
                  <a16:creationId xmlns:a16="http://schemas.microsoft.com/office/drawing/2014/main" id="{BAC567EA-1A0B-A02A-03EF-1CFE831C3B84}"/>
                </a:ext>
              </a:extLst>
            </p:cNvPr>
            <p:cNvSpPr/>
            <p:nvPr/>
          </p:nvSpPr>
          <p:spPr>
            <a:xfrm>
              <a:off x="782320" y="1552907"/>
              <a:ext cx="449580" cy="200055"/>
            </a:xfrm>
            <a:prstGeom prst="rightArrow">
              <a:avLst/>
            </a:prstGeom>
            <a:solidFill>
              <a:schemeClr val="accent4">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a:solidFill>
                  <a:schemeClr val="accent3">
                    <a:lumMod val="75000"/>
                  </a:schemeClr>
                </a:solidFill>
              </a:endParaRPr>
            </a:p>
          </p:txBody>
        </p:sp>
        <p:sp>
          <p:nvSpPr>
            <p:cNvPr id="4" name="Rectangle 1">
              <a:extLst>
                <a:ext uri="{FF2B5EF4-FFF2-40B4-BE49-F238E27FC236}">
                  <a16:creationId xmlns:a16="http://schemas.microsoft.com/office/drawing/2014/main" id="{80BA4642-D6F8-F0EC-9AA0-E9440F593B68}"/>
                </a:ext>
              </a:extLst>
            </p:cNvPr>
            <p:cNvSpPr>
              <a:spLocks noChangeArrowheads="1"/>
            </p:cNvSpPr>
            <p:nvPr/>
          </p:nvSpPr>
          <p:spPr bwMode="auto">
            <a:xfrm>
              <a:off x="1099820" y="1943889"/>
              <a:ext cx="8246168" cy="62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indent="-342900">
                <a:buFont typeface="Wingdings" panose="05000000000000000000" pitchFamily="2" charset="2"/>
                <a:buChar char="Ø"/>
              </a:pPr>
              <a:r>
                <a:rPr lang="en-US" sz="2000" b="1" dirty="0">
                  <a:solidFill>
                    <a:schemeClr val="accent2">
                      <a:lumMod val="20000"/>
                      <a:lumOff val="80000"/>
                    </a:schemeClr>
                  </a:solidFill>
                  <a:latin typeface="Book Antiqua" panose="02040602050305030304" pitchFamily="18" charset="0"/>
                </a:rPr>
                <a:t>18–30 Monday has the highest revenue (37.3M).</a:t>
              </a:r>
            </a:p>
            <a:p>
              <a:pPr marL="342900" indent="-342900">
                <a:buFont typeface="Wingdings" panose="05000000000000000000" pitchFamily="2" charset="2"/>
                <a:buChar char="Ø"/>
              </a:pPr>
              <a:r>
                <a:rPr lang="en-US" sz="2000" b="1" dirty="0">
                  <a:solidFill>
                    <a:schemeClr val="accent2">
                      <a:lumMod val="20000"/>
                      <a:lumOff val="80000"/>
                    </a:schemeClr>
                  </a:solidFill>
                  <a:latin typeface="Book Antiqua" panose="02040602050305030304" pitchFamily="18" charset="0"/>
                </a:rPr>
                <a:t>Revenue decreases through the week, lowest on Saturday (35.2M).</a:t>
              </a:r>
              <a:endParaRPr lang="en-US" sz="2000" dirty="0">
                <a:solidFill>
                  <a:schemeClr val="accent2">
                    <a:lumMod val="20000"/>
                    <a:lumOff val="80000"/>
                  </a:schemeClr>
                </a:solidFill>
                <a:latin typeface="Book Antiqua" panose="02040602050305030304" pitchFamily="18" charset="0"/>
              </a:endParaRPr>
            </a:p>
          </p:txBody>
        </p:sp>
        <p:sp>
          <p:nvSpPr>
            <p:cNvPr id="10" name="TextBox 9">
              <a:extLst>
                <a:ext uri="{FF2B5EF4-FFF2-40B4-BE49-F238E27FC236}">
                  <a16:creationId xmlns:a16="http://schemas.microsoft.com/office/drawing/2014/main" id="{F4E52C99-2309-16D0-33FF-2FCCF86C434B}"/>
                </a:ext>
              </a:extLst>
            </p:cNvPr>
            <p:cNvSpPr txBox="1"/>
            <p:nvPr/>
          </p:nvSpPr>
          <p:spPr>
            <a:xfrm>
              <a:off x="1099820" y="2609464"/>
              <a:ext cx="6096000" cy="894249"/>
            </a:xfrm>
            <a:prstGeom prst="rect">
              <a:avLst/>
            </a:prstGeom>
            <a:noFill/>
          </p:spPr>
          <p:txBody>
            <a:bodyPr wrap="square">
              <a:spAutoFit/>
            </a:bodyPr>
            <a:lstStyle/>
            <a:p>
              <a:r>
                <a:rPr lang="en-US" sz="2000" b="1" dirty="0">
                  <a:solidFill>
                    <a:schemeClr val="tx1">
                      <a:lumMod val="95000"/>
                      <a:lumOff val="5000"/>
                    </a:schemeClr>
                  </a:solidFill>
                </a:rPr>
                <a:t>Suggestion:</a:t>
              </a:r>
              <a:endParaRPr lang="en-US" sz="2000" dirty="0">
                <a:solidFill>
                  <a:schemeClr val="tx1">
                    <a:lumMod val="95000"/>
                    <a:lumOff val="5000"/>
                  </a:schemeClr>
                </a:solidFill>
              </a:endParaRPr>
            </a:p>
            <a:p>
              <a:pPr marL="342900" indent="-342900">
                <a:buFont typeface="Wingdings" panose="05000000000000000000" pitchFamily="2" charset="2"/>
                <a:buChar char="v"/>
              </a:pPr>
              <a:r>
                <a:rPr lang="en-US" sz="2000" dirty="0">
                  <a:solidFill>
                    <a:schemeClr val="accent4">
                      <a:lumMod val="20000"/>
                      <a:lumOff val="80000"/>
                    </a:schemeClr>
                  </a:solidFill>
                </a:rPr>
                <a:t>This is a normal. Most businesses Peak on Weekends.</a:t>
              </a:r>
            </a:p>
          </p:txBody>
        </p:sp>
      </p:grpSp>
      <p:grpSp>
        <p:nvGrpSpPr>
          <p:cNvPr id="12" name="Group 11">
            <a:extLst>
              <a:ext uri="{FF2B5EF4-FFF2-40B4-BE49-F238E27FC236}">
                <a16:creationId xmlns:a16="http://schemas.microsoft.com/office/drawing/2014/main" id="{CF707C13-90D5-1938-A7C9-1D4F4DE3607B}"/>
              </a:ext>
            </a:extLst>
          </p:cNvPr>
          <p:cNvGrpSpPr/>
          <p:nvPr/>
        </p:nvGrpSpPr>
        <p:grpSpPr>
          <a:xfrm>
            <a:off x="853440" y="3668743"/>
            <a:ext cx="6413500" cy="2008436"/>
            <a:chOff x="782320" y="1452880"/>
            <a:chExt cx="6413500" cy="2008436"/>
          </a:xfrm>
        </p:grpSpPr>
        <p:sp>
          <p:nvSpPr>
            <p:cNvPr id="13" name="TextBox 12">
              <a:extLst>
                <a:ext uri="{FF2B5EF4-FFF2-40B4-BE49-F238E27FC236}">
                  <a16:creationId xmlns:a16="http://schemas.microsoft.com/office/drawing/2014/main" id="{33635550-915C-AC53-02C7-9751FFE394B8}"/>
                </a:ext>
              </a:extLst>
            </p:cNvPr>
            <p:cNvSpPr txBox="1"/>
            <p:nvPr/>
          </p:nvSpPr>
          <p:spPr>
            <a:xfrm>
              <a:off x="1231900" y="1452880"/>
              <a:ext cx="2201244" cy="400110"/>
            </a:xfrm>
            <a:prstGeom prst="rect">
              <a:avLst/>
            </a:prstGeom>
            <a:noFill/>
          </p:spPr>
          <p:txBody>
            <a:bodyPr wrap="none" rtlCol="0">
              <a:spAutoFit/>
            </a:bodyPr>
            <a:lstStyle/>
            <a:p>
              <a:r>
                <a:rPr lang="en-US" sz="2000" b="1" u="sng" dirty="0">
                  <a:solidFill>
                    <a:schemeClr val="tx1">
                      <a:lumMod val="95000"/>
                      <a:lumOff val="5000"/>
                    </a:schemeClr>
                  </a:solidFill>
                  <a:latin typeface="Book Antiqua" panose="02040602050305030304" pitchFamily="18" charset="0"/>
                </a:rPr>
                <a:t>Payment Method</a:t>
              </a:r>
            </a:p>
          </p:txBody>
        </p:sp>
        <p:sp>
          <p:nvSpPr>
            <p:cNvPr id="14" name="Arrow: Right 13">
              <a:extLst>
                <a:ext uri="{FF2B5EF4-FFF2-40B4-BE49-F238E27FC236}">
                  <a16:creationId xmlns:a16="http://schemas.microsoft.com/office/drawing/2014/main" id="{6F5A6BFF-E8AA-D9CD-E66A-889128C257F1}"/>
                </a:ext>
              </a:extLst>
            </p:cNvPr>
            <p:cNvSpPr/>
            <p:nvPr/>
          </p:nvSpPr>
          <p:spPr>
            <a:xfrm>
              <a:off x="782320" y="1552907"/>
              <a:ext cx="449580" cy="200055"/>
            </a:xfrm>
            <a:prstGeom prst="rightArrow">
              <a:avLst/>
            </a:prstGeom>
            <a:solidFill>
              <a:schemeClr val="accent4">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a:solidFill>
                  <a:schemeClr val="accent3">
                    <a:lumMod val="75000"/>
                  </a:schemeClr>
                </a:solidFill>
              </a:endParaRPr>
            </a:p>
          </p:txBody>
        </p:sp>
        <p:sp>
          <p:nvSpPr>
            <p:cNvPr id="15" name="Rectangle 1">
              <a:extLst>
                <a:ext uri="{FF2B5EF4-FFF2-40B4-BE49-F238E27FC236}">
                  <a16:creationId xmlns:a16="http://schemas.microsoft.com/office/drawing/2014/main" id="{E93151CB-1469-9EEC-33D3-9A7ED875FD25}"/>
                </a:ext>
              </a:extLst>
            </p:cNvPr>
            <p:cNvSpPr>
              <a:spLocks noChangeArrowheads="1"/>
            </p:cNvSpPr>
            <p:nvPr/>
          </p:nvSpPr>
          <p:spPr bwMode="auto">
            <a:xfrm>
              <a:off x="1099820" y="2055466"/>
              <a:ext cx="4732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accent4">
                    <a:lumMod val="20000"/>
                    <a:lumOff val="80000"/>
                  </a:schemeClr>
                </a:solidFill>
                <a:effectLst/>
                <a:latin typeface="Arial" panose="020B0604020202020204" pitchFamily="34" charset="0"/>
              </a:endParaRPr>
            </a:p>
          </p:txBody>
        </p:sp>
        <p:sp>
          <p:nvSpPr>
            <p:cNvPr id="16" name="TextBox 15">
              <a:extLst>
                <a:ext uri="{FF2B5EF4-FFF2-40B4-BE49-F238E27FC236}">
                  <a16:creationId xmlns:a16="http://schemas.microsoft.com/office/drawing/2014/main" id="{25C3FADA-38EB-487A-BE25-FD440BE2A684}"/>
                </a:ext>
              </a:extLst>
            </p:cNvPr>
            <p:cNvSpPr txBox="1"/>
            <p:nvPr/>
          </p:nvSpPr>
          <p:spPr>
            <a:xfrm>
              <a:off x="1099820" y="2445653"/>
              <a:ext cx="6096000" cy="1015663"/>
            </a:xfrm>
            <a:prstGeom prst="rect">
              <a:avLst/>
            </a:prstGeom>
            <a:noFill/>
          </p:spPr>
          <p:txBody>
            <a:bodyPr wrap="square">
              <a:spAutoFit/>
            </a:bodyPr>
            <a:lstStyle/>
            <a:p>
              <a:r>
                <a:rPr lang="en-US" sz="2000" b="1" dirty="0">
                  <a:solidFill>
                    <a:schemeClr val="tx1">
                      <a:lumMod val="95000"/>
                      <a:lumOff val="5000"/>
                    </a:schemeClr>
                  </a:solidFill>
                </a:rPr>
                <a:t>Suggestion:</a:t>
              </a:r>
              <a:endParaRPr lang="en-US" sz="2000" dirty="0">
                <a:solidFill>
                  <a:schemeClr val="accent2">
                    <a:lumMod val="20000"/>
                    <a:lumOff val="80000"/>
                  </a:schemeClr>
                </a:solidFill>
              </a:endParaRPr>
            </a:p>
            <a:p>
              <a:pPr marL="342900" indent="-342900">
                <a:buFont typeface="Wingdings" panose="05000000000000000000" pitchFamily="2" charset="2"/>
                <a:buChar char="v"/>
              </a:pPr>
              <a:r>
                <a:rPr lang="en-US" sz="2000" dirty="0">
                  <a:solidFill>
                    <a:schemeClr val="accent2">
                      <a:lumMod val="20000"/>
                      <a:lumOff val="80000"/>
                    </a:schemeClr>
                  </a:solidFill>
                </a:rPr>
                <a:t>Increase digital payment for reduce cash dependency.</a:t>
              </a:r>
            </a:p>
          </p:txBody>
        </p:sp>
      </p:grpSp>
      <p:sp>
        <p:nvSpPr>
          <p:cNvPr id="19" name="Rectangle 4">
            <a:extLst>
              <a:ext uri="{FF2B5EF4-FFF2-40B4-BE49-F238E27FC236}">
                <a16:creationId xmlns:a16="http://schemas.microsoft.com/office/drawing/2014/main" id="{6E0F2DFB-1119-933B-29A1-3A7390A91C5A}"/>
              </a:ext>
            </a:extLst>
          </p:cNvPr>
          <p:cNvSpPr>
            <a:spLocks noChangeArrowheads="1"/>
          </p:cNvSpPr>
          <p:nvPr/>
        </p:nvSpPr>
        <p:spPr bwMode="auto">
          <a:xfrm>
            <a:off x="1231900" y="4053949"/>
            <a:ext cx="809067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a:buFont typeface="Wingdings" panose="05000000000000000000" pitchFamily="2" charset="2"/>
              <a:buChar char="Ø"/>
            </a:pPr>
            <a:r>
              <a:rPr lang="en-US" b="1" dirty="0">
                <a:solidFill>
                  <a:schemeClr val="accent2">
                    <a:lumMod val="20000"/>
                    <a:lumOff val="80000"/>
                  </a:schemeClr>
                </a:solidFill>
                <a:latin typeface="Book Antiqua" panose="02040602050305030304" pitchFamily="18" charset="0"/>
              </a:rPr>
              <a:t>Cash is the most used method (113M total), especially among females.</a:t>
            </a:r>
          </a:p>
          <a:p>
            <a:pPr marL="285750" indent="-285750">
              <a:buFont typeface="Wingdings" panose="05000000000000000000" pitchFamily="2" charset="2"/>
              <a:buChar char="Ø"/>
            </a:pPr>
            <a:r>
              <a:rPr lang="en-US" b="1" dirty="0">
                <a:solidFill>
                  <a:schemeClr val="accent2">
                    <a:lumMod val="20000"/>
                    <a:lumOff val="80000"/>
                  </a:schemeClr>
                </a:solidFill>
                <a:latin typeface="Book Antiqua" panose="02040602050305030304" pitchFamily="18" charset="0"/>
              </a:rPr>
              <a:t>Debit Card is the least used.</a:t>
            </a:r>
          </a:p>
        </p:txBody>
      </p:sp>
    </p:spTree>
    <p:extLst>
      <p:ext uri="{BB962C8B-B14F-4D97-AF65-F5344CB8AC3E}">
        <p14:creationId xmlns:p14="http://schemas.microsoft.com/office/powerpoint/2010/main" val="1310680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539A3-D52F-8141-3103-FB44AE8A903A}"/>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CC05D545-A985-0809-FB44-D2B5F6F5D5F4}"/>
              </a:ext>
            </a:extLst>
          </p:cNvPr>
          <p:cNvSpPr txBox="1"/>
          <p:nvPr/>
        </p:nvSpPr>
        <p:spPr>
          <a:xfrm>
            <a:off x="1115060" y="383252"/>
            <a:ext cx="2654300" cy="584775"/>
          </a:xfrm>
          <a:prstGeom prst="rect">
            <a:avLst/>
          </a:prstGeom>
          <a:noFill/>
        </p:spPr>
        <p:txBody>
          <a:bodyPr wrap="square">
            <a:spAutoFit/>
          </a:bodyPr>
          <a:lstStyle/>
          <a:p>
            <a:r>
              <a:rPr lang="en-US" sz="3200" b="1" u="sng" dirty="0">
                <a:solidFill>
                  <a:schemeClr val="bg1"/>
                </a:solidFill>
                <a:latin typeface="Book Antiqua" panose="02040602050305030304" pitchFamily="18" charset="0"/>
              </a:rPr>
              <a:t>About Data</a:t>
            </a:r>
            <a:endParaRPr lang="en-IN" sz="2400" b="1" u="sng" dirty="0">
              <a:solidFill>
                <a:schemeClr val="bg1"/>
              </a:solidFill>
              <a:latin typeface="Book Antiqua" panose="02040602050305030304" pitchFamily="18" charset="0"/>
            </a:endParaRPr>
          </a:p>
        </p:txBody>
      </p:sp>
      <p:sp>
        <p:nvSpPr>
          <p:cNvPr id="13" name="Arrow: Pentagon 12">
            <a:extLst>
              <a:ext uri="{FF2B5EF4-FFF2-40B4-BE49-F238E27FC236}">
                <a16:creationId xmlns:a16="http://schemas.microsoft.com/office/drawing/2014/main" id="{B351F535-5013-9F34-3DFA-909904E62D93}"/>
              </a:ext>
            </a:extLst>
          </p:cNvPr>
          <p:cNvSpPr/>
          <p:nvPr/>
        </p:nvSpPr>
        <p:spPr>
          <a:xfrm>
            <a:off x="121920" y="558799"/>
            <a:ext cx="861060" cy="233680"/>
          </a:xfrm>
          <a:prstGeom prst="homePlat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DA11810-32D6-10AD-1B02-AD7D5DD14D42}"/>
              </a:ext>
            </a:extLst>
          </p:cNvPr>
          <p:cNvSpPr txBox="1"/>
          <p:nvPr/>
        </p:nvSpPr>
        <p:spPr>
          <a:xfrm>
            <a:off x="1115060" y="1219200"/>
            <a:ext cx="9898380" cy="2250744"/>
          </a:xfrm>
          <a:prstGeom prst="rect">
            <a:avLst/>
          </a:prstGeom>
          <a:noFill/>
        </p:spPr>
        <p:txBody>
          <a:bodyPr wrap="square">
            <a:spAutoFit/>
          </a:bodyPr>
          <a:lstStyle/>
          <a:p>
            <a:pPr marL="0" marR="0" algn="just">
              <a:lnSpc>
                <a:spcPct val="107000"/>
              </a:lnSpc>
              <a:spcAft>
                <a:spcPts val="800"/>
              </a:spcAft>
            </a:pPr>
            <a:r>
              <a:rPr lang="en-IN" sz="2200" b="1" dirty="0">
                <a:solidFill>
                  <a:schemeClr val="accent2">
                    <a:lumMod val="20000"/>
                    <a:lumOff val="80000"/>
                  </a:schemeClr>
                </a:solidFill>
                <a:effectLst/>
                <a:latin typeface="Book Antiqua" panose="02040602050305030304" pitchFamily="18" charset="0"/>
                <a:ea typeface="Book Antiqua" panose="02040602050305030304" pitchFamily="18" charset="0"/>
                <a:cs typeface="Book Antiqua" panose="02040602050305030304" pitchFamily="18" charset="0"/>
              </a:rPr>
              <a:t>This dataset contains shopping information from 10 different shopping malls between 2021 and 2023. We have gathered data from various age groups and genders to provide a comprehensive view of shopping habits in Istanbul. The dataset includes essential information such as invoice numbers, customer IDs, age, gender, payment methods, product categories, quantity, price, order dates, and shopping mall locations. </a:t>
            </a:r>
            <a:endParaRPr lang="en-IN" sz="2200" b="1" dirty="0">
              <a:solidFill>
                <a:schemeClr val="accent2">
                  <a:lumMod val="20000"/>
                  <a:lumOff val="80000"/>
                </a:schemeClr>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921855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EF0DD-E026-0FFF-872A-AE4B2ECDEEC4}"/>
            </a:ext>
          </a:extLst>
        </p:cNvPr>
        <p:cNvGrpSpPr/>
        <p:nvPr/>
      </p:nvGrpSpPr>
      <p:grpSpPr>
        <a:xfrm>
          <a:off x="0" y="0"/>
          <a:ext cx="0" cy="0"/>
          <a:chOff x="0" y="0"/>
          <a:chExt cx="0" cy="0"/>
        </a:xfrm>
      </p:grpSpPr>
      <p:grpSp>
        <p:nvGrpSpPr>
          <p:cNvPr id="6" name="Group 5">
            <a:extLst>
              <a:ext uri="{FF2B5EF4-FFF2-40B4-BE49-F238E27FC236}">
                <a16:creationId xmlns:a16="http://schemas.microsoft.com/office/drawing/2014/main" id="{93BD4712-40FA-F1E1-3AB2-721700015BCF}"/>
              </a:ext>
            </a:extLst>
          </p:cNvPr>
          <p:cNvGrpSpPr/>
          <p:nvPr/>
        </p:nvGrpSpPr>
        <p:grpSpPr>
          <a:xfrm>
            <a:off x="238760" y="470832"/>
            <a:ext cx="6649720" cy="584775"/>
            <a:chOff x="121920" y="383252"/>
            <a:chExt cx="6649720" cy="584775"/>
          </a:xfrm>
        </p:grpSpPr>
        <p:sp>
          <p:nvSpPr>
            <p:cNvPr id="7" name="TextBox 6">
              <a:extLst>
                <a:ext uri="{FF2B5EF4-FFF2-40B4-BE49-F238E27FC236}">
                  <a16:creationId xmlns:a16="http://schemas.microsoft.com/office/drawing/2014/main" id="{13AB4283-EEB9-29A6-0A17-34D0F1C7FBE6}"/>
                </a:ext>
              </a:extLst>
            </p:cNvPr>
            <p:cNvSpPr txBox="1"/>
            <p:nvPr/>
          </p:nvSpPr>
          <p:spPr>
            <a:xfrm>
              <a:off x="1115060" y="383252"/>
              <a:ext cx="5656580" cy="584775"/>
            </a:xfrm>
            <a:prstGeom prst="rect">
              <a:avLst/>
            </a:prstGeom>
            <a:noFill/>
          </p:spPr>
          <p:txBody>
            <a:bodyPr wrap="square">
              <a:spAutoFit/>
            </a:bodyPr>
            <a:lstStyle/>
            <a:p>
              <a:r>
                <a:rPr lang="en-US" sz="3200" b="1" u="sng" dirty="0">
                  <a:solidFill>
                    <a:schemeClr val="bg1"/>
                  </a:solidFill>
                  <a:latin typeface="Book Antiqua" panose="02040602050305030304" pitchFamily="18" charset="0"/>
                </a:rPr>
                <a:t>Insights And Suggestions  </a:t>
              </a:r>
              <a:endParaRPr lang="en-IN" sz="2400" b="1" u="sng" dirty="0">
                <a:solidFill>
                  <a:schemeClr val="bg1"/>
                </a:solidFill>
                <a:latin typeface="Book Antiqua" panose="02040602050305030304" pitchFamily="18" charset="0"/>
              </a:endParaRPr>
            </a:p>
          </p:txBody>
        </p:sp>
        <p:sp>
          <p:nvSpPr>
            <p:cNvPr id="8" name="Arrow: Pentagon 7">
              <a:extLst>
                <a:ext uri="{FF2B5EF4-FFF2-40B4-BE49-F238E27FC236}">
                  <a16:creationId xmlns:a16="http://schemas.microsoft.com/office/drawing/2014/main" id="{2E8BF71A-05E4-BF98-CC90-B7B6BDDF4C04}"/>
                </a:ext>
              </a:extLst>
            </p:cNvPr>
            <p:cNvSpPr/>
            <p:nvPr/>
          </p:nvSpPr>
          <p:spPr>
            <a:xfrm>
              <a:off x="121920" y="558799"/>
              <a:ext cx="861060" cy="233680"/>
            </a:xfrm>
            <a:prstGeom prst="homePlat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 name="Group 10">
            <a:extLst>
              <a:ext uri="{FF2B5EF4-FFF2-40B4-BE49-F238E27FC236}">
                <a16:creationId xmlns:a16="http://schemas.microsoft.com/office/drawing/2014/main" id="{2084637A-15CB-4D50-1595-50A32055BA3F}"/>
              </a:ext>
            </a:extLst>
          </p:cNvPr>
          <p:cNvGrpSpPr/>
          <p:nvPr/>
        </p:nvGrpSpPr>
        <p:grpSpPr>
          <a:xfrm>
            <a:off x="782320" y="1247946"/>
            <a:ext cx="6413500" cy="2172247"/>
            <a:chOff x="782320" y="1452880"/>
            <a:chExt cx="6413500" cy="2172247"/>
          </a:xfrm>
        </p:grpSpPr>
        <p:sp>
          <p:nvSpPr>
            <p:cNvPr id="2" name="TextBox 1">
              <a:extLst>
                <a:ext uri="{FF2B5EF4-FFF2-40B4-BE49-F238E27FC236}">
                  <a16:creationId xmlns:a16="http://schemas.microsoft.com/office/drawing/2014/main" id="{2A01643C-1440-59D2-512F-7172145B4D2C}"/>
                </a:ext>
              </a:extLst>
            </p:cNvPr>
            <p:cNvSpPr txBox="1"/>
            <p:nvPr/>
          </p:nvSpPr>
          <p:spPr>
            <a:xfrm>
              <a:off x="1231900" y="1452880"/>
              <a:ext cx="1930337" cy="400110"/>
            </a:xfrm>
            <a:prstGeom prst="rect">
              <a:avLst/>
            </a:prstGeom>
            <a:noFill/>
          </p:spPr>
          <p:txBody>
            <a:bodyPr wrap="none" rtlCol="0">
              <a:spAutoFit/>
            </a:bodyPr>
            <a:lstStyle/>
            <a:p>
              <a:r>
                <a:rPr lang="en-US" sz="2000" b="1" u="sng" dirty="0">
                  <a:solidFill>
                    <a:schemeClr val="tx1">
                      <a:lumMod val="95000"/>
                      <a:lumOff val="5000"/>
                    </a:schemeClr>
                  </a:solidFill>
                  <a:latin typeface="Book Antiqua" panose="02040602050305030304" pitchFamily="18" charset="0"/>
                </a:rPr>
                <a:t>Shopping mall</a:t>
              </a:r>
              <a:endParaRPr lang="en-IN" sz="2000" b="1" u="sng" dirty="0">
                <a:solidFill>
                  <a:schemeClr val="tx1">
                    <a:lumMod val="95000"/>
                    <a:lumOff val="5000"/>
                  </a:schemeClr>
                </a:solidFill>
                <a:latin typeface="Book Antiqua" panose="02040602050305030304" pitchFamily="18" charset="0"/>
              </a:endParaRPr>
            </a:p>
          </p:txBody>
        </p:sp>
        <p:sp>
          <p:nvSpPr>
            <p:cNvPr id="3" name="Arrow: Right 2">
              <a:extLst>
                <a:ext uri="{FF2B5EF4-FFF2-40B4-BE49-F238E27FC236}">
                  <a16:creationId xmlns:a16="http://schemas.microsoft.com/office/drawing/2014/main" id="{7C935AEB-BEC9-A57C-4647-9F46EDA821B5}"/>
                </a:ext>
              </a:extLst>
            </p:cNvPr>
            <p:cNvSpPr/>
            <p:nvPr/>
          </p:nvSpPr>
          <p:spPr>
            <a:xfrm>
              <a:off x="782320" y="1552907"/>
              <a:ext cx="449580" cy="200055"/>
            </a:xfrm>
            <a:prstGeom prst="rightArrow">
              <a:avLst/>
            </a:prstGeom>
            <a:solidFill>
              <a:schemeClr val="accent4">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a:solidFill>
                  <a:schemeClr val="accent3">
                    <a:lumMod val="75000"/>
                  </a:schemeClr>
                </a:solidFill>
              </a:endParaRPr>
            </a:p>
          </p:txBody>
        </p:sp>
        <p:sp>
          <p:nvSpPr>
            <p:cNvPr id="10" name="TextBox 9">
              <a:extLst>
                <a:ext uri="{FF2B5EF4-FFF2-40B4-BE49-F238E27FC236}">
                  <a16:creationId xmlns:a16="http://schemas.microsoft.com/office/drawing/2014/main" id="{9B6811C9-70CB-A831-012C-FCAE9DA4C789}"/>
                </a:ext>
              </a:extLst>
            </p:cNvPr>
            <p:cNvSpPr txBox="1"/>
            <p:nvPr/>
          </p:nvSpPr>
          <p:spPr>
            <a:xfrm>
              <a:off x="1099820" y="2609464"/>
              <a:ext cx="6096000" cy="1015663"/>
            </a:xfrm>
            <a:prstGeom prst="rect">
              <a:avLst/>
            </a:prstGeom>
            <a:noFill/>
          </p:spPr>
          <p:txBody>
            <a:bodyPr wrap="square">
              <a:spAutoFit/>
            </a:bodyPr>
            <a:lstStyle/>
            <a:p>
              <a:r>
                <a:rPr lang="en-US" sz="2000" b="1" dirty="0">
                  <a:solidFill>
                    <a:schemeClr val="tx1">
                      <a:lumMod val="95000"/>
                      <a:lumOff val="5000"/>
                    </a:schemeClr>
                  </a:solidFill>
                </a:rPr>
                <a:t>Suggestion:</a:t>
              </a:r>
              <a:endParaRPr lang="en-US" sz="2000" dirty="0">
                <a:solidFill>
                  <a:schemeClr val="tx1">
                    <a:lumMod val="95000"/>
                    <a:lumOff val="5000"/>
                  </a:schemeClr>
                </a:solidFill>
              </a:endParaRPr>
            </a:p>
            <a:p>
              <a:pPr marL="342900" indent="-342900">
                <a:buFont typeface="Wingdings" panose="05000000000000000000" pitchFamily="2" charset="2"/>
                <a:buChar char="v"/>
              </a:pPr>
              <a:r>
                <a:rPr lang="en-US" sz="2000" dirty="0">
                  <a:solidFill>
                    <a:schemeClr val="accent4">
                      <a:lumMod val="20000"/>
                      <a:lumOff val="80000"/>
                    </a:schemeClr>
                  </a:solidFill>
                </a:rPr>
                <a:t>Focus promotions in underperforming malls or analyze footfall to understand low performance.</a:t>
              </a:r>
            </a:p>
          </p:txBody>
        </p:sp>
      </p:grpSp>
      <p:grpSp>
        <p:nvGrpSpPr>
          <p:cNvPr id="12" name="Group 11">
            <a:extLst>
              <a:ext uri="{FF2B5EF4-FFF2-40B4-BE49-F238E27FC236}">
                <a16:creationId xmlns:a16="http://schemas.microsoft.com/office/drawing/2014/main" id="{1A328F9B-C7F3-B043-28EE-5B65D3EC5FC6}"/>
              </a:ext>
            </a:extLst>
          </p:cNvPr>
          <p:cNvGrpSpPr/>
          <p:nvPr/>
        </p:nvGrpSpPr>
        <p:grpSpPr>
          <a:xfrm>
            <a:off x="782320" y="4095463"/>
            <a:ext cx="6413500" cy="2480023"/>
            <a:chOff x="782320" y="1452880"/>
            <a:chExt cx="6413500" cy="2480023"/>
          </a:xfrm>
        </p:grpSpPr>
        <p:sp>
          <p:nvSpPr>
            <p:cNvPr id="13" name="TextBox 12">
              <a:extLst>
                <a:ext uri="{FF2B5EF4-FFF2-40B4-BE49-F238E27FC236}">
                  <a16:creationId xmlns:a16="http://schemas.microsoft.com/office/drawing/2014/main" id="{F634AE24-B562-6091-67A6-018E7A5B1A92}"/>
                </a:ext>
              </a:extLst>
            </p:cNvPr>
            <p:cNvSpPr txBox="1"/>
            <p:nvPr/>
          </p:nvSpPr>
          <p:spPr>
            <a:xfrm>
              <a:off x="1231900" y="1452880"/>
              <a:ext cx="1821332" cy="400110"/>
            </a:xfrm>
            <a:prstGeom prst="rect">
              <a:avLst/>
            </a:prstGeom>
            <a:noFill/>
          </p:spPr>
          <p:txBody>
            <a:bodyPr wrap="none" rtlCol="0">
              <a:spAutoFit/>
            </a:bodyPr>
            <a:lstStyle/>
            <a:p>
              <a:r>
                <a:rPr lang="en-US" sz="2000" b="1" u="sng" dirty="0">
                  <a:solidFill>
                    <a:schemeClr val="tx1">
                      <a:lumMod val="95000"/>
                      <a:lumOff val="5000"/>
                    </a:schemeClr>
                  </a:solidFill>
                  <a:latin typeface="Book Antiqua" panose="02040602050305030304" pitchFamily="18" charset="0"/>
                </a:rPr>
                <a:t>Gender + Age</a:t>
              </a:r>
            </a:p>
          </p:txBody>
        </p:sp>
        <p:sp>
          <p:nvSpPr>
            <p:cNvPr id="14" name="Arrow: Right 13">
              <a:extLst>
                <a:ext uri="{FF2B5EF4-FFF2-40B4-BE49-F238E27FC236}">
                  <a16:creationId xmlns:a16="http://schemas.microsoft.com/office/drawing/2014/main" id="{7E3C1551-2F7C-56B3-E6B1-4529F66B8159}"/>
                </a:ext>
              </a:extLst>
            </p:cNvPr>
            <p:cNvSpPr/>
            <p:nvPr/>
          </p:nvSpPr>
          <p:spPr>
            <a:xfrm>
              <a:off x="782320" y="1552907"/>
              <a:ext cx="449580" cy="200055"/>
            </a:xfrm>
            <a:prstGeom prst="rightArrow">
              <a:avLst/>
            </a:prstGeom>
            <a:solidFill>
              <a:schemeClr val="accent4">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a:solidFill>
                  <a:schemeClr val="accent3">
                    <a:lumMod val="75000"/>
                  </a:schemeClr>
                </a:solidFill>
              </a:endParaRPr>
            </a:p>
          </p:txBody>
        </p:sp>
        <p:sp>
          <p:nvSpPr>
            <p:cNvPr id="15" name="Rectangle 1">
              <a:extLst>
                <a:ext uri="{FF2B5EF4-FFF2-40B4-BE49-F238E27FC236}">
                  <a16:creationId xmlns:a16="http://schemas.microsoft.com/office/drawing/2014/main" id="{F53F9C65-0954-0799-FEB4-ADC47260A85E}"/>
                </a:ext>
              </a:extLst>
            </p:cNvPr>
            <p:cNvSpPr>
              <a:spLocks noChangeArrowheads="1"/>
            </p:cNvSpPr>
            <p:nvPr/>
          </p:nvSpPr>
          <p:spPr bwMode="auto">
            <a:xfrm>
              <a:off x="1099820" y="2055466"/>
              <a:ext cx="4732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accent4">
                    <a:lumMod val="20000"/>
                    <a:lumOff val="80000"/>
                  </a:schemeClr>
                </a:solidFill>
                <a:effectLst/>
                <a:latin typeface="Arial" panose="020B0604020202020204" pitchFamily="34" charset="0"/>
              </a:endParaRPr>
            </a:p>
          </p:txBody>
        </p:sp>
        <p:sp>
          <p:nvSpPr>
            <p:cNvPr id="16" name="TextBox 15">
              <a:extLst>
                <a:ext uri="{FF2B5EF4-FFF2-40B4-BE49-F238E27FC236}">
                  <a16:creationId xmlns:a16="http://schemas.microsoft.com/office/drawing/2014/main" id="{864F69EA-57DB-DF73-D3CB-FF03B819345E}"/>
                </a:ext>
              </a:extLst>
            </p:cNvPr>
            <p:cNvSpPr txBox="1"/>
            <p:nvPr/>
          </p:nvSpPr>
          <p:spPr>
            <a:xfrm>
              <a:off x="1099820" y="2609464"/>
              <a:ext cx="6096000" cy="1323439"/>
            </a:xfrm>
            <a:prstGeom prst="rect">
              <a:avLst/>
            </a:prstGeom>
            <a:noFill/>
          </p:spPr>
          <p:txBody>
            <a:bodyPr wrap="square">
              <a:spAutoFit/>
            </a:bodyPr>
            <a:lstStyle/>
            <a:p>
              <a:r>
                <a:rPr lang="en-US" sz="2000" b="1" dirty="0">
                  <a:solidFill>
                    <a:schemeClr val="tx1">
                      <a:lumMod val="95000"/>
                      <a:lumOff val="5000"/>
                    </a:schemeClr>
                  </a:solidFill>
                </a:rPr>
                <a:t>Suggestion:</a:t>
              </a:r>
              <a:endParaRPr lang="en-US" sz="2000" dirty="0">
                <a:solidFill>
                  <a:schemeClr val="accent4">
                    <a:lumMod val="20000"/>
                    <a:lumOff val="80000"/>
                  </a:schemeClr>
                </a:solidFill>
              </a:endParaRPr>
            </a:p>
            <a:p>
              <a:pPr marL="342900" indent="-342900">
                <a:buFont typeface="Wingdings" panose="05000000000000000000" pitchFamily="2" charset="2"/>
                <a:buChar char="v"/>
              </a:pPr>
              <a:r>
                <a:rPr lang="en-US" sz="2000" dirty="0">
                  <a:solidFill>
                    <a:schemeClr val="accent2">
                      <a:lumMod val="20000"/>
                      <a:lumOff val="80000"/>
                    </a:schemeClr>
                  </a:solidFill>
                </a:rPr>
                <a:t>Consider women-centric campaign (cashback on cosmetics/clothing), especially for the young segment.</a:t>
              </a:r>
              <a:endParaRPr lang="en-US" sz="2000" dirty="0">
                <a:solidFill>
                  <a:schemeClr val="accent4">
                    <a:lumMod val="20000"/>
                    <a:lumOff val="80000"/>
                  </a:schemeClr>
                </a:solidFill>
              </a:endParaRPr>
            </a:p>
          </p:txBody>
        </p:sp>
      </p:grpSp>
      <p:sp>
        <p:nvSpPr>
          <p:cNvPr id="19" name="Rectangle 4">
            <a:extLst>
              <a:ext uri="{FF2B5EF4-FFF2-40B4-BE49-F238E27FC236}">
                <a16:creationId xmlns:a16="http://schemas.microsoft.com/office/drawing/2014/main" id="{F88332DC-3184-1CA2-0B22-9A18703BBCF3}"/>
              </a:ext>
            </a:extLst>
          </p:cNvPr>
          <p:cNvSpPr>
            <a:spLocks noChangeArrowheads="1"/>
          </p:cNvSpPr>
          <p:nvPr/>
        </p:nvSpPr>
        <p:spPr bwMode="auto">
          <a:xfrm>
            <a:off x="1231900" y="4574937"/>
            <a:ext cx="59105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Wingdings" panose="05000000000000000000" pitchFamily="2" charset="2"/>
              <a:buChar char="Ø"/>
            </a:pPr>
            <a:r>
              <a:rPr lang="en-US" altLang="en-US" b="1" dirty="0">
                <a:solidFill>
                  <a:schemeClr val="accent2">
                    <a:lumMod val="20000"/>
                    <a:lumOff val="80000"/>
                  </a:schemeClr>
                </a:solidFill>
                <a:latin typeface="Arial" panose="020B0604020202020204" pitchFamily="34" charset="0"/>
              </a:rPr>
              <a:t>Females buy more than males in all age groups.</a:t>
            </a:r>
          </a:p>
          <a:p>
            <a:pPr marL="285750" lvl="0" indent="-285750" eaLnBrk="0" fontAlgn="base" hangingPunct="0">
              <a:spcBef>
                <a:spcPct val="0"/>
              </a:spcBef>
              <a:spcAft>
                <a:spcPct val="0"/>
              </a:spcAft>
              <a:buFont typeface="Wingdings" panose="05000000000000000000" pitchFamily="2" charset="2"/>
              <a:buChar char="Ø"/>
            </a:pPr>
            <a:r>
              <a:rPr lang="en-US" altLang="en-US" b="1" dirty="0">
                <a:solidFill>
                  <a:schemeClr val="accent2">
                    <a:lumMod val="20000"/>
                    <a:lumOff val="80000"/>
                  </a:schemeClr>
                </a:solidFill>
                <a:latin typeface="Arial" panose="020B0604020202020204" pitchFamily="34" charset="0"/>
              </a:rPr>
              <a:t>Highest buyers: Females in 18–30 (45K quantity).</a:t>
            </a:r>
            <a:endParaRPr kumimoji="0" lang="en-US" altLang="en-US" sz="1800" b="0" i="0" u="none" strike="noStrike" cap="none" normalizeH="0" baseline="0" dirty="0">
              <a:ln>
                <a:noFill/>
              </a:ln>
              <a:solidFill>
                <a:schemeClr val="accent2">
                  <a:lumMod val="20000"/>
                  <a:lumOff val="80000"/>
                </a:schemeClr>
              </a:solidFill>
              <a:effectLst/>
              <a:latin typeface="Arial" panose="020B0604020202020204" pitchFamily="34" charset="0"/>
            </a:endParaRPr>
          </a:p>
        </p:txBody>
      </p:sp>
      <p:sp>
        <p:nvSpPr>
          <p:cNvPr id="5" name="Rectangle 1">
            <a:extLst>
              <a:ext uri="{FF2B5EF4-FFF2-40B4-BE49-F238E27FC236}">
                <a16:creationId xmlns:a16="http://schemas.microsoft.com/office/drawing/2014/main" id="{1F6C4080-06F6-7600-D35A-7DC02DD53652}"/>
              </a:ext>
            </a:extLst>
          </p:cNvPr>
          <p:cNvSpPr>
            <a:spLocks noChangeArrowheads="1"/>
          </p:cNvSpPr>
          <p:nvPr/>
        </p:nvSpPr>
        <p:spPr bwMode="auto">
          <a:xfrm>
            <a:off x="1277796" y="1829021"/>
            <a:ext cx="676980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Wingdings" panose="05000000000000000000" pitchFamily="2" charset="2"/>
              <a:buChar char="Ø"/>
            </a:pPr>
            <a:r>
              <a:rPr lang="en-US" altLang="en-US" b="1" dirty="0">
                <a:solidFill>
                  <a:schemeClr val="accent2">
                    <a:lumMod val="20000"/>
                    <a:lumOff val="80000"/>
                  </a:schemeClr>
                </a:solidFill>
                <a:latin typeface="Arial" panose="020B0604020202020204" pitchFamily="34" charset="0"/>
              </a:rPr>
              <a:t>Mall of Istanbul (51 M) and Kanyon (51M) are the top mall.</a:t>
            </a:r>
          </a:p>
          <a:p>
            <a:pPr marL="285750" lvl="0" indent="-285750" eaLnBrk="0" fontAlgn="base" hangingPunct="0">
              <a:spcBef>
                <a:spcPct val="0"/>
              </a:spcBef>
              <a:spcAft>
                <a:spcPct val="0"/>
              </a:spcAft>
              <a:buFont typeface="Wingdings" panose="05000000000000000000" pitchFamily="2" charset="2"/>
              <a:buChar char="Ø"/>
            </a:pPr>
            <a:r>
              <a:rPr lang="en-US" altLang="en-US" b="1" dirty="0">
                <a:solidFill>
                  <a:schemeClr val="accent2">
                    <a:lumMod val="20000"/>
                    <a:lumOff val="80000"/>
                  </a:schemeClr>
                </a:solidFill>
                <a:latin typeface="Arial" panose="020B0604020202020204" pitchFamily="34" charset="0"/>
              </a:rPr>
              <a:t>Other malls perform low compared to top 2 malls.</a:t>
            </a:r>
            <a:endParaRPr kumimoji="0" lang="en-US" altLang="en-US" sz="1800" b="0" i="0" u="none" strike="noStrike" cap="none" normalizeH="0" baseline="0" dirty="0">
              <a:ln>
                <a:noFill/>
              </a:ln>
              <a:solidFill>
                <a:schemeClr val="accent2">
                  <a:lumMod val="20000"/>
                  <a:lumOff val="80000"/>
                </a:schemeClr>
              </a:solidFill>
              <a:effectLst/>
              <a:latin typeface="Arial" panose="020B0604020202020204" pitchFamily="34" charset="0"/>
            </a:endParaRPr>
          </a:p>
        </p:txBody>
      </p:sp>
    </p:spTree>
    <p:extLst>
      <p:ext uri="{BB962C8B-B14F-4D97-AF65-F5344CB8AC3E}">
        <p14:creationId xmlns:p14="http://schemas.microsoft.com/office/powerpoint/2010/main" val="2117541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9440AB-B2B5-5ED0-FF66-4FA5CE467A7F}"/>
            </a:ext>
          </a:extLst>
        </p:cNvPr>
        <p:cNvGrpSpPr/>
        <p:nvPr/>
      </p:nvGrpSpPr>
      <p:grpSpPr>
        <a:xfrm>
          <a:off x="0" y="0"/>
          <a:ext cx="0" cy="0"/>
          <a:chOff x="0" y="0"/>
          <a:chExt cx="0" cy="0"/>
        </a:xfrm>
      </p:grpSpPr>
      <p:grpSp>
        <p:nvGrpSpPr>
          <p:cNvPr id="6" name="Group 5">
            <a:extLst>
              <a:ext uri="{FF2B5EF4-FFF2-40B4-BE49-F238E27FC236}">
                <a16:creationId xmlns:a16="http://schemas.microsoft.com/office/drawing/2014/main" id="{4D69D8A6-1EB6-A735-055E-D0A67677755A}"/>
              </a:ext>
            </a:extLst>
          </p:cNvPr>
          <p:cNvGrpSpPr/>
          <p:nvPr/>
        </p:nvGrpSpPr>
        <p:grpSpPr>
          <a:xfrm>
            <a:off x="238760" y="470832"/>
            <a:ext cx="6649720" cy="584775"/>
            <a:chOff x="121920" y="383252"/>
            <a:chExt cx="6649720" cy="584775"/>
          </a:xfrm>
        </p:grpSpPr>
        <p:sp>
          <p:nvSpPr>
            <p:cNvPr id="7" name="TextBox 6">
              <a:extLst>
                <a:ext uri="{FF2B5EF4-FFF2-40B4-BE49-F238E27FC236}">
                  <a16:creationId xmlns:a16="http://schemas.microsoft.com/office/drawing/2014/main" id="{7969AFFE-4408-D0DF-635B-893A2C4F5001}"/>
                </a:ext>
              </a:extLst>
            </p:cNvPr>
            <p:cNvSpPr txBox="1"/>
            <p:nvPr/>
          </p:nvSpPr>
          <p:spPr>
            <a:xfrm>
              <a:off x="1115060" y="383252"/>
              <a:ext cx="5656580" cy="584775"/>
            </a:xfrm>
            <a:prstGeom prst="rect">
              <a:avLst/>
            </a:prstGeom>
            <a:noFill/>
          </p:spPr>
          <p:txBody>
            <a:bodyPr wrap="square">
              <a:spAutoFit/>
            </a:bodyPr>
            <a:lstStyle/>
            <a:p>
              <a:r>
                <a:rPr lang="en-US" sz="3200" b="1" u="sng" dirty="0">
                  <a:solidFill>
                    <a:schemeClr val="bg1"/>
                  </a:solidFill>
                  <a:latin typeface="Book Antiqua" panose="02040602050305030304" pitchFamily="18" charset="0"/>
                </a:rPr>
                <a:t>Insights And Suggestions  </a:t>
              </a:r>
              <a:endParaRPr lang="en-IN" sz="2400" b="1" u="sng" dirty="0">
                <a:solidFill>
                  <a:schemeClr val="bg1"/>
                </a:solidFill>
                <a:latin typeface="Book Antiqua" panose="02040602050305030304" pitchFamily="18" charset="0"/>
              </a:endParaRPr>
            </a:p>
          </p:txBody>
        </p:sp>
        <p:sp>
          <p:nvSpPr>
            <p:cNvPr id="8" name="Arrow: Pentagon 7">
              <a:extLst>
                <a:ext uri="{FF2B5EF4-FFF2-40B4-BE49-F238E27FC236}">
                  <a16:creationId xmlns:a16="http://schemas.microsoft.com/office/drawing/2014/main" id="{D7E04B23-AB98-ED3D-7191-49A5B6640D09}"/>
                </a:ext>
              </a:extLst>
            </p:cNvPr>
            <p:cNvSpPr/>
            <p:nvPr/>
          </p:nvSpPr>
          <p:spPr>
            <a:xfrm>
              <a:off x="121920" y="558799"/>
              <a:ext cx="861060" cy="233680"/>
            </a:xfrm>
            <a:prstGeom prst="homePlat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 name="Group 10">
            <a:extLst>
              <a:ext uri="{FF2B5EF4-FFF2-40B4-BE49-F238E27FC236}">
                <a16:creationId xmlns:a16="http://schemas.microsoft.com/office/drawing/2014/main" id="{887F8F9D-1FDF-2566-2E66-3B90FC0A4C40}"/>
              </a:ext>
            </a:extLst>
          </p:cNvPr>
          <p:cNvGrpSpPr/>
          <p:nvPr/>
        </p:nvGrpSpPr>
        <p:grpSpPr>
          <a:xfrm>
            <a:off x="782320" y="1247946"/>
            <a:ext cx="6413500" cy="2734774"/>
            <a:chOff x="782320" y="1452880"/>
            <a:chExt cx="6413500" cy="2172247"/>
          </a:xfrm>
        </p:grpSpPr>
        <p:sp>
          <p:nvSpPr>
            <p:cNvPr id="2" name="TextBox 1">
              <a:extLst>
                <a:ext uri="{FF2B5EF4-FFF2-40B4-BE49-F238E27FC236}">
                  <a16:creationId xmlns:a16="http://schemas.microsoft.com/office/drawing/2014/main" id="{6404E8AB-5157-5ECC-DC64-1BBBC89FEFF2}"/>
                </a:ext>
              </a:extLst>
            </p:cNvPr>
            <p:cNvSpPr txBox="1"/>
            <p:nvPr/>
          </p:nvSpPr>
          <p:spPr>
            <a:xfrm>
              <a:off x="1231900" y="1452880"/>
              <a:ext cx="1992853" cy="400110"/>
            </a:xfrm>
            <a:prstGeom prst="rect">
              <a:avLst/>
            </a:prstGeom>
            <a:noFill/>
          </p:spPr>
          <p:txBody>
            <a:bodyPr wrap="none" rtlCol="0">
              <a:spAutoFit/>
            </a:bodyPr>
            <a:lstStyle/>
            <a:p>
              <a:r>
                <a:rPr lang="en-US" sz="2000" b="1" u="sng" dirty="0">
                  <a:solidFill>
                    <a:schemeClr val="tx1">
                      <a:lumMod val="95000"/>
                      <a:lumOff val="5000"/>
                    </a:schemeClr>
                  </a:solidFill>
                  <a:latin typeface="Book Antiqua" panose="02040602050305030304" pitchFamily="18" charset="0"/>
                </a:rPr>
                <a:t>Category + Age</a:t>
              </a:r>
              <a:endParaRPr lang="en-IN" sz="2000" b="1" u="sng" dirty="0">
                <a:solidFill>
                  <a:schemeClr val="tx1">
                    <a:lumMod val="95000"/>
                    <a:lumOff val="5000"/>
                  </a:schemeClr>
                </a:solidFill>
                <a:latin typeface="Book Antiqua" panose="02040602050305030304" pitchFamily="18" charset="0"/>
              </a:endParaRPr>
            </a:p>
          </p:txBody>
        </p:sp>
        <p:sp>
          <p:nvSpPr>
            <p:cNvPr id="3" name="Arrow: Right 2">
              <a:extLst>
                <a:ext uri="{FF2B5EF4-FFF2-40B4-BE49-F238E27FC236}">
                  <a16:creationId xmlns:a16="http://schemas.microsoft.com/office/drawing/2014/main" id="{1FB62FEC-309D-8365-8360-E4A07F2384DC}"/>
                </a:ext>
              </a:extLst>
            </p:cNvPr>
            <p:cNvSpPr/>
            <p:nvPr/>
          </p:nvSpPr>
          <p:spPr>
            <a:xfrm>
              <a:off x="782320" y="1552907"/>
              <a:ext cx="449580" cy="200055"/>
            </a:xfrm>
            <a:prstGeom prst="rightArrow">
              <a:avLst/>
            </a:prstGeom>
            <a:solidFill>
              <a:schemeClr val="accent4">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a:solidFill>
                  <a:schemeClr val="accent3">
                    <a:lumMod val="75000"/>
                  </a:schemeClr>
                </a:solidFill>
              </a:endParaRPr>
            </a:p>
          </p:txBody>
        </p:sp>
        <p:sp>
          <p:nvSpPr>
            <p:cNvPr id="10" name="TextBox 9">
              <a:extLst>
                <a:ext uri="{FF2B5EF4-FFF2-40B4-BE49-F238E27FC236}">
                  <a16:creationId xmlns:a16="http://schemas.microsoft.com/office/drawing/2014/main" id="{5EB8BB09-A4A8-D534-7B04-504D0223B467}"/>
                </a:ext>
              </a:extLst>
            </p:cNvPr>
            <p:cNvSpPr txBox="1"/>
            <p:nvPr/>
          </p:nvSpPr>
          <p:spPr>
            <a:xfrm>
              <a:off x="1099820" y="2609464"/>
              <a:ext cx="6096000" cy="1015663"/>
            </a:xfrm>
            <a:prstGeom prst="rect">
              <a:avLst/>
            </a:prstGeom>
            <a:noFill/>
          </p:spPr>
          <p:txBody>
            <a:bodyPr wrap="square">
              <a:spAutoFit/>
            </a:bodyPr>
            <a:lstStyle/>
            <a:p>
              <a:r>
                <a:rPr lang="en-US" sz="2000" b="1" dirty="0">
                  <a:solidFill>
                    <a:schemeClr val="tx1">
                      <a:lumMod val="95000"/>
                      <a:lumOff val="5000"/>
                    </a:schemeClr>
                  </a:solidFill>
                </a:rPr>
                <a:t>Suggestion:</a:t>
              </a:r>
              <a:endParaRPr lang="en-US" sz="2000" dirty="0">
                <a:solidFill>
                  <a:schemeClr val="tx1">
                    <a:lumMod val="95000"/>
                    <a:lumOff val="5000"/>
                  </a:schemeClr>
                </a:solidFill>
              </a:endParaRPr>
            </a:p>
            <a:p>
              <a:pPr marL="342900" indent="-342900">
                <a:buFont typeface="Wingdings" panose="05000000000000000000" pitchFamily="2" charset="2"/>
                <a:buChar char="v"/>
              </a:pPr>
              <a:r>
                <a:rPr lang="en-US" sz="2000" dirty="0">
                  <a:solidFill>
                    <a:schemeClr val="accent4">
                      <a:lumMod val="20000"/>
                      <a:lumOff val="80000"/>
                    </a:schemeClr>
                  </a:solidFill>
                </a:rPr>
                <a:t>Expand advertising in clothing. Cosmetics can be limited to younger demographics.</a:t>
              </a:r>
            </a:p>
          </p:txBody>
        </p:sp>
      </p:grpSp>
      <p:sp>
        <p:nvSpPr>
          <p:cNvPr id="5" name="Rectangle 1">
            <a:extLst>
              <a:ext uri="{FF2B5EF4-FFF2-40B4-BE49-F238E27FC236}">
                <a16:creationId xmlns:a16="http://schemas.microsoft.com/office/drawing/2014/main" id="{1499CFC8-1E0E-6E7A-F562-04B9D84F62D4}"/>
              </a:ext>
            </a:extLst>
          </p:cNvPr>
          <p:cNvSpPr>
            <a:spLocks noChangeArrowheads="1"/>
          </p:cNvSpPr>
          <p:nvPr/>
        </p:nvSpPr>
        <p:spPr bwMode="auto">
          <a:xfrm>
            <a:off x="1277796" y="1829020"/>
            <a:ext cx="632096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Wingdings" panose="05000000000000000000" pitchFamily="2" charset="2"/>
              <a:buChar char="Ø"/>
            </a:pPr>
            <a:r>
              <a:rPr lang="en-US" altLang="en-US" b="1" dirty="0">
                <a:solidFill>
                  <a:schemeClr val="accent2">
                    <a:lumMod val="20000"/>
                    <a:lumOff val="80000"/>
                  </a:schemeClr>
                </a:solidFill>
                <a:latin typeface="Arial" panose="020B0604020202020204" pitchFamily="34" charset="0"/>
              </a:rPr>
              <a:t>Clothing is most popular across all age groups.</a:t>
            </a:r>
          </a:p>
          <a:p>
            <a:pPr marL="285750" lvl="0" indent="-285750" eaLnBrk="0" fontAlgn="base" hangingPunct="0">
              <a:spcBef>
                <a:spcPct val="0"/>
              </a:spcBef>
              <a:spcAft>
                <a:spcPct val="0"/>
              </a:spcAft>
              <a:buFont typeface="Wingdings" panose="05000000000000000000" pitchFamily="2" charset="2"/>
              <a:buChar char="Ø"/>
            </a:pPr>
            <a:r>
              <a:rPr lang="en-US" altLang="en-US" b="1" dirty="0">
                <a:solidFill>
                  <a:schemeClr val="accent2">
                    <a:lumMod val="20000"/>
                    <a:lumOff val="80000"/>
                  </a:schemeClr>
                </a:solidFill>
                <a:latin typeface="Arial" panose="020B0604020202020204" pitchFamily="34" charset="0"/>
              </a:rPr>
              <a:t>Cosmetics are only significant for 18–30 and 31–40.</a:t>
            </a:r>
            <a:endParaRPr kumimoji="0" lang="en-US" altLang="en-US" sz="1800" b="0" i="0" u="none" strike="noStrike" cap="none" normalizeH="0" baseline="0" dirty="0">
              <a:ln>
                <a:noFill/>
              </a:ln>
              <a:solidFill>
                <a:schemeClr val="accent2">
                  <a:lumMod val="20000"/>
                  <a:lumOff val="80000"/>
                </a:schemeClr>
              </a:solidFill>
              <a:effectLst/>
              <a:latin typeface="Arial" panose="020B0604020202020204" pitchFamily="34" charset="0"/>
            </a:endParaRPr>
          </a:p>
        </p:txBody>
      </p:sp>
    </p:spTree>
    <p:extLst>
      <p:ext uri="{BB962C8B-B14F-4D97-AF65-F5344CB8AC3E}">
        <p14:creationId xmlns:p14="http://schemas.microsoft.com/office/powerpoint/2010/main" val="1236212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DB6EF2-577B-D80F-B04E-66BC87730951}"/>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9A84052A-733C-5188-A06D-0AF6CF21033B}"/>
              </a:ext>
            </a:extLst>
          </p:cNvPr>
          <p:cNvSpPr txBox="1"/>
          <p:nvPr/>
        </p:nvSpPr>
        <p:spPr>
          <a:xfrm>
            <a:off x="1115060" y="383252"/>
            <a:ext cx="2654300" cy="584775"/>
          </a:xfrm>
          <a:prstGeom prst="rect">
            <a:avLst/>
          </a:prstGeom>
          <a:noFill/>
        </p:spPr>
        <p:txBody>
          <a:bodyPr wrap="square">
            <a:spAutoFit/>
          </a:bodyPr>
          <a:lstStyle/>
          <a:p>
            <a:r>
              <a:rPr lang="en-US" sz="3200" b="1" u="sng" dirty="0">
                <a:solidFill>
                  <a:schemeClr val="bg1"/>
                </a:solidFill>
                <a:latin typeface="Book Antiqua" panose="02040602050305030304" pitchFamily="18" charset="0"/>
              </a:rPr>
              <a:t>Task 1</a:t>
            </a:r>
            <a:endParaRPr lang="en-IN" sz="2400" b="1" u="sng" dirty="0">
              <a:solidFill>
                <a:schemeClr val="bg1"/>
              </a:solidFill>
              <a:latin typeface="Book Antiqua" panose="02040602050305030304" pitchFamily="18" charset="0"/>
            </a:endParaRPr>
          </a:p>
        </p:txBody>
      </p:sp>
      <p:sp>
        <p:nvSpPr>
          <p:cNvPr id="13" name="Arrow: Pentagon 12">
            <a:extLst>
              <a:ext uri="{FF2B5EF4-FFF2-40B4-BE49-F238E27FC236}">
                <a16:creationId xmlns:a16="http://schemas.microsoft.com/office/drawing/2014/main" id="{DA501AF6-AA05-1D61-AE8A-6FA842E3D5DA}"/>
              </a:ext>
            </a:extLst>
          </p:cNvPr>
          <p:cNvSpPr/>
          <p:nvPr/>
        </p:nvSpPr>
        <p:spPr>
          <a:xfrm>
            <a:off x="121920" y="558799"/>
            <a:ext cx="861060" cy="233680"/>
          </a:xfrm>
          <a:prstGeom prst="homePlat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77296D3F-1783-753A-AD6F-7E8EE10BB824}"/>
              </a:ext>
            </a:extLst>
          </p:cNvPr>
          <p:cNvSpPr txBox="1"/>
          <p:nvPr/>
        </p:nvSpPr>
        <p:spPr>
          <a:xfrm>
            <a:off x="1605280" y="1147495"/>
            <a:ext cx="8229600" cy="472052"/>
          </a:xfrm>
          <a:prstGeom prst="rect">
            <a:avLst/>
          </a:prstGeom>
          <a:noFill/>
        </p:spPr>
        <p:txBody>
          <a:bodyPr wrap="square">
            <a:spAutoFit/>
          </a:bodyPr>
          <a:lstStyle/>
          <a:p>
            <a:pPr marR="0" lvl="0">
              <a:lnSpc>
                <a:spcPct val="107000"/>
              </a:lnSpc>
              <a:spcAft>
                <a:spcPts val="800"/>
              </a:spcAft>
            </a:pPr>
            <a:r>
              <a:rPr lang="en-IN" sz="2400" b="1" dirty="0">
                <a:effectLst/>
                <a:latin typeface="Book Antiqua" panose="02040602050305030304" pitchFamily="18" charset="0"/>
                <a:ea typeface="Book Antiqua" panose="02040602050305030304" pitchFamily="18" charset="0"/>
                <a:cs typeface="Book Antiqua" panose="02040602050305030304" pitchFamily="18" charset="0"/>
              </a:rPr>
              <a:t>How is the shopping distribution according to gender?</a:t>
            </a:r>
            <a:endParaRPr lang="en-IN" b="1" dirty="0">
              <a:effectLst/>
              <a:latin typeface="Calibri" panose="020F0502020204030204" pitchFamily="34" charset="0"/>
              <a:ea typeface="Calibri" panose="020F0502020204030204" pitchFamily="34" charset="0"/>
            </a:endParaRPr>
          </a:p>
        </p:txBody>
      </p:sp>
      <p:pic>
        <p:nvPicPr>
          <p:cNvPr id="5" name="Picture 4">
            <a:extLst>
              <a:ext uri="{FF2B5EF4-FFF2-40B4-BE49-F238E27FC236}">
                <a16:creationId xmlns:a16="http://schemas.microsoft.com/office/drawing/2014/main" id="{4F299912-D0E7-FDB4-C2A3-AEB8E69C15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1210" y="1799015"/>
            <a:ext cx="1450550" cy="2511602"/>
          </a:xfrm>
          <a:prstGeom prst="rect">
            <a:avLst/>
          </a:prstGeom>
        </p:spPr>
      </p:pic>
      <p:graphicFrame>
        <p:nvGraphicFramePr>
          <p:cNvPr id="7" name="Table 6">
            <a:extLst>
              <a:ext uri="{FF2B5EF4-FFF2-40B4-BE49-F238E27FC236}">
                <a16:creationId xmlns:a16="http://schemas.microsoft.com/office/drawing/2014/main" id="{E957BFAA-6B68-BA1C-CFF4-847AA86DB600}"/>
              </a:ext>
            </a:extLst>
          </p:cNvPr>
          <p:cNvGraphicFramePr>
            <a:graphicFrameLocks noGrp="1"/>
          </p:cNvGraphicFramePr>
          <p:nvPr>
            <p:extLst>
              <p:ext uri="{D42A27DB-BD31-4B8C-83A1-F6EECF244321}">
                <p14:modId xmlns:p14="http://schemas.microsoft.com/office/powerpoint/2010/main" val="1175648997"/>
              </p:ext>
            </p:extLst>
          </p:nvPr>
        </p:nvGraphicFramePr>
        <p:xfrm>
          <a:off x="2442210" y="2042160"/>
          <a:ext cx="3210560" cy="1584960"/>
        </p:xfrm>
        <a:graphic>
          <a:graphicData uri="http://schemas.openxmlformats.org/drawingml/2006/table">
            <a:tbl>
              <a:tblPr>
                <a:tableStyleId>{5C22544A-7EE6-4342-B048-85BDC9FD1C3A}</a:tableStyleId>
              </a:tblPr>
              <a:tblGrid>
                <a:gridCol w="1352434">
                  <a:extLst>
                    <a:ext uri="{9D8B030D-6E8A-4147-A177-3AD203B41FA5}">
                      <a16:colId xmlns:a16="http://schemas.microsoft.com/office/drawing/2014/main" val="3206688006"/>
                    </a:ext>
                  </a:extLst>
                </a:gridCol>
                <a:gridCol w="1858126">
                  <a:extLst>
                    <a:ext uri="{9D8B030D-6E8A-4147-A177-3AD203B41FA5}">
                      <a16:colId xmlns:a16="http://schemas.microsoft.com/office/drawing/2014/main" val="3661767208"/>
                    </a:ext>
                  </a:extLst>
                </a:gridCol>
              </a:tblGrid>
              <a:tr h="396240">
                <a:tc>
                  <a:txBody>
                    <a:bodyPr/>
                    <a:lstStyle/>
                    <a:p>
                      <a:pPr marL="0" algn="l" defTabSz="914400" rtl="0" eaLnBrk="1" fontAlgn="b" latinLnBrk="0" hangingPunct="1"/>
                      <a:r>
                        <a:rPr lang="en-IN" sz="2000" b="1" u="none" strike="noStrike" kern="1200" dirty="0">
                          <a:ln>
                            <a:noFill/>
                          </a:ln>
                          <a:solidFill>
                            <a:schemeClr val="tx1">
                              <a:lumMod val="95000"/>
                              <a:lumOff val="5000"/>
                            </a:schemeClr>
                          </a:solidFill>
                          <a:effectLst/>
                          <a:latin typeface="Book Antiqua" panose="02040602050305030304" pitchFamily="18" charset="0"/>
                          <a:ea typeface="+mn-ea"/>
                          <a:cs typeface="+mn-cs"/>
                        </a:rPr>
                        <a:t> Gender</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l" fontAlgn="b"/>
                      <a:r>
                        <a:rPr lang="en-IN" sz="2000" b="1" u="none" strike="noStrike" dirty="0">
                          <a:ln>
                            <a:noFill/>
                          </a:ln>
                          <a:solidFill>
                            <a:schemeClr val="tx1">
                              <a:lumMod val="95000"/>
                              <a:lumOff val="5000"/>
                            </a:schemeClr>
                          </a:solidFill>
                          <a:effectLst/>
                          <a:latin typeface="Book Antiqua" panose="02040602050305030304" pitchFamily="18" charset="0"/>
                        </a:rPr>
                        <a:t>  Quantity</a:t>
                      </a:r>
                      <a:endParaRPr lang="en-IN" sz="2000" b="1" i="0" u="none" strike="noStrike" dirty="0">
                        <a:ln>
                          <a:noFill/>
                        </a:ln>
                        <a:solidFill>
                          <a:schemeClr val="tx1">
                            <a:lumMod val="95000"/>
                            <a:lumOff val="5000"/>
                          </a:schemeClr>
                        </a:solidFill>
                        <a:effectLst/>
                        <a:latin typeface="Book Antiqua" panose="0204060205030503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2877441627"/>
                  </a:ext>
                </a:extLst>
              </a:tr>
              <a:tr h="396240">
                <a:tc>
                  <a:txBody>
                    <a:bodyPr/>
                    <a:lstStyle/>
                    <a:p>
                      <a:pPr marL="0" algn="l" defTabSz="914400" rtl="0" eaLnBrk="1" fontAlgn="b" latinLnBrk="0" hangingPunct="1"/>
                      <a:r>
                        <a:rPr lang="en-IN" sz="1800" u="none" strike="noStrike" kern="1200" dirty="0">
                          <a:ln>
                            <a:noFill/>
                          </a:ln>
                          <a:solidFill>
                            <a:schemeClr val="bg1"/>
                          </a:solidFill>
                          <a:effectLst/>
                          <a:latin typeface="Book Antiqua" panose="02040602050305030304" pitchFamily="18" charset="0"/>
                          <a:ea typeface="+mn-ea"/>
                          <a:cs typeface="+mn-cs"/>
                        </a:rPr>
                        <a:t> Female</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r" fontAlgn="b"/>
                      <a:r>
                        <a:rPr lang="en-IN" sz="1800" u="none" strike="noStrike" dirty="0">
                          <a:ln>
                            <a:noFill/>
                          </a:ln>
                          <a:solidFill>
                            <a:schemeClr val="bg1"/>
                          </a:solidFill>
                          <a:effectLst/>
                          <a:latin typeface="Book Antiqua" panose="02040602050305030304" pitchFamily="18" charset="0"/>
                        </a:rPr>
                        <a:t>178659</a:t>
                      </a:r>
                      <a:endParaRPr lang="en-IN" sz="1800" b="0" i="0" u="none" strike="noStrike" dirty="0">
                        <a:ln>
                          <a:noFill/>
                        </a:ln>
                        <a:solidFill>
                          <a:schemeClr val="bg1"/>
                        </a:solidFill>
                        <a:effectLst/>
                        <a:latin typeface="Book Antiqua" panose="0204060205030503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59220309"/>
                  </a:ext>
                </a:extLst>
              </a:tr>
              <a:tr h="396240">
                <a:tc>
                  <a:txBody>
                    <a:bodyPr/>
                    <a:lstStyle/>
                    <a:p>
                      <a:pPr marL="0" algn="l" defTabSz="914400" rtl="0" eaLnBrk="1" fontAlgn="b" latinLnBrk="0" hangingPunct="1"/>
                      <a:r>
                        <a:rPr lang="en-IN" sz="1800" u="none" strike="noStrike" kern="1200" dirty="0">
                          <a:ln>
                            <a:noFill/>
                          </a:ln>
                          <a:solidFill>
                            <a:schemeClr val="bg1"/>
                          </a:solidFill>
                          <a:effectLst/>
                          <a:latin typeface="Book Antiqua" panose="02040602050305030304" pitchFamily="18" charset="0"/>
                          <a:ea typeface="+mn-ea"/>
                          <a:cs typeface="+mn-cs"/>
                        </a:rPr>
                        <a:t> Male</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r" fontAlgn="b"/>
                      <a:r>
                        <a:rPr lang="en-IN" sz="1800" u="none" strike="noStrike" dirty="0">
                          <a:ln>
                            <a:noFill/>
                          </a:ln>
                          <a:solidFill>
                            <a:schemeClr val="bg1"/>
                          </a:solidFill>
                          <a:effectLst/>
                          <a:latin typeface="Book Antiqua" panose="02040602050305030304" pitchFamily="18" charset="0"/>
                        </a:rPr>
                        <a:t>120053</a:t>
                      </a:r>
                      <a:endParaRPr lang="en-IN" sz="1800" b="0" i="0" u="none" strike="noStrike" dirty="0">
                        <a:ln>
                          <a:noFill/>
                        </a:ln>
                        <a:solidFill>
                          <a:schemeClr val="bg1"/>
                        </a:solidFill>
                        <a:effectLst/>
                        <a:latin typeface="Book Antiqua" panose="0204060205030503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3343644085"/>
                  </a:ext>
                </a:extLst>
              </a:tr>
              <a:tr h="396240">
                <a:tc>
                  <a:txBody>
                    <a:bodyPr/>
                    <a:lstStyle/>
                    <a:p>
                      <a:pPr marL="0" algn="l" defTabSz="914400" rtl="0" eaLnBrk="1" fontAlgn="b" latinLnBrk="0" hangingPunct="1"/>
                      <a:r>
                        <a:rPr lang="en-IN" sz="1800" u="none" strike="noStrike" kern="1200" dirty="0">
                          <a:ln>
                            <a:noFill/>
                          </a:ln>
                          <a:solidFill>
                            <a:schemeClr val="bg1"/>
                          </a:solidFill>
                          <a:effectLst/>
                          <a:latin typeface="Book Antiqua" panose="02040602050305030304" pitchFamily="18" charset="0"/>
                          <a:ea typeface="+mn-ea"/>
                          <a:cs typeface="+mn-cs"/>
                        </a:rPr>
                        <a:t> Grand Total</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r" fontAlgn="b"/>
                      <a:r>
                        <a:rPr lang="en-IN" sz="1800" u="none" strike="noStrike" dirty="0">
                          <a:ln>
                            <a:noFill/>
                          </a:ln>
                          <a:solidFill>
                            <a:schemeClr val="bg1"/>
                          </a:solidFill>
                          <a:effectLst/>
                          <a:latin typeface="Book Antiqua" panose="02040602050305030304" pitchFamily="18" charset="0"/>
                        </a:rPr>
                        <a:t>298712</a:t>
                      </a:r>
                      <a:endParaRPr lang="en-IN" sz="1800" b="1" i="0" u="none" strike="noStrike" dirty="0">
                        <a:ln>
                          <a:noFill/>
                        </a:ln>
                        <a:solidFill>
                          <a:schemeClr val="bg1"/>
                        </a:solidFill>
                        <a:effectLst/>
                        <a:latin typeface="Book Antiqua" panose="0204060205030503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2105121522"/>
                  </a:ext>
                </a:extLst>
              </a:tr>
            </a:tbl>
          </a:graphicData>
        </a:graphic>
      </p:graphicFrame>
      <p:sp>
        <p:nvSpPr>
          <p:cNvPr id="8" name="Arrow: Right 7">
            <a:extLst>
              <a:ext uri="{FF2B5EF4-FFF2-40B4-BE49-F238E27FC236}">
                <a16:creationId xmlns:a16="http://schemas.microsoft.com/office/drawing/2014/main" id="{D6BF0A33-BB00-3AF0-72E8-E9CD50C671F2}"/>
              </a:ext>
            </a:extLst>
          </p:cNvPr>
          <p:cNvSpPr/>
          <p:nvPr/>
        </p:nvSpPr>
        <p:spPr>
          <a:xfrm>
            <a:off x="525780" y="5080000"/>
            <a:ext cx="457200" cy="18288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A88DC3B1-772B-90B8-AACE-40D821F51FB1}"/>
              </a:ext>
            </a:extLst>
          </p:cNvPr>
          <p:cNvSpPr txBox="1"/>
          <p:nvPr/>
        </p:nvSpPr>
        <p:spPr>
          <a:xfrm>
            <a:off x="1115060" y="5002619"/>
            <a:ext cx="8031366" cy="707886"/>
          </a:xfrm>
          <a:prstGeom prst="rect">
            <a:avLst/>
          </a:prstGeom>
          <a:noFill/>
        </p:spPr>
        <p:txBody>
          <a:bodyPr wrap="none" rtlCol="0">
            <a:spAutoFit/>
          </a:bodyPr>
          <a:lstStyle/>
          <a:p>
            <a:r>
              <a:rPr lang="en-US" sz="2000" dirty="0">
                <a:latin typeface="Book Antiqua" panose="02040602050305030304" pitchFamily="18" charset="0"/>
              </a:rPr>
              <a:t>Female customer buy </a:t>
            </a:r>
            <a:r>
              <a:rPr lang="en-US" sz="2000" b="1" dirty="0">
                <a:solidFill>
                  <a:schemeClr val="bg1"/>
                </a:solidFill>
                <a:latin typeface="Book Antiqua" panose="02040602050305030304" pitchFamily="18" charset="0"/>
              </a:rPr>
              <a:t>178659</a:t>
            </a:r>
            <a:r>
              <a:rPr lang="en-US" sz="2000" dirty="0">
                <a:latin typeface="Book Antiqua" panose="02040602050305030304" pitchFamily="18" charset="0"/>
              </a:rPr>
              <a:t> product and generate </a:t>
            </a:r>
            <a:r>
              <a:rPr lang="en-US" sz="2000" b="1" dirty="0">
                <a:solidFill>
                  <a:schemeClr val="bg1"/>
                </a:solidFill>
                <a:latin typeface="Book Antiqua" panose="02040602050305030304" pitchFamily="18" charset="0"/>
              </a:rPr>
              <a:t>150.21M</a:t>
            </a:r>
            <a:r>
              <a:rPr lang="en-US" sz="2000" dirty="0">
                <a:latin typeface="Book Antiqua" panose="02040602050305030304" pitchFamily="18" charset="0"/>
              </a:rPr>
              <a:t> revenue.</a:t>
            </a:r>
          </a:p>
          <a:p>
            <a:r>
              <a:rPr lang="en-US" sz="2000" dirty="0">
                <a:latin typeface="Book Antiqua" panose="02040602050305030304" pitchFamily="18" charset="0"/>
              </a:rPr>
              <a:t>Male customer buy </a:t>
            </a:r>
            <a:r>
              <a:rPr lang="en-US" sz="2000" b="1" dirty="0">
                <a:solidFill>
                  <a:schemeClr val="bg1"/>
                </a:solidFill>
                <a:latin typeface="Book Antiqua" panose="02040602050305030304" pitchFamily="18" charset="0"/>
              </a:rPr>
              <a:t>120053</a:t>
            </a:r>
            <a:r>
              <a:rPr lang="en-US" sz="2000" dirty="0">
                <a:latin typeface="Book Antiqua" panose="02040602050305030304" pitchFamily="18" charset="0"/>
              </a:rPr>
              <a:t> product and generate </a:t>
            </a:r>
            <a:r>
              <a:rPr lang="en-US" sz="2000" b="1" dirty="0">
                <a:solidFill>
                  <a:schemeClr val="bg1"/>
                </a:solidFill>
                <a:latin typeface="Book Antiqua" panose="02040602050305030304" pitchFamily="18" charset="0"/>
              </a:rPr>
              <a:t>101.30M</a:t>
            </a:r>
            <a:r>
              <a:rPr lang="en-US" sz="2000" dirty="0">
                <a:latin typeface="Book Antiqua" panose="02040602050305030304" pitchFamily="18" charset="0"/>
              </a:rPr>
              <a:t> revenue.</a:t>
            </a:r>
            <a:endParaRPr lang="en-IN" sz="2000" dirty="0">
              <a:latin typeface="Book Antiqua" panose="02040602050305030304" pitchFamily="18" charset="0"/>
            </a:endParaRPr>
          </a:p>
        </p:txBody>
      </p:sp>
    </p:spTree>
    <p:extLst>
      <p:ext uri="{BB962C8B-B14F-4D97-AF65-F5344CB8AC3E}">
        <p14:creationId xmlns:p14="http://schemas.microsoft.com/office/powerpoint/2010/main" val="2908544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E7656-4AB2-F073-A624-8289B79AD78E}"/>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41247ACF-73B6-5561-2A12-6A749B5E09D9}"/>
              </a:ext>
            </a:extLst>
          </p:cNvPr>
          <p:cNvSpPr txBox="1"/>
          <p:nvPr/>
        </p:nvSpPr>
        <p:spPr>
          <a:xfrm>
            <a:off x="1115060" y="383252"/>
            <a:ext cx="2654300" cy="584775"/>
          </a:xfrm>
          <a:prstGeom prst="rect">
            <a:avLst/>
          </a:prstGeom>
          <a:noFill/>
        </p:spPr>
        <p:txBody>
          <a:bodyPr wrap="square">
            <a:spAutoFit/>
          </a:bodyPr>
          <a:lstStyle/>
          <a:p>
            <a:r>
              <a:rPr lang="en-US" sz="3200" b="1" u="sng" dirty="0">
                <a:solidFill>
                  <a:schemeClr val="bg1"/>
                </a:solidFill>
                <a:latin typeface="Book Antiqua" panose="02040602050305030304" pitchFamily="18" charset="0"/>
              </a:rPr>
              <a:t>Task 2</a:t>
            </a:r>
            <a:endParaRPr lang="en-IN" sz="2400" b="1" u="sng" dirty="0">
              <a:solidFill>
                <a:schemeClr val="bg1"/>
              </a:solidFill>
              <a:latin typeface="Book Antiqua" panose="02040602050305030304" pitchFamily="18" charset="0"/>
            </a:endParaRPr>
          </a:p>
        </p:txBody>
      </p:sp>
      <p:sp>
        <p:nvSpPr>
          <p:cNvPr id="13" name="Arrow: Pentagon 12">
            <a:extLst>
              <a:ext uri="{FF2B5EF4-FFF2-40B4-BE49-F238E27FC236}">
                <a16:creationId xmlns:a16="http://schemas.microsoft.com/office/drawing/2014/main" id="{056D1364-0B82-45F3-43B7-856BD0179816}"/>
              </a:ext>
            </a:extLst>
          </p:cNvPr>
          <p:cNvSpPr/>
          <p:nvPr/>
        </p:nvSpPr>
        <p:spPr>
          <a:xfrm>
            <a:off x="121920" y="558799"/>
            <a:ext cx="861060" cy="233680"/>
          </a:xfrm>
          <a:prstGeom prst="homePlat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198EEE21-3031-AB42-14F8-F75DECBCBD6B}"/>
              </a:ext>
            </a:extLst>
          </p:cNvPr>
          <p:cNvSpPr txBox="1"/>
          <p:nvPr/>
        </p:nvSpPr>
        <p:spPr>
          <a:xfrm>
            <a:off x="1605280" y="1147495"/>
            <a:ext cx="8229600" cy="471155"/>
          </a:xfrm>
          <a:prstGeom prst="rect">
            <a:avLst/>
          </a:prstGeom>
          <a:noFill/>
        </p:spPr>
        <p:txBody>
          <a:bodyPr wrap="square">
            <a:spAutoFit/>
          </a:bodyPr>
          <a:lstStyle/>
          <a:p>
            <a:pPr>
              <a:lnSpc>
                <a:spcPct val="107000"/>
              </a:lnSpc>
              <a:spcAft>
                <a:spcPts val="800"/>
              </a:spcAft>
            </a:pPr>
            <a:r>
              <a:rPr lang="en-US" sz="2400" b="1" dirty="0">
                <a:latin typeface="Book Antiqua" panose="02040602050305030304" pitchFamily="18" charset="0"/>
                <a:ea typeface="Calibri" panose="020F0502020204030204" pitchFamily="34" charset="0"/>
              </a:rPr>
              <a:t>Which</a:t>
            </a:r>
            <a:r>
              <a:rPr lang="en-IN" sz="2400" b="1" dirty="0">
                <a:latin typeface="Book Antiqua" panose="02040602050305030304" pitchFamily="18" charset="0"/>
                <a:ea typeface="Calibri" panose="020F0502020204030204" pitchFamily="34" charset="0"/>
              </a:rPr>
              <a:t> gender did we sell more products to?</a:t>
            </a:r>
            <a:endParaRPr lang="en-IN" dirty="0"/>
          </a:p>
        </p:txBody>
      </p:sp>
      <p:sp>
        <p:nvSpPr>
          <p:cNvPr id="8" name="Arrow: Right 7">
            <a:extLst>
              <a:ext uri="{FF2B5EF4-FFF2-40B4-BE49-F238E27FC236}">
                <a16:creationId xmlns:a16="http://schemas.microsoft.com/office/drawing/2014/main" id="{0A60B396-4C8C-FC09-60D3-D7CC84F06A5F}"/>
              </a:ext>
            </a:extLst>
          </p:cNvPr>
          <p:cNvSpPr/>
          <p:nvPr/>
        </p:nvSpPr>
        <p:spPr>
          <a:xfrm>
            <a:off x="525780" y="5080000"/>
            <a:ext cx="457200" cy="18288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0743B1A-7049-9EF0-A982-19719EB94E63}"/>
              </a:ext>
            </a:extLst>
          </p:cNvPr>
          <p:cNvSpPr txBox="1"/>
          <p:nvPr/>
        </p:nvSpPr>
        <p:spPr>
          <a:xfrm>
            <a:off x="1115060" y="5002619"/>
            <a:ext cx="6165470" cy="707886"/>
          </a:xfrm>
          <a:prstGeom prst="rect">
            <a:avLst/>
          </a:prstGeom>
          <a:noFill/>
        </p:spPr>
        <p:txBody>
          <a:bodyPr wrap="none" rtlCol="0">
            <a:spAutoFit/>
          </a:bodyPr>
          <a:lstStyle/>
          <a:p>
            <a:r>
              <a:rPr lang="en-US" sz="2000" dirty="0">
                <a:latin typeface="Book Antiqua" panose="02040602050305030304" pitchFamily="18" charset="0"/>
              </a:rPr>
              <a:t>We sell more Product to </a:t>
            </a:r>
            <a:r>
              <a:rPr lang="en-US" sz="2000" b="1" dirty="0">
                <a:solidFill>
                  <a:schemeClr val="bg1"/>
                </a:solidFill>
                <a:latin typeface="Book Antiqua" panose="02040602050305030304" pitchFamily="18" charset="0"/>
              </a:rPr>
              <a:t>Female</a:t>
            </a:r>
            <a:r>
              <a:rPr lang="en-US" sz="2000" dirty="0">
                <a:latin typeface="Book Antiqua" panose="02040602050305030304" pitchFamily="18" charset="0"/>
              </a:rPr>
              <a:t> customers = </a:t>
            </a:r>
            <a:r>
              <a:rPr lang="en-US" sz="2000" b="1" dirty="0">
                <a:solidFill>
                  <a:schemeClr val="bg1"/>
                </a:solidFill>
                <a:latin typeface="Book Antiqua" panose="02040602050305030304" pitchFamily="18" charset="0"/>
              </a:rPr>
              <a:t>178659.</a:t>
            </a:r>
            <a:endParaRPr lang="en-US" sz="2000" dirty="0">
              <a:latin typeface="Book Antiqua" panose="02040602050305030304" pitchFamily="18" charset="0"/>
            </a:endParaRPr>
          </a:p>
          <a:p>
            <a:r>
              <a:rPr lang="en-US" sz="2000" dirty="0">
                <a:latin typeface="Book Antiqua" panose="02040602050305030304" pitchFamily="18" charset="0"/>
              </a:rPr>
              <a:t>And Male customers we sell </a:t>
            </a:r>
            <a:r>
              <a:rPr lang="en-US" sz="2000" b="1" dirty="0">
                <a:solidFill>
                  <a:schemeClr val="bg1"/>
                </a:solidFill>
                <a:latin typeface="Book Antiqua" panose="02040602050305030304" pitchFamily="18" charset="0"/>
              </a:rPr>
              <a:t>120053 </a:t>
            </a:r>
            <a:r>
              <a:rPr lang="en-US" sz="2000" dirty="0">
                <a:latin typeface="Book Antiqua" panose="02040602050305030304" pitchFamily="18" charset="0"/>
              </a:rPr>
              <a:t>product</a:t>
            </a:r>
            <a:r>
              <a:rPr lang="en-US" sz="2000" b="1" dirty="0">
                <a:latin typeface="Book Antiqua" panose="02040602050305030304" pitchFamily="18" charset="0"/>
              </a:rPr>
              <a:t>.</a:t>
            </a:r>
            <a:endParaRPr lang="en-IN" sz="2000" dirty="0">
              <a:latin typeface="Book Antiqua" panose="02040602050305030304" pitchFamily="18" charset="0"/>
            </a:endParaRPr>
          </a:p>
        </p:txBody>
      </p:sp>
      <p:graphicFrame>
        <p:nvGraphicFramePr>
          <p:cNvPr id="4" name="Table 3">
            <a:extLst>
              <a:ext uri="{FF2B5EF4-FFF2-40B4-BE49-F238E27FC236}">
                <a16:creationId xmlns:a16="http://schemas.microsoft.com/office/drawing/2014/main" id="{28C7C2E2-DFBC-89C1-4505-5DFFAF1540AA}"/>
              </a:ext>
            </a:extLst>
          </p:cNvPr>
          <p:cNvGraphicFramePr>
            <a:graphicFrameLocks noGrp="1"/>
          </p:cNvGraphicFramePr>
          <p:nvPr>
            <p:extLst>
              <p:ext uri="{D42A27DB-BD31-4B8C-83A1-F6EECF244321}">
                <p14:modId xmlns:p14="http://schemas.microsoft.com/office/powerpoint/2010/main" val="3187154530"/>
              </p:ext>
            </p:extLst>
          </p:nvPr>
        </p:nvGraphicFramePr>
        <p:xfrm>
          <a:off x="2442210" y="2042160"/>
          <a:ext cx="3210560" cy="1584960"/>
        </p:xfrm>
        <a:graphic>
          <a:graphicData uri="http://schemas.openxmlformats.org/drawingml/2006/table">
            <a:tbl>
              <a:tblPr>
                <a:tableStyleId>{5C22544A-7EE6-4342-B048-85BDC9FD1C3A}</a:tableStyleId>
              </a:tblPr>
              <a:tblGrid>
                <a:gridCol w="1352434">
                  <a:extLst>
                    <a:ext uri="{9D8B030D-6E8A-4147-A177-3AD203B41FA5}">
                      <a16:colId xmlns:a16="http://schemas.microsoft.com/office/drawing/2014/main" val="3206688006"/>
                    </a:ext>
                  </a:extLst>
                </a:gridCol>
                <a:gridCol w="1858126">
                  <a:extLst>
                    <a:ext uri="{9D8B030D-6E8A-4147-A177-3AD203B41FA5}">
                      <a16:colId xmlns:a16="http://schemas.microsoft.com/office/drawing/2014/main" val="3661767208"/>
                    </a:ext>
                  </a:extLst>
                </a:gridCol>
              </a:tblGrid>
              <a:tr h="396240">
                <a:tc>
                  <a:txBody>
                    <a:bodyPr/>
                    <a:lstStyle/>
                    <a:p>
                      <a:pPr marL="0" algn="l" defTabSz="914400" rtl="0" eaLnBrk="1" fontAlgn="b" latinLnBrk="0" hangingPunct="1"/>
                      <a:r>
                        <a:rPr lang="en-IN" sz="1800" b="1" u="none" strike="noStrike" kern="1200" dirty="0">
                          <a:ln>
                            <a:noFill/>
                          </a:ln>
                          <a:solidFill>
                            <a:schemeClr val="tx1">
                              <a:lumMod val="95000"/>
                              <a:lumOff val="5000"/>
                            </a:schemeClr>
                          </a:solidFill>
                          <a:effectLst/>
                          <a:latin typeface="Book Antiqua" panose="02040602050305030304" pitchFamily="18" charset="0"/>
                          <a:ea typeface="+mn-ea"/>
                          <a:cs typeface="+mn-cs"/>
                        </a:rPr>
                        <a:t> Gender</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l" fontAlgn="b"/>
                      <a:r>
                        <a:rPr lang="en-IN" sz="1800" b="1" u="none" strike="noStrike" dirty="0">
                          <a:ln>
                            <a:noFill/>
                          </a:ln>
                          <a:solidFill>
                            <a:schemeClr val="tx1">
                              <a:lumMod val="95000"/>
                              <a:lumOff val="5000"/>
                            </a:schemeClr>
                          </a:solidFill>
                          <a:effectLst/>
                          <a:latin typeface="Book Antiqua" panose="02040602050305030304" pitchFamily="18" charset="0"/>
                        </a:rPr>
                        <a:t>  Quantity</a:t>
                      </a:r>
                      <a:endParaRPr lang="en-IN" sz="1800" b="1" i="0" u="none" strike="noStrike" dirty="0">
                        <a:ln>
                          <a:noFill/>
                        </a:ln>
                        <a:solidFill>
                          <a:schemeClr val="tx1">
                            <a:lumMod val="95000"/>
                            <a:lumOff val="5000"/>
                          </a:schemeClr>
                        </a:solidFill>
                        <a:effectLst/>
                        <a:latin typeface="Book Antiqua" panose="0204060205030503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2877441627"/>
                  </a:ext>
                </a:extLst>
              </a:tr>
              <a:tr h="396240">
                <a:tc>
                  <a:txBody>
                    <a:bodyPr/>
                    <a:lstStyle/>
                    <a:p>
                      <a:pPr marL="0" algn="l" defTabSz="914400" rtl="0" eaLnBrk="1" fontAlgn="b" latinLnBrk="0" hangingPunct="1"/>
                      <a:r>
                        <a:rPr lang="en-IN" sz="1800" u="none" strike="noStrike" kern="1200" dirty="0">
                          <a:ln>
                            <a:noFill/>
                          </a:ln>
                          <a:solidFill>
                            <a:schemeClr val="bg1"/>
                          </a:solidFill>
                          <a:effectLst/>
                          <a:latin typeface="Book Antiqua" panose="02040602050305030304" pitchFamily="18" charset="0"/>
                          <a:ea typeface="+mn-ea"/>
                          <a:cs typeface="+mn-cs"/>
                        </a:rPr>
                        <a:t> Female</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r" fontAlgn="b"/>
                      <a:r>
                        <a:rPr lang="en-IN" sz="1800" u="none" strike="noStrike" dirty="0">
                          <a:ln>
                            <a:noFill/>
                          </a:ln>
                          <a:solidFill>
                            <a:schemeClr val="bg1"/>
                          </a:solidFill>
                          <a:effectLst/>
                          <a:latin typeface="Book Antiqua" panose="02040602050305030304" pitchFamily="18" charset="0"/>
                        </a:rPr>
                        <a:t>178659</a:t>
                      </a:r>
                      <a:endParaRPr lang="en-IN" sz="1800" b="0" i="0" u="none" strike="noStrike" dirty="0">
                        <a:ln>
                          <a:noFill/>
                        </a:ln>
                        <a:solidFill>
                          <a:schemeClr val="bg1"/>
                        </a:solidFill>
                        <a:effectLst/>
                        <a:latin typeface="Book Antiqua" panose="0204060205030503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59220309"/>
                  </a:ext>
                </a:extLst>
              </a:tr>
              <a:tr h="396240">
                <a:tc>
                  <a:txBody>
                    <a:bodyPr/>
                    <a:lstStyle/>
                    <a:p>
                      <a:pPr marL="0" algn="l" defTabSz="914400" rtl="0" eaLnBrk="1" fontAlgn="b" latinLnBrk="0" hangingPunct="1"/>
                      <a:r>
                        <a:rPr lang="en-IN" sz="1800" u="none" strike="noStrike" kern="1200" dirty="0">
                          <a:ln>
                            <a:noFill/>
                          </a:ln>
                          <a:solidFill>
                            <a:schemeClr val="bg1"/>
                          </a:solidFill>
                          <a:effectLst/>
                          <a:latin typeface="Book Antiqua" panose="02040602050305030304" pitchFamily="18" charset="0"/>
                          <a:ea typeface="+mn-ea"/>
                          <a:cs typeface="+mn-cs"/>
                        </a:rPr>
                        <a:t> Male</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r" fontAlgn="b"/>
                      <a:r>
                        <a:rPr lang="en-IN" sz="1800" u="none" strike="noStrike" dirty="0">
                          <a:ln>
                            <a:noFill/>
                          </a:ln>
                          <a:solidFill>
                            <a:schemeClr val="bg1"/>
                          </a:solidFill>
                          <a:effectLst/>
                          <a:latin typeface="Book Antiqua" panose="02040602050305030304" pitchFamily="18" charset="0"/>
                        </a:rPr>
                        <a:t>120053</a:t>
                      </a:r>
                      <a:endParaRPr lang="en-IN" sz="1800" b="0" i="0" u="none" strike="noStrike" dirty="0">
                        <a:ln>
                          <a:noFill/>
                        </a:ln>
                        <a:solidFill>
                          <a:schemeClr val="bg1"/>
                        </a:solidFill>
                        <a:effectLst/>
                        <a:latin typeface="Book Antiqua" panose="0204060205030503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3343644085"/>
                  </a:ext>
                </a:extLst>
              </a:tr>
              <a:tr h="396240">
                <a:tc>
                  <a:txBody>
                    <a:bodyPr/>
                    <a:lstStyle/>
                    <a:p>
                      <a:pPr marL="0" algn="l" defTabSz="914400" rtl="0" eaLnBrk="1" fontAlgn="b" latinLnBrk="0" hangingPunct="1"/>
                      <a:r>
                        <a:rPr lang="en-IN" sz="1800" u="none" strike="noStrike" kern="1200" dirty="0">
                          <a:ln>
                            <a:noFill/>
                          </a:ln>
                          <a:solidFill>
                            <a:schemeClr val="bg1"/>
                          </a:solidFill>
                          <a:effectLst/>
                          <a:latin typeface="Book Antiqua" panose="02040602050305030304" pitchFamily="18" charset="0"/>
                          <a:ea typeface="+mn-ea"/>
                          <a:cs typeface="+mn-cs"/>
                        </a:rPr>
                        <a:t> Grand Total</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r" fontAlgn="b"/>
                      <a:r>
                        <a:rPr lang="en-IN" sz="1800" u="none" strike="noStrike" dirty="0">
                          <a:ln>
                            <a:noFill/>
                          </a:ln>
                          <a:solidFill>
                            <a:schemeClr val="bg1"/>
                          </a:solidFill>
                          <a:effectLst/>
                          <a:latin typeface="Book Antiqua" panose="02040602050305030304" pitchFamily="18" charset="0"/>
                        </a:rPr>
                        <a:t>298712</a:t>
                      </a:r>
                      <a:endParaRPr lang="en-IN" sz="1800" b="1" i="0" u="none" strike="noStrike" dirty="0">
                        <a:ln>
                          <a:noFill/>
                        </a:ln>
                        <a:solidFill>
                          <a:schemeClr val="bg1"/>
                        </a:solidFill>
                        <a:effectLst/>
                        <a:latin typeface="Book Antiqua" panose="0204060205030503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2105121522"/>
                  </a:ext>
                </a:extLst>
              </a:tr>
            </a:tbl>
          </a:graphicData>
        </a:graphic>
      </p:graphicFrame>
    </p:spTree>
    <p:extLst>
      <p:ext uri="{BB962C8B-B14F-4D97-AF65-F5344CB8AC3E}">
        <p14:creationId xmlns:p14="http://schemas.microsoft.com/office/powerpoint/2010/main" val="695114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9EEBB4-F5B0-3D50-4D55-EFB5EE5ECEC6}"/>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D339965F-7D56-041B-AF41-9B18AC34CC6A}"/>
              </a:ext>
            </a:extLst>
          </p:cNvPr>
          <p:cNvSpPr txBox="1"/>
          <p:nvPr/>
        </p:nvSpPr>
        <p:spPr>
          <a:xfrm>
            <a:off x="1115060" y="383252"/>
            <a:ext cx="2654300" cy="584775"/>
          </a:xfrm>
          <a:prstGeom prst="rect">
            <a:avLst/>
          </a:prstGeom>
          <a:noFill/>
        </p:spPr>
        <p:txBody>
          <a:bodyPr wrap="square">
            <a:spAutoFit/>
          </a:bodyPr>
          <a:lstStyle/>
          <a:p>
            <a:r>
              <a:rPr lang="en-US" sz="3200" b="1" u="sng" dirty="0">
                <a:solidFill>
                  <a:schemeClr val="bg1"/>
                </a:solidFill>
                <a:latin typeface="Book Antiqua" panose="02040602050305030304" pitchFamily="18" charset="0"/>
              </a:rPr>
              <a:t>Task 3</a:t>
            </a:r>
            <a:endParaRPr lang="en-IN" sz="2400" b="1" u="sng" dirty="0">
              <a:solidFill>
                <a:schemeClr val="bg1"/>
              </a:solidFill>
              <a:latin typeface="Book Antiqua" panose="02040602050305030304" pitchFamily="18" charset="0"/>
            </a:endParaRPr>
          </a:p>
        </p:txBody>
      </p:sp>
      <p:sp>
        <p:nvSpPr>
          <p:cNvPr id="13" name="Arrow: Pentagon 12">
            <a:extLst>
              <a:ext uri="{FF2B5EF4-FFF2-40B4-BE49-F238E27FC236}">
                <a16:creationId xmlns:a16="http://schemas.microsoft.com/office/drawing/2014/main" id="{8F39B407-34A1-CC86-8493-5F11666AB747}"/>
              </a:ext>
            </a:extLst>
          </p:cNvPr>
          <p:cNvSpPr/>
          <p:nvPr/>
        </p:nvSpPr>
        <p:spPr>
          <a:xfrm>
            <a:off x="121920" y="558799"/>
            <a:ext cx="861060" cy="233680"/>
          </a:xfrm>
          <a:prstGeom prst="homePlat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1B2970A3-BAEA-417B-CF69-08857DB9D4B0}"/>
              </a:ext>
            </a:extLst>
          </p:cNvPr>
          <p:cNvSpPr txBox="1"/>
          <p:nvPr/>
        </p:nvSpPr>
        <p:spPr>
          <a:xfrm>
            <a:off x="1605280" y="1147495"/>
            <a:ext cx="8229600" cy="468398"/>
          </a:xfrm>
          <a:prstGeom prst="rect">
            <a:avLst/>
          </a:prstGeom>
          <a:noFill/>
        </p:spPr>
        <p:txBody>
          <a:bodyPr wrap="square">
            <a:spAutoFit/>
          </a:bodyPr>
          <a:lstStyle/>
          <a:p>
            <a:pPr>
              <a:lnSpc>
                <a:spcPct val="107000"/>
              </a:lnSpc>
              <a:spcAft>
                <a:spcPts val="800"/>
              </a:spcAft>
            </a:pPr>
            <a:r>
              <a:rPr lang="en-US" sz="2400" b="1" dirty="0">
                <a:latin typeface="Book Antiqua" panose="02040602050305030304" pitchFamily="18" charset="0"/>
                <a:ea typeface="Calibri" panose="020F0502020204030204" pitchFamily="34" charset="0"/>
              </a:rPr>
              <a:t>Which</a:t>
            </a:r>
            <a:r>
              <a:rPr lang="en-IN" sz="2400" b="1" dirty="0">
                <a:latin typeface="Book Antiqua" panose="02040602050305030304" pitchFamily="18" charset="0"/>
                <a:ea typeface="Calibri" panose="020F0502020204030204" pitchFamily="34" charset="0"/>
              </a:rPr>
              <a:t> gender generated more revenue ?</a:t>
            </a:r>
            <a:endParaRPr lang="en-IN" dirty="0"/>
          </a:p>
        </p:txBody>
      </p:sp>
      <p:sp>
        <p:nvSpPr>
          <p:cNvPr id="8" name="Arrow: Right 7">
            <a:extLst>
              <a:ext uri="{FF2B5EF4-FFF2-40B4-BE49-F238E27FC236}">
                <a16:creationId xmlns:a16="http://schemas.microsoft.com/office/drawing/2014/main" id="{90459FF5-76CF-D423-4E2E-73FB92B86D66}"/>
              </a:ext>
            </a:extLst>
          </p:cNvPr>
          <p:cNvSpPr/>
          <p:nvPr/>
        </p:nvSpPr>
        <p:spPr>
          <a:xfrm>
            <a:off x="525780" y="5080000"/>
            <a:ext cx="457200" cy="18288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5E99A8BB-489A-FA38-530E-AFBA540B9473}"/>
              </a:ext>
            </a:extLst>
          </p:cNvPr>
          <p:cNvSpPr txBox="1"/>
          <p:nvPr/>
        </p:nvSpPr>
        <p:spPr>
          <a:xfrm>
            <a:off x="1115060" y="5002619"/>
            <a:ext cx="6324167" cy="707886"/>
          </a:xfrm>
          <a:prstGeom prst="rect">
            <a:avLst/>
          </a:prstGeom>
          <a:noFill/>
        </p:spPr>
        <p:txBody>
          <a:bodyPr wrap="none" rtlCol="0">
            <a:spAutoFit/>
          </a:bodyPr>
          <a:lstStyle/>
          <a:p>
            <a:r>
              <a:rPr lang="en-US" sz="2000" b="1" dirty="0">
                <a:solidFill>
                  <a:schemeClr val="bg1"/>
                </a:solidFill>
                <a:latin typeface="Book Antiqua" panose="02040602050305030304" pitchFamily="18" charset="0"/>
              </a:rPr>
              <a:t>Female</a:t>
            </a:r>
            <a:r>
              <a:rPr lang="en-US" sz="2000" dirty="0">
                <a:latin typeface="Book Antiqua" panose="02040602050305030304" pitchFamily="18" charset="0"/>
              </a:rPr>
              <a:t> customer generated more revenue =  </a:t>
            </a:r>
            <a:r>
              <a:rPr lang="en-US" sz="2000" b="1" dirty="0">
                <a:solidFill>
                  <a:schemeClr val="bg1"/>
                </a:solidFill>
                <a:latin typeface="Book Antiqua" panose="02040602050305030304" pitchFamily="18" charset="0"/>
              </a:rPr>
              <a:t>150.21M.</a:t>
            </a:r>
            <a:endParaRPr lang="en-US" sz="2000" dirty="0">
              <a:latin typeface="Book Antiqua" panose="02040602050305030304" pitchFamily="18" charset="0"/>
            </a:endParaRPr>
          </a:p>
          <a:p>
            <a:r>
              <a:rPr lang="en-US" sz="2000" dirty="0">
                <a:latin typeface="Book Antiqua" panose="02040602050305030304" pitchFamily="18" charset="0"/>
              </a:rPr>
              <a:t>And male customer generate </a:t>
            </a:r>
            <a:r>
              <a:rPr lang="en-US" sz="2000" b="1" dirty="0">
                <a:solidFill>
                  <a:schemeClr val="bg1"/>
                </a:solidFill>
                <a:latin typeface="Book Antiqua" panose="02040602050305030304" pitchFamily="18" charset="0"/>
              </a:rPr>
              <a:t>101.30M</a:t>
            </a:r>
            <a:r>
              <a:rPr lang="en-US" sz="2000" dirty="0">
                <a:latin typeface="Book Antiqua" panose="02040602050305030304" pitchFamily="18" charset="0"/>
              </a:rPr>
              <a:t> revenue.</a:t>
            </a:r>
            <a:endParaRPr lang="en-IN" sz="2000" dirty="0">
              <a:latin typeface="Book Antiqua" panose="02040602050305030304" pitchFamily="18" charset="0"/>
            </a:endParaRPr>
          </a:p>
        </p:txBody>
      </p:sp>
      <p:pic>
        <p:nvPicPr>
          <p:cNvPr id="6" name="Picture 5">
            <a:extLst>
              <a:ext uri="{FF2B5EF4-FFF2-40B4-BE49-F238E27FC236}">
                <a16:creationId xmlns:a16="http://schemas.microsoft.com/office/drawing/2014/main" id="{81D15B69-AFB1-DC60-F99B-7801D4F9B0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3952" y="1795361"/>
            <a:ext cx="1450550" cy="2511602"/>
          </a:xfrm>
          <a:prstGeom prst="rect">
            <a:avLst/>
          </a:prstGeom>
        </p:spPr>
      </p:pic>
      <p:graphicFrame>
        <p:nvGraphicFramePr>
          <p:cNvPr id="7" name="Table 6">
            <a:extLst>
              <a:ext uri="{FF2B5EF4-FFF2-40B4-BE49-F238E27FC236}">
                <a16:creationId xmlns:a16="http://schemas.microsoft.com/office/drawing/2014/main" id="{9DE3EDB6-9BAC-20A0-848F-22DF157069E7}"/>
              </a:ext>
            </a:extLst>
          </p:cNvPr>
          <p:cNvGraphicFramePr>
            <a:graphicFrameLocks noGrp="1"/>
          </p:cNvGraphicFramePr>
          <p:nvPr>
            <p:extLst>
              <p:ext uri="{D42A27DB-BD31-4B8C-83A1-F6EECF244321}">
                <p14:modId xmlns:p14="http://schemas.microsoft.com/office/powerpoint/2010/main" val="315167445"/>
              </p:ext>
            </p:extLst>
          </p:nvPr>
        </p:nvGraphicFramePr>
        <p:xfrm>
          <a:off x="1714500" y="1868910"/>
          <a:ext cx="3210560" cy="1584960"/>
        </p:xfrm>
        <a:graphic>
          <a:graphicData uri="http://schemas.openxmlformats.org/drawingml/2006/table">
            <a:tbl>
              <a:tblPr>
                <a:tableStyleId>{5C22544A-7EE6-4342-B048-85BDC9FD1C3A}</a:tableStyleId>
              </a:tblPr>
              <a:tblGrid>
                <a:gridCol w="1559414">
                  <a:extLst>
                    <a:ext uri="{9D8B030D-6E8A-4147-A177-3AD203B41FA5}">
                      <a16:colId xmlns:a16="http://schemas.microsoft.com/office/drawing/2014/main" val="820580959"/>
                    </a:ext>
                  </a:extLst>
                </a:gridCol>
                <a:gridCol w="1651146">
                  <a:extLst>
                    <a:ext uri="{9D8B030D-6E8A-4147-A177-3AD203B41FA5}">
                      <a16:colId xmlns:a16="http://schemas.microsoft.com/office/drawing/2014/main" val="3820146133"/>
                    </a:ext>
                  </a:extLst>
                </a:gridCol>
              </a:tblGrid>
              <a:tr h="396240">
                <a:tc>
                  <a:txBody>
                    <a:bodyPr/>
                    <a:lstStyle/>
                    <a:p>
                      <a:pPr algn="l" fontAlgn="b"/>
                      <a:r>
                        <a:rPr lang="en-IN" sz="1800" b="1" u="none" strike="noStrike" dirty="0">
                          <a:solidFill>
                            <a:schemeClr val="tx1">
                              <a:lumMod val="95000"/>
                              <a:lumOff val="5000"/>
                            </a:schemeClr>
                          </a:solidFill>
                          <a:effectLst/>
                          <a:latin typeface="Book Antiqua" panose="02040602050305030304" pitchFamily="18" charset="0"/>
                        </a:rPr>
                        <a:t> Gender</a:t>
                      </a:r>
                      <a:endParaRPr lang="en-IN" sz="1800" b="1" i="0" u="none" strike="noStrike" dirty="0">
                        <a:solidFill>
                          <a:schemeClr val="tx1">
                            <a:lumMod val="95000"/>
                            <a:lumOff val="5000"/>
                          </a:schemeClr>
                        </a:solidFill>
                        <a:effectLst/>
                        <a:latin typeface="Book Antiqua" panose="0204060205030503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l" fontAlgn="b"/>
                      <a:r>
                        <a:rPr lang="en-IN" sz="1800" b="1" u="none" strike="noStrike" dirty="0">
                          <a:solidFill>
                            <a:schemeClr val="tx1">
                              <a:lumMod val="95000"/>
                              <a:lumOff val="5000"/>
                            </a:schemeClr>
                          </a:solidFill>
                          <a:effectLst/>
                          <a:latin typeface="Book Antiqua" panose="02040602050305030304" pitchFamily="18" charset="0"/>
                        </a:rPr>
                        <a:t> Revenue</a:t>
                      </a:r>
                      <a:endParaRPr lang="en-IN" sz="1800" b="1" i="0" u="none" strike="noStrike" dirty="0">
                        <a:solidFill>
                          <a:schemeClr val="tx1">
                            <a:lumMod val="95000"/>
                            <a:lumOff val="5000"/>
                          </a:schemeClr>
                        </a:solidFill>
                        <a:effectLst/>
                        <a:latin typeface="Book Antiqua" panose="0204060205030503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4285757729"/>
                  </a:ext>
                </a:extLst>
              </a:tr>
              <a:tr h="396240">
                <a:tc>
                  <a:txBody>
                    <a:bodyPr/>
                    <a:lstStyle/>
                    <a:p>
                      <a:pPr algn="l" fontAlgn="b"/>
                      <a:r>
                        <a:rPr lang="en-IN" sz="1800" u="none" strike="noStrike" dirty="0">
                          <a:solidFill>
                            <a:schemeClr val="bg1"/>
                          </a:solidFill>
                          <a:effectLst/>
                          <a:latin typeface="Book Antiqua" panose="02040602050305030304" pitchFamily="18" charset="0"/>
                        </a:rPr>
                        <a:t> Female</a:t>
                      </a:r>
                      <a:endParaRPr lang="en-IN" sz="1800" b="0" i="0" u="none" strike="noStrike" dirty="0">
                        <a:solidFill>
                          <a:schemeClr val="bg1"/>
                        </a:solidFill>
                        <a:effectLst/>
                        <a:latin typeface="Book Antiqua" panose="0204060205030503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r" fontAlgn="b"/>
                      <a:r>
                        <a:rPr lang="en-IN" sz="1800" u="none" strike="noStrike" dirty="0">
                          <a:solidFill>
                            <a:schemeClr val="bg1"/>
                          </a:solidFill>
                          <a:effectLst/>
                          <a:latin typeface="Book Antiqua" panose="02040602050305030304" pitchFamily="18" charset="0"/>
                        </a:rPr>
                        <a:t>150207136</a:t>
                      </a:r>
                      <a:endParaRPr lang="en-IN" sz="1800" b="0" i="0" u="none" strike="noStrike" dirty="0">
                        <a:solidFill>
                          <a:schemeClr val="bg1"/>
                        </a:solidFill>
                        <a:effectLst/>
                        <a:latin typeface="Book Antiqua" panose="0204060205030503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728993211"/>
                  </a:ext>
                </a:extLst>
              </a:tr>
              <a:tr h="396240">
                <a:tc>
                  <a:txBody>
                    <a:bodyPr/>
                    <a:lstStyle/>
                    <a:p>
                      <a:pPr algn="l" fontAlgn="b"/>
                      <a:r>
                        <a:rPr lang="en-IN" sz="1800" u="none" strike="noStrike" dirty="0">
                          <a:solidFill>
                            <a:schemeClr val="bg1"/>
                          </a:solidFill>
                          <a:effectLst/>
                          <a:latin typeface="Book Antiqua" panose="02040602050305030304" pitchFamily="18" charset="0"/>
                        </a:rPr>
                        <a:t> Male</a:t>
                      </a:r>
                      <a:endParaRPr lang="en-IN" sz="1800" b="0" i="0" u="none" strike="noStrike" dirty="0">
                        <a:solidFill>
                          <a:schemeClr val="bg1"/>
                        </a:solidFill>
                        <a:effectLst/>
                        <a:latin typeface="Book Antiqua" panose="0204060205030503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r" fontAlgn="b"/>
                      <a:r>
                        <a:rPr lang="en-IN" sz="1800" u="none" strike="noStrike" dirty="0">
                          <a:solidFill>
                            <a:schemeClr val="bg1"/>
                          </a:solidFill>
                          <a:effectLst/>
                          <a:latin typeface="Book Antiqua" panose="02040602050305030304" pitchFamily="18" charset="0"/>
                        </a:rPr>
                        <a:t>101298658.2</a:t>
                      </a:r>
                      <a:endParaRPr lang="en-IN" sz="1800" b="0" i="0" u="none" strike="noStrike" dirty="0">
                        <a:solidFill>
                          <a:schemeClr val="bg1"/>
                        </a:solidFill>
                        <a:effectLst/>
                        <a:latin typeface="Book Antiqua" panose="0204060205030503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515142852"/>
                  </a:ext>
                </a:extLst>
              </a:tr>
              <a:tr h="396240">
                <a:tc>
                  <a:txBody>
                    <a:bodyPr/>
                    <a:lstStyle/>
                    <a:p>
                      <a:pPr algn="l" fontAlgn="b"/>
                      <a:r>
                        <a:rPr lang="en-IN" sz="1800" u="none" strike="noStrike" dirty="0">
                          <a:solidFill>
                            <a:schemeClr val="bg1"/>
                          </a:solidFill>
                          <a:effectLst/>
                          <a:latin typeface="Book Antiqua" panose="02040602050305030304" pitchFamily="18" charset="0"/>
                        </a:rPr>
                        <a:t> Grand Total</a:t>
                      </a:r>
                      <a:endParaRPr lang="en-IN" sz="1800" b="1" i="0" u="none" strike="noStrike" dirty="0">
                        <a:solidFill>
                          <a:schemeClr val="bg1"/>
                        </a:solidFill>
                        <a:effectLst/>
                        <a:latin typeface="Book Antiqua" panose="0204060205030503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r" fontAlgn="b"/>
                      <a:r>
                        <a:rPr lang="en-IN" sz="1800" u="none" strike="noStrike" dirty="0">
                          <a:solidFill>
                            <a:schemeClr val="bg1"/>
                          </a:solidFill>
                          <a:effectLst/>
                          <a:latin typeface="Book Antiqua" panose="02040602050305030304" pitchFamily="18" charset="0"/>
                        </a:rPr>
                        <a:t>251505794.2</a:t>
                      </a:r>
                      <a:endParaRPr lang="en-IN" sz="1800" b="1" i="0" u="none" strike="noStrike" dirty="0">
                        <a:solidFill>
                          <a:schemeClr val="bg1"/>
                        </a:solidFill>
                        <a:effectLst/>
                        <a:latin typeface="Book Antiqua" panose="0204060205030503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2325811374"/>
                  </a:ext>
                </a:extLst>
              </a:tr>
            </a:tbl>
          </a:graphicData>
        </a:graphic>
      </p:graphicFrame>
    </p:spTree>
    <p:extLst>
      <p:ext uri="{BB962C8B-B14F-4D97-AF65-F5344CB8AC3E}">
        <p14:creationId xmlns:p14="http://schemas.microsoft.com/office/powerpoint/2010/main" val="3974345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9A48FF-AF3B-188B-4600-F1AA0393EA26}"/>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84AD200D-CE45-9A2E-654D-E797700DB20B}"/>
              </a:ext>
            </a:extLst>
          </p:cNvPr>
          <p:cNvSpPr txBox="1"/>
          <p:nvPr/>
        </p:nvSpPr>
        <p:spPr>
          <a:xfrm>
            <a:off x="1115060" y="383252"/>
            <a:ext cx="2654300" cy="584775"/>
          </a:xfrm>
          <a:prstGeom prst="rect">
            <a:avLst/>
          </a:prstGeom>
          <a:noFill/>
        </p:spPr>
        <p:txBody>
          <a:bodyPr wrap="square">
            <a:spAutoFit/>
          </a:bodyPr>
          <a:lstStyle/>
          <a:p>
            <a:r>
              <a:rPr lang="en-US" sz="3200" b="1" u="sng" dirty="0">
                <a:solidFill>
                  <a:schemeClr val="bg1"/>
                </a:solidFill>
                <a:latin typeface="Book Antiqua" panose="02040602050305030304" pitchFamily="18" charset="0"/>
              </a:rPr>
              <a:t>Task 4</a:t>
            </a:r>
            <a:endParaRPr lang="en-IN" sz="2400" b="1" u="sng" dirty="0">
              <a:solidFill>
                <a:schemeClr val="bg1"/>
              </a:solidFill>
              <a:latin typeface="Book Antiqua" panose="02040602050305030304" pitchFamily="18" charset="0"/>
            </a:endParaRPr>
          </a:p>
        </p:txBody>
      </p:sp>
      <p:sp>
        <p:nvSpPr>
          <p:cNvPr id="13" name="Arrow: Pentagon 12">
            <a:extLst>
              <a:ext uri="{FF2B5EF4-FFF2-40B4-BE49-F238E27FC236}">
                <a16:creationId xmlns:a16="http://schemas.microsoft.com/office/drawing/2014/main" id="{F9F6EAFD-DEB3-EE44-CFEA-853194AB927B}"/>
              </a:ext>
            </a:extLst>
          </p:cNvPr>
          <p:cNvSpPr/>
          <p:nvPr/>
        </p:nvSpPr>
        <p:spPr>
          <a:xfrm>
            <a:off x="121920" y="558799"/>
            <a:ext cx="861060" cy="233680"/>
          </a:xfrm>
          <a:prstGeom prst="homePlat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8A5C2A5D-A0C4-A9AA-E4AD-EC6229477359}"/>
              </a:ext>
            </a:extLst>
          </p:cNvPr>
          <p:cNvSpPr txBox="1"/>
          <p:nvPr/>
        </p:nvSpPr>
        <p:spPr>
          <a:xfrm>
            <a:off x="1605280" y="1147495"/>
            <a:ext cx="8808720" cy="468398"/>
          </a:xfrm>
          <a:prstGeom prst="rect">
            <a:avLst/>
          </a:prstGeom>
          <a:noFill/>
        </p:spPr>
        <p:txBody>
          <a:bodyPr wrap="square">
            <a:spAutoFit/>
          </a:bodyPr>
          <a:lstStyle/>
          <a:p>
            <a:pPr>
              <a:lnSpc>
                <a:spcPct val="107000"/>
              </a:lnSpc>
              <a:spcAft>
                <a:spcPts val="800"/>
              </a:spcAft>
            </a:pPr>
            <a:r>
              <a:rPr lang="en-US" sz="2400" b="1" dirty="0">
                <a:latin typeface="Book Antiqua" panose="02040602050305030304" pitchFamily="18" charset="0"/>
                <a:ea typeface="Calibri" panose="020F0502020204030204" pitchFamily="34" charset="0"/>
              </a:rPr>
              <a:t>Distribution of purchase categories relative to other column ?</a:t>
            </a:r>
            <a:endParaRPr lang="en-IN" dirty="0"/>
          </a:p>
        </p:txBody>
      </p:sp>
      <p:sp>
        <p:nvSpPr>
          <p:cNvPr id="8" name="Arrow: Right 7">
            <a:extLst>
              <a:ext uri="{FF2B5EF4-FFF2-40B4-BE49-F238E27FC236}">
                <a16:creationId xmlns:a16="http://schemas.microsoft.com/office/drawing/2014/main" id="{F7ECB2D3-377E-6EC9-8EA5-3999167165E2}"/>
              </a:ext>
            </a:extLst>
          </p:cNvPr>
          <p:cNvSpPr/>
          <p:nvPr/>
        </p:nvSpPr>
        <p:spPr>
          <a:xfrm>
            <a:off x="525780" y="5080000"/>
            <a:ext cx="457200" cy="18288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862B5547-659C-1A6A-F481-0615818393E2}"/>
              </a:ext>
            </a:extLst>
          </p:cNvPr>
          <p:cNvSpPr txBox="1"/>
          <p:nvPr/>
        </p:nvSpPr>
        <p:spPr>
          <a:xfrm>
            <a:off x="1115060" y="5002619"/>
            <a:ext cx="10483960" cy="1015663"/>
          </a:xfrm>
          <a:prstGeom prst="rect">
            <a:avLst/>
          </a:prstGeom>
          <a:noFill/>
        </p:spPr>
        <p:txBody>
          <a:bodyPr wrap="none" rtlCol="0">
            <a:spAutoFit/>
          </a:bodyPr>
          <a:lstStyle/>
          <a:p>
            <a:r>
              <a:rPr lang="en-US" sz="2000" dirty="0">
                <a:latin typeface="Book Antiqua" panose="02040602050305030304" pitchFamily="18" charset="0"/>
              </a:rPr>
              <a:t>Clothing give highest </a:t>
            </a:r>
            <a:r>
              <a:rPr lang="en-US" sz="2000" b="1" dirty="0">
                <a:solidFill>
                  <a:schemeClr val="bg1"/>
                </a:solidFill>
                <a:latin typeface="Book Antiqua" panose="02040602050305030304" pitchFamily="18" charset="0"/>
              </a:rPr>
              <a:t>114M</a:t>
            </a:r>
            <a:r>
              <a:rPr lang="en-US" sz="2000" dirty="0">
                <a:latin typeface="Book Antiqua" panose="02040602050305030304" pitchFamily="18" charset="0"/>
              </a:rPr>
              <a:t> revenue.</a:t>
            </a:r>
          </a:p>
          <a:p>
            <a:r>
              <a:rPr lang="en-US" sz="2000" dirty="0">
                <a:latin typeface="Book Antiqua" panose="02040602050305030304" pitchFamily="18" charset="0"/>
              </a:rPr>
              <a:t>Shoes give </a:t>
            </a:r>
            <a:r>
              <a:rPr lang="en-US" sz="2000" b="1" dirty="0">
                <a:solidFill>
                  <a:schemeClr val="bg1"/>
                </a:solidFill>
                <a:latin typeface="Book Antiqua" panose="02040602050305030304" pitchFamily="18" charset="0"/>
              </a:rPr>
              <a:t>66M</a:t>
            </a:r>
            <a:r>
              <a:rPr lang="en-US" sz="2000" dirty="0">
                <a:latin typeface="Book Antiqua" panose="02040602050305030304" pitchFamily="18" charset="0"/>
              </a:rPr>
              <a:t> revenue.</a:t>
            </a:r>
          </a:p>
          <a:p>
            <a:r>
              <a:rPr lang="en-US" sz="2000" dirty="0">
                <a:latin typeface="Book Antiqua" panose="02040602050305030304" pitchFamily="18" charset="0"/>
              </a:rPr>
              <a:t>Technology gives </a:t>
            </a:r>
            <a:r>
              <a:rPr lang="en-US" sz="2000" b="1" dirty="0">
                <a:solidFill>
                  <a:schemeClr val="bg1"/>
                </a:solidFill>
                <a:latin typeface="Book Antiqua" panose="02040602050305030304" pitchFamily="18" charset="0"/>
              </a:rPr>
              <a:t>58M</a:t>
            </a:r>
            <a:r>
              <a:rPr lang="en-US" sz="2000" dirty="0">
                <a:latin typeface="Book Antiqua" panose="02040602050305030304" pitchFamily="18" charset="0"/>
              </a:rPr>
              <a:t> revenue And followed by Cosmetics, Toy, Food &amp; Beverage, Books .</a:t>
            </a:r>
            <a:endParaRPr lang="en-IN" sz="2000" dirty="0">
              <a:latin typeface="Book Antiqua" panose="02040602050305030304" pitchFamily="18" charset="0"/>
            </a:endParaRPr>
          </a:p>
        </p:txBody>
      </p:sp>
      <p:pic>
        <p:nvPicPr>
          <p:cNvPr id="14" name="Picture 13">
            <a:extLst>
              <a:ext uri="{FF2B5EF4-FFF2-40B4-BE49-F238E27FC236}">
                <a16:creationId xmlns:a16="http://schemas.microsoft.com/office/drawing/2014/main" id="{FB8B12A2-52E8-9B65-CFFE-8E9DFC56B0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9227" y="1795361"/>
            <a:ext cx="4534533" cy="2896004"/>
          </a:xfrm>
          <a:prstGeom prst="rect">
            <a:avLst/>
          </a:prstGeom>
        </p:spPr>
      </p:pic>
      <p:pic>
        <p:nvPicPr>
          <p:cNvPr id="16" name="Picture 15">
            <a:extLst>
              <a:ext uri="{FF2B5EF4-FFF2-40B4-BE49-F238E27FC236}">
                <a16:creationId xmlns:a16="http://schemas.microsoft.com/office/drawing/2014/main" id="{06BDB343-48AE-914E-8166-738B9F1406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980" y="1795361"/>
            <a:ext cx="6011114" cy="2924583"/>
          </a:xfrm>
          <a:prstGeom prst="rect">
            <a:avLst/>
          </a:prstGeom>
        </p:spPr>
      </p:pic>
    </p:spTree>
    <p:extLst>
      <p:ext uri="{BB962C8B-B14F-4D97-AF65-F5344CB8AC3E}">
        <p14:creationId xmlns:p14="http://schemas.microsoft.com/office/powerpoint/2010/main" val="543834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6DE11-C9BE-B488-07C4-B99CF8FE1B75}"/>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F31ACE92-B3D4-0725-597C-D86DA7AF67D6}"/>
              </a:ext>
            </a:extLst>
          </p:cNvPr>
          <p:cNvGrpSpPr/>
          <p:nvPr/>
        </p:nvGrpSpPr>
        <p:grpSpPr>
          <a:xfrm>
            <a:off x="121920" y="383252"/>
            <a:ext cx="3647440" cy="584775"/>
            <a:chOff x="121920" y="383252"/>
            <a:chExt cx="3647440" cy="584775"/>
          </a:xfrm>
        </p:grpSpPr>
        <p:sp>
          <p:nvSpPr>
            <p:cNvPr id="11" name="TextBox 10">
              <a:extLst>
                <a:ext uri="{FF2B5EF4-FFF2-40B4-BE49-F238E27FC236}">
                  <a16:creationId xmlns:a16="http://schemas.microsoft.com/office/drawing/2014/main" id="{9F792580-F29C-BF27-207C-F3BA130B30E9}"/>
                </a:ext>
              </a:extLst>
            </p:cNvPr>
            <p:cNvSpPr txBox="1"/>
            <p:nvPr/>
          </p:nvSpPr>
          <p:spPr>
            <a:xfrm>
              <a:off x="1115060" y="383252"/>
              <a:ext cx="2654300" cy="584775"/>
            </a:xfrm>
            <a:prstGeom prst="rect">
              <a:avLst/>
            </a:prstGeom>
            <a:noFill/>
          </p:spPr>
          <p:txBody>
            <a:bodyPr wrap="square">
              <a:spAutoFit/>
            </a:bodyPr>
            <a:lstStyle/>
            <a:p>
              <a:r>
                <a:rPr lang="en-US" sz="3200" b="1" u="sng" dirty="0">
                  <a:solidFill>
                    <a:schemeClr val="bg1"/>
                  </a:solidFill>
                  <a:latin typeface="Book Antiqua" panose="02040602050305030304" pitchFamily="18" charset="0"/>
                </a:rPr>
                <a:t>Task 5</a:t>
              </a:r>
              <a:endParaRPr lang="en-IN" sz="2400" b="1" u="sng" dirty="0">
                <a:solidFill>
                  <a:schemeClr val="bg1"/>
                </a:solidFill>
                <a:latin typeface="Book Antiqua" panose="02040602050305030304" pitchFamily="18" charset="0"/>
              </a:endParaRPr>
            </a:p>
          </p:txBody>
        </p:sp>
        <p:sp>
          <p:nvSpPr>
            <p:cNvPr id="13" name="Arrow: Pentagon 12">
              <a:extLst>
                <a:ext uri="{FF2B5EF4-FFF2-40B4-BE49-F238E27FC236}">
                  <a16:creationId xmlns:a16="http://schemas.microsoft.com/office/drawing/2014/main" id="{713FF210-ABBC-FF42-0303-2D9DDF36CB35}"/>
                </a:ext>
              </a:extLst>
            </p:cNvPr>
            <p:cNvSpPr/>
            <p:nvPr/>
          </p:nvSpPr>
          <p:spPr>
            <a:xfrm>
              <a:off x="121920" y="558799"/>
              <a:ext cx="861060" cy="233680"/>
            </a:xfrm>
            <a:prstGeom prst="homePlat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Box 2">
            <a:extLst>
              <a:ext uri="{FF2B5EF4-FFF2-40B4-BE49-F238E27FC236}">
                <a16:creationId xmlns:a16="http://schemas.microsoft.com/office/drawing/2014/main" id="{DD8FE8D3-929A-C4B4-347A-B4390DAE012C}"/>
              </a:ext>
            </a:extLst>
          </p:cNvPr>
          <p:cNvSpPr txBox="1"/>
          <p:nvPr/>
        </p:nvSpPr>
        <p:spPr>
          <a:xfrm>
            <a:off x="1605280" y="1147495"/>
            <a:ext cx="8808720" cy="468398"/>
          </a:xfrm>
          <a:prstGeom prst="rect">
            <a:avLst/>
          </a:prstGeom>
          <a:noFill/>
        </p:spPr>
        <p:txBody>
          <a:bodyPr wrap="square">
            <a:spAutoFit/>
          </a:bodyPr>
          <a:lstStyle/>
          <a:p>
            <a:pPr>
              <a:lnSpc>
                <a:spcPct val="107000"/>
              </a:lnSpc>
              <a:spcAft>
                <a:spcPts val="800"/>
              </a:spcAft>
            </a:pPr>
            <a:r>
              <a:rPr lang="en-US" sz="2400" b="1" dirty="0">
                <a:latin typeface="Book Antiqua" panose="02040602050305030304" pitchFamily="18" charset="0"/>
                <a:ea typeface="Calibri" panose="020F0502020204030204" pitchFamily="34" charset="0"/>
              </a:rPr>
              <a:t>How is the shopping distribution according to age ?</a:t>
            </a:r>
            <a:endParaRPr lang="en-IN" dirty="0"/>
          </a:p>
        </p:txBody>
      </p:sp>
      <p:sp>
        <p:nvSpPr>
          <p:cNvPr id="8" name="Arrow: Right 7">
            <a:extLst>
              <a:ext uri="{FF2B5EF4-FFF2-40B4-BE49-F238E27FC236}">
                <a16:creationId xmlns:a16="http://schemas.microsoft.com/office/drawing/2014/main" id="{4F5FF981-028D-1BD1-221F-FA0F3B864E75}"/>
              </a:ext>
            </a:extLst>
          </p:cNvPr>
          <p:cNvSpPr/>
          <p:nvPr/>
        </p:nvSpPr>
        <p:spPr>
          <a:xfrm>
            <a:off x="525780" y="5080000"/>
            <a:ext cx="457200" cy="18288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E88781DC-22C5-FF85-5EA2-741D97A60AD4}"/>
              </a:ext>
            </a:extLst>
          </p:cNvPr>
          <p:cNvSpPr txBox="1"/>
          <p:nvPr/>
        </p:nvSpPr>
        <p:spPr>
          <a:xfrm>
            <a:off x="1115060" y="5002619"/>
            <a:ext cx="9232014" cy="1938992"/>
          </a:xfrm>
          <a:prstGeom prst="rect">
            <a:avLst/>
          </a:prstGeom>
          <a:noFill/>
        </p:spPr>
        <p:txBody>
          <a:bodyPr wrap="none" rtlCol="0">
            <a:spAutoFit/>
          </a:bodyPr>
          <a:lstStyle/>
          <a:p>
            <a:r>
              <a:rPr lang="en-US" sz="2000" b="1" dirty="0">
                <a:solidFill>
                  <a:schemeClr val="bg1"/>
                </a:solidFill>
                <a:latin typeface="Book Antiqua" panose="02040602050305030304" pitchFamily="18" charset="0"/>
              </a:rPr>
              <a:t>18-30</a:t>
            </a:r>
            <a:r>
              <a:rPr lang="en-US" sz="2000" dirty="0">
                <a:latin typeface="Book Antiqua" panose="02040602050305030304" pitchFamily="18" charset="0"/>
              </a:rPr>
              <a:t> age cat customer buy </a:t>
            </a:r>
            <a:r>
              <a:rPr lang="en-US" sz="2000" b="1" dirty="0">
                <a:solidFill>
                  <a:schemeClr val="bg1"/>
                </a:solidFill>
                <a:latin typeface="Book Antiqua" panose="02040602050305030304" pitchFamily="18" charset="0"/>
              </a:rPr>
              <a:t>75K</a:t>
            </a:r>
            <a:r>
              <a:rPr lang="en-US" sz="2000" dirty="0">
                <a:latin typeface="Book Antiqua" panose="02040602050305030304" pitchFamily="18" charset="0"/>
              </a:rPr>
              <a:t> product and generated highest revenue =  </a:t>
            </a:r>
            <a:r>
              <a:rPr lang="en-US" sz="2000" b="1" dirty="0">
                <a:solidFill>
                  <a:schemeClr val="bg1"/>
                </a:solidFill>
                <a:latin typeface="Book Antiqua" panose="02040602050305030304" pitchFamily="18" charset="0"/>
              </a:rPr>
              <a:t>63M.</a:t>
            </a:r>
            <a:endParaRPr lang="en-US" sz="2000" dirty="0">
              <a:latin typeface="Book Antiqua" panose="02040602050305030304" pitchFamily="18" charset="0"/>
            </a:endParaRPr>
          </a:p>
          <a:p>
            <a:r>
              <a:rPr lang="en-US" sz="2000" b="1" dirty="0">
                <a:solidFill>
                  <a:schemeClr val="bg1"/>
                </a:solidFill>
                <a:latin typeface="Book Antiqua" panose="02040602050305030304" pitchFamily="18" charset="0"/>
              </a:rPr>
              <a:t>31-40</a:t>
            </a:r>
            <a:r>
              <a:rPr lang="en-US" sz="2000" dirty="0">
                <a:latin typeface="Book Antiqua" panose="02040602050305030304" pitchFamily="18" charset="0"/>
              </a:rPr>
              <a:t> age cat customer buy </a:t>
            </a:r>
            <a:r>
              <a:rPr lang="en-US" sz="2000" b="1" dirty="0">
                <a:solidFill>
                  <a:schemeClr val="bg1"/>
                </a:solidFill>
                <a:latin typeface="Book Antiqua" panose="02040602050305030304" pitchFamily="18" charset="0"/>
              </a:rPr>
              <a:t>58K</a:t>
            </a:r>
            <a:r>
              <a:rPr lang="en-US" sz="2000" dirty="0">
                <a:latin typeface="Book Antiqua" panose="02040602050305030304" pitchFamily="18" charset="0"/>
              </a:rPr>
              <a:t> product and generated </a:t>
            </a:r>
            <a:r>
              <a:rPr lang="en-US" sz="2000" b="1" dirty="0">
                <a:solidFill>
                  <a:schemeClr val="bg1"/>
                </a:solidFill>
                <a:latin typeface="Book Antiqua" panose="02040602050305030304" pitchFamily="18" charset="0"/>
              </a:rPr>
              <a:t>48M </a:t>
            </a:r>
            <a:r>
              <a:rPr lang="en-US" sz="2000" dirty="0">
                <a:latin typeface="Book Antiqua" panose="02040602050305030304" pitchFamily="18" charset="0"/>
              </a:rPr>
              <a:t>revenue.</a:t>
            </a:r>
          </a:p>
          <a:p>
            <a:r>
              <a:rPr lang="en-US" sz="2000" b="1" dirty="0">
                <a:solidFill>
                  <a:schemeClr val="bg1"/>
                </a:solidFill>
                <a:latin typeface="Book Antiqua" panose="02040602050305030304" pitchFamily="18" charset="0"/>
              </a:rPr>
              <a:t>41-50</a:t>
            </a:r>
            <a:r>
              <a:rPr lang="en-US" sz="2000" dirty="0">
                <a:latin typeface="Book Antiqua" panose="02040602050305030304" pitchFamily="18" charset="0"/>
              </a:rPr>
              <a:t> age cat customer buy </a:t>
            </a:r>
            <a:r>
              <a:rPr lang="en-US" sz="2000" b="1" dirty="0">
                <a:solidFill>
                  <a:schemeClr val="bg1"/>
                </a:solidFill>
                <a:latin typeface="Book Antiqua" panose="02040602050305030304" pitchFamily="18" charset="0"/>
              </a:rPr>
              <a:t>57K</a:t>
            </a:r>
            <a:r>
              <a:rPr lang="en-US" sz="2000" dirty="0">
                <a:latin typeface="Book Antiqua" panose="02040602050305030304" pitchFamily="18" charset="0"/>
              </a:rPr>
              <a:t> product and generated </a:t>
            </a:r>
            <a:r>
              <a:rPr lang="en-US" sz="2000" b="1" dirty="0">
                <a:solidFill>
                  <a:schemeClr val="bg1"/>
                </a:solidFill>
                <a:latin typeface="Book Antiqua" panose="02040602050305030304" pitchFamily="18" charset="0"/>
              </a:rPr>
              <a:t>49M </a:t>
            </a:r>
            <a:r>
              <a:rPr lang="en-US" sz="2000" dirty="0">
                <a:latin typeface="Book Antiqua" panose="02040602050305030304" pitchFamily="18" charset="0"/>
              </a:rPr>
              <a:t>revenue.</a:t>
            </a:r>
          </a:p>
          <a:p>
            <a:r>
              <a:rPr lang="en-US" sz="2000" b="1" dirty="0">
                <a:solidFill>
                  <a:schemeClr val="bg1"/>
                </a:solidFill>
                <a:latin typeface="Book Antiqua" panose="02040602050305030304" pitchFamily="18" charset="0"/>
              </a:rPr>
              <a:t>51-60</a:t>
            </a:r>
            <a:r>
              <a:rPr lang="en-US" sz="2000" dirty="0">
                <a:latin typeface="Book Antiqua" panose="02040602050305030304" pitchFamily="18" charset="0"/>
              </a:rPr>
              <a:t> age cat customer buy </a:t>
            </a:r>
            <a:r>
              <a:rPr lang="en-US" sz="2000" b="1" dirty="0">
                <a:solidFill>
                  <a:schemeClr val="bg1"/>
                </a:solidFill>
                <a:latin typeface="Book Antiqua" panose="02040602050305030304" pitchFamily="18" charset="0"/>
              </a:rPr>
              <a:t>57K</a:t>
            </a:r>
            <a:r>
              <a:rPr lang="en-US" sz="2000" dirty="0">
                <a:latin typeface="Book Antiqua" panose="02040602050305030304" pitchFamily="18" charset="0"/>
              </a:rPr>
              <a:t> product and generated </a:t>
            </a:r>
            <a:r>
              <a:rPr lang="en-US" sz="2000" b="1" dirty="0">
                <a:solidFill>
                  <a:schemeClr val="bg1"/>
                </a:solidFill>
                <a:latin typeface="Book Antiqua" panose="02040602050305030304" pitchFamily="18" charset="0"/>
              </a:rPr>
              <a:t>48M </a:t>
            </a:r>
            <a:r>
              <a:rPr lang="en-US" sz="2000" dirty="0">
                <a:latin typeface="Book Antiqua" panose="02040602050305030304" pitchFamily="18" charset="0"/>
              </a:rPr>
              <a:t>revenue.</a:t>
            </a:r>
          </a:p>
          <a:p>
            <a:r>
              <a:rPr lang="en-US" sz="2000" b="1" dirty="0">
                <a:solidFill>
                  <a:schemeClr val="bg1"/>
                </a:solidFill>
                <a:latin typeface="Book Antiqua" panose="02040602050305030304" pitchFamily="18" charset="0"/>
              </a:rPr>
              <a:t>31-40</a:t>
            </a:r>
            <a:r>
              <a:rPr lang="en-US" sz="2000" dirty="0">
                <a:latin typeface="Book Antiqua" panose="02040602050305030304" pitchFamily="18" charset="0"/>
              </a:rPr>
              <a:t> age cat customer buy </a:t>
            </a:r>
            <a:r>
              <a:rPr lang="en-US" sz="2000" b="1" dirty="0">
                <a:solidFill>
                  <a:schemeClr val="bg1"/>
                </a:solidFill>
                <a:latin typeface="Book Antiqua" panose="02040602050305030304" pitchFamily="18" charset="0"/>
              </a:rPr>
              <a:t>52K</a:t>
            </a:r>
            <a:r>
              <a:rPr lang="en-US" sz="2000" dirty="0">
                <a:latin typeface="Book Antiqua" panose="02040602050305030304" pitchFamily="18" charset="0"/>
              </a:rPr>
              <a:t> product and generated </a:t>
            </a:r>
            <a:r>
              <a:rPr lang="en-US" sz="2000" b="1" dirty="0">
                <a:solidFill>
                  <a:schemeClr val="bg1"/>
                </a:solidFill>
                <a:latin typeface="Book Antiqua" panose="02040602050305030304" pitchFamily="18" charset="0"/>
              </a:rPr>
              <a:t>44M </a:t>
            </a:r>
            <a:r>
              <a:rPr lang="en-US" sz="2000" dirty="0">
                <a:latin typeface="Book Antiqua" panose="02040602050305030304" pitchFamily="18" charset="0"/>
              </a:rPr>
              <a:t>revenue.</a:t>
            </a:r>
          </a:p>
          <a:p>
            <a:endParaRPr lang="en-IN" sz="2000" dirty="0">
              <a:latin typeface="Book Antiqua" panose="02040602050305030304" pitchFamily="18" charset="0"/>
            </a:endParaRPr>
          </a:p>
        </p:txBody>
      </p:sp>
      <p:pic>
        <p:nvPicPr>
          <p:cNvPr id="7" name="Picture 6">
            <a:extLst>
              <a:ext uri="{FF2B5EF4-FFF2-40B4-BE49-F238E27FC236}">
                <a16:creationId xmlns:a16="http://schemas.microsoft.com/office/drawing/2014/main" id="{D4633BD3-18DC-39BE-B306-6B01980220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4978" y="1687794"/>
            <a:ext cx="5363323" cy="2955326"/>
          </a:xfrm>
          <a:prstGeom prst="rect">
            <a:avLst/>
          </a:prstGeom>
        </p:spPr>
      </p:pic>
    </p:spTree>
    <p:extLst>
      <p:ext uri="{BB962C8B-B14F-4D97-AF65-F5344CB8AC3E}">
        <p14:creationId xmlns:p14="http://schemas.microsoft.com/office/powerpoint/2010/main" val="714723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D0879-7157-AF7A-0478-E8B139ACC423}"/>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E8D97C74-04DC-9479-FE6F-97209D2ED893}"/>
              </a:ext>
            </a:extLst>
          </p:cNvPr>
          <p:cNvSpPr txBox="1"/>
          <p:nvPr/>
        </p:nvSpPr>
        <p:spPr>
          <a:xfrm>
            <a:off x="1115060" y="383252"/>
            <a:ext cx="2654300" cy="584775"/>
          </a:xfrm>
          <a:prstGeom prst="rect">
            <a:avLst/>
          </a:prstGeom>
          <a:noFill/>
        </p:spPr>
        <p:txBody>
          <a:bodyPr wrap="square">
            <a:spAutoFit/>
          </a:bodyPr>
          <a:lstStyle/>
          <a:p>
            <a:r>
              <a:rPr lang="en-US" sz="3200" b="1" u="sng" dirty="0">
                <a:solidFill>
                  <a:schemeClr val="bg1"/>
                </a:solidFill>
                <a:latin typeface="Book Antiqua" panose="02040602050305030304" pitchFamily="18" charset="0"/>
              </a:rPr>
              <a:t>Task 6</a:t>
            </a:r>
            <a:endParaRPr lang="en-IN" sz="2400" b="1" u="sng" dirty="0">
              <a:solidFill>
                <a:schemeClr val="bg1"/>
              </a:solidFill>
              <a:latin typeface="Book Antiqua" panose="02040602050305030304" pitchFamily="18" charset="0"/>
            </a:endParaRPr>
          </a:p>
        </p:txBody>
      </p:sp>
      <p:sp>
        <p:nvSpPr>
          <p:cNvPr id="13" name="Arrow: Pentagon 12">
            <a:extLst>
              <a:ext uri="{FF2B5EF4-FFF2-40B4-BE49-F238E27FC236}">
                <a16:creationId xmlns:a16="http://schemas.microsoft.com/office/drawing/2014/main" id="{FA8BFB63-ECC8-0806-5F48-950AA649C24A}"/>
              </a:ext>
            </a:extLst>
          </p:cNvPr>
          <p:cNvSpPr/>
          <p:nvPr/>
        </p:nvSpPr>
        <p:spPr>
          <a:xfrm>
            <a:off x="121920" y="558799"/>
            <a:ext cx="861060" cy="233680"/>
          </a:xfrm>
          <a:prstGeom prst="homePlat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11C781B3-4307-E99F-E45C-FC379D82C241}"/>
              </a:ext>
            </a:extLst>
          </p:cNvPr>
          <p:cNvSpPr txBox="1"/>
          <p:nvPr/>
        </p:nvSpPr>
        <p:spPr>
          <a:xfrm>
            <a:off x="1605280" y="1147495"/>
            <a:ext cx="8229600" cy="468398"/>
          </a:xfrm>
          <a:prstGeom prst="rect">
            <a:avLst/>
          </a:prstGeom>
          <a:noFill/>
        </p:spPr>
        <p:txBody>
          <a:bodyPr wrap="square">
            <a:spAutoFit/>
          </a:bodyPr>
          <a:lstStyle/>
          <a:p>
            <a:pPr>
              <a:lnSpc>
                <a:spcPct val="107000"/>
              </a:lnSpc>
              <a:spcAft>
                <a:spcPts val="800"/>
              </a:spcAft>
            </a:pPr>
            <a:r>
              <a:rPr lang="en-US" sz="2400" b="1" dirty="0">
                <a:latin typeface="Book Antiqua" panose="02040602050305030304" pitchFamily="18" charset="0"/>
                <a:ea typeface="Calibri" panose="020F0502020204030204" pitchFamily="34" charset="0"/>
              </a:rPr>
              <a:t>Which</a:t>
            </a:r>
            <a:r>
              <a:rPr lang="en-IN" sz="2400" b="1" dirty="0">
                <a:latin typeface="Book Antiqua" panose="02040602050305030304" pitchFamily="18" charset="0"/>
                <a:ea typeface="Calibri" panose="020F0502020204030204" pitchFamily="34" charset="0"/>
              </a:rPr>
              <a:t> age cat did we sell more products to ?</a:t>
            </a:r>
            <a:endParaRPr lang="en-IN" dirty="0"/>
          </a:p>
        </p:txBody>
      </p:sp>
      <p:sp>
        <p:nvSpPr>
          <p:cNvPr id="8" name="Arrow: Right 7">
            <a:extLst>
              <a:ext uri="{FF2B5EF4-FFF2-40B4-BE49-F238E27FC236}">
                <a16:creationId xmlns:a16="http://schemas.microsoft.com/office/drawing/2014/main" id="{816ADE4E-60DF-3FF0-D836-9E1B8199B05B}"/>
              </a:ext>
            </a:extLst>
          </p:cNvPr>
          <p:cNvSpPr/>
          <p:nvPr/>
        </p:nvSpPr>
        <p:spPr>
          <a:xfrm>
            <a:off x="525780" y="5080000"/>
            <a:ext cx="457200" cy="18288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D0CC6213-AE9E-3126-3FA4-DB219106FE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0153" y="1688892"/>
            <a:ext cx="5439534" cy="2972215"/>
          </a:xfrm>
          <a:prstGeom prst="rect">
            <a:avLst/>
          </a:prstGeom>
        </p:spPr>
      </p:pic>
      <p:sp>
        <p:nvSpPr>
          <p:cNvPr id="9" name="TextBox 8">
            <a:extLst>
              <a:ext uri="{FF2B5EF4-FFF2-40B4-BE49-F238E27FC236}">
                <a16:creationId xmlns:a16="http://schemas.microsoft.com/office/drawing/2014/main" id="{07837543-7580-2614-414F-82BE46497CE9}"/>
              </a:ext>
            </a:extLst>
          </p:cNvPr>
          <p:cNvSpPr txBox="1"/>
          <p:nvPr/>
        </p:nvSpPr>
        <p:spPr>
          <a:xfrm>
            <a:off x="1115060" y="5002619"/>
            <a:ext cx="7491153" cy="707886"/>
          </a:xfrm>
          <a:prstGeom prst="rect">
            <a:avLst/>
          </a:prstGeom>
          <a:noFill/>
        </p:spPr>
        <p:txBody>
          <a:bodyPr wrap="none" rtlCol="0">
            <a:spAutoFit/>
          </a:bodyPr>
          <a:lstStyle/>
          <a:p>
            <a:r>
              <a:rPr lang="en-US" sz="2000" dirty="0">
                <a:latin typeface="Book Antiqua" panose="02040602050305030304" pitchFamily="18" charset="0"/>
              </a:rPr>
              <a:t>We sell highest Product to </a:t>
            </a:r>
            <a:r>
              <a:rPr lang="en-US" sz="2000" b="1" dirty="0">
                <a:solidFill>
                  <a:schemeClr val="bg1"/>
                </a:solidFill>
                <a:latin typeface="Book Antiqua" panose="02040602050305030304" pitchFamily="18" charset="0"/>
              </a:rPr>
              <a:t>18-30</a:t>
            </a:r>
            <a:r>
              <a:rPr lang="en-US" sz="2000" dirty="0">
                <a:latin typeface="Book Antiqua" panose="02040602050305030304" pitchFamily="18" charset="0"/>
              </a:rPr>
              <a:t> age cat customers = </a:t>
            </a:r>
            <a:r>
              <a:rPr lang="en-US" sz="2000" b="1" dirty="0">
                <a:solidFill>
                  <a:schemeClr val="bg1"/>
                </a:solidFill>
                <a:latin typeface="Book Antiqua" panose="02040602050305030304" pitchFamily="18" charset="0"/>
              </a:rPr>
              <a:t>75K.</a:t>
            </a:r>
            <a:endParaRPr lang="en-US" sz="2000" dirty="0">
              <a:latin typeface="Book Antiqua" panose="02040602050305030304" pitchFamily="18" charset="0"/>
            </a:endParaRPr>
          </a:p>
          <a:p>
            <a:r>
              <a:rPr lang="en-US" sz="2000" dirty="0">
                <a:latin typeface="Book Antiqua" panose="02040602050305030304" pitchFamily="18" charset="0"/>
              </a:rPr>
              <a:t>And Second highest </a:t>
            </a:r>
            <a:r>
              <a:rPr lang="en-US" sz="2000" b="1" dirty="0">
                <a:solidFill>
                  <a:schemeClr val="bg1"/>
                </a:solidFill>
                <a:latin typeface="Book Antiqua" panose="02040602050305030304" pitchFamily="18" charset="0"/>
              </a:rPr>
              <a:t>31-40</a:t>
            </a:r>
            <a:r>
              <a:rPr lang="en-US" sz="2000" dirty="0">
                <a:latin typeface="Book Antiqua" panose="02040602050305030304" pitchFamily="18" charset="0"/>
              </a:rPr>
              <a:t> age cat customers with </a:t>
            </a:r>
            <a:r>
              <a:rPr lang="en-US" sz="2000" b="1" dirty="0">
                <a:solidFill>
                  <a:schemeClr val="bg1"/>
                </a:solidFill>
                <a:latin typeface="Book Antiqua" panose="02040602050305030304" pitchFamily="18" charset="0"/>
              </a:rPr>
              <a:t>58K </a:t>
            </a:r>
            <a:r>
              <a:rPr lang="en-US" sz="2000" dirty="0">
                <a:latin typeface="Book Antiqua" panose="02040602050305030304" pitchFamily="18" charset="0"/>
              </a:rPr>
              <a:t>product</a:t>
            </a:r>
            <a:r>
              <a:rPr lang="en-US" sz="2000" b="1" dirty="0">
                <a:latin typeface="Book Antiqua" panose="02040602050305030304" pitchFamily="18" charset="0"/>
              </a:rPr>
              <a:t>.</a:t>
            </a:r>
            <a:endParaRPr lang="en-IN" sz="2000" dirty="0">
              <a:latin typeface="Book Antiqua" panose="02040602050305030304" pitchFamily="18" charset="0"/>
            </a:endParaRPr>
          </a:p>
        </p:txBody>
      </p:sp>
    </p:spTree>
    <p:extLst>
      <p:ext uri="{BB962C8B-B14F-4D97-AF65-F5344CB8AC3E}">
        <p14:creationId xmlns:p14="http://schemas.microsoft.com/office/powerpoint/2010/main" val="4226952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A7F9B0-6B48-6454-168D-A27AD782648E}"/>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79F7EA03-F998-02A4-ADE9-87AEA906C4FB}"/>
              </a:ext>
            </a:extLst>
          </p:cNvPr>
          <p:cNvSpPr txBox="1"/>
          <p:nvPr/>
        </p:nvSpPr>
        <p:spPr>
          <a:xfrm>
            <a:off x="1115060" y="383252"/>
            <a:ext cx="2654300" cy="584775"/>
          </a:xfrm>
          <a:prstGeom prst="rect">
            <a:avLst/>
          </a:prstGeom>
          <a:noFill/>
        </p:spPr>
        <p:txBody>
          <a:bodyPr wrap="square">
            <a:spAutoFit/>
          </a:bodyPr>
          <a:lstStyle/>
          <a:p>
            <a:r>
              <a:rPr lang="en-US" sz="3200" b="1" u="sng" dirty="0">
                <a:solidFill>
                  <a:schemeClr val="bg1"/>
                </a:solidFill>
                <a:latin typeface="Book Antiqua" panose="02040602050305030304" pitchFamily="18" charset="0"/>
              </a:rPr>
              <a:t>Task 7</a:t>
            </a:r>
            <a:endParaRPr lang="en-IN" sz="2400" b="1" u="sng" dirty="0">
              <a:solidFill>
                <a:schemeClr val="bg1"/>
              </a:solidFill>
              <a:latin typeface="Book Antiqua" panose="02040602050305030304" pitchFamily="18" charset="0"/>
            </a:endParaRPr>
          </a:p>
        </p:txBody>
      </p:sp>
      <p:sp>
        <p:nvSpPr>
          <p:cNvPr id="13" name="Arrow: Pentagon 12">
            <a:extLst>
              <a:ext uri="{FF2B5EF4-FFF2-40B4-BE49-F238E27FC236}">
                <a16:creationId xmlns:a16="http://schemas.microsoft.com/office/drawing/2014/main" id="{82F6DA6E-38DA-2DB3-6298-A7BFEABBEECC}"/>
              </a:ext>
            </a:extLst>
          </p:cNvPr>
          <p:cNvSpPr/>
          <p:nvPr/>
        </p:nvSpPr>
        <p:spPr>
          <a:xfrm>
            <a:off x="121920" y="558799"/>
            <a:ext cx="861060" cy="233680"/>
          </a:xfrm>
          <a:prstGeom prst="homePlat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1046B483-AA26-6697-40A5-4A5513EFD3F3}"/>
              </a:ext>
            </a:extLst>
          </p:cNvPr>
          <p:cNvSpPr txBox="1"/>
          <p:nvPr/>
        </p:nvSpPr>
        <p:spPr>
          <a:xfrm>
            <a:off x="1605280" y="1147495"/>
            <a:ext cx="8229600" cy="468398"/>
          </a:xfrm>
          <a:prstGeom prst="rect">
            <a:avLst/>
          </a:prstGeom>
          <a:noFill/>
        </p:spPr>
        <p:txBody>
          <a:bodyPr wrap="square">
            <a:spAutoFit/>
          </a:bodyPr>
          <a:lstStyle/>
          <a:p>
            <a:pPr>
              <a:lnSpc>
                <a:spcPct val="107000"/>
              </a:lnSpc>
              <a:spcAft>
                <a:spcPts val="800"/>
              </a:spcAft>
            </a:pPr>
            <a:r>
              <a:rPr lang="en-US" sz="2400" b="1" dirty="0">
                <a:latin typeface="Book Antiqua" panose="02040602050305030304" pitchFamily="18" charset="0"/>
                <a:ea typeface="Calibri" panose="020F0502020204030204" pitchFamily="34" charset="0"/>
              </a:rPr>
              <a:t>Which</a:t>
            </a:r>
            <a:r>
              <a:rPr lang="en-IN" sz="2400" b="1" dirty="0">
                <a:latin typeface="Book Antiqua" panose="02040602050305030304" pitchFamily="18" charset="0"/>
                <a:ea typeface="Calibri" panose="020F0502020204030204" pitchFamily="34" charset="0"/>
              </a:rPr>
              <a:t> age cat generated more revenue ? </a:t>
            </a:r>
            <a:endParaRPr lang="en-IN" dirty="0"/>
          </a:p>
        </p:txBody>
      </p:sp>
      <p:sp>
        <p:nvSpPr>
          <p:cNvPr id="8" name="Arrow: Right 7">
            <a:extLst>
              <a:ext uri="{FF2B5EF4-FFF2-40B4-BE49-F238E27FC236}">
                <a16:creationId xmlns:a16="http://schemas.microsoft.com/office/drawing/2014/main" id="{8E4D6F77-06B8-53F8-9E18-4CB432237C06}"/>
              </a:ext>
            </a:extLst>
          </p:cNvPr>
          <p:cNvSpPr/>
          <p:nvPr/>
        </p:nvSpPr>
        <p:spPr>
          <a:xfrm>
            <a:off x="525780" y="5080000"/>
            <a:ext cx="457200" cy="18288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9EA969A2-287D-3EB6-9BEB-BE391223D499}"/>
              </a:ext>
            </a:extLst>
          </p:cNvPr>
          <p:cNvSpPr txBox="1"/>
          <p:nvPr/>
        </p:nvSpPr>
        <p:spPr>
          <a:xfrm>
            <a:off x="1115060" y="5002619"/>
            <a:ext cx="7518405" cy="707886"/>
          </a:xfrm>
          <a:prstGeom prst="rect">
            <a:avLst/>
          </a:prstGeom>
          <a:noFill/>
        </p:spPr>
        <p:txBody>
          <a:bodyPr wrap="none" rtlCol="0">
            <a:spAutoFit/>
          </a:bodyPr>
          <a:lstStyle/>
          <a:p>
            <a:r>
              <a:rPr lang="en-US" sz="2000" dirty="0">
                <a:latin typeface="Book Antiqua" panose="02040602050305030304" pitchFamily="18" charset="0"/>
              </a:rPr>
              <a:t>We get highest Revenue from </a:t>
            </a:r>
            <a:r>
              <a:rPr lang="en-US" sz="2000" b="1" dirty="0">
                <a:solidFill>
                  <a:schemeClr val="bg1"/>
                </a:solidFill>
                <a:latin typeface="Book Antiqua" panose="02040602050305030304" pitchFamily="18" charset="0"/>
              </a:rPr>
              <a:t>18-30</a:t>
            </a:r>
            <a:r>
              <a:rPr lang="en-US" sz="2000" dirty="0">
                <a:latin typeface="Book Antiqua" panose="02040602050305030304" pitchFamily="18" charset="0"/>
              </a:rPr>
              <a:t> age cat customers = </a:t>
            </a:r>
            <a:r>
              <a:rPr lang="en-US" sz="2000" b="1" dirty="0">
                <a:solidFill>
                  <a:schemeClr val="bg1"/>
                </a:solidFill>
                <a:latin typeface="Book Antiqua" panose="02040602050305030304" pitchFamily="18" charset="0"/>
              </a:rPr>
              <a:t>63M.</a:t>
            </a:r>
            <a:endParaRPr lang="en-US" sz="2000" dirty="0">
              <a:latin typeface="Book Antiqua" panose="02040602050305030304" pitchFamily="18" charset="0"/>
            </a:endParaRPr>
          </a:p>
          <a:p>
            <a:r>
              <a:rPr lang="en-US" sz="2000" dirty="0">
                <a:latin typeface="Book Antiqua" panose="02040602050305030304" pitchFamily="18" charset="0"/>
              </a:rPr>
              <a:t>And Second highest </a:t>
            </a:r>
            <a:r>
              <a:rPr lang="en-US" sz="2000" b="1" dirty="0">
                <a:solidFill>
                  <a:schemeClr val="bg1"/>
                </a:solidFill>
                <a:latin typeface="Book Antiqua" panose="02040602050305030304" pitchFamily="18" charset="0"/>
              </a:rPr>
              <a:t>31-40</a:t>
            </a:r>
            <a:r>
              <a:rPr lang="en-US" sz="2000" dirty="0">
                <a:latin typeface="Book Antiqua" panose="02040602050305030304" pitchFamily="18" charset="0"/>
              </a:rPr>
              <a:t> age cat customers with </a:t>
            </a:r>
            <a:r>
              <a:rPr lang="en-US" sz="2000" b="1" dirty="0">
                <a:solidFill>
                  <a:schemeClr val="bg1"/>
                </a:solidFill>
                <a:latin typeface="Book Antiqua" panose="02040602050305030304" pitchFamily="18" charset="0"/>
              </a:rPr>
              <a:t>48M </a:t>
            </a:r>
            <a:r>
              <a:rPr lang="en-US" sz="2000" dirty="0">
                <a:latin typeface="Book Antiqua" panose="02040602050305030304" pitchFamily="18" charset="0"/>
              </a:rPr>
              <a:t>Revenue</a:t>
            </a:r>
            <a:r>
              <a:rPr lang="en-US" sz="2000" b="1" dirty="0">
                <a:latin typeface="Book Antiqua" panose="02040602050305030304" pitchFamily="18" charset="0"/>
              </a:rPr>
              <a:t>.</a:t>
            </a:r>
            <a:endParaRPr lang="en-IN" sz="2000" dirty="0">
              <a:latin typeface="Book Antiqua" panose="02040602050305030304" pitchFamily="18" charset="0"/>
            </a:endParaRPr>
          </a:p>
        </p:txBody>
      </p:sp>
      <p:graphicFrame>
        <p:nvGraphicFramePr>
          <p:cNvPr id="5" name="Table 4">
            <a:extLst>
              <a:ext uri="{FF2B5EF4-FFF2-40B4-BE49-F238E27FC236}">
                <a16:creationId xmlns:a16="http://schemas.microsoft.com/office/drawing/2014/main" id="{5CBB31A9-6708-A48D-19CD-AE8CD81C2AC6}"/>
              </a:ext>
            </a:extLst>
          </p:cNvPr>
          <p:cNvGraphicFramePr>
            <a:graphicFrameLocks noGrp="1"/>
          </p:cNvGraphicFramePr>
          <p:nvPr>
            <p:extLst>
              <p:ext uri="{D42A27DB-BD31-4B8C-83A1-F6EECF244321}">
                <p14:modId xmlns:p14="http://schemas.microsoft.com/office/powerpoint/2010/main" val="3361056446"/>
              </p:ext>
            </p:extLst>
          </p:nvPr>
        </p:nvGraphicFramePr>
        <p:xfrm>
          <a:off x="1717040" y="1865553"/>
          <a:ext cx="4104640" cy="2489200"/>
        </p:xfrm>
        <a:graphic>
          <a:graphicData uri="http://schemas.openxmlformats.org/drawingml/2006/table">
            <a:tbl>
              <a:tblPr>
                <a:tableStyleId>{5C22544A-7EE6-4342-B048-85BDC9FD1C3A}</a:tableStyleId>
              </a:tblPr>
              <a:tblGrid>
                <a:gridCol w="1993682">
                  <a:extLst>
                    <a:ext uri="{9D8B030D-6E8A-4147-A177-3AD203B41FA5}">
                      <a16:colId xmlns:a16="http://schemas.microsoft.com/office/drawing/2014/main" val="2697259230"/>
                    </a:ext>
                  </a:extLst>
                </a:gridCol>
                <a:gridCol w="2110958">
                  <a:extLst>
                    <a:ext uri="{9D8B030D-6E8A-4147-A177-3AD203B41FA5}">
                      <a16:colId xmlns:a16="http://schemas.microsoft.com/office/drawing/2014/main" val="3120967409"/>
                    </a:ext>
                  </a:extLst>
                </a:gridCol>
              </a:tblGrid>
              <a:tr h="355600">
                <a:tc>
                  <a:txBody>
                    <a:bodyPr/>
                    <a:lstStyle/>
                    <a:p>
                      <a:pPr algn="l" fontAlgn="b"/>
                      <a:r>
                        <a:rPr lang="en-IN" sz="1800" b="1" u="none" strike="noStrike" dirty="0">
                          <a:solidFill>
                            <a:schemeClr val="tx1">
                              <a:lumMod val="95000"/>
                              <a:lumOff val="5000"/>
                            </a:schemeClr>
                          </a:solidFill>
                          <a:effectLst/>
                          <a:latin typeface="Book Antiqua" panose="02040602050305030304" pitchFamily="18" charset="0"/>
                        </a:rPr>
                        <a:t> </a:t>
                      </a:r>
                      <a:r>
                        <a:rPr lang="en-IN" sz="1800" b="1" u="none" strike="noStrike" dirty="0" err="1">
                          <a:solidFill>
                            <a:schemeClr val="tx1">
                              <a:lumMod val="95000"/>
                              <a:lumOff val="5000"/>
                            </a:schemeClr>
                          </a:solidFill>
                          <a:effectLst/>
                          <a:latin typeface="Book Antiqua" panose="02040602050305030304" pitchFamily="18" charset="0"/>
                        </a:rPr>
                        <a:t>Age_cat</a:t>
                      </a:r>
                      <a:endParaRPr lang="en-IN" sz="1800" b="1" i="0" u="none" strike="noStrike" dirty="0">
                        <a:solidFill>
                          <a:schemeClr val="tx1">
                            <a:lumMod val="95000"/>
                            <a:lumOff val="5000"/>
                          </a:schemeClr>
                        </a:solidFill>
                        <a:effectLst/>
                        <a:latin typeface="Book Antiqua" panose="0204060205030503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l" fontAlgn="b"/>
                      <a:r>
                        <a:rPr lang="en-IN" sz="1800" b="1" u="none" strike="noStrike" dirty="0">
                          <a:solidFill>
                            <a:schemeClr val="tx1">
                              <a:lumMod val="95000"/>
                              <a:lumOff val="5000"/>
                            </a:schemeClr>
                          </a:solidFill>
                          <a:effectLst/>
                          <a:latin typeface="Book Antiqua" panose="02040602050305030304" pitchFamily="18" charset="0"/>
                        </a:rPr>
                        <a:t> Revenue</a:t>
                      </a:r>
                      <a:endParaRPr lang="en-IN" sz="1800" b="1" i="0" u="none" strike="noStrike" dirty="0">
                        <a:solidFill>
                          <a:schemeClr val="tx1">
                            <a:lumMod val="95000"/>
                            <a:lumOff val="5000"/>
                          </a:schemeClr>
                        </a:solidFill>
                        <a:effectLst/>
                        <a:latin typeface="Book Antiqua" panose="0204060205030503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4031021327"/>
                  </a:ext>
                </a:extLst>
              </a:tr>
              <a:tr h="355600">
                <a:tc>
                  <a:txBody>
                    <a:bodyPr/>
                    <a:lstStyle/>
                    <a:p>
                      <a:pPr algn="l" fontAlgn="b"/>
                      <a:r>
                        <a:rPr lang="en-IN" sz="1700" b="1" u="none" strike="noStrike" dirty="0">
                          <a:solidFill>
                            <a:schemeClr val="bg1"/>
                          </a:solidFill>
                          <a:effectLst/>
                          <a:latin typeface="Book Antiqua" panose="02040602050305030304" pitchFamily="18" charset="0"/>
                        </a:rPr>
                        <a:t> 18-30</a:t>
                      </a:r>
                      <a:endParaRPr lang="en-IN" sz="1700" b="1" i="0" u="none" strike="noStrike" dirty="0">
                        <a:solidFill>
                          <a:schemeClr val="bg1"/>
                        </a:solidFill>
                        <a:effectLst/>
                        <a:latin typeface="Book Antiqua" panose="0204060205030503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r" fontAlgn="b"/>
                      <a:r>
                        <a:rPr lang="en-IN" sz="1700" b="1" u="none" strike="noStrike" dirty="0">
                          <a:solidFill>
                            <a:schemeClr val="bg1"/>
                          </a:solidFill>
                          <a:effectLst/>
                          <a:latin typeface="Book Antiqua" panose="02040602050305030304" pitchFamily="18" charset="0"/>
                        </a:rPr>
                        <a:t>63047402</a:t>
                      </a:r>
                      <a:endParaRPr lang="en-IN" sz="1700" b="1" i="0" u="none" strike="noStrike" dirty="0">
                        <a:solidFill>
                          <a:schemeClr val="bg1"/>
                        </a:solidFill>
                        <a:effectLst/>
                        <a:latin typeface="Book Antiqua" panose="0204060205030503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3321404518"/>
                  </a:ext>
                </a:extLst>
              </a:tr>
              <a:tr h="355600">
                <a:tc>
                  <a:txBody>
                    <a:bodyPr/>
                    <a:lstStyle/>
                    <a:p>
                      <a:pPr algn="l" fontAlgn="b"/>
                      <a:r>
                        <a:rPr lang="en-IN" sz="1700" b="1" u="none" strike="noStrike" dirty="0">
                          <a:solidFill>
                            <a:schemeClr val="bg1"/>
                          </a:solidFill>
                          <a:effectLst/>
                          <a:latin typeface="Book Antiqua" panose="02040602050305030304" pitchFamily="18" charset="0"/>
                        </a:rPr>
                        <a:t> 31-40</a:t>
                      </a:r>
                      <a:endParaRPr lang="en-IN" sz="1700" b="1" i="0" u="none" strike="noStrike" dirty="0">
                        <a:solidFill>
                          <a:schemeClr val="bg1"/>
                        </a:solidFill>
                        <a:effectLst/>
                        <a:latin typeface="Book Antiqua" panose="0204060205030503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r" fontAlgn="b"/>
                      <a:r>
                        <a:rPr lang="en-IN" sz="1700" b="1" u="none" strike="noStrike">
                          <a:solidFill>
                            <a:schemeClr val="bg1"/>
                          </a:solidFill>
                          <a:effectLst/>
                          <a:latin typeface="Book Antiqua" panose="02040602050305030304" pitchFamily="18" charset="0"/>
                        </a:rPr>
                        <a:t>48370413</a:t>
                      </a:r>
                      <a:endParaRPr lang="en-IN" sz="1700" b="1" i="0" u="none" strike="noStrike">
                        <a:solidFill>
                          <a:schemeClr val="bg1"/>
                        </a:solidFill>
                        <a:effectLst/>
                        <a:latin typeface="Book Antiqua" panose="0204060205030503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2432904091"/>
                  </a:ext>
                </a:extLst>
              </a:tr>
              <a:tr h="355600">
                <a:tc>
                  <a:txBody>
                    <a:bodyPr/>
                    <a:lstStyle/>
                    <a:p>
                      <a:pPr algn="l" fontAlgn="b"/>
                      <a:r>
                        <a:rPr lang="en-IN" sz="1700" b="1" u="none" strike="noStrike" dirty="0">
                          <a:solidFill>
                            <a:schemeClr val="bg1"/>
                          </a:solidFill>
                          <a:effectLst/>
                          <a:latin typeface="Book Antiqua" panose="02040602050305030304" pitchFamily="18" charset="0"/>
                        </a:rPr>
                        <a:t> 41-50</a:t>
                      </a:r>
                      <a:endParaRPr lang="en-IN" sz="1700" b="1" i="0" u="none" strike="noStrike" dirty="0">
                        <a:solidFill>
                          <a:schemeClr val="bg1"/>
                        </a:solidFill>
                        <a:effectLst/>
                        <a:latin typeface="Book Antiqua" panose="0204060205030503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r" fontAlgn="b"/>
                      <a:r>
                        <a:rPr lang="en-IN" sz="1700" b="1" u="none" strike="noStrike">
                          <a:solidFill>
                            <a:schemeClr val="bg1"/>
                          </a:solidFill>
                          <a:effectLst/>
                          <a:latin typeface="Book Antiqua" panose="02040602050305030304" pitchFamily="18" charset="0"/>
                        </a:rPr>
                        <a:t>48779847</a:t>
                      </a:r>
                      <a:endParaRPr lang="en-IN" sz="1700" b="1" i="0" u="none" strike="noStrike">
                        <a:solidFill>
                          <a:schemeClr val="bg1"/>
                        </a:solidFill>
                        <a:effectLst/>
                        <a:latin typeface="Book Antiqua" panose="0204060205030503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3417618672"/>
                  </a:ext>
                </a:extLst>
              </a:tr>
              <a:tr h="355600">
                <a:tc>
                  <a:txBody>
                    <a:bodyPr/>
                    <a:lstStyle/>
                    <a:p>
                      <a:pPr algn="l" fontAlgn="b"/>
                      <a:r>
                        <a:rPr lang="en-IN" sz="1700" b="1" u="none" strike="noStrike" dirty="0">
                          <a:solidFill>
                            <a:schemeClr val="bg1"/>
                          </a:solidFill>
                          <a:effectLst/>
                          <a:latin typeface="Book Antiqua" panose="02040602050305030304" pitchFamily="18" charset="0"/>
                        </a:rPr>
                        <a:t> 51-60</a:t>
                      </a:r>
                      <a:endParaRPr lang="en-IN" sz="1700" b="1" i="0" u="none" strike="noStrike" dirty="0">
                        <a:solidFill>
                          <a:schemeClr val="bg1"/>
                        </a:solidFill>
                        <a:effectLst/>
                        <a:latin typeface="Book Antiqua" panose="0204060205030503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r" fontAlgn="b"/>
                      <a:r>
                        <a:rPr lang="en-IN" sz="1700" b="1" u="none" strike="noStrike">
                          <a:solidFill>
                            <a:schemeClr val="bg1"/>
                          </a:solidFill>
                          <a:effectLst/>
                          <a:latin typeface="Book Antiqua" panose="02040602050305030304" pitchFamily="18" charset="0"/>
                        </a:rPr>
                        <a:t>47788663</a:t>
                      </a:r>
                      <a:endParaRPr lang="en-IN" sz="1700" b="1" i="0" u="none" strike="noStrike">
                        <a:solidFill>
                          <a:schemeClr val="bg1"/>
                        </a:solidFill>
                        <a:effectLst/>
                        <a:latin typeface="Book Antiqua" panose="0204060205030503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3751455895"/>
                  </a:ext>
                </a:extLst>
              </a:tr>
              <a:tr h="355600">
                <a:tc>
                  <a:txBody>
                    <a:bodyPr/>
                    <a:lstStyle/>
                    <a:p>
                      <a:pPr algn="l" fontAlgn="b"/>
                      <a:r>
                        <a:rPr lang="en-IN" sz="1700" b="1" u="none" strike="noStrike" dirty="0">
                          <a:solidFill>
                            <a:schemeClr val="bg1"/>
                          </a:solidFill>
                          <a:effectLst/>
                          <a:latin typeface="Book Antiqua" panose="02040602050305030304" pitchFamily="18" charset="0"/>
                        </a:rPr>
                        <a:t> 61-70</a:t>
                      </a:r>
                      <a:endParaRPr lang="en-IN" sz="1700" b="1" i="0" u="none" strike="noStrike" dirty="0">
                        <a:solidFill>
                          <a:schemeClr val="bg1"/>
                        </a:solidFill>
                        <a:effectLst/>
                        <a:latin typeface="Book Antiqua" panose="0204060205030503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r" fontAlgn="b"/>
                      <a:r>
                        <a:rPr lang="en-IN" sz="1700" b="1" u="none" strike="noStrike">
                          <a:solidFill>
                            <a:schemeClr val="bg1"/>
                          </a:solidFill>
                          <a:effectLst/>
                          <a:latin typeface="Book Antiqua" panose="02040602050305030304" pitchFamily="18" charset="0"/>
                        </a:rPr>
                        <a:t>43519470</a:t>
                      </a:r>
                      <a:endParaRPr lang="en-IN" sz="1700" b="1" i="0" u="none" strike="noStrike">
                        <a:solidFill>
                          <a:schemeClr val="bg1"/>
                        </a:solidFill>
                        <a:effectLst/>
                        <a:latin typeface="Book Antiqua" panose="0204060205030503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86510626"/>
                  </a:ext>
                </a:extLst>
              </a:tr>
              <a:tr h="355600">
                <a:tc>
                  <a:txBody>
                    <a:bodyPr/>
                    <a:lstStyle/>
                    <a:p>
                      <a:pPr algn="l" fontAlgn="b"/>
                      <a:r>
                        <a:rPr lang="en-IN" sz="1700" b="1" u="none" strike="noStrike" dirty="0">
                          <a:solidFill>
                            <a:schemeClr val="bg1"/>
                          </a:solidFill>
                          <a:effectLst/>
                          <a:latin typeface="Book Antiqua" panose="02040602050305030304" pitchFamily="18" charset="0"/>
                        </a:rPr>
                        <a:t> Grand Total</a:t>
                      </a:r>
                      <a:endParaRPr lang="en-IN" sz="1700" b="1" i="0" u="none" strike="noStrike" dirty="0">
                        <a:solidFill>
                          <a:schemeClr val="bg1"/>
                        </a:solidFill>
                        <a:effectLst/>
                        <a:latin typeface="Book Antiqua" panose="0204060205030503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r" fontAlgn="b"/>
                      <a:r>
                        <a:rPr lang="en-IN" sz="1700" b="1" u="none" strike="noStrike" dirty="0">
                          <a:solidFill>
                            <a:schemeClr val="bg1"/>
                          </a:solidFill>
                          <a:effectLst/>
                          <a:latin typeface="Book Antiqua" panose="02040602050305030304" pitchFamily="18" charset="0"/>
                        </a:rPr>
                        <a:t>251505794</a:t>
                      </a:r>
                      <a:endParaRPr lang="en-IN" sz="1700" b="1" i="0" u="none" strike="noStrike" dirty="0">
                        <a:solidFill>
                          <a:schemeClr val="bg1"/>
                        </a:solidFill>
                        <a:effectLst/>
                        <a:latin typeface="Book Antiqua" panose="0204060205030503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2446826775"/>
                  </a:ext>
                </a:extLst>
              </a:tr>
            </a:tbl>
          </a:graphicData>
        </a:graphic>
      </p:graphicFrame>
    </p:spTree>
    <p:extLst>
      <p:ext uri="{BB962C8B-B14F-4D97-AF65-F5344CB8AC3E}">
        <p14:creationId xmlns:p14="http://schemas.microsoft.com/office/powerpoint/2010/main" val="3135062516"/>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705</TotalTime>
  <Words>962</Words>
  <Application>Microsoft Office PowerPoint</Application>
  <PresentationFormat>Widescreen</PresentationFormat>
  <Paragraphs>192</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Book Antiqua</vt:lpstr>
      <vt:lpstr>Calibri</vt:lpstr>
      <vt:lpstr>Century Gothic</vt:lpstr>
      <vt:lpstr>Segoe UI Light</vt:lpstr>
      <vt:lpstr>Wingdings</vt:lpstr>
      <vt:lpstr>Office Theme</vt:lpstr>
      <vt:lpstr>Customer Data Analysis 01/01/2021 To 08-03-2023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Visualize  in Power BI</vt:lpstr>
      <vt:lpstr>PowerPoint Presentation</vt:lpstr>
      <vt:lpstr>PowerPoint Presentation</vt:lpstr>
      <vt:lpstr>Data Insights and Business Suggestions</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alpeshakoliya2002@outlook.com</dc:creator>
  <cp:lastModifiedBy>alpeshakoliya2002@outlook.com</cp:lastModifiedBy>
  <cp:revision>5</cp:revision>
  <dcterms:created xsi:type="dcterms:W3CDTF">2025-06-28T03:17:46Z</dcterms:created>
  <dcterms:modified xsi:type="dcterms:W3CDTF">2025-06-29T06:55:39Z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