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77" r:id="rId3"/>
    <p:sldId id="257" r:id="rId4"/>
    <p:sldId id="259" r:id="rId5"/>
    <p:sldId id="260" r:id="rId6"/>
    <p:sldId id="261" r:id="rId7"/>
    <p:sldId id="263" r:id="rId8"/>
    <p:sldId id="264" r:id="rId9"/>
    <p:sldId id="266" r:id="rId10"/>
    <p:sldId id="265" r:id="rId11"/>
    <p:sldId id="258" r:id="rId12"/>
    <p:sldId id="271" r:id="rId13"/>
    <p:sldId id="278" r:id="rId14"/>
    <p:sldId id="279" r:id="rId15"/>
    <p:sldId id="280" r:id="rId16"/>
    <p:sldId id="281"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59" d="100"/>
          <a:sy n="59" d="100"/>
        </p:scale>
        <p:origin x="10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7F97A7-069B-4F91-8229-66BEC6A6DA0C}" type="slidenum">
              <a:rPr lang="en-IN" smtClean="0"/>
              <a:t>‹#›</a:t>
            </a:fld>
            <a:endParaRPr lang="en-IN"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250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401116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3437263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7F97A7-069B-4F91-8229-66BEC6A6DA0C}" type="slidenum">
              <a:rPr lang="en-IN" smtClean="0"/>
              <a:t>‹#›</a:t>
            </a:fld>
            <a:endParaRPr lang="en-IN"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33925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947140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7F97A7-069B-4F91-8229-66BEC6A6DA0C}" type="slidenum">
              <a:rPr lang="en-IN" smtClean="0"/>
              <a:t>‹#›</a:t>
            </a:fld>
            <a:endParaRPr lang="en-IN"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8134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2599396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3806744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71069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5062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326787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426205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305985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223351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144394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212249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856C2A-246A-43F7-87EC-6B51E3AC6414}" type="datetimeFigureOut">
              <a:rPr lang="en-IN" smtClean="0"/>
              <a:t>03-07-2025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D7F97A7-069B-4F91-8229-66BEC6A6DA0C}" type="slidenum">
              <a:rPr lang="en-IN" smtClean="0"/>
              <a:t>‹#›</a:t>
            </a:fld>
            <a:endParaRPr lang="en-IN" dirty="0"/>
          </a:p>
        </p:txBody>
      </p:sp>
    </p:spTree>
    <p:extLst>
      <p:ext uri="{BB962C8B-B14F-4D97-AF65-F5344CB8AC3E}">
        <p14:creationId xmlns:p14="http://schemas.microsoft.com/office/powerpoint/2010/main" val="68243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bg2">
                <a:tint val="97000"/>
                <a:hueMod val="92000"/>
                <a:satMod val="169000"/>
                <a:lumMod val="164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A856C2A-246A-43F7-87EC-6B51E3AC6414}" type="datetimeFigureOut">
              <a:rPr lang="en-IN" smtClean="0"/>
              <a:t>03-07-2025</a:t>
            </a:fld>
            <a:endParaRPr lang="en-IN"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D7F97A7-069B-4F91-8229-66BEC6A6DA0C}" type="slidenum">
              <a:rPr lang="en-IN" smtClean="0"/>
              <a:t>‹#›</a:t>
            </a:fld>
            <a:endParaRPr lang="en-IN" dirty="0"/>
          </a:p>
        </p:txBody>
      </p:sp>
    </p:spTree>
    <p:extLst>
      <p:ext uri="{BB962C8B-B14F-4D97-AF65-F5344CB8AC3E}">
        <p14:creationId xmlns:p14="http://schemas.microsoft.com/office/powerpoint/2010/main" val="17036184"/>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61556E1-8A5D-FF54-07A5-D9B43816ACED}"/>
              </a:ext>
            </a:extLst>
          </p:cNvPr>
          <p:cNvSpPr/>
          <p:nvPr/>
        </p:nvSpPr>
        <p:spPr>
          <a:xfrm>
            <a:off x="2329543" y="1807028"/>
            <a:ext cx="6672943" cy="32439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600" b="1" u="sng" dirty="0">
                <a:solidFill>
                  <a:schemeClr val="tx1"/>
                </a:solidFill>
              </a:rPr>
              <a:t>HR Data Analysis</a:t>
            </a:r>
            <a:br>
              <a:rPr lang="en-US" sz="3600" b="1" u="sng" dirty="0">
                <a:solidFill>
                  <a:schemeClr val="tx1"/>
                </a:solidFill>
              </a:rPr>
            </a:br>
            <a:endParaRPr lang="en-US" sz="3600" b="1" u="sng" dirty="0">
              <a:solidFill>
                <a:schemeClr val="tx1"/>
              </a:solidFill>
            </a:endParaRPr>
          </a:p>
          <a:p>
            <a:pPr algn="ctr"/>
            <a:r>
              <a:rPr lang="en-US" sz="3600" b="1" u="sng" dirty="0">
                <a:solidFill>
                  <a:schemeClr val="tx1"/>
                </a:solidFill>
              </a:rPr>
              <a:t>Year = 2000-2020</a:t>
            </a:r>
            <a:endParaRPr lang="en-IN" b="1" u="sng" dirty="0">
              <a:solidFill>
                <a:schemeClr val="tx1"/>
              </a:solidFill>
            </a:endParaRPr>
          </a:p>
        </p:txBody>
      </p:sp>
    </p:spTree>
    <p:extLst>
      <p:ext uri="{BB962C8B-B14F-4D97-AF65-F5344CB8AC3E}">
        <p14:creationId xmlns:p14="http://schemas.microsoft.com/office/powerpoint/2010/main" val="109444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8CA6A0-525F-FD03-E8D5-0ECC7ED2732B}"/>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EED153D-5BE8-B0D1-559B-2D0C9BFD7130}"/>
              </a:ext>
            </a:extLst>
          </p:cNvPr>
          <p:cNvCxnSpPr>
            <a:cxnSpLocks/>
          </p:cNvCxnSpPr>
          <p:nvPr/>
        </p:nvCxnSpPr>
        <p:spPr>
          <a:xfrm>
            <a:off x="941612" y="1263162"/>
            <a:ext cx="8523514" cy="0"/>
          </a:xfrm>
          <a:prstGeom prst="line">
            <a:avLst/>
          </a:prstGeom>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1B0D90A7-1A02-F769-15EC-9A30873B7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2839"/>
            <a:ext cx="12192000" cy="5592321"/>
          </a:xfrm>
          <a:prstGeom prst="rect">
            <a:avLst/>
          </a:prstGeom>
        </p:spPr>
      </p:pic>
    </p:spTree>
    <p:extLst>
      <p:ext uri="{BB962C8B-B14F-4D97-AF65-F5344CB8AC3E}">
        <p14:creationId xmlns:p14="http://schemas.microsoft.com/office/powerpoint/2010/main" val="127201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7114AD5-DD22-42A9-AC30-439CCD9802DE}"/>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8564F24-E334-2889-137D-20CC1945E802}"/>
              </a:ext>
            </a:extLst>
          </p:cNvPr>
          <p:cNvSpPr/>
          <p:nvPr/>
        </p:nvSpPr>
        <p:spPr>
          <a:xfrm>
            <a:off x="2329543" y="1807028"/>
            <a:ext cx="6672943" cy="32439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600" b="1" u="sng" dirty="0">
                <a:solidFill>
                  <a:schemeClr val="tx1"/>
                </a:solidFill>
              </a:rPr>
              <a:t>Data Insights and Suggestions </a:t>
            </a:r>
          </a:p>
        </p:txBody>
      </p:sp>
    </p:spTree>
    <p:extLst>
      <p:ext uri="{BB962C8B-B14F-4D97-AF65-F5344CB8AC3E}">
        <p14:creationId xmlns:p14="http://schemas.microsoft.com/office/powerpoint/2010/main" val="280171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73561F1-8A78-4D88-57EC-CC64C111BF6D}"/>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0008D3B2-94B2-D28F-A982-7501B6657D2D}"/>
              </a:ext>
            </a:extLst>
          </p:cNvPr>
          <p:cNvGrpSpPr/>
          <p:nvPr/>
        </p:nvGrpSpPr>
        <p:grpSpPr>
          <a:xfrm>
            <a:off x="184332" y="166032"/>
            <a:ext cx="4736012" cy="661282"/>
            <a:chOff x="121920" y="383252"/>
            <a:chExt cx="3412156" cy="617269"/>
          </a:xfrm>
        </p:grpSpPr>
        <p:sp>
          <p:nvSpPr>
            <p:cNvPr id="5" name="TextBox 4">
              <a:extLst>
                <a:ext uri="{FF2B5EF4-FFF2-40B4-BE49-F238E27FC236}">
                  <a16:creationId xmlns:a16="http://schemas.microsoft.com/office/drawing/2014/main" id="{21D12411-7445-E9F4-1ECC-B83614E41299}"/>
                </a:ext>
              </a:extLst>
            </p:cNvPr>
            <p:cNvSpPr txBox="1"/>
            <p:nvPr/>
          </p:nvSpPr>
          <p:spPr>
            <a:xfrm>
              <a:off x="1115061" y="383252"/>
              <a:ext cx="2419015" cy="617269"/>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Active Employee</a:t>
              </a:r>
              <a:endParaRPr lang="en-IN" sz="2400" b="1" u="sng" dirty="0">
                <a:solidFill>
                  <a:schemeClr val="bg1"/>
                </a:solidFill>
                <a:latin typeface="Book Antiqua" panose="02040602050305030304" pitchFamily="18" charset="0"/>
              </a:endParaRPr>
            </a:p>
          </p:txBody>
        </p:sp>
        <p:sp>
          <p:nvSpPr>
            <p:cNvPr id="6" name="Arrow: Pentagon 5">
              <a:extLst>
                <a:ext uri="{FF2B5EF4-FFF2-40B4-BE49-F238E27FC236}">
                  <a16:creationId xmlns:a16="http://schemas.microsoft.com/office/drawing/2014/main" id="{4EC1285E-6FE0-B857-E364-104D057CF310}"/>
                </a:ext>
              </a:extLst>
            </p:cNvPr>
            <p:cNvSpPr/>
            <p:nvPr/>
          </p:nvSpPr>
          <p:spPr>
            <a:xfrm>
              <a:off x="121920" y="558799"/>
              <a:ext cx="861060" cy="233680"/>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0" name="Group 9">
            <a:extLst>
              <a:ext uri="{FF2B5EF4-FFF2-40B4-BE49-F238E27FC236}">
                <a16:creationId xmlns:a16="http://schemas.microsoft.com/office/drawing/2014/main" id="{72FF9FB0-4ACA-CCA4-7BF2-8837DD2687FC}"/>
              </a:ext>
            </a:extLst>
          </p:cNvPr>
          <p:cNvGrpSpPr/>
          <p:nvPr/>
        </p:nvGrpSpPr>
        <p:grpSpPr>
          <a:xfrm>
            <a:off x="485330" y="1031422"/>
            <a:ext cx="1788276" cy="492443"/>
            <a:chOff x="1096439" y="1045029"/>
            <a:chExt cx="1788276" cy="492443"/>
          </a:xfrm>
        </p:grpSpPr>
        <p:sp>
          <p:nvSpPr>
            <p:cNvPr id="2" name="TextBox 1">
              <a:extLst>
                <a:ext uri="{FF2B5EF4-FFF2-40B4-BE49-F238E27FC236}">
                  <a16:creationId xmlns:a16="http://schemas.microsoft.com/office/drawing/2014/main" id="{0D018CBD-54B4-CA16-1AC2-68CA1C508195}"/>
                </a:ext>
              </a:extLst>
            </p:cNvPr>
            <p:cNvSpPr txBox="1"/>
            <p:nvPr/>
          </p:nvSpPr>
          <p:spPr>
            <a:xfrm>
              <a:off x="1562795" y="1045029"/>
              <a:ext cx="1321920" cy="492443"/>
            </a:xfrm>
            <a:prstGeom prst="rect">
              <a:avLst/>
            </a:prstGeom>
            <a:noFill/>
          </p:spPr>
          <p:txBody>
            <a:bodyPr wrap="square" rtlCol="0">
              <a:spAutoFit/>
            </a:bodyPr>
            <a:lstStyle/>
            <a:p>
              <a:r>
                <a:rPr lang="en-IN" sz="2600" b="1" u="sng" dirty="0">
                  <a:latin typeface="Book Antiqua" panose="02040602050305030304" pitchFamily="18" charset="0"/>
                </a:rPr>
                <a:t>KPI</a:t>
              </a:r>
            </a:p>
          </p:txBody>
        </p:sp>
        <p:sp>
          <p:nvSpPr>
            <p:cNvPr id="7" name="Arrow: Right 6">
              <a:extLst>
                <a:ext uri="{FF2B5EF4-FFF2-40B4-BE49-F238E27FC236}">
                  <a16:creationId xmlns:a16="http://schemas.microsoft.com/office/drawing/2014/main" id="{F9D3D913-A771-32D2-6A76-B899F7248994}"/>
                </a:ext>
              </a:extLst>
            </p:cNvPr>
            <p:cNvSpPr/>
            <p:nvPr/>
          </p:nvSpPr>
          <p:spPr>
            <a:xfrm>
              <a:off x="1096439" y="1213758"/>
              <a:ext cx="441565" cy="119742"/>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aphicFrame>
        <p:nvGraphicFramePr>
          <p:cNvPr id="8" name="Table 7">
            <a:extLst>
              <a:ext uri="{FF2B5EF4-FFF2-40B4-BE49-F238E27FC236}">
                <a16:creationId xmlns:a16="http://schemas.microsoft.com/office/drawing/2014/main" id="{2B2EE52B-5BD5-E5FA-5961-1EFFC3EACEFE}"/>
              </a:ext>
            </a:extLst>
          </p:cNvPr>
          <p:cNvGraphicFramePr>
            <a:graphicFrameLocks noGrp="1"/>
          </p:cNvGraphicFramePr>
          <p:nvPr>
            <p:extLst>
              <p:ext uri="{D42A27DB-BD31-4B8C-83A1-F6EECF244321}">
                <p14:modId xmlns:p14="http://schemas.microsoft.com/office/powerpoint/2010/main" val="1443363230"/>
              </p:ext>
            </p:extLst>
          </p:nvPr>
        </p:nvGraphicFramePr>
        <p:xfrm>
          <a:off x="706112" y="1782427"/>
          <a:ext cx="4334510" cy="2419350"/>
        </p:xfrm>
        <a:graphic>
          <a:graphicData uri="http://schemas.openxmlformats.org/drawingml/2006/table">
            <a:tbl>
              <a:tblPr>
                <a:tableStyleId>{5C22544A-7EE6-4342-B048-85BDC9FD1C3A}</a:tableStyleId>
              </a:tblPr>
              <a:tblGrid>
                <a:gridCol w="3118063">
                  <a:extLst>
                    <a:ext uri="{9D8B030D-6E8A-4147-A177-3AD203B41FA5}">
                      <a16:colId xmlns:a16="http://schemas.microsoft.com/office/drawing/2014/main" val="889353941"/>
                    </a:ext>
                  </a:extLst>
                </a:gridCol>
                <a:gridCol w="1216447">
                  <a:extLst>
                    <a:ext uri="{9D8B030D-6E8A-4147-A177-3AD203B41FA5}">
                      <a16:colId xmlns:a16="http://schemas.microsoft.com/office/drawing/2014/main" val="3699223611"/>
                    </a:ext>
                  </a:extLst>
                </a:gridCol>
              </a:tblGrid>
              <a:tr h="483870">
                <a:tc>
                  <a:txBody>
                    <a:bodyPr/>
                    <a:lstStyle/>
                    <a:p>
                      <a:pPr algn="l" fontAlgn="b"/>
                      <a:r>
                        <a:rPr lang="en-IN" sz="2000" b="1" u="none" strike="noStrike" dirty="0">
                          <a:solidFill>
                            <a:schemeClr val="tx1"/>
                          </a:solidFill>
                          <a:effectLst/>
                          <a:latin typeface="Book Antiqua" panose="02040602050305030304" pitchFamily="18" charset="0"/>
                        </a:rPr>
                        <a:t>Metrics</a:t>
                      </a:r>
                      <a:endParaRPr lang="en-IN" sz="2000" b="1" i="0" u="none" strike="noStrike" dirty="0">
                        <a:solidFill>
                          <a:schemeClr val="tx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dirty="0">
                          <a:solidFill>
                            <a:schemeClr val="tx1"/>
                          </a:solidFill>
                          <a:effectLst/>
                          <a:latin typeface="Book Antiqua" panose="02040602050305030304" pitchFamily="18" charset="0"/>
                        </a:rPr>
                        <a:t>Value</a:t>
                      </a:r>
                      <a:endParaRPr lang="en-IN" sz="2000" b="1" i="0" u="none" strike="noStrike" dirty="0">
                        <a:solidFill>
                          <a:schemeClr val="tx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5234277"/>
                  </a:ext>
                </a:extLst>
              </a:tr>
              <a:tr h="483870">
                <a:tc>
                  <a:txBody>
                    <a:bodyPr/>
                    <a:lstStyle/>
                    <a:p>
                      <a:pPr algn="l" fontAlgn="b"/>
                      <a:r>
                        <a:rPr lang="en-IN" sz="2000" b="1" u="none" strike="noStrike" dirty="0">
                          <a:solidFill>
                            <a:schemeClr val="bg1"/>
                          </a:solidFill>
                          <a:effectLst/>
                          <a:latin typeface="Book Antiqua" panose="02040602050305030304" pitchFamily="18" charset="0"/>
                        </a:rPr>
                        <a:t>Total Employee</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dirty="0">
                          <a:solidFill>
                            <a:schemeClr val="bg1"/>
                          </a:solidFill>
                          <a:effectLst/>
                          <a:latin typeface="Book Antiqua" panose="02040602050305030304" pitchFamily="18" charset="0"/>
                        </a:rPr>
                        <a:t>20482</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3932940"/>
                  </a:ext>
                </a:extLst>
              </a:tr>
              <a:tr h="483870">
                <a:tc>
                  <a:txBody>
                    <a:bodyPr/>
                    <a:lstStyle/>
                    <a:p>
                      <a:pPr algn="l" fontAlgn="b"/>
                      <a:r>
                        <a:rPr lang="en-IN" sz="2000" b="1" u="none" strike="noStrike" dirty="0">
                          <a:solidFill>
                            <a:schemeClr val="bg1"/>
                          </a:solidFill>
                          <a:effectLst/>
                          <a:latin typeface="Book Antiqua" panose="02040602050305030304" pitchFamily="18" charset="0"/>
                        </a:rPr>
                        <a:t>Total Remote Emp</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dirty="0">
                          <a:solidFill>
                            <a:schemeClr val="bg1"/>
                          </a:solidFill>
                          <a:effectLst/>
                          <a:latin typeface="Book Antiqua" panose="02040602050305030304" pitchFamily="18" charset="0"/>
                        </a:rPr>
                        <a:t>5089</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584032"/>
                  </a:ext>
                </a:extLst>
              </a:tr>
              <a:tr h="483870">
                <a:tc>
                  <a:txBody>
                    <a:bodyPr/>
                    <a:lstStyle/>
                    <a:p>
                      <a:pPr algn="l" fontAlgn="b"/>
                      <a:r>
                        <a:rPr lang="en-IN" sz="2000" b="1" u="none" strike="noStrike" dirty="0">
                          <a:solidFill>
                            <a:schemeClr val="bg1"/>
                          </a:solidFill>
                          <a:effectLst/>
                          <a:latin typeface="Book Antiqua" panose="02040602050305030304" pitchFamily="18" charset="0"/>
                        </a:rPr>
                        <a:t>Total Headquarter Emp </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dirty="0">
                          <a:solidFill>
                            <a:schemeClr val="bg1"/>
                          </a:solidFill>
                          <a:effectLst/>
                          <a:latin typeface="Book Antiqua" panose="02040602050305030304" pitchFamily="18" charset="0"/>
                        </a:rPr>
                        <a:t>15393</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7014513"/>
                  </a:ext>
                </a:extLst>
              </a:tr>
              <a:tr h="483870">
                <a:tc>
                  <a:txBody>
                    <a:bodyPr/>
                    <a:lstStyle/>
                    <a:p>
                      <a:pPr algn="l" fontAlgn="b"/>
                      <a:r>
                        <a:rPr lang="en-IN" sz="2000" b="1" u="none" strike="noStrike" dirty="0">
                          <a:solidFill>
                            <a:schemeClr val="bg1"/>
                          </a:solidFill>
                          <a:effectLst/>
                          <a:latin typeface="Book Antiqua" panose="02040602050305030304" pitchFamily="18" charset="0"/>
                        </a:rPr>
                        <a:t>Average Age</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dirty="0">
                          <a:solidFill>
                            <a:schemeClr val="bg1"/>
                          </a:solidFill>
                          <a:effectLst/>
                          <a:latin typeface="Book Antiqua" panose="02040602050305030304" pitchFamily="18" charset="0"/>
                        </a:rPr>
                        <a:t>38</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9074791"/>
                  </a:ext>
                </a:extLst>
              </a:tr>
            </a:tbl>
          </a:graphicData>
        </a:graphic>
      </p:graphicFrame>
      <p:sp>
        <p:nvSpPr>
          <p:cNvPr id="9" name="TextBox 8">
            <a:extLst>
              <a:ext uri="{FF2B5EF4-FFF2-40B4-BE49-F238E27FC236}">
                <a16:creationId xmlns:a16="http://schemas.microsoft.com/office/drawing/2014/main" id="{B2077250-55F2-BFD0-4DAA-320FD530B564}"/>
              </a:ext>
            </a:extLst>
          </p:cNvPr>
          <p:cNvSpPr txBox="1"/>
          <p:nvPr/>
        </p:nvSpPr>
        <p:spPr>
          <a:xfrm>
            <a:off x="6697431" y="4789281"/>
            <a:ext cx="5501813" cy="1384995"/>
          </a:xfrm>
          <a:prstGeom prst="rect">
            <a:avLst/>
          </a:prstGeom>
          <a:noFill/>
        </p:spPr>
        <p:txBody>
          <a:bodyPr wrap="square">
            <a:spAutoFit/>
          </a:bodyPr>
          <a:lstStyle/>
          <a:p>
            <a:pPr marL="342900" indent="-342900">
              <a:buFont typeface="Wingdings" panose="05000000000000000000" pitchFamily="2" charset="2"/>
              <a:buChar char="v"/>
            </a:pPr>
            <a:r>
              <a:rPr lang="en-US" sz="2100" b="1" dirty="0">
                <a:solidFill>
                  <a:schemeClr val="accent4">
                    <a:lumMod val="20000"/>
                    <a:lumOff val="80000"/>
                  </a:schemeClr>
                </a:solidFill>
                <a:latin typeface="Book Antiqua" panose="02040602050305030304" pitchFamily="18" charset="0"/>
              </a:rPr>
              <a:t>Total Terminated Emp is </a:t>
            </a:r>
            <a:r>
              <a:rPr lang="en-US" sz="2100" b="1" dirty="0">
                <a:latin typeface="Book Antiqua" panose="02040602050305030304" pitchFamily="18" charset="0"/>
              </a:rPr>
              <a:t>1732.</a:t>
            </a:r>
          </a:p>
          <a:p>
            <a:pPr marL="342900" indent="-342900">
              <a:buFont typeface="Wingdings" panose="05000000000000000000" pitchFamily="2" charset="2"/>
              <a:buChar char="v"/>
            </a:pPr>
            <a:r>
              <a:rPr lang="en-US" sz="2100" b="1" dirty="0">
                <a:latin typeface="Book Antiqua" panose="02040602050305030304" pitchFamily="18" charset="0"/>
              </a:rPr>
              <a:t>23.67%</a:t>
            </a:r>
            <a:r>
              <a:rPr lang="en-US" sz="2100" b="1" dirty="0">
                <a:solidFill>
                  <a:schemeClr val="accent4">
                    <a:lumMod val="20000"/>
                    <a:lumOff val="80000"/>
                  </a:schemeClr>
                </a:solidFill>
                <a:latin typeface="Book Antiqua" panose="02040602050305030304" pitchFamily="18" charset="0"/>
              </a:rPr>
              <a:t> Employee work remotely.</a:t>
            </a:r>
          </a:p>
          <a:p>
            <a:pPr marL="342900" indent="-342900">
              <a:buFont typeface="Wingdings" panose="05000000000000000000" pitchFamily="2" charset="2"/>
              <a:buChar char="v"/>
            </a:pPr>
            <a:r>
              <a:rPr lang="en-US" sz="2100" b="1" dirty="0">
                <a:latin typeface="Book Antiqua" panose="02040602050305030304" pitchFamily="18" charset="0"/>
              </a:rPr>
              <a:t>76.33%</a:t>
            </a:r>
            <a:r>
              <a:rPr lang="en-US" sz="2100" b="1" dirty="0">
                <a:solidFill>
                  <a:schemeClr val="accent4">
                    <a:lumMod val="20000"/>
                    <a:lumOff val="80000"/>
                  </a:schemeClr>
                </a:solidFill>
                <a:latin typeface="Book Antiqua" panose="02040602050305030304" pitchFamily="18" charset="0"/>
              </a:rPr>
              <a:t> Employee work in Headquarter.</a:t>
            </a:r>
          </a:p>
          <a:p>
            <a:pPr marL="342900" indent="-342900">
              <a:buFont typeface="Wingdings" panose="05000000000000000000" pitchFamily="2" charset="2"/>
              <a:buChar char="v"/>
            </a:pPr>
            <a:r>
              <a:rPr lang="en-US" sz="2100" b="1" dirty="0">
                <a:solidFill>
                  <a:schemeClr val="accent4">
                    <a:lumMod val="20000"/>
                    <a:lumOff val="80000"/>
                  </a:schemeClr>
                </a:solidFill>
                <a:latin typeface="Book Antiqua" panose="02040602050305030304" pitchFamily="18" charset="0"/>
              </a:rPr>
              <a:t>Avg age of Terminated emp </a:t>
            </a:r>
            <a:r>
              <a:rPr lang="en-US" sz="2100" b="1" dirty="0">
                <a:latin typeface="Book Antiqua" panose="02040602050305030304" pitchFamily="18" charset="0"/>
              </a:rPr>
              <a:t>39</a:t>
            </a:r>
            <a:r>
              <a:rPr lang="en-US" sz="2100" b="1" dirty="0">
                <a:solidFill>
                  <a:schemeClr val="accent4">
                    <a:lumMod val="20000"/>
                    <a:lumOff val="80000"/>
                  </a:schemeClr>
                </a:solidFill>
                <a:latin typeface="Book Antiqua" panose="02040602050305030304" pitchFamily="18" charset="0"/>
              </a:rPr>
              <a:t>.</a:t>
            </a:r>
          </a:p>
        </p:txBody>
      </p:sp>
      <p:grpSp>
        <p:nvGrpSpPr>
          <p:cNvPr id="11" name="Group 10">
            <a:extLst>
              <a:ext uri="{FF2B5EF4-FFF2-40B4-BE49-F238E27FC236}">
                <a16:creationId xmlns:a16="http://schemas.microsoft.com/office/drawing/2014/main" id="{CB202769-5F76-25CF-116C-A6C357EEAC78}"/>
              </a:ext>
            </a:extLst>
          </p:cNvPr>
          <p:cNvGrpSpPr/>
          <p:nvPr/>
        </p:nvGrpSpPr>
        <p:grpSpPr>
          <a:xfrm>
            <a:off x="6328856" y="186879"/>
            <a:ext cx="5455192" cy="584775"/>
            <a:chOff x="121920" y="383252"/>
            <a:chExt cx="3930304" cy="545854"/>
          </a:xfrm>
        </p:grpSpPr>
        <p:sp>
          <p:nvSpPr>
            <p:cNvPr id="12" name="TextBox 11">
              <a:extLst>
                <a:ext uri="{FF2B5EF4-FFF2-40B4-BE49-F238E27FC236}">
                  <a16:creationId xmlns:a16="http://schemas.microsoft.com/office/drawing/2014/main" id="{60640AF3-DDDE-50D8-DFB6-F9DCBC9B5789}"/>
                </a:ext>
              </a:extLst>
            </p:cNvPr>
            <p:cNvSpPr txBox="1"/>
            <p:nvPr/>
          </p:nvSpPr>
          <p:spPr>
            <a:xfrm>
              <a:off x="1115060" y="383252"/>
              <a:ext cx="2937164" cy="545854"/>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Terminated Emp</a:t>
              </a:r>
              <a:endParaRPr lang="en-IN" sz="2400" b="1" u="sng" dirty="0">
                <a:solidFill>
                  <a:schemeClr val="bg1"/>
                </a:solidFill>
                <a:latin typeface="Book Antiqua" panose="02040602050305030304" pitchFamily="18" charset="0"/>
              </a:endParaRPr>
            </a:p>
          </p:txBody>
        </p:sp>
        <p:sp>
          <p:nvSpPr>
            <p:cNvPr id="13" name="Arrow: Pentagon 12">
              <a:extLst>
                <a:ext uri="{FF2B5EF4-FFF2-40B4-BE49-F238E27FC236}">
                  <a16:creationId xmlns:a16="http://schemas.microsoft.com/office/drawing/2014/main" id="{E25E55D2-09FC-E626-5720-EF801177B1A6}"/>
                </a:ext>
              </a:extLst>
            </p:cNvPr>
            <p:cNvSpPr/>
            <p:nvPr/>
          </p:nvSpPr>
          <p:spPr>
            <a:xfrm>
              <a:off x="121920" y="558799"/>
              <a:ext cx="861060" cy="233680"/>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aphicFrame>
        <p:nvGraphicFramePr>
          <p:cNvPr id="14" name="Table 13">
            <a:extLst>
              <a:ext uri="{FF2B5EF4-FFF2-40B4-BE49-F238E27FC236}">
                <a16:creationId xmlns:a16="http://schemas.microsoft.com/office/drawing/2014/main" id="{F6ED8BAA-E0D6-B0A9-66A6-5B2179570555}"/>
              </a:ext>
            </a:extLst>
          </p:cNvPr>
          <p:cNvGraphicFramePr>
            <a:graphicFrameLocks noGrp="1"/>
          </p:cNvGraphicFramePr>
          <p:nvPr>
            <p:extLst>
              <p:ext uri="{D42A27DB-BD31-4B8C-83A1-F6EECF244321}">
                <p14:modId xmlns:p14="http://schemas.microsoft.com/office/powerpoint/2010/main" val="1752874190"/>
              </p:ext>
            </p:extLst>
          </p:nvPr>
        </p:nvGraphicFramePr>
        <p:xfrm>
          <a:off x="6889197" y="1782427"/>
          <a:ext cx="4334510" cy="2419350"/>
        </p:xfrm>
        <a:graphic>
          <a:graphicData uri="http://schemas.openxmlformats.org/drawingml/2006/table">
            <a:tbl>
              <a:tblPr>
                <a:tableStyleId>{5C22544A-7EE6-4342-B048-85BDC9FD1C3A}</a:tableStyleId>
              </a:tblPr>
              <a:tblGrid>
                <a:gridCol w="3118063">
                  <a:extLst>
                    <a:ext uri="{9D8B030D-6E8A-4147-A177-3AD203B41FA5}">
                      <a16:colId xmlns:a16="http://schemas.microsoft.com/office/drawing/2014/main" val="889353941"/>
                    </a:ext>
                  </a:extLst>
                </a:gridCol>
                <a:gridCol w="1216447">
                  <a:extLst>
                    <a:ext uri="{9D8B030D-6E8A-4147-A177-3AD203B41FA5}">
                      <a16:colId xmlns:a16="http://schemas.microsoft.com/office/drawing/2014/main" val="3699223611"/>
                    </a:ext>
                  </a:extLst>
                </a:gridCol>
              </a:tblGrid>
              <a:tr h="483870">
                <a:tc>
                  <a:txBody>
                    <a:bodyPr/>
                    <a:lstStyle/>
                    <a:p>
                      <a:pPr algn="l" fontAlgn="b"/>
                      <a:r>
                        <a:rPr lang="en-IN" sz="2000" b="1" u="none" strike="noStrike" dirty="0">
                          <a:solidFill>
                            <a:schemeClr val="tx1"/>
                          </a:solidFill>
                          <a:effectLst/>
                          <a:latin typeface="Book Antiqua" panose="02040602050305030304" pitchFamily="18" charset="0"/>
                        </a:rPr>
                        <a:t>Metrics</a:t>
                      </a:r>
                      <a:endParaRPr lang="en-IN" sz="2000" b="1" i="0" u="none" strike="noStrike" dirty="0">
                        <a:solidFill>
                          <a:schemeClr val="tx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dirty="0">
                          <a:solidFill>
                            <a:schemeClr val="tx1"/>
                          </a:solidFill>
                          <a:effectLst/>
                          <a:latin typeface="Book Antiqua" panose="02040602050305030304" pitchFamily="18" charset="0"/>
                        </a:rPr>
                        <a:t>Value</a:t>
                      </a:r>
                      <a:endParaRPr lang="en-IN" sz="2000" b="1" i="0" u="none" strike="noStrike" dirty="0">
                        <a:solidFill>
                          <a:schemeClr val="tx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5234277"/>
                  </a:ext>
                </a:extLst>
              </a:tr>
              <a:tr h="483870">
                <a:tc>
                  <a:txBody>
                    <a:bodyPr/>
                    <a:lstStyle/>
                    <a:p>
                      <a:pPr algn="l" fontAlgn="b"/>
                      <a:r>
                        <a:rPr lang="en-IN" sz="2000" b="1" u="none" strike="noStrike" dirty="0">
                          <a:solidFill>
                            <a:schemeClr val="bg1"/>
                          </a:solidFill>
                          <a:effectLst/>
                          <a:latin typeface="Book Antiqua" panose="02040602050305030304" pitchFamily="18" charset="0"/>
                        </a:rPr>
                        <a:t>Total Employee</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i="0" u="none" strike="noStrike" dirty="0">
                          <a:solidFill>
                            <a:schemeClr val="bg1"/>
                          </a:solidFill>
                          <a:effectLst/>
                          <a:latin typeface="Book Antiqua" panose="02040602050305030304" pitchFamily="18" charset="0"/>
                        </a:rPr>
                        <a:t>1732</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3932940"/>
                  </a:ext>
                </a:extLst>
              </a:tr>
              <a:tr h="483870">
                <a:tc>
                  <a:txBody>
                    <a:bodyPr/>
                    <a:lstStyle/>
                    <a:p>
                      <a:pPr algn="l" fontAlgn="b"/>
                      <a:r>
                        <a:rPr lang="en-IN" sz="2000" b="1" u="none" strike="noStrike" dirty="0">
                          <a:solidFill>
                            <a:schemeClr val="bg1"/>
                          </a:solidFill>
                          <a:effectLst/>
                          <a:latin typeface="Book Antiqua" panose="02040602050305030304" pitchFamily="18" charset="0"/>
                        </a:rPr>
                        <a:t>Total Remote Emp</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i="0" u="none" strike="noStrike" dirty="0">
                          <a:solidFill>
                            <a:schemeClr val="bg1"/>
                          </a:solidFill>
                          <a:effectLst/>
                          <a:latin typeface="Book Antiqua" panose="02040602050305030304" pitchFamily="18" charset="0"/>
                        </a:rPr>
                        <a:t>410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584032"/>
                  </a:ext>
                </a:extLst>
              </a:tr>
              <a:tr h="483870">
                <a:tc>
                  <a:txBody>
                    <a:bodyPr/>
                    <a:lstStyle/>
                    <a:p>
                      <a:pPr algn="l" fontAlgn="b"/>
                      <a:r>
                        <a:rPr lang="en-IN" sz="2000" b="1" u="none" strike="noStrike" dirty="0">
                          <a:solidFill>
                            <a:schemeClr val="bg1"/>
                          </a:solidFill>
                          <a:effectLst/>
                          <a:latin typeface="Book Antiqua" panose="02040602050305030304" pitchFamily="18" charset="0"/>
                        </a:rPr>
                        <a:t>Total Headquarter Emp </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i="0" u="none" strike="noStrike" dirty="0">
                          <a:solidFill>
                            <a:schemeClr val="bg1"/>
                          </a:solidFill>
                          <a:effectLst/>
                          <a:latin typeface="Book Antiqua" panose="02040602050305030304" pitchFamily="18" charset="0"/>
                        </a:rPr>
                        <a:t>1322</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7014513"/>
                  </a:ext>
                </a:extLst>
              </a:tr>
              <a:tr h="483870">
                <a:tc>
                  <a:txBody>
                    <a:bodyPr/>
                    <a:lstStyle/>
                    <a:p>
                      <a:pPr algn="l" fontAlgn="b"/>
                      <a:r>
                        <a:rPr lang="en-IN" sz="2000" b="1" u="none" strike="noStrike" dirty="0">
                          <a:solidFill>
                            <a:schemeClr val="bg1"/>
                          </a:solidFill>
                          <a:effectLst/>
                          <a:latin typeface="Book Antiqua" panose="02040602050305030304" pitchFamily="18" charset="0"/>
                        </a:rPr>
                        <a:t>Average Age</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IN" sz="2000" b="1" u="none" strike="noStrike" dirty="0">
                          <a:solidFill>
                            <a:schemeClr val="bg1"/>
                          </a:solidFill>
                          <a:effectLst/>
                          <a:latin typeface="Book Antiqua" panose="02040602050305030304" pitchFamily="18" charset="0"/>
                        </a:rPr>
                        <a:t>39</a:t>
                      </a:r>
                      <a:endParaRPr lang="en-IN" sz="2000" b="1" i="0" u="none" strike="noStrike" dirty="0">
                        <a:solidFill>
                          <a:schemeClr val="bg1"/>
                        </a:solidFill>
                        <a:effectLst/>
                        <a:latin typeface="Book Antiqua" panose="02040602050305030304"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9074791"/>
                  </a:ext>
                </a:extLst>
              </a:tr>
            </a:tbl>
          </a:graphicData>
        </a:graphic>
      </p:graphicFrame>
      <p:sp>
        <p:nvSpPr>
          <p:cNvPr id="15" name="TextBox 14">
            <a:extLst>
              <a:ext uri="{FF2B5EF4-FFF2-40B4-BE49-F238E27FC236}">
                <a16:creationId xmlns:a16="http://schemas.microsoft.com/office/drawing/2014/main" id="{A09216BB-20E4-C379-D585-9499EAE00DC0}"/>
              </a:ext>
            </a:extLst>
          </p:cNvPr>
          <p:cNvSpPr txBox="1"/>
          <p:nvPr/>
        </p:nvSpPr>
        <p:spPr>
          <a:xfrm>
            <a:off x="637730" y="4816712"/>
            <a:ext cx="5501813" cy="1384995"/>
          </a:xfrm>
          <a:prstGeom prst="rect">
            <a:avLst/>
          </a:prstGeom>
          <a:noFill/>
        </p:spPr>
        <p:txBody>
          <a:bodyPr wrap="square">
            <a:spAutoFit/>
          </a:bodyPr>
          <a:lstStyle/>
          <a:p>
            <a:pPr marL="342900" indent="-342900">
              <a:buFont typeface="Wingdings" panose="05000000000000000000" pitchFamily="2" charset="2"/>
              <a:buChar char="v"/>
            </a:pPr>
            <a:r>
              <a:rPr lang="en-US" sz="2100" b="1" dirty="0">
                <a:solidFill>
                  <a:schemeClr val="accent4">
                    <a:lumMod val="20000"/>
                    <a:lumOff val="80000"/>
                  </a:schemeClr>
                </a:solidFill>
                <a:latin typeface="Book Antiqua" panose="02040602050305030304" pitchFamily="18" charset="0"/>
              </a:rPr>
              <a:t>Total Active Employee is </a:t>
            </a:r>
            <a:r>
              <a:rPr lang="en-US" sz="2100" b="1" dirty="0">
                <a:latin typeface="Book Antiqua" panose="02040602050305030304" pitchFamily="18" charset="0"/>
              </a:rPr>
              <a:t>20482</a:t>
            </a:r>
            <a:r>
              <a:rPr lang="en-US" sz="2100" b="1" dirty="0">
                <a:solidFill>
                  <a:schemeClr val="accent4">
                    <a:lumMod val="20000"/>
                    <a:lumOff val="80000"/>
                  </a:schemeClr>
                </a:solidFill>
                <a:latin typeface="Book Antiqua" panose="02040602050305030304" pitchFamily="18" charset="0"/>
              </a:rPr>
              <a:t>.</a:t>
            </a:r>
          </a:p>
          <a:p>
            <a:pPr marL="342900" indent="-342900">
              <a:buFont typeface="Wingdings" panose="05000000000000000000" pitchFamily="2" charset="2"/>
              <a:buChar char="v"/>
            </a:pPr>
            <a:r>
              <a:rPr lang="en-US" sz="2100" b="1" dirty="0">
                <a:latin typeface="Book Antiqua" panose="02040602050305030304" pitchFamily="18" charset="0"/>
              </a:rPr>
              <a:t>24.85%</a:t>
            </a:r>
            <a:r>
              <a:rPr lang="en-US" sz="2100" b="1" dirty="0">
                <a:solidFill>
                  <a:schemeClr val="accent4">
                    <a:lumMod val="20000"/>
                    <a:lumOff val="80000"/>
                  </a:schemeClr>
                </a:solidFill>
                <a:latin typeface="Book Antiqua" panose="02040602050305030304" pitchFamily="18" charset="0"/>
              </a:rPr>
              <a:t> Employee work remotely.</a:t>
            </a:r>
          </a:p>
          <a:p>
            <a:pPr marL="342900" indent="-342900">
              <a:buFont typeface="Wingdings" panose="05000000000000000000" pitchFamily="2" charset="2"/>
              <a:buChar char="v"/>
            </a:pPr>
            <a:r>
              <a:rPr lang="en-US" sz="2100" b="1" dirty="0">
                <a:latin typeface="Book Antiqua" panose="02040602050305030304" pitchFamily="18" charset="0"/>
              </a:rPr>
              <a:t>75.15%</a:t>
            </a:r>
            <a:r>
              <a:rPr lang="en-US" sz="2100" b="1" dirty="0">
                <a:solidFill>
                  <a:schemeClr val="accent4">
                    <a:lumMod val="20000"/>
                    <a:lumOff val="80000"/>
                  </a:schemeClr>
                </a:solidFill>
                <a:latin typeface="Book Antiqua" panose="02040602050305030304" pitchFamily="18" charset="0"/>
              </a:rPr>
              <a:t> Employee work in Headquarter.</a:t>
            </a:r>
          </a:p>
          <a:p>
            <a:pPr marL="342900" indent="-342900">
              <a:buFont typeface="Wingdings" panose="05000000000000000000" pitchFamily="2" charset="2"/>
              <a:buChar char="v"/>
            </a:pPr>
            <a:r>
              <a:rPr lang="en-US" sz="2100" b="1" dirty="0">
                <a:solidFill>
                  <a:schemeClr val="accent4">
                    <a:lumMod val="20000"/>
                    <a:lumOff val="80000"/>
                  </a:schemeClr>
                </a:solidFill>
                <a:latin typeface="Book Antiqua" panose="02040602050305030304" pitchFamily="18" charset="0"/>
              </a:rPr>
              <a:t>Avg age of active employee </a:t>
            </a:r>
            <a:r>
              <a:rPr lang="en-US" sz="2100" b="1" dirty="0">
                <a:latin typeface="Book Antiqua" panose="02040602050305030304" pitchFamily="18" charset="0"/>
              </a:rPr>
              <a:t>38</a:t>
            </a:r>
            <a:r>
              <a:rPr lang="en-US" sz="2100" b="1" dirty="0">
                <a:solidFill>
                  <a:schemeClr val="accent4">
                    <a:lumMod val="20000"/>
                    <a:lumOff val="80000"/>
                  </a:schemeClr>
                </a:solidFill>
                <a:latin typeface="Book Antiqua" panose="02040602050305030304" pitchFamily="18" charset="0"/>
              </a:rPr>
              <a:t>.</a:t>
            </a:r>
          </a:p>
        </p:txBody>
      </p:sp>
      <p:cxnSp>
        <p:nvCxnSpPr>
          <p:cNvPr id="17" name="Straight Connector 16">
            <a:extLst>
              <a:ext uri="{FF2B5EF4-FFF2-40B4-BE49-F238E27FC236}">
                <a16:creationId xmlns:a16="http://schemas.microsoft.com/office/drawing/2014/main" id="{82DC2B31-A4A3-999C-486E-9CD970CC5F1C}"/>
              </a:ext>
            </a:extLst>
          </p:cNvPr>
          <p:cNvCxnSpPr/>
          <p:nvPr/>
        </p:nvCxnSpPr>
        <p:spPr>
          <a:xfrm flipH="1" flipV="1">
            <a:off x="6052456" y="0"/>
            <a:ext cx="0"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083162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EF1F40D-DD2D-55A4-EFFA-15C72974C0EB}"/>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67833ED9-BD7B-5618-EDA8-6DDF0F453C5B}"/>
              </a:ext>
            </a:extLst>
          </p:cNvPr>
          <p:cNvGrpSpPr/>
          <p:nvPr/>
        </p:nvGrpSpPr>
        <p:grpSpPr>
          <a:xfrm>
            <a:off x="485330" y="416416"/>
            <a:ext cx="6413499" cy="2962793"/>
            <a:chOff x="782320" y="1452880"/>
            <a:chExt cx="6413499" cy="2962793"/>
          </a:xfrm>
        </p:grpSpPr>
        <p:sp>
          <p:nvSpPr>
            <p:cNvPr id="11" name="TextBox 10">
              <a:extLst>
                <a:ext uri="{FF2B5EF4-FFF2-40B4-BE49-F238E27FC236}">
                  <a16:creationId xmlns:a16="http://schemas.microsoft.com/office/drawing/2014/main" id="{A4435F0E-8839-BB93-2856-FE4015C2F38D}"/>
                </a:ext>
              </a:extLst>
            </p:cNvPr>
            <p:cNvSpPr txBox="1"/>
            <p:nvPr/>
          </p:nvSpPr>
          <p:spPr>
            <a:xfrm>
              <a:off x="1231900" y="1452880"/>
              <a:ext cx="1422184" cy="523220"/>
            </a:xfrm>
            <a:prstGeom prst="rect">
              <a:avLst/>
            </a:prstGeom>
            <a:noFill/>
          </p:spPr>
          <p:txBody>
            <a:bodyPr wrap="none" rtlCol="0">
              <a:spAutoFit/>
            </a:bodyPr>
            <a:lstStyle/>
            <a:p>
              <a:r>
                <a:rPr lang="en-US" sz="2800" b="1" u="sng" dirty="0">
                  <a:solidFill>
                    <a:schemeClr val="tx1">
                      <a:lumMod val="95000"/>
                      <a:lumOff val="5000"/>
                    </a:schemeClr>
                  </a:solidFill>
                  <a:latin typeface="Book Antiqua" panose="02040602050305030304" pitchFamily="18" charset="0"/>
                </a:rPr>
                <a:t>Gender</a:t>
              </a:r>
              <a:endParaRPr lang="en-IN" sz="2400" b="1" u="sng" dirty="0">
                <a:solidFill>
                  <a:schemeClr val="tx1">
                    <a:lumMod val="95000"/>
                    <a:lumOff val="5000"/>
                  </a:schemeClr>
                </a:solidFill>
                <a:latin typeface="Book Antiqua" panose="02040602050305030304" pitchFamily="18" charset="0"/>
              </a:endParaRPr>
            </a:p>
          </p:txBody>
        </p:sp>
        <p:sp>
          <p:nvSpPr>
            <p:cNvPr id="12" name="Arrow: Right 11">
              <a:extLst>
                <a:ext uri="{FF2B5EF4-FFF2-40B4-BE49-F238E27FC236}">
                  <a16:creationId xmlns:a16="http://schemas.microsoft.com/office/drawing/2014/main" id="{21E26816-A3D4-8BBD-5965-1E7EE9888185}"/>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accent3">
                    <a:lumMod val="75000"/>
                  </a:schemeClr>
                </a:solidFill>
              </a:endParaRPr>
            </a:p>
          </p:txBody>
        </p:sp>
        <p:sp>
          <p:nvSpPr>
            <p:cNvPr id="13" name="Rectangle 1">
              <a:extLst>
                <a:ext uri="{FF2B5EF4-FFF2-40B4-BE49-F238E27FC236}">
                  <a16:creationId xmlns:a16="http://schemas.microsoft.com/office/drawing/2014/main" id="{6F6B7480-0BBE-1C41-2F54-D977F5BDE980}"/>
                </a:ext>
              </a:extLst>
            </p:cNvPr>
            <p:cNvSpPr>
              <a:spLocks noChangeArrowheads="1"/>
            </p:cNvSpPr>
            <p:nvPr/>
          </p:nvSpPr>
          <p:spPr bwMode="auto">
            <a:xfrm>
              <a:off x="1170913" y="2053429"/>
              <a:ext cx="32993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bg1"/>
                  </a:solidFill>
                  <a:effectLst/>
                  <a:latin typeface="Book Antiqua" panose="02040602050305030304" pitchFamily="18" charset="0"/>
                </a:rPr>
                <a:t>Male Emp = 9830</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a:solidFill>
                    <a:schemeClr val="bg1"/>
                  </a:solidFill>
                  <a:latin typeface="Book Antiqua" panose="02040602050305030304" pitchFamily="18" charset="0"/>
                </a:rPr>
                <a:t>Female Emp = 8455</a:t>
              </a:r>
              <a:r>
                <a:rPr kumimoji="0" lang="en-US" altLang="en-US" sz="2400" b="0" i="0" u="none" strike="noStrike" cap="none" normalizeH="0" baseline="0" dirty="0">
                  <a:ln>
                    <a:noFill/>
                  </a:ln>
                  <a:solidFill>
                    <a:schemeClr val="bg1"/>
                  </a:solidFill>
                  <a:effectLst/>
                  <a:latin typeface="Book Antiqua" panose="02040602050305030304" pitchFamily="18" charset="0"/>
                </a:rPr>
                <a:t>.</a:t>
              </a:r>
            </a:p>
          </p:txBody>
        </p:sp>
        <p:sp>
          <p:nvSpPr>
            <p:cNvPr id="14" name="TextBox 13">
              <a:extLst>
                <a:ext uri="{FF2B5EF4-FFF2-40B4-BE49-F238E27FC236}">
                  <a16:creationId xmlns:a16="http://schemas.microsoft.com/office/drawing/2014/main" id="{9E224D89-B234-46B0-E9C5-D1F43BD98541}"/>
                </a:ext>
              </a:extLst>
            </p:cNvPr>
            <p:cNvSpPr txBox="1"/>
            <p:nvPr/>
          </p:nvSpPr>
          <p:spPr>
            <a:xfrm>
              <a:off x="1099819" y="2846013"/>
              <a:ext cx="6096000" cy="1569660"/>
            </a:xfrm>
            <a:prstGeom prst="rect">
              <a:avLst/>
            </a:prstGeom>
            <a:noFill/>
          </p:spPr>
          <p:txBody>
            <a:bodyPr wrap="square">
              <a:spAutoFit/>
            </a:bodyPr>
            <a:lstStyle/>
            <a:p>
              <a:pPr marL="514350" indent="-514350">
                <a:buFont typeface="+mj-lt"/>
                <a:buAutoNum type="romanUcPeriod"/>
              </a:pPr>
              <a:r>
                <a:rPr lang="en-US" sz="2400" dirty="0">
                  <a:solidFill>
                    <a:schemeClr val="bg1"/>
                  </a:solidFill>
                  <a:latin typeface="Book Antiqua" panose="02040602050305030304" pitchFamily="18" charset="0"/>
                </a:rPr>
                <a:t>No more difference between males and females.</a:t>
              </a:r>
            </a:p>
            <a:p>
              <a:pPr marL="514350" indent="-514350">
                <a:buFont typeface="+mj-lt"/>
                <a:buAutoNum type="romanUcPeriod"/>
              </a:pPr>
              <a:r>
                <a:rPr lang="en-US" sz="2400" dirty="0">
                  <a:solidFill>
                    <a:schemeClr val="bg1"/>
                  </a:solidFill>
                  <a:latin typeface="Book Antiqua" panose="02040602050305030304" pitchFamily="18" charset="0"/>
                </a:rPr>
                <a:t>Male are more than female so motivate female and hire more female.</a:t>
              </a:r>
            </a:p>
          </p:txBody>
        </p:sp>
      </p:grpSp>
      <p:grpSp>
        <p:nvGrpSpPr>
          <p:cNvPr id="15" name="Group 14">
            <a:extLst>
              <a:ext uri="{FF2B5EF4-FFF2-40B4-BE49-F238E27FC236}">
                <a16:creationId xmlns:a16="http://schemas.microsoft.com/office/drawing/2014/main" id="{9FA4D751-E976-8E47-3736-0BB19CFB9979}"/>
              </a:ext>
            </a:extLst>
          </p:cNvPr>
          <p:cNvGrpSpPr/>
          <p:nvPr/>
        </p:nvGrpSpPr>
        <p:grpSpPr>
          <a:xfrm>
            <a:off x="485330" y="3715340"/>
            <a:ext cx="9684166" cy="2910525"/>
            <a:chOff x="782320" y="1452880"/>
            <a:chExt cx="9684166" cy="2910525"/>
          </a:xfrm>
        </p:grpSpPr>
        <p:sp>
          <p:nvSpPr>
            <p:cNvPr id="16" name="TextBox 15">
              <a:extLst>
                <a:ext uri="{FF2B5EF4-FFF2-40B4-BE49-F238E27FC236}">
                  <a16:creationId xmlns:a16="http://schemas.microsoft.com/office/drawing/2014/main" id="{9933D16A-6369-5C49-A55F-5430E99E8D3A}"/>
                </a:ext>
              </a:extLst>
            </p:cNvPr>
            <p:cNvSpPr txBox="1"/>
            <p:nvPr/>
          </p:nvSpPr>
          <p:spPr>
            <a:xfrm>
              <a:off x="1231900" y="1452880"/>
              <a:ext cx="1877437" cy="461665"/>
            </a:xfrm>
            <a:prstGeom prst="rect">
              <a:avLst/>
            </a:prstGeom>
            <a:noFill/>
          </p:spPr>
          <p:txBody>
            <a:bodyPr wrap="none" rtlCol="0">
              <a:spAutoFit/>
            </a:bodyPr>
            <a:lstStyle/>
            <a:p>
              <a:r>
                <a:rPr lang="en-US" sz="2400" b="1" u="sng" dirty="0">
                  <a:solidFill>
                    <a:schemeClr val="tx1">
                      <a:lumMod val="95000"/>
                      <a:lumOff val="5000"/>
                    </a:schemeClr>
                  </a:solidFill>
                  <a:latin typeface="Book Antiqua" panose="02040602050305030304" pitchFamily="18" charset="0"/>
                </a:rPr>
                <a:t>Department</a:t>
              </a:r>
              <a:endParaRPr lang="en-IN" sz="2400" b="1" u="sng" dirty="0">
                <a:solidFill>
                  <a:schemeClr val="tx1">
                    <a:lumMod val="95000"/>
                    <a:lumOff val="5000"/>
                  </a:schemeClr>
                </a:solidFill>
                <a:latin typeface="Book Antiqua" panose="02040602050305030304" pitchFamily="18" charset="0"/>
              </a:endParaRPr>
            </a:p>
          </p:txBody>
        </p:sp>
        <p:sp>
          <p:nvSpPr>
            <p:cNvPr id="17" name="Arrow: Right 16">
              <a:extLst>
                <a:ext uri="{FF2B5EF4-FFF2-40B4-BE49-F238E27FC236}">
                  <a16:creationId xmlns:a16="http://schemas.microsoft.com/office/drawing/2014/main" id="{E5229A31-16D6-6978-319D-A650559EEA1A}"/>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accent3">
                    <a:lumMod val="75000"/>
                  </a:schemeClr>
                </a:solidFill>
              </a:endParaRPr>
            </a:p>
          </p:txBody>
        </p:sp>
        <p:sp>
          <p:nvSpPr>
            <p:cNvPr id="18" name="Rectangle 1">
              <a:extLst>
                <a:ext uri="{FF2B5EF4-FFF2-40B4-BE49-F238E27FC236}">
                  <a16:creationId xmlns:a16="http://schemas.microsoft.com/office/drawing/2014/main" id="{1D8806F8-5BED-5B48-64FD-514D09C2C183}"/>
                </a:ext>
              </a:extLst>
            </p:cNvPr>
            <p:cNvSpPr>
              <a:spLocks noChangeArrowheads="1"/>
            </p:cNvSpPr>
            <p:nvPr/>
          </p:nvSpPr>
          <p:spPr bwMode="auto">
            <a:xfrm>
              <a:off x="1099819" y="1962748"/>
              <a:ext cx="93666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400" b="1" dirty="0">
                  <a:solidFill>
                    <a:schemeClr val="bg1"/>
                  </a:solidFill>
                  <a:latin typeface="Book Antiqua" panose="02040602050305030304" pitchFamily="18" charset="0"/>
                </a:rPr>
                <a:t>Top Department are Engineering (5.5K) and Accounting (2.7K).</a:t>
              </a:r>
            </a:p>
            <a:p>
              <a:pPr marL="342900" lvl="0" indent="-342900" defTabSz="914400" eaLnBrk="0" fontAlgn="base" hangingPunct="0">
                <a:spcBef>
                  <a:spcPct val="0"/>
                </a:spcBef>
                <a:spcAft>
                  <a:spcPct val="0"/>
                </a:spcAft>
                <a:buFont typeface="Arial" panose="020B0604020202020204" pitchFamily="34" charset="0"/>
                <a:buChar char="•"/>
              </a:pPr>
              <a:r>
                <a:rPr lang="en-US" altLang="en-US" sz="2400" b="1" dirty="0">
                  <a:solidFill>
                    <a:schemeClr val="bg1"/>
                  </a:solidFill>
                  <a:latin typeface="Book Antiqua" panose="02040602050305030304" pitchFamily="18" charset="0"/>
                </a:rPr>
                <a:t>Legal and Auditing have less employee.</a:t>
              </a:r>
              <a:endParaRPr kumimoji="0" lang="en-US" altLang="en-US" sz="2400" b="0" i="0" u="none" strike="noStrike" cap="none" normalizeH="0" baseline="0" dirty="0">
                <a:ln>
                  <a:noFill/>
                </a:ln>
                <a:solidFill>
                  <a:schemeClr val="bg1"/>
                </a:solidFill>
                <a:effectLst/>
                <a:latin typeface="Book Antiqua" panose="02040602050305030304" pitchFamily="18" charset="0"/>
              </a:endParaRPr>
            </a:p>
          </p:txBody>
        </p:sp>
        <p:sp>
          <p:nvSpPr>
            <p:cNvPr id="19" name="TextBox 18">
              <a:extLst>
                <a:ext uri="{FF2B5EF4-FFF2-40B4-BE49-F238E27FC236}">
                  <a16:creationId xmlns:a16="http://schemas.microsoft.com/office/drawing/2014/main" id="{FC2FE09B-2AE4-21E1-A4A9-33FB85F0796E}"/>
                </a:ext>
              </a:extLst>
            </p:cNvPr>
            <p:cNvSpPr txBox="1"/>
            <p:nvPr/>
          </p:nvSpPr>
          <p:spPr>
            <a:xfrm>
              <a:off x="1099819" y="2793745"/>
              <a:ext cx="7143741" cy="1569660"/>
            </a:xfrm>
            <a:prstGeom prst="rect">
              <a:avLst/>
            </a:prstGeom>
            <a:noFill/>
          </p:spPr>
          <p:txBody>
            <a:bodyPr wrap="square">
              <a:spAutoFit/>
            </a:bodyPr>
            <a:lstStyle/>
            <a:p>
              <a:pPr marL="514350" indent="-514350">
                <a:buFont typeface="+mj-lt"/>
                <a:buAutoNum type="romanUcPeriod"/>
              </a:pPr>
              <a:r>
                <a:rPr lang="en-US" sz="2400" dirty="0">
                  <a:solidFill>
                    <a:schemeClr val="bg1"/>
                  </a:solidFill>
                  <a:latin typeface="Book Antiqua" panose="02040602050305030304" pitchFamily="18" charset="0"/>
                </a:rPr>
                <a:t>Get trains Engineering department emp and Accountant for better performance.</a:t>
              </a:r>
            </a:p>
            <a:p>
              <a:pPr marL="514350" indent="-514350">
                <a:buFont typeface="+mj-lt"/>
                <a:buAutoNum type="romanUcPeriod"/>
              </a:pPr>
              <a:r>
                <a:rPr lang="en-US" sz="2400" dirty="0">
                  <a:solidFill>
                    <a:schemeClr val="bg1"/>
                  </a:solidFill>
                  <a:latin typeface="Book Antiqua" panose="02040602050305030304" pitchFamily="18" charset="0"/>
                </a:rPr>
                <a:t>Male Hire more in Legal, Auditing and HR if needed.</a:t>
              </a:r>
            </a:p>
          </p:txBody>
        </p:sp>
      </p:grpSp>
    </p:spTree>
    <p:extLst>
      <p:ext uri="{BB962C8B-B14F-4D97-AF65-F5344CB8AC3E}">
        <p14:creationId xmlns:p14="http://schemas.microsoft.com/office/powerpoint/2010/main" val="84256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C91F05B-D7CF-8EA3-3198-5D70004EBB86}"/>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648B39AE-F620-097D-6569-1E19FB11ACB6}"/>
              </a:ext>
            </a:extLst>
          </p:cNvPr>
          <p:cNvGrpSpPr/>
          <p:nvPr/>
        </p:nvGrpSpPr>
        <p:grpSpPr>
          <a:xfrm>
            <a:off x="485330" y="158433"/>
            <a:ext cx="9192070" cy="3706048"/>
            <a:chOff x="782320" y="1452880"/>
            <a:chExt cx="6413499" cy="2756632"/>
          </a:xfrm>
        </p:grpSpPr>
        <p:sp>
          <p:nvSpPr>
            <p:cNvPr id="11" name="TextBox 10">
              <a:extLst>
                <a:ext uri="{FF2B5EF4-FFF2-40B4-BE49-F238E27FC236}">
                  <a16:creationId xmlns:a16="http://schemas.microsoft.com/office/drawing/2014/main" id="{BD21D4C0-BBEB-6FB4-A5B1-C92335631D1A}"/>
                </a:ext>
              </a:extLst>
            </p:cNvPr>
            <p:cNvSpPr txBox="1"/>
            <p:nvPr/>
          </p:nvSpPr>
          <p:spPr>
            <a:xfrm>
              <a:off x="1231900" y="1452880"/>
              <a:ext cx="1003801" cy="335706"/>
            </a:xfrm>
            <a:prstGeom prst="rect">
              <a:avLst/>
            </a:prstGeom>
            <a:noFill/>
          </p:spPr>
          <p:txBody>
            <a:bodyPr wrap="none" rtlCol="0">
              <a:spAutoFit/>
            </a:bodyPr>
            <a:lstStyle/>
            <a:p>
              <a:r>
                <a:rPr lang="en-US" sz="2800" b="1" u="sng" dirty="0">
                  <a:solidFill>
                    <a:schemeClr val="tx1">
                      <a:lumMod val="95000"/>
                      <a:lumOff val="5000"/>
                    </a:schemeClr>
                  </a:solidFill>
                  <a:latin typeface="Book Antiqua" panose="02040602050305030304" pitchFamily="18" charset="0"/>
                </a:rPr>
                <a:t>State</a:t>
              </a:r>
              <a:endParaRPr lang="en-IN" sz="2800" b="1" u="sng" dirty="0">
                <a:solidFill>
                  <a:schemeClr val="tx1">
                    <a:lumMod val="95000"/>
                    <a:lumOff val="5000"/>
                  </a:schemeClr>
                </a:solidFill>
                <a:latin typeface="Book Antiqua" panose="02040602050305030304" pitchFamily="18" charset="0"/>
              </a:endParaRPr>
            </a:p>
          </p:txBody>
        </p:sp>
        <p:sp>
          <p:nvSpPr>
            <p:cNvPr id="12" name="Arrow: Right 11">
              <a:extLst>
                <a:ext uri="{FF2B5EF4-FFF2-40B4-BE49-F238E27FC236}">
                  <a16:creationId xmlns:a16="http://schemas.microsoft.com/office/drawing/2014/main" id="{3291E946-1E08-A142-DD89-E58B0D527764}"/>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accent3">
                    <a:lumMod val="75000"/>
                  </a:schemeClr>
                </a:solidFill>
              </a:endParaRPr>
            </a:p>
          </p:txBody>
        </p:sp>
        <p:sp>
          <p:nvSpPr>
            <p:cNvPr id="13" name="Rectangle 1">
              <a:extLst>
                <a:ext uri="{FF2B5EF4-FFF2-40B4-BE49-F238E27FC236}">
                  <a16:creationId xmlns:a16="http://schemas.microsoft.com/office/drawing/2014/main" id="{F17FC786-81C8-E354-952A-D2ADC03DCB3E}"/>
                </a:ext>
              </a:extLst>
            </p:cNvPr>
            <p:cNvSpPr>
              <a:spLocks noChangeArrowheads="1"/>
            </p:cNvSpPr>
            <p:nvPr/>
          </p:nvSpPr>
          <p:spPr bwMode="auto">
            <a:xfrm>
              <a:off x="1099820" y="1900067"/>
              <a:ext cx="5713424" cy="710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200" dirty="0">
                  <a:solidFill>
                    <a:schemeClr val="bg1"/>
                  </a:solidFill>
                  <a:latin typeface="Book Antiqua" panose="02040602050305030304" pitchFamily="18" charset="0"/>
                </a:rPr>
                <a:t>Ohio with 18025 employee top position.</a:t>
              </a:r>
            </a:p>
            <a:p>
              <a:pPr marL="342900" lvl="0" indent="-342900" defTabSz="914400" eaLnBrk="0" fontAlgn="base" hangingPunct="0">
                <a:spcBef>
                  <a:spcPct val="0"/>
                </a:spcBef>
                <a:spcAft>
                  <a:spcPct val="0"/>
                </a:spcAft>
                <a:buFont typeface="Arial" panose="020B0604020202020204" pitchFamily="34" charset="0"/>
                <a:buChar char="•"/>
              </a:pPr>
              <a:r>
                <a:rPr lang="en-US" altLang="en-US" sz="2200" dirty="0">
                  <a:solidFill>
                    <a:schemeClr val="bg1"/>
                  </a:solidFill>
                  <a:latin typeface="Book Antiqua" panose="02040602050305030304" pitchFamily="18" charset="0"/>
                </a:rPr>
                <a:t>In Pennsylvania 1115 employee work. </a:t>
              </a:r>
            </a:p>
            <a:p>
              <a:pPr marL="342900" lvl="0" indent="-342900" defTabSz="914400" eaLnBrk="0" fontAlgn="base" hangingPunct="0">
                <a:spcBef>
                  <a:spcPct val="0"/>
                </a:spcBef>
                <a:spcAft>
                  <a:spcPct val="0"/>
                </a:spcAft>
                <a:buFont typeface="Arial" panose="020B0604020202020204" pitchFamily="34" charset="0"/>
                <a:buChar char="•"/>
              </a:pPr>
              <a:r>
                <a:rPr kumimoji="0" lang="en-US" altLang="en-US" sz="2200" b="0" i="0" u="none" strike="noStrike" cap="none" normalizeH="0" baseline="0" dirty="0">
                  <a:ln>
                    <a:noFill/>
                  </a:ln>
                  <a:solidFill>
                    <a:schemeClr val="bg1"/>
                  </a:solidFill>
                  <a:effectLst/>
                  <a:latin typeface="Book Antiqua" panose="02040602050305030304" pitchFamily="18" charset="0"/>
                </a:rPr>
                <a:t>Other </a:t>
              </a:r>
              <a:r>
                <a:rPr lang="en-US" altLang="en-US" sz="2200" dirty="0">
                  <a:solidFill>
                    <a:schemeClr val="bg1"/>
                  </a:solidFill>
                  <a:latin typeface="Book Antiqua" panose="02040602050305030304" pitchFamily="18" charset="0"/>
                </a:rPr>
                <a:t>state have less than 1000 employee</a:t>
              </a:r>
              <a:r>
                <a:rPr kumimoji="0" lang="en-US" altLang="en-US" sz="2000" b="0" i="0" u="none" strike="noStrike" cap="none" normalizeH="0" baseline="0" dirty="0">
                  <a:ln>
                    <a:noFill/>
                  </a:ln>
                  <a:solidFill>
                    <a:schemeClr val="bg1"/>
                  </a:solidFill>
                  <a:effectLst/>
                  <a:latin typeface="Book Antiqua" panose="02040602050305030304" pitchFamily="18" charset="0"/>
                </a:rPr>
                <a:t>.</a:t>
              </a:r>
            </a:p>
          </p:txBody>
        </p:sp>
        <p:sp>
          <p:nvSpPr>
            <p:cNvPr id="14" name="TextBox 13">
              <a:extLst>
                <a:ext uri="{FF2B5EF4-FFF2-40B4-BE49-F238E27FC236}">
                  <a16:creationId xmlns:a16="http://schemas.microsoft.com/office/drawing/2014/main" id="{6698F3AE-C8D1-936D-6AAA-7C5122F6FFA5}"/>
                </a:ext>
              </a:extLst>
            </p:cNvPr>
            <p:cNvSpPr txBox="1"/>
            <p:nvPr/>
          </p:nvSpPr>
          <p:spPr>
            <a:xfrm>
              <a:off x="1099819" y="2767251"/>
              <a:ext cx="6096000" cy="1442261"/>
            </a:xfrm>
            <a:prstGeom prst="rect">
              <a:avLst/>
            </a:prstGeom>
            <a:noFill/>
          </p:spPr>
          <p:txBody>
            <a:bodyPr wrap="square">
              <a:spAutoFit/>
            </a:bodyPr>
            <a:lstStyle/>
            <a:p>
              <a:pPr marL="514350" indent="-514350">
                <a:buFont typeface="+mj-lt"/>
                <a:buAutoNum type="romanUcPeriod"/>
              </a:pPr>
              <a:r>
                <a:rPr lang="en-US" sz="2400" dirty="0">
                  <a:solidFill>
                    <a:schemeClr val="bg1"/>
                  </a:solidFill>
                  <a:latin typeface="Book Antiqua" panose="02040602050305030304" pitchFamily="18" charset="0"/>
                </a:rPr>
                <a:t>Most employee work in Ohio because almost 75% employee work in Headquarters. and Headquarters located at Ohio.so, hire remotely employee in other state.</a:t>
              </a:r>
            </a:p>
            <a:p>
              <a:pPr marL="514350" indent="-514350">
                <a:buFont typeface="+mj-lt"/>
                <a:buAutoNum type="romanUcPeriod"/>
              </a:pPr>
              <a:r>
                <a:rPr lang="en-US" sz="2400" dirty="0">
                  <a:solidFill>
                    <a:schemeClr val="bg1"/>
                  </a:solidFill>
                  <a:latin typeface="Book Antiqua" panose="02040602050305030304" pitchFamily="18" charset="0"/>
                </a:rPr>
                <a:t>Start office in other states and hire work from office employee.</a:t>
              </a:r>
            </a:p>
          </p:txBody>
        </p:sp>
      </p:grpSp>
      <p:grpSp>
        <p:nvGrpSpPr>
          <p:cNvPr id="15" name="Group 14">
            <a:extLst>
              <a:ext uri="{FF2B5EF4-FFF2-40B4-BE49-F238E27FC236}">
                <a16:creationId xmlns:a16="http://schemas.microsoft.com/office/drawing/2014/main" id="{2B960127-BC45-5808-D2CB-649A1F49D0E1}"/>
              </a:ext>
            </a:extLst>
          </p:cNvPr>
          <p:cNvGrpSpPr/>
          <p:nvPr/>
        </p:nvGrpSpPr>
        <p:grpSpPr>
          <a:xfrm>
            <a:off x="485330" y="4234313"/>
            <a:ext cx="11027483" cy="1987581"/>
            <a:chOff x="782320" y="1452880"/>
            <a:chExt cx="11027483" cy="1987581"/>
          </a:xfrm>
        </p:grpSpPr>
        <p:sp>
          <p:nvSpPr>
            <p:cNvPr id="16" name="TextBox 15">
              <a:extLst>
                <a:ext uri="{FF2B5EF4-FFF2-40B4-BE49-F238E27FC236}">
                  <a16:creationId xmlns:a16="http://schemas.microsoft.com/office/drawing/2014/main" id="{F4A9FCB9-94C3-FC3C-6E29-37BA06E5228B}"/>
                </a:ext>
              </a:extLst>
            </p:cNvPr>
            <p:cNvSpPr txBox="1"/>
            <p:nvPr/>
          </p:nvSpPr>
          <p:spPr>
            <a:xfrm>
              <a:off x="1231900" y="1452880"/>
              <a:ext cx="962123" cy="523220"/>
            </a:xfrm>
            <a:prstGeom prst="rect">
              <a:avLst/>
            </a:prstGeom>
            <a:noFill/>
          </p:spPr>
          <p:txBody>
            <a:bodyPr wrap="none" rtlCol="0">
              <a:spAutoFit/>
            </a:bodyPr>
            <a:lstStyle/>
            <a:p>
              <a:r>
                <a:rPr lang="en-US" sz="2800" b="1" u="sng" dirty="0">
                  <a:solidFill>
                    <a:schemeClr val="tx1">
                      <a:lumMod val="95000"/>
                      <a:lumOff val="5000"/>
                    </a:schemeClr>
                  </a:solidFill>
                  <a:latin typeface="Book Antiqua" panose="02040602050305030304" pitchFamily="18" charset="0"/>
                </a:rPr>
                <a:t>Race</a:t>
              </a:r>
              <a:endParaRPr lang="en-IN" sz="2400" b="1" u="sng" dirty="0">
                <a:solidFill>
                  <a:schemeClr val="tx1">
                    <a:lumMod val="95000"/>
                    <a:lumOff val="5000"/>
                  </a:schemeClr>
                </a:solidFill>
                <a:latin typeface="Book Antiqua" panose="02040602050305030304" pitchFamily="18" charset="0"/>
              </a:endParaRPr>
            </a:p>
          </p:txBody>
        </p:sp>
        <p:sp>
          <p:nvSpPr>
            <p:cNvPr id="17" name="Arrow: Right 16">
              <a:extLst>
                <a:ext uri="{FF2B5EF4-FFF2-40B4-BE49-F238E27FC236}">
                  <a16:creationId xmlns:a16="http://schemas.microsoft.com/office/drawing/2014/main" id="{979C247E-6B46-68D4-56E2-2AFBAAD07727}"/>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accent3">
                    <a:lumMod val="75000"/>
                  </a:schemeClr>
                </a:solidFill>
              </a:endParaRPr>
            </a:p>
          </p:txBody>
        </p:sp>
        <p:sp>
          <p:nvSpPr>
            <p:cNvPr id="18" name="Rectangle 1">
              <a:extLst>
                <a:ext uri="{FF2B5EF4-FFF2-40B4-BE49-F238E27FC236}">
                  <a16:creationId xmlns:a16="http://schemas.microsoft.com/office/drawing/2014/main" id="{FFFEE26B-B520-95D3-30C1-2FAF1D74F6CD}"/>
                </a:ext>
              </a:extLst>
            </p:cNvPr>
            <p:cNvSpPr>
              <a:spLocks noChangeArrowheads="1"/>
            </p:cNvSpPr>
            <p:nvPr/>
          </p:nvSpPr>
          <p:spPr bwMode="auto">
            <a:xfrm>
              <a:off x="1099820" y="2024689"/>
              <a:ext cx="107099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400" b="1" dirty="0">
                  <a:solidFill>
                    <a:schemeClr val="bg1"/>
                  </a:solidFill>
                  <a:latin typeface="Book Antiqua" panose="02040602050305030304" pitchFamily="18" charset="0"/>
                </a:rPr>
                <a:t>Company have highest employee from wight race and two or more Race.</a:t>
              </a:r>
            </a:p>
          </p:txBody>
        </p:sp>
        <p:sp>
          <p:nvSpPr>
            <p:cNvPr id="19" name="TextBox 18">
              <a:extLst>
                <a:ext uri="{FF2B5EF4-FFF2-40B4-BE49-F238E27FC236}">
                  <a16:creationId xmlns:a16="http://schemas.microsoft.com/office/drawing/2014/main" id="{38451FF1-207E-EE58-E6E0-BB7880969CAA}"/>
                </a:ext>
              </a:extLst>
            </p:cNvPr>
            <p:cNvSpPr txBox="1"/>
            <p:nvPr/>
          </p:nvSpPr>
          <p:spPr>
            <a:xfrm>
              <a:off x="1099819" y="2609464"/>
              <a:ext cx="7143741" cy="830997"/>
            </a:xfrm>
            <a:prstGeom prst="rect">
              <a:avLst/>
            </a:prstGeom>
            <a:noFill/>
          </p:spPr>
          <p:txBody>
            <a:bodyPr wrap="square">
              <a:spAutoFit/>
            </a:bodyPr>
            <a:lstStyle/>
            <a:p>
              <a:pPr marL="514350" indent="-514350">
                <a:buFont typeface="+mj-lt"/>
                <a:buAutoNum type="romanUcPeriod"/>
              </a:pPr>
              <a:r>
                <a:rPr lang="en-US" sz="2400" dirty="0">
                  <a:solidFill>
                    <a:schemeClr val="bg1"/>
                  </a:solidFill>
                  <a:latin typeface="Book Antiqua" panose="02040602050305030304" pitchFamily="18" charset="0"/>
                </a:rPr>
                <a:t>There’s some mix of race, but you can work more on diversity and inclusion.</a:t>
              </a:r>
            </a:p>
          </p:txBody>
        </p:sp>
      </p:grpSp>
    </p:spTree>
    <p:extLst>
      <p:ext uri="{BB962C8B-B14F-4D97-AF65-F5344CB8AC3E}">
        <p14:creationId xmlns:p14="http://schemas.microsoft.com/office/powerpoint/2010/main" val="209600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82E9956-79FE-B2CF-0473-191A2F871496}"/>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9C2908A6-07CB-B5EC-C07E-EF04349CE991}"/>
              </a:ext>
            </a:extLst>
          </p:cNvPr>
          <p:cNvGrpSpPr/>
          <p:nvPr/>
        </p:nvGrpSpPr>
        <p:grpSpPr>
          <a:xfrm>
            <a:off x="485330" y="158433"/>
            <a:ext cx="9186599" cy="3128432"/>
            <a:chOff x="782320" y="1452880"/>
            <a:chExt cx="6409681" cy="2326990"/>
          </a:xfrm>
        </p:grpSpPr>
        <p:sp>
          <p:nvSpPr>
            <p:cNvPr id="11" name="TextBox 10">
              <a:extLst>
                <a:ext uri="{FF2B5EF4-FFF2-40B4-BE49-F238E27FC236}">
                  <a16:creationId xmlns:a16="http://schemas.microsoft.com/office/drawing/2014/main" id="{E0994B2E-4694-047C-BD52-173056D07287}"/>
                </a:ext>
              </a:extLst>
            </p:cNvPr>
            <p:cNvSpPr txBox="1"/>
            <p:nvPr/>
          </p:nvSpPr>
          <p:spPr>
            <a:xfrm>
              <a:off x="1231900" y="1452880"/>
              <a:ext cx="1654409" cy="389181"/>
            </a:xfrm>
            <a:prstGeom prst="rect">
              <a:avLst/>
            </a:prstGeom>
            <a:noFill/>
          </p:spPr>
          <p:txBody>
            <a:bodyPr wrap="none" rtlCol="0">
              <a:spAutoFit/>
            </a:bodyPr>
            <a:lstStyle/>
            <a:p>
              <a:r>
                <a:rPr lang="en-US" sz="2800" b="1" u="sng" dirty="0">
                  <a:solidFill>
                    <a:schemeClr val="tx1">
                      <a:lumMod val="95000"/>
                      <a:lumOff val="5000"/>
                    </a:schemeClr>
                  </a:solidFill>
                  <a:latin typeface="Book Antiqua" panose="02040602050305030304" pitchFamily="18" charset="0"/>
                </a:rPr>
                <a:t>Hiring Trend</a:t>
              </a:r>
            </a:p>
          </p:txBody>
        </p:sp>
        <p:sp>
          <p:nvSpPr>
            <p:cNvPr id="12" name="Arrow: Right 11">
              <a:extLst>
                <a:ext uri="{FF2B5EF4-FFF2-40B4-BE49-F238E27FC236}">
                  <a16:creationId xmlns:a16="http://schemas.microsoft.com/office/drawing/2014/main" id="{E64ECE79-47F0-FC21-735B-D4F76D2D8611}"/>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accent3">
                    <a:lumMod val="75000"/>
                  </a:schemeClr>
                </a:solidFill>
              </a:endParaRPr>
            </a:p>
          </p:txBody>
        </p:sp>
        <p:sp>
          <p:nvSpPr>
            <p:cNvPr id="13" name="Rectangle 1">
              <a:extLst>
                <a:ext uri="{FF2B5EF4-FFF2-40B4-BE49-F238E27FC236}">
                  <a16:creationId xmlns:a16="http://schemas.microsoft.com/office/drawing/2014/main" id="{B7A79688-1F35-460F-6593-1F0BBF5C961F}"/>
                </a:ext>
              </a:extLst>
            </p:cNvPr>
            <p:cNvSpPr>
              <a:spLocks noChangeArrowheads="1"/>
            </p:cNvSpPr>
            <p:nvPr/>
          </p:nvSpPr>
          <p:spPr bwMode="auto">
            <a:xfrm>
              <a:off x="1099820" y="1969357"/>
              <a:ext cx="3569193" cy="57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200" dirty="0">
                  <a:solidFill>
                    <a:schemeClr val="bg1"/>
                  </a:solidFill>
                  <a:latin typeface="Book Antiqua" panose="02040602050305030304" pitchFamily="18" charset="0"/>
                </a:rPr>
                <a:t>Highest hiring was in 2018 and 2003.</a:t>
              </a:r>
            </a:p>
            <a:p>
              <a:pPr marL="342900" lvl="0" indent="-342900" defTabSz="914400" eaLnBrk="0" fontAlgn="base" hangingPunct="0">
                <a:spcBef>
                  <a:spcPct val="0"/>
                </a:spcBef>
                <a:spcAft>
                  <a:spcPct val="0"/>
                </a:spcAft>
                <a:buFont typeface="Arial" panose="020B0604020202020204" pitchFamily="34" charset="0"/>
                <a:buChar char="•"/>
              </a:pPr>
              <a:r>
                <a:rPr lang="en-US" altLang="en-US" sz="2200" dirty="0">
                  <a:solidFill>
                    <a:schemeClr val="bg1"/>
                  </a:solidFill>
                  <a:latin typeface="Book Antiqua" panose="02040602050305030304" pitchFamily="18" charset="0"/>
                </a:rPr>
                <a:t>Lowest hiring was in 2000 and 2020.</a:t>
              </a:r>
              <a:endParaRPr kumimoji="0" lang="en-US" altLang="en-US" sz="2000" b="0" i="0" u="none" strike="noStrike" cap="none" normalizeH="0" baseline="0" dirty="0">
                <a:ln>
                  <a:noFill/>
                </a:ln>
                <a:solidFill>
                  <a:schemeClr val="bg1"/>
                </a:solidFill>
                <a:effectLst/>
                <a:latin typeface="Book Antiqua" panose="02040602050305030304" pitchFamily="18" charset="0"/>
              </a:endParaRPr>
            </a:p>
          </p:txBody>
        </p:sp>
        <p:sp>
          <p:nvSpPr>
            <p:cNvPr id="14" name="TextBox 13">
              <a:extLst>
                <a:ext uri="{FF2B5EF4-FFF2-40B4-BE49-F238E27FC236}">
                  <a16:creationId xmlns:a16="http://schemas.microsoft.com/office/drawing/2014/main" id="{10E9B183-F401-7B7D-E611-EAA7A1E39C29}"/>
                </a:ext>
              </a:extLst>
            </p:cNvPr>
            <p:cNvSpPr txBox="1"/>
            <p:nvPr/>
          </p:nvSpPr>
          <p:spPr>
            <a:xfrm>
              <a:off x="1096001" y="2612326"/>
              <a:ext cx="6096000" cy="1167544"/>
            </a:xfrm>
            <a:prstGeom prst="rect">
              <a:avLst/>
            </a:prstGeom>
            <a:noFill/>
          </p:spPr>
          <p:txBody>
            <a:bodyPr wrap="square">
              <a:spAutoFit/>
            </a:bodyPr>
            <a:lstStyle/>
            <a:p>
              <a:pPr marL="514350" indent="-514350">
                <a:buFont typeface="+mj-lt"/>
                <a:buAutoNum type="romanUcPeriod"/>
              </a:pPr>
              <a:r>
                <a:rPr lang="en-US" sz="2400" dirty="0">
                  <a:solidFill>
                    <a:schemeClr val="bg1"/>
                  </a:solidFill>
                  <a:latin typeface="Book Antiqua" panose="02040602050305030304" pitchFamily="18" charset="0"/>
                </a:rPr>
                <a:t>Company hiring rate was almost consistence in every year its shows that the company grow up every year.</a:t>
              </a:r>
            </a:p>
            <a:p>
              <a:pPr marL="514350" indent="-514350">
                <a:buFont typeface="+mj-lt"/>
                <a:buAutoNum type="romanUcPeriod"/>
              </a:pPr>
              <a:r>
                <a:rPr lang="en-US" sz="2400" dirty="0">
                  <a:solidFill>
                    <a:schemeClr val="bg1"/>
                  </a:solidFill>
                  <a:latin typeface="Book Antiqua" panose="02040602050305030304" pitchFamily="18" charset="0"/>
                </a:rPr>
                <a:t>Hiring has dropped recently. Try new ways to attract people, like job fairs or online platforms.</a:t>
              </a:r>
            </a:p>
          </p:txBody>
        </p:sp>
      </p:grpSp>
      <p:grpSp>
        <p:nvGrpSpPr>
          <p:cNvPr id="15" name="Group 14">
            <a:extLst>
              <a:ext uri="{FF2B5EF4-FFF2-40B4-BE49-F238E27FC236}">
                <a16:creationId xmlns:a16="http://schemas.microsoft.com/office/drawing/2014/main" id="{595715AA-D959-2E9A-5010-49772DE6FBD4}"/>
              </a:ext>
            </a:extLst>
          </p:cNvPr>
          <p:cNvGrpSpPr/>
          <p:nvPr/>
        </p:nvGrpSpPr>
        <p:grpSpPr>
          <a:xfrm>
            <a:off x="485330" y="3735777"/>
            <a:ext cx="9054519" cy="1987581"/>
            <a:chOff x="782320" y="1452880"/>
            <a:chExt cx="9054519" cy="1987581"/>
          </a:xfrm>
        </p:grpSpPr>
        <p:sp>
          <p:nvSpPr>
            <p:cNvPr id="16" name="TextBox 15">
              <a:extLst>
                <a:ext uri="{FF2B5EF4-FFF2-40B4-BE49-F238E27FC236}">
                  <a16:creationId xmlns:a16="http://schemas.microsoft.com/office/drawing/2014/main" id="{B40E961C-850A-881C-A148-A2AEBAABC30D}"/>
                </a:ext>
              </a:extLst>
            </p:cNvPr>
            <p:cNvSpPr txBox="1"/>
            <p:nvPr/>
          </p:nvSpPr>
          <p:spPr>
            <a:xfrm>
              <a:off x="1231900" y="1452880"/>
              <a:ext cx="2252540" cy="523220"/>
            </a:xfrm>
            <a:prstGeom prst="rect">
              <a:avLst/>
            </a:prstGeom>
            <a:noFill/>
          </p:spPr>
          <p:txBody>
            <a:bodyPr wrap="none" rtlCol="0">
              <a:spAutoFit/>
            </a:bodyPr>
            <a:lstStyle/>
            <a:p>
              <a:r>
                <a:rPr lang="en-US" sz="2800" b="1" u="sng" dirty="0">
                  <a:solidFill>
                    <a:schemeClr val="tx1">
                      <a:lumMod val="95000"/>
                      <a:lumOff val="5000"/>
                    </a:schemeClr>
                  </a:solidFill>
                  <a:latin typeface="Book Antiqua" panose="02040602050305030304" pitchFamily="18" charset="0"/>
                </a:rPr>
                <a:t>Job Location</a:t>
              </a:r>
              <a:endParaRPr lang="en-IN" sz="2400" b="1" u="sng" dirty="0">
                <a:solidFill>
                  <a:schemeClr val="tx1">
                    <a:lumMod val="95000"/>
                    <a:lumOff val="5000"/>
                  </a:schemeClr>
                </a:solidFill>
                <a:latin typeface="Book Antiqua" panose="02040602050305030304" pitchFamily="18" charset="0"/>
              </a:endParaRPr>
            </a:p>
          </p:txBody>
        </p:sp>
        <p:sp>
          <p:nvSpPr>
            <p:cNvPr id="17" name="Arrow: Right 16">
              <a:extLst>
                <a:ext uri="{FF2B5EF4-FFF2-40B4-BE49-F238E27FC236}">
                  <a16:creationId xmlns:a16="http://schemas.microsoft.com/office/drawing/2014/main" id="{E8A184E6-652E-B53B-F1C0-9B7817C9CA6E}"/>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accent3">
                    <a:lumMod val="75000"/>
                  </a:schemeClr>
                </a:solidFill>
              </a:endParaRPr>
            </a:p>
          </p:txBody>
        </p:sp>
        <p:sp>
          <p:nvSpPr>
            <p:cNvPr id="18" name="Rectangle 1">
              <a:extLst>
                <a:ext uri="{FF2B5EF4-FFF2-40B4-BE49-F238E27FC236}">
                  <a16:creationId xmlns:a16="http://schemas.microsoft.com/office/drawing/2014/main" id="{FA0AA99A-A1C9-8327-D6A1-D5F45B99A620}"/>
                </a:ext>
              </a:extLst>
            </p:cNvPr>
            <p:cNvSpPr>
              <a:spLocks noChangeArrowheads="1"/>
            </p:cNvSpPr>
            <p:nvPr/>
          </p:nvSpPr>
          <p:spPr bwMode="auto">
            <a:xfrm>
              <a:off x="1099820" y="1840023"/>
              <a:ext cx="87370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400" b="1" dirty="0">
                  <a:solidFill>
                    <a:schemeClr val="bg1"/>
                  </a:solidFill>
                  <a:latin typeface="Book Antiqua" panose="02040602050305030304" pitchFamily="18" charset="0"/>
                </a:rPr>
                <a:t>Almost 75% Employee work in Headquarters and almost 25% employee work remotely.</a:t>
              </a:r>
            </a:p>
          </p:txBody>
        </p:sp>
        <p:sp>
          <p:nvSpPr>
            <p:cNvPr id="19" name="TextBox 18">
              <a:extLst>
                <a:ext uri="{FF2B5EF4-FFF2-40B4-BE49-F238E27FC236}">
                  <a16:creationId xmlns:a16="http://schemas.microsoft.com/office/drawing/2014/main" id="{508D58B5-A8C5-B046-5E0F-8C8E77AB88AB}"/>
                </a:ext>
              </a:extLst>
            </p:cNvPr>
            <p:cNvSpPr txBox="1"/>
            <p:nvPr/>
          </p:nvSpPr>
          <p:spPr>
            <a:xfrm>
              <a:off x="1099819" y="2609464"/>
              <a:ext cx="7143741" cy="830997"/>
            </a:xfrm>
            <a:prstGeom prst="rect">
              <a:avLst/>
            </a:prstGeom>
            <a:noFill/>
          </p:spPr>
          <p:txBody>
            <a:bodyPr wrap="square">
              <a:spAutoFit/>
            </a:bodyPr>
            <a:lstStyle/>
            <a:p>
              <a:pPr marL="514350" indent="-514350">
                <a:buFont typeface="+mj-lt"/>
                <a:buAutoNum type="romanUcPeriod"/>
              </a:pPr>
              <a:r>
                <a:rPr lang="en-US" sz="2400" dirty="0">
                  <a:solidFill>
                    <a:schemeClr val="bg1"/>
                  </a:solidFill>
                  <a:latin typeface="Book Antiqua" panose="02040602050305030304" pitchFamily="18" charset="0"/>
                </a:rPr>
                <a:t>Remote work is only 25%. You can find good talent by offering more remote jobs.</a:t>
              </a:r>
            </a:p>
          </p:txBody>
        </p:sp>
      </p:grpSp>
    </p:spTree>
    <p:extLst>
      <p:ext uri="{BB962C8B-B14F-4D97-AF65-F5344CB8AC3E}">
        <p14:creationId xmlns:p14="http://schemas.microsoft.com/office/powerpoint/2010/main" val="61936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278607D-2A56-F8A4-751C-E3B13E8BE53E}"/>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AA052920-416D-02AE-266D-5D1D8E4CDD80}"/>
              </a:ext>
            </a:extLst>
          </p:cNvPr>
          <p:cNvGrpSpPr/>
          <p:nvPr/>
        </p:nvGrpSpPr>
        <p:grpSpPr>
          <a:xfrm>
            <a:off x="485330" y="158433"/>
            <a:ext cx="9186598" cy="2366352"/>
            <a:chOff x="782320" y="1452880"/>
            <a:chExt cx="6409681" cy="1760140"/>
          </a:xfrm>
        </p:grpSpPr>
        <p:sp>
          <p:nvSpPr>
            <p:cNvPr id="11" name="TextBox 10">
              <a:extLst>
                <a:ext uri="{FF2B5EF4-FFF2-40B4-BE49-F238E27FC236}">
                  <a16:creationId xmlns:a16="http://schemas.microsoft.com/office/drawing/2014/main" id="{7D1BEB89-BF88-7E14-BD97-6F41E6EA30EA}"/>
                </a:ext>
              </a:extLst>
            </p:cNvPr>
            <p:cNvSpPr txBox="1"/>
            <p:nvPr/>
          </p:nvSpPr>
          <p:spPr>
            <a:xfrm>
              <a:off x="1231900" y="1452880"/>
              <a:ext cx="1312164" cy="389181"/>
            </a:xfrm>
            <a:prstGeom prst="rect">
              <a:avLst/>
            </a:prstGeom>
            <a:noFill/>
          </p:spPr>
          <p:txBody>
            <a:bodyPr wrap="none" rtlCol="0">
              <a:spAutoFit/>
            </a:bodyPr>
            <a:lstStyle/>
            <a:p>
              <a:r>
                <a:rPr lang="en-US" sz="2800" b="1" u="sng" dirty="0">
                  <a:solidFill>
                    <a:schemeClr val="tx1">
                      <a:lumMod val="95000"/>
                      <a:lumOff val="5000"/>
                    </a:schemeClr>
                  </a:solidFill>
                  <a:latin typeface="Book Antiqua" panose="02040602050305030304" pitchFamily="18" charset="0"/>
                </a:rPr>
                <a:t>Terminate</a:t>
              </a:r>
              <a:endParaRPr lang="en-IN" sz="2800" b="1" u="sng" dirty="0">
                <a:solidFill>
                  <a:schemeClr val="tx1">
                    <a:lumMod val="95000"/>
                    <a:lumOff val="5000"/>
                  </a:schemeClr>
                </a:solidFill>
                <a:latin typeface="Book Antiqua" panose="02040602050305030304" pitchFamily="18" charset="0"/>
              </a:endParaRPr>
            </a:p>
          </p:txBody>
        </p:sp>
        <p:sp>
          <p:nvSpPr>
            <p:cNvPr id="12" name="Arrow: Right 11">
              <a:extLst>
                <a:ext uri="{FF2B5EF4-FFF2-40B4-BE49-F238E27FC236}">
                  <a16:creationId xmlns:a16="http://schemas.microsoft.com/office/drawing/2014/main" id="{D5E922A7-C6BE-0DC2-739E-E5ED31A37E22}"/>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accent3">
                    <a:lumMod val="75000"/>
                  </a:schemeClr>
                </a:solidFill>
              </a:endParaRPr>
            </a:p>
          </p:txBody>
        </p:sp>
        <p:sp>
          <p:nvSpPr>
            <p:cNvPr id="13" name="Rectangle 1">
              <a:extLst>
                <a:ext uri="{FF2B5EF4-FFF2-40B4-BE49-F238E27FC236}">
                  <a16:creationId xmlns:a16="http://schemas.microsoft.com/office/drawing/2014/main" id="{6EA5DED6-5C6C-D449-9545-8F20DFBF5207}"/>
                </a:ext>
              </a:extLst>
            </p:cNvPr>
            <p:cNvSpPr>
              <a:spLocks noChangeArrowheads="1"/>
            </p:cNvSpPr>
            <p:nvPr/>
          </p:nvSpPr>
          <p:spPr bwMode="auto">
            <a:xfrm>
              <a:off x="1096001" y="1971073"/>
              <a:ext cx="3734723" cy="8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200" dirty="0">
                  <a:solidFill>
                    <a:schemeClr val="bg1"/>
                  </a:solidFill>
                  <a:latin typeface="Book Antiqua" panose="02040602050305030304" pitchFamily="18" charset="0"/>
                </a:rPr>
                <a:t>Total terminated employee = </a:t>
              </a:r>
              <a:r>
                <a:rPr lang="en-US" altLang="en-US" sz="2200" dirty="0">
                  <a:latin typeface="Book Antiqua" panose="02040602050305030304" pitchFamily="18" charset="0"/>
                </a:rPr>
                <a:t>1732.</a:t>
              </a:r>
            </a:p>
            <a:p>
              <a:pPr marL="342900" lvl="0" indent="-342900" defTabSz="914400" eaLnBrk="0" fontAlgn="base" hangingPunct="0">
                <a:spcBef>
                  <a:spcPct val="0"/>
                </a:spcBef>
                <a:spcAft>
                  <a:spcPct val="0"/>
                </a:spcAft>
                <a:buFont typeface="Arial" panose="020B0604020202020204" pitchFamily="34" charset="0"/>
                <a:buChar char="•"/>
              </a:pPr>
              <a:r>
                <a:rPr lang="en-US" altLang="en-US" sz="2200" dirty="0">
                  <a:solidFill>
                    <a:schemeClr val="bg1"/>
                  </a:solidFill>
                  <a:latin typeface="Book Antiqua" panose="02040602050305030304" pitchFamily="18" charset="0"/>
                </a:rPr>
                <a:t>High terminate in year of </a:t>
              </a:r>
              <a:r>
                <a:rPr lang="en-US" altLang="en-US" sz="2200" dirty="0">
                  <a:latin typeface="Book Antiqua" panose="02040602050305030304" pitchFamily="18" charset="0"/>
                </a:rPr>
                <a:t>2019.</a:t>
              </a:r>
              <a:endParaRPr lang="en-US" altLang="en-US" sz="2200" dirty="0">
                <a:solidFill>
                  <a:schemeClr val="bg1"/>
                </a:solidFill>
                <a:latin typeface="Book Antiqua" panose="02040602050305030304" pitchFamily="18" charset="0"/>
              </a:endParaRPr>
            </a:p>
            <a:p>
              <a:pPr marL="342900" lvl="0" indent="-342900" defTabSz="914400" eaLnBrk="0" fontAlgn="base" hangingPunct="0">
                <a:spcBef>
                  <a:spcPct val="0"/>
                </a:spcBef>
                <a:spcAft>
                  <a:spcPct val="0"/>
                </a:spcAft>
                <a:buFont typeface="Arial" panose="020B0604020202020204" pitchFamily="34" charset="0"/>
                <a:buChar char="•"/>
              </a:pPr>
              <a:r>
                <a:rPr lang="en-US" altLang="en-US" sz="2200" dirty="0">
                  <a:solidFill>
                    <a:schemeClr val="bg1"/>
                  </a:solidFill>
                  <a:latin typeface="Book Antiqua" panose="02040602050305030304" pitchFamily="18" charset="0"/>
                </a:rPr>
                <a:t>Employee will terminal to 2041 = </a:t>
              </a:r>
              <a:r>
                <a:rPr lang="en-US" altLang="en-US" sz="2200" dirty="0">
                  <a:latin typeface="Book Antiqua" panose="02040602050305030304" pitchFamily="18" charset="0"/>
                </a:rPr>
                <a:t>2197</a:t>
              </a:r>
              <a:r>
                <a:rPr lang="en-US" altLang="en-US" sz="2000" dirty="0">
                  <a:solidFill>
                    <a:schemeClr val="bg1"/>
                  </a:solidFill>
                  <a:latin typeface="Book Antiqua" panose="02040602050305030304" pitchFamily="18" charset="0"/>
                </a:rPr>
                <a:t>.</a:t>
              </a:r>
              <a:endParaRPr kumimoji="0" lang="en-US" altLang="en-US" sz="2000" b="0" i="0" u="none" strike="noStrike" cap="none" normalizeH="0" baseline="0" dirty="0">
                <a:ln>
                  <a:noFill/>
                </a:ln>
                <a:solidFill>
                  <a:schemeClr val="bg1"/>
                </a:solidFill>
                <a:effectLst/>
                <a:latin typeface="Book Antiqua" panose="02040602050305030304" pitchFamily="18" charset="0"/>
              </a:endParaRPr>
            </a:p>
          </p:txBody>
        </p:sp>
        <p:sp>
          <p:nvSpPr>
            <p:cNvPr id="14" name="TextBox 13">
              <a:extLst>
                <a:ext uri="{FF2B5EF4-FFF2-40B4-BE49-F238E27FC236}">
                  <a16:creationId xmlns:a16="http://schemas.microsoft.com/office/drawing/2014/main" id="{5F330C36-6A45-54AA-63B4-23CE000DAE1C}"/>
                </a:ext>
              </a:extLst>
            </p:cNvPr>
            <p:cNvSpPr txBox="1"/>
            <p:nvPr/>
          </p:nvSpPr>
          <p:spPr>
            <a:xfrm>
              <a:off x="1096001" y="2869624"/>
              <a:ext cx="6096000" cy="343396"/>
            </a:xfrm>
            <a:prstGeom prst="rect">
              <a:avLst/>
            </a:prstGeom>
            <a:noFill/>
          </p:spPr>
          <p:txBody>
            <a:bodyPr wrap="square">
              <a:spAutoFit/>
            </a:bodyPr>
            <a:lstStyle/>
            <a:p>
              <a:pPr marL="514350" indent="-514350">
                <a:buFont typeface="+mj-lt"/>
                <a:buAutoNum type="romanUcPeriod"/>
              </a:pPr>
              <a:r>
                <a:rPr lang="en-US" sz="2400" dirty="0">
                  <a:solidFill>
                    <a:schemeClr val="bg1"/>
                  </a:solidFill>
                  <a:latin typeface="Book Antiqua" panose="02040602050305030304" pitchFamily="18" charset="0"/>
                </a:rPr>
                <a:t>Hire employee as per terminate.</a:t>
              </a:r>
            </a:p>
          </p:txBody>
        </p:sp>
      </p:grpSp>
      <p:grpSp>
        <p:nvGrpSpPr>
          <p:cNvPr id="15" name="Group 14">
            <a:extLst>
              <a:ext uri="{FF2B5EF4-FFF2-40B4-BE49-F238E27FC236}">
                <a16:creationId xmlns:a16="http://schemas.microsoft.com/office/drawing/2014/main" id="{64C780E2-456A-576B-443F-5350FF78FBBF}"/>
              </a:ext>
            </a:extLst>
          </p:cNvPr>
          <p:cNvGrpSpPr/>
          <p:nvPr/>
        </p:nvGrpSpPr>
        <p:grpSpPr>
          <a:xfrm>
            <a:off x="485330" y="3319913"/>
            <a:ext cx="7461240" cy="1987581"/>
            <a:chOff x="782320" y="1452880"/>
            <a:chExt cx="7461240" cy="1987581"/>
          </a:xfrm>
        </p:grpSpPr>
        <p:sp>
          <p:nvSpPr>
            <p:cNvPr id="16" name="TextBox 15">
              <a:extLst>
                <a:ext uri="{FF2B5EF4-FFF2-40B4-BE49-F238E27FC236}">
                  <a16:creationId xmlns:a16="http://schemas.microsoft.com/office/drawing/2014/main" id="{ECD4AD27-D1A4-557F-C088-A8EC708467FA}"/>
                </a:ext>
              </a:extLst>
            </p:cNvPr>
            <p:cNvSpPr txBox="1"/>
            <p:nvPr/>
          </p:nvSpPr>
          <p:spPr>
            <a:xfrm>
              <a:off x="1231900" y="1452880"/>
              <a:ext cx="843501" cy="523220"/>
            </a:xfrm>
            <a:prstGeom prst="rect">
              <a:avLst/>
            </a:prstGeom>
            <a:noFill/>
          </p:spPr>
          <p:txBody>
            <a:bodyPr wrap="none" rtlCol="0">
              <a:spAutoFit/>
            </a:bodyPr>
            <a:lstStyle/>
            <a:p>
              <a:r>
                <a:rPr lang="en-US" sz="2800" b="1" u="sng" dirty="0">
                  <a:solidFill>
                    <a:schemeClr val="tx1">
                      <a:lumMod val="95000"/>
                      <a:lumOff val="5000"/>
                    </a:schemeClr>
                  </a:solidFill>
                  <a:latin typeface="Book Antiqua" panose="02040602050305030304" pitchFamily="18" charset="0"/>
                </a:rPr>
                <a:t>Age</a:t>
              </a:r>
              <a:endParaRPr lang="en-IN" sz="2400" b="1" u="sng" dirty="0">
                <a:solidFill>
                  <a:schemeClr val="tx1">
                    <a:lumMod val="95000"/>
                    <a:lumOff val="5000"/>
                  </a:schemeClr>
                </a:solidFill>
                <a:latin typeface="Book Antiqua" panose="02040602050305030304" pitchFamily="18" charset="0"/>
              </a:endParaRPr>
            </a:p>
          </p:txBody>
        </p:sp>
        <p:sp>
          <p:nvSpPr>
            <p:cNvPr id="17" name="Arrow: Right 16">
              <a:extLst>
                <a:ext uri="{FF2B5EF4-FFF2-40B4-BE49-F238E27FC236}">
                  <a16:creationId xmlns:a16="http://schemas.microsoft.com/office/drawing/2014/main" id="{4F9E0B52-6E7B-0349-8E95-783D9EDFCFD2}"/>
                </a:ext>
              </a:extLst>
            </p:cNvPr>
            <p:cNvSpPr/>
            <p:nvPr/>
          </p:nvSpPr>
          <p:spPr>
            <a:xfrm>
              <a:off x="782320" y="1552907"/>
              <a:ext cx="449580" cy="200055"/>
            </a:xfrm>
            <a:prstGeom prst="rightArrow">
              <a:avLst/>
            </a:prstGeom>
            <a:solidFill>
              <a:schemeClr val="accent4">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IN" sz="2000" dirty="0">
                <a:solidFill>
                  <a:schemeClr val="accent3">
                    <a:lumMod val="75000"/>
                  </a:schemeClr>
                </a:solidFill>
              </a:endParaRPr>
            </a:p>
          </p:txBody>
        </p:sp>
        <p:sp>
          <p:nvSpPr>
            <p:cNvPr id="18" name="Rectangle 1">
              <a:extLst>
                <a:ext uri="{FF2B5EF4-FFF2-40B4-BE49-F238E27FC236}">
                  <a16:creationId xmlns:a16="http://schemas.microsoft.com/office/drawing/2014/main" id="{17A5CAFA-B34D-4DA8-FFC8-B1A6CB2001BA}"/>
                </a:ext>
              </a:extLst>
            </p:cNvPr>
            <p:cNvSpPr>
              <a:spLocks noChangeArrowheads="1"/>
            </p:cNvSpPr>
            <p:nvPr/>
          </p:nvSpPr>
          <p:spPr bwMode="auto">
            <a:xfrm>
              <a:off x="1099820" y="2024689"/>
              <a:ext cx="5269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400" b="1" dirty="0">
                  <a:solidFill>
                    <a:schemeClr val="bg1"/>
                  </a:solidFill>
                  <a:latin typeface="Book Antiqua" panose="02040602050305030304" pitchFamily="18" charset="0"/>
                </a:rPr>
                <a:t>Average Employee Age is 38 year.</a:t>
              </a:r>
            </a:p>
          </p:txBody>
        </p:sp>
        <p:sp>
          <p:nvSpPr>
            <p:cNvPr id="19" name="TextBox 18">
              <a:extLst>
                <a:ext uri="{FF2B5EF4-FFF2-40B4-BE49-F238E27FC236}">
                  <a16:creationId xmlns:a16="http://schemas.microsoft.com/office/drawing/2014/main" id="{A7C234FC-5523-DABC-01A4-7A8055D5C9EC}"/>
                </a:ext>
              </a:extLst>
            </p:cNvPr>
            <p:cNvSpPr txBox="1"/>
            <p:nvPr/>
          </p:nvSpPr>
          <p:spPr>
            <a:xfrm>
              <a:off x="1099819" y="2609464"/>
              <a:ext cx="7143741" cy="830997"/>
            </a:xfrm>
            <a:prstGeom prst="rect">
              <a:avLst/>
            </a:prstGeom>
            <a:noFill/>
          </p:spPr>
          <p:txBody>
            <a:bodyPr wrap="square">
              <a:spAutoFit/>
            </a:bodyPr>
            <a:lstStyle/>
            <a:p>
              <a:pPr marL="514350" indent="-514350">
                <a:buFont typeface="+mj-lt"/>
                <a:buAutoNum type="romanUcPeriod"/>
              </a:pPr>
              <a:r>
                <a:rPr lang="en-US" sz="2400" dirty="0">
                  <a:solidFill>
                    <a:schemeClr val="bg1"/>
                  </a:solidFill>
                  <a:latin typeface="Book Antiqua" panose="02040602050305030304" pitchFamily="18" charset="0"/>
                </a:rPr>
                <a:t>Hire some young employee for new energy and for succession planning.</a:t>
              </a:r>
            </a:p>
          </p:txBody>
        </p:sp>
      </p:grpSp>
    </p:spTree>
    <p:extLst>
      <p:ext uri="{BB962C8B-B14F-4D97-AF65-F5344CB8AC3E}">
        <p14:creationId xmlns:p14="http://schemas.microsoft.com/office/powerpoint/2010/main" val="61105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C0418B9-82F3-E84A-C4F9-549FC06DF900}"/>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36F6CC6-CF2E-C04C-9361-300E8C84000C}"/>
              </a:ext>
            </a:extLst>
          </p:cNvPr>
          <p:cNvSpPr/>
          <p:nvPr/>
        </p:nvSpPr>
        <p:spPr>
          <a:xfrm>
            <a:off x="2329543" y="1807028"/>
            <a:ext cx="6672943" cy="32439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6600" b="1" u="sng" dirty="0">
                <a:solidFill>
                  <a:schemeClr val="tx1"/>
                </a:solidFill>
                <a:latin typeface="Algerian" panose="04020705040A02060702" pitchFamily="82" charset="0"/>
              </a:rPr>
              <a:t>Thank You</a:t>
            </a:r>
          </a:p>
        </p:txBody>
      </p:sp>
    </p:spTree>
    <p:extLst>
      <p:ext uri="{BB962C8B-B14F-4D97-AF65-F5344CB8AC3E}">
        <p14:creationId xmlns:p14="http://schemas.microsoft.com/office/powerpoint/2010/main" val="310430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FF160C1-F109-7CAE-87CC-D157B4F47B50}"/>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E048E934-C2C5-1DD8-AE3E-3DF98F115C6E}"/>
              </a:ext>
            </a:extLst>
          </p:cNvPr>
          <p:cNvGrpSpPr/>
          <p:nvPr/>
        </p:nvGrpSpPr>
        <p:grpSpPr>
          <a:xfrm>
            <a:off x="184332" y="166032"/>
            <a:ext cx="4736012" cy="584775"/>
            <a:chOff x="121920" y="383252"/>
            <a:chExt cx="3412156" cy="545854"/>
          </a:xfrm>
        </p:grpSpPr>
        <p:sp>
          <p:nvSpPr>
            <p:cNvPr id="5" name="TextBox 4">
              <a:extLst>
                <a:ext uri="{FF2B5EF4-FFF2-40B4-BE49-F238E27FC236}">
                  <a16:creationId xmlns:a16="http://schemas.microsoft.com/office/drawing/2014/main" id="{7595C1B1-B54D-8B43-3CFF-0C08CE014C7C}"/>
                </a:ext>
              </a:extLst>
            </p:cNvPr>
            <p:cNvSpPr txBox="1"/>
            <p:nvPr/>
          </p:nvSpPr>
          <p:spPr>
            <a:xfrm>
              <a:off x="1115061" y="383252"/>
              <a:ext cx="2419015" cy="545854"/>
            </a:xfrm>
            <a:prstGeom prst="rect">
              <a:avLst/>
            </a:prstGeom>
            <a:noFill/>
          </p:spPr>
          <p:txBody>
            <a:bodyPr wrap="square">
              <a:spAutoFit/>
            </a:bodyPr>
            <a:lstStyle/>
            <a:p>
              <a:r>
                <a:rPr lang="en-US" sz="3200" b="1" u="sng" dirty="0">
                  <a:solidFill>
                    <a:schemeClr val="bg1"/>
                  </a:solidFill>
                  <a:latin typeface="Book Antiqua" panose="02040602050305030304" pitchFamily="18" charset="0"/>
                </a:rPr>
                <a:t>About Dataset</a:t>
              </a:r>
              <a:endParaRPr lang="en-IN" sz="2400" b="1" u="sng" dirty="0">
                <a:solidFill>
                  <a:schemeClr val="bg1"/>
                </a:solidFill>
                <a:latin typeface="Book Antiqua" panose="02040602050305030304" pitchFamily="18" charset="0"/>
              </a:endParaRPr>
            </a:p>
          </p:txBody>
        </p:sp>
        <p:sp>
          <p:nvSpPr>
            <p:cNvPr id="6" name="Arrow: Pentagon 5">
              <a:extLst>
                <a:ext uri="{FF2B5EF4-FFF2-40B4-BE49-F238E27FC236}">
                  <a16:creationId xmlns:a16="http://schemas.microsoft.com/office/drawing/2014/main" id="{0BC27CF2-3DEF-7A41-9559-4ADCEBB867BA}"/>
                </a:ext>
              </a:extLst>
            </p:cNvPr>
            <p:cNvSpPr/>
            <p:nvPr/>
          </p:nvSpPr>
          <p:spPr>
            <a:xfrm>
              <a:off x="121920" y="558799"/>
              <a:ext cx="861060" cy="233680"/>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A4BBD254-8A88-926F-FD97-7693CDEC9763}"/>
              </a:ext>
            </a:extLst>
          </p:cNvPr>
          <p:cNvSpPr txBox="1"/>
          <p:nvPr/>
        </p:nvSpPr>
        <p:spPr>
          <a:xfrm>
            <a:off x="1379468" y="1169997"/>
            <a:ext cx="10475075" cy="4708981"/>
          </a:xfrm>
          <a:prstGeom prst="rect">
            <a:avLst/>
          </a:prstGeom>
          <a:noFill/>
        </p:spPr>
        <p:txBody>
          <a:bodyPr wrap="square">
            <a:spAutoFit/>
          </a:bodyPr>
          <a:lstStyle/>
          <a:p>
            <a:r>
              <a:rPr lang="en-IN" sz="2500" dirty="0">
                <a:solidFill>
                  <a:schemeClr val="bg1"/>
                </a:solidFill>
                <a:latin typeface="Book Antiqua" panose="02040602050305030304" pitchFamily="18" charset="0"/>
              </a:rPr>
              <a:t>HR Analytics can provide valuable insights and benefits to organizations in many different areas, from talent acquisition and retention to workforce planning and diversity and inclusion. By leveraging HR Analytics, companies can gain a competitive advantage by developing data-driven strategies that help them attract and retain top talent, improve employee engagement and performance, and foster a positive and inclusive workplace culture.</a:t>
            </a:r>
          </a:p>
          <a:p>
            <a:endParaRPr lang="en-IN" sz="2500" dirty="0">
              <a:solidFill>
                <a:schemeClr val="bg1"/>
              </a:solidFill>
              <a:latin typeface="Book Antiqua" panose="02040602050305030304" pitchFamily="18" charset="0"/>
            </a:endParaRPr>
          </a:p>
          <a:p>
            <a:r>
              <a:rPr lang="en-IN" sz="2500" dirty="0">
                <a:solidFill>
                  <a:schemeClr val="bg1"/>
                </a:solidFill>
                <a:latin typeface="Book Antiqua" panose="02040602050305030304" pitchFamily="18" charset="0"/>
              </a:rPr>
              <a:t>This particular dataset holds 13 columns and 22,214 records. The 13 columns has information like their name, birth date, race, what department they work at, their job title, remote/HQ, hire date, term date, city and state.</a:t>
            </a:r>
            <a:endParaRPr lang="en-US" sz="2500"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94773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8BB1A09-7F54-1CCF-C042-CAF8F4328F1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6B900CD-0DD5-F03B-B755-9DAF6B1CBFAE}"/>
              </a:ext>
            </a:extLst>
          </p:cNvPr>
          <p:cNvSpPr txBox="1"/>
          <p:nvPr/>
        </p:nvSpPr>
        <p:spPr>
          <a:xfrm>
            <a:off x="783769" y="309749"/>
            <a:ext cx="8839201" cy="866327"/>
          </a:xfrm>
          <a:prstGeom prst="rect">
            <a:avLst/>
          </a:prstGeom>
          <a:noFill/>
        </p:spPr>
        <p:txBody>
          <a:bodyPr wrap="square">
            <a:spAutoFit/>
          </a:bodyPr>
          <a:lstStyle/>
          <a:p>
            <a:pPr marL="342900" marR="0" lvl="0" indent="-342900">
              <a:lnSpc>
                <a:spcPct val="107000"/>
              </a:lnSpc>
              <a:spcAft>
                <a:spcPts val="800"/>
              </a:spcAft>
              <a:buFont typeface="+mj-lt"/>
              <a:buAutoNum type="arabicPeriod"/>
            </a:pPr>
            <a:r>
              <a:rPr lang="en-IN" sz="2400" b="1" dirty="0">
                <a:solidFill>
                  <a:schemeClr val="bg1"/>
                </a:solidFill>
                <a:effectLst/>
                <a:latin typeface="Book Antiqua" panose="02040602050305030304" pitchFamily="18" charset="0"/>
                <a:ea typeface="Calibri" panose="020F0502020204030204" pitchFamily="34" charset="0"/>
                <a:cs typeface="Arial" panose="020B0604020202020204" pitchFamily="34" charset="0"/>
              </a:rPr>
              <a:t>Create KPI’s that list the number of employees, percent of workers working remotely and in HQ and the average age</a:t>
            </a:r>
            <a:r>
              <a:rPr lang="en-IN" sz="2000" dirty="0">
                <a:solidFill>
                  <a:schemeClr val="bg1"/>
                </a:solidFill>
                <a:effectLst/>
                <a:latin typeface="Book Antiqua" panose="02040602050305030304" pitchFamily="18" charset="0"/>
                <a:ea typeface="Calibri" panose="020F0502020204030204" pitchFamily="34" charset="0"/>
                <a:cs typeface="Arial" panose="020B0604020202020204" pitchFamily="34" charset="0"/>
              </a:rPr>
              <a:t>.</a:t>
            </a:r>
            <a:endParaRPr lang="en-IN" sz="1600" dirty="0">
              <a:solidFill>
                <a:schemeClr val="bg1"/>
              </a:solidFill>
              <a:effectLst/>
              <a:latin typeface="Calibri" panose="020F0502020204030204" pitchFamily="34" charset="0"/>
              <a:ea typeface="Calibri" panose="020F0502020204030204" pitchFamily="34" charset="0"/>
              <a:cs typeface="Shruti" panose="020B0502040204020203" pitchFamily="34" charset="0"/>
            </a:endParaRPr>
          </a:p>
        </p:txBody>
      </p:sp>
      <p:pic>
        <p:nvPicPr>
          <p:cNvPr id="4" name="Picture 3">
            <a:extLst>
              <a:ext uri="{FF2B5EF4-FFF2-40B4-BE49-F238E27FC236}">
                <a16:creationId xmlns:a16="http://schemas.microsoft.com/office/drawing/2014/main" id="{DD852A91-B21E-712F-1C04-8CE331CA8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612" y="1528004"/>
            <a:ext cx="8106906" cy="1124107"/>
          </a:xfrm>
          <a:prstGeom prst="rect">
            <a:avLst/>
          </a:prstGeom>
        </p:spPr>
      </p:pic>
      <p:sp>
        <p:nvSpPr>
          <p:cNvPr id="5" name="TextBox 4">
            <a:extLst>
              <a:ext uri="{FF2B5EF4-FFF2-40B4-BE49-F238E27FC236}">
                <a16:creationId xmlns:a16="http://schemas.microsoft.com/office/drawing/2014/main" id="{49E625F8-E033-5ADD-4096-0FCA8A45C148}"/>
              </a:ext>
            </a:extLst>
          </p:cNvPr>
          <p:cNvSpPr txBox="1"/>
          <p:nvPr/>
        </p:nvSpPr>
        <p:spPr>
          <a:xfrm>
            <a:off x="941612" y="3608495"/>
            <a:ext cx="5420074" cy="2215991"/>
          </a:xfrm>
          <a:prstGeom prst="rect">
            <a:avLst/>
          </a:prstGeom>
          <a:noFill/>
        </p:spPr>
        <p:txBody>
          <a:bodyPr wrap="none" rtlCol="0">
            <a:spAutoFit/>
          </a:bodyPr>
          <a:lstStyle/>
          <a:p>
            <a:r>
              <a:rPr lang="en-US" sz="2000" b="1" dirty="0">
                <a:solidFill>
                  <a:schemeClr val="bg1"/>
                </a:solidFill>
                <a:latin typeface="Book Antiqua" panose="02040602050305030304" pitchFamily="18" charset="0"/>
              </a:rPr>
              <a:t>Total Employee of company = </a:t>
            </a:r>
            <a:r>
              <a:rPr lang="en-US" sz="2000" b="1" dirty="0">
                <a:latin typeface="Book Antiqua" panose="02040602050305030304" pitchFamily="18" charset="0"/>
              </a:rPr>
              <a:t>22,214</a:t>
            </a:r>
          </a:p>
          <a:p>
            <a:pPr marL="342900" indent="-342900">
              <a:buFont typeface="Wingdings" panose="05000000000000000000" pitchFamily="2" charset="2"/>
              <a:buChar char="Ø"/>
            </a:pPr>
            <a:r>
              <a:rPr lang="en-US" sz="2000" b="1" dirty="0">
                <a:solidFill>
                  <a:schemeClr val="bg1"/>
                </a:solidFill>
                <a:latin typeface="Book Antiqua" panose="02040602050305030304" pitchFamily="18" charset="0"/>
              </a:rPr>
              <a:t>	Active = </a:t>
            </a:r>
            <a:r>
              <a:rPr lang="en-US" sz="2000" b="1" dirty="0">
                <a:latin typeface="Book Antiqua" panose="02040602050305030304" pitchFamily="18" charset="0"/>
              </a:rPr>
              <a:t>20482</a:t>
            </a:r>
          </a:p>
          <a:p>
            <a:pPr marL="342900" indent="-342900">
              <a:buFont typeface="Wingdings" panose="05000000000000000000" pitchFamily="2" charset="2"/>
              <a:buChar char="Ø"/>
            </a:pPr>
            <a:r>
              <a:rPr lang="en-US" sz="2000" b="1" dirty="0">
                <a:solidFill>
                  <a:schemeClr val="bg1"/>
                </a:solidFill>
                <a:latin typeface="Book Antiqua" panose="02040602050305030304" pitchFamily="18" charset="0"/>
              </a:rPr>
              <a:t>	Terminate = </a:t>
            </a:r>
            <a:r>
              <a:rPr lang="en-US" sz="2000" b="1" dirty="0">
                <a:latin typeface="Book Antiqua" panose="02040602050305030304" pitchFamily="18" charset="0"/>
              </a:rPr>
              <a:t>1732</a:t>
            </a:r>
          </a:p>
          <a:p>
            <a:r>
              <a:rPr lang="en-IN" sz="2000" b="1" dirty="0">
                <a:solidFill>
                  <a:schemeClr val="bg1"/>
                </a:solidFill>
                <a:latin typeface="Book Antiqua" panose="02040602050305030304" pitchFamily="18" charset="0"/>
              </a:rPr>
              <a:t>Total Remote Employee of company = </a:t>
            </a:r>
            <a:r>
              <a:rPr lang="en-IN" sz="2000" b="1" dirty="0">
                <a:latin typeface="Book Antiqua" panose="02040602050305030304" pitchFamily="18" charset="0"/>
              </a:rPr>
              <a:t>5499</a:t>
            </a:r>
          </a:p>
          <a:p>
            <a:r>
              <a:rPr lang="en-IN" sz="2000" b="1" dirty="0">
                <a:solidFill>
                  <a:schemeClr val="bg1"/>
                </a:solidFill>
                <a:latin typeface="Book Antiqua" panose="02040602050305030304" pitchFamily="18" charset="0"/>
              </a:rPr>
              <a:t>Total Remote Employee of company = </a:t>
            </a:r>
            <a:r>
              <a:rPr lang="en-IN" sz="2000" b="1" dirty="0">
                <a:latin typeface="Book Antiqua" panose="02040602050305030304" pitchFamily="18" charset="0"/>
              </a:rPr>
              <a:t>16,715</a:t>
            </a:r>
          </a:p>
          <a:p>
            <a:r>
              <a:rPr lang="en-IN" sz="2000" b="1" dirty="0">
                <a:solidFill>
                  <a:schemeClr val="bg1"/>
                </a:solidFill>
                <a:latin typeface="Book Antiqua" panose="02040602050305030304" pitchFamily="18" charset="0"/>
              </a:rPr>
              <a:t>Average Age of Employee = </a:t>
            </a:r>
            <a:r>
              <a:rPr lang="en-IN" sz="2000" b="1" dirty="0">
                <a:latin typeface="Book Antiqua" panose="02040602050305030304" pitchFamily="18" charset="0"/>
              </a:rPr>
              <a:t>39</a:t>
            </a:r>
          </a:p>
          <a:p>
            <a:endParaRPr lang="en-US" dirty="0"/>
          </a:p>
        </p:txBody>
      </p:sp>
      <p:sp>
        <p:nvSpPr>
          <p:cNvPr id="6" name="Arrow: Right 5">
            <a:extLst>
              <a:ext uri="{FF2B5EF4-FFF2-40B4-BE49-F238E27FC236}">
                <a16:creationId xmlns:a16="http://schemas.microsoft.com/office/drawing/2014/main" id="{9BC150E5-5BB9-1EA6-6246-B0E1627BC2F0}"/>
              </a:ext>
            </a:extLst>
          </p:cNvPr>
          <p:cNvSpPr/>
          <p:nvPr/>
        </p:nvSpPr>
        <p:spPr>
          <a:xfrm>
            <a:off x="576946" y="3733799"/>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row: Right 6">
            <a:extLst>
              <a:ext uri="{FF2B5EF4-FFF2-40B4-BE49-F238E27FC236}">
                <a16:creationId xmlns:a16="http://schemas.microsoft.com/office/drawing/2014/main" id="{6C3F17F1-5579-0E50-018A-46DA3175D6FE}"/>
              </a:ext>
            </a:extLst>
          </p:cNvPr>
          <p:cNvSpPr/>
          <p:nvPr/>
        </p:nvSpPr>
        <p:spPr>
          <a:xfrm>
            <a:off x="560612" y="4985657"/>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Right 7">
            <a:extLst>
              <a:ext uri="{FF2B5EF4-FFF2-40B4-BE49-F238E27FC236}">
                <a16:creationId xmlns:a16="http://schemas.microsoft.com/office/drawing/2014/main" id="{D7B78173-6207-A961-AC82-E5793A025620}"/>
              </a:ext>
            </a:extLst>
          </p:cNvPr>
          <p:cNvSpPr/>
          <p:nvPr/>
        </p:nvSpPr>
        <p:spPr>
          <a:xfrm>
            <a:off x="560612" y="5290457"/>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Right 8">
            <a:extLst>
              <a:ext uri="{FF2B5EF4-FFF2-40B4-BE49-F238E27FC236}">
                <a16:creationId xmlns:a16="http://schemas.microsoft.com/office/drawing/2014/main" id="{F760F07A-B5D8-63B2-6DA1-695DBF14C756}"/>
              </a:ext>
            </a:extLst>
          </p:cNvPr>
          <p:cNvSpPr/>
          <p:nvPr/>
        </p:nvSpPr>
        <p:spPr>
          <a:xfrm>
            <a:off x="547006" y="4680857"/>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9648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5350D2F-EF28-D510-1C86-6A30DD0AA6D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C301A2D-8DB8-50B6-8F26-AA96FA78968E}"/>
              </a:ext>
            </a:extLst>
          </p:cNvPr>
          <p:cNvSpPr txBox="1"/>
          <p:nvPr/>
        </p:nvSpPr>
        <p:spPr>
          <a:xfrm>
            <a:off x="783769" y="309749"/>
            <a:ext cx="8839201" cy="461665"/>
          </a:xfrm>
          <a:prstGeom prst="rect">
            <a:avLst/>
          </a:prstGeom>
          <a:noFill/>
        </p:spPr>
        <p:txBody>
          <a:bodyPr wrap="square">
            <a:spAutoFit/>
          </a:bodyPr>
          <a:lstStyle/>
          <a:p>
            <a:pPr lvl="0"/>
            <a:r>
              <a:rPr lang="en-IN" sz="2400" b="1" dirty="0">
                <a:solidFill>
                  <a:schemeClr val="bg1"/>
                </a:solidFill>
                <a:latin typeface="Book Antiqua" panose="02040602050305030304" pitchFamily="18" charset="0"/>
              </a:rPr>
              <a:t>2. Create a Line chart showing the hiring rate By Year.</a:t>
            </a:r>
          </a:p>
        </p:txBody>
      </p:sp>
      <p:pic>
        <p:nvPicPr>
          <p:cNvPr id="4" name="Picture 3">
            <a:extLst>
              <a:ext uri="{FF2B5EF4-FFF2-40B4-BE49-F238E27FC236}">
                <a16:creationId xmlns:a16="http://schemas.microsoft.com/office/drawing/2014/main" id="{85FAAC29-A385-E2C7-F269-05CB2F951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629" y="1231779"/>
            <a:ext cx="7304314" cy="2404050"/>
          </a:xfrm>
          <a:prstGeom prst="rect">
            <a:avLst/>
          </a:prstGeom>
        </p:spPr>
      </p:pic>
      <p:sp>
        <p:nvSpPr>
          <p:cNvPr id="8" name="TextBox 7">
            <a:extLst>
              <a:ext uri="{FF2B5EF4-FFF2-40B4-BE49-F238E27FC236}">
                <a16:creationId xmlns:a16="http://schemas.microsoft.com/office/drawing/2014/main" id="{CB7AE2C6-36D3-1DC7-7BFC-A92D49F1841D}"/>
              </a:ext>
            </a:extLst>
          </p:cNvPr>
          <p:cNvSpPr txBox="1"/>
          <p:nvPr/>
        </p:nvSpPr>
        <p:spPr>
          <a:xfrm>
            <a:off x="1273629" y="3905057"/>
            <a:ext cx="6272871" cy="707886"/>
          </a:xfrm>
          <a:prstGeom prst="rect">
            <a:avLst/>
          </a:prstGeom>
          <a:noFill/>
        </p:spPr>
        <p:txBody>
          <a:bodyPr wrap="none" rtlCol="0">
            <a:spAutoFit/>
          </a:bodyPr>
          <a:lstStyle/>
          <a:p>
            <a:r>
              <a:rPr lang="en-US" sz="2000" b="1" dirty="0">
                <a:solidFill>
                  <a:schemeClr val="bg1"/>
                </a:solidFill>
                <a:latin typeface="Book Antiqua" panose="02040602050305030304" pitchFamily="18" charset="0"/>
              </a:rPr>
              <a:t>High Hire Rate in Year of </a:t>
            </a:r>
            <a:r>
              <a:rPr lang="en-US" sz="2000" b="1" dirty="0">
                <a:latin typeface="Book Antiqua" panose="02040602050305030304" pitchFamily="18" charset="0"/>
              </a:rPr>
              <a:t>2018</a:t>
            </a:r>
          </a:p>
          <a:p>
            <a:r>
              <a:rPr lang="en-US" sz="2000" b="1" dirty="0">
                <a:solidFill>
                  <a:schemeClr val="bg1"/>
                </a:solidFill>
                <a:latin typeface="Book Antiqua" panose="02040602050305030304" pitchFamily="18" charset="0"/>
              </a:rPr>
              <a:t>Lower Hire Rate in Year of </a:t>
            </a:r>
            <a:r>
              <a:rPr lang="en-US" sz="2000" b="1" dirty="0">
                <a:latin typeface="Book Antiqua" panose="02040602050305030304" pitchFamily="18" charset="0"/>
              </a:rPr>
              <a:t>2000</a:t>
            </a:r>
            <a:r>
              <a:rPr lang="en-US" sz="2000" b="1" dirty="0">
                <a:solidFill>
                  <a:schemeClr val="bg1"/>
                </a:solidFill>
                <a:latin typeface="Book Antiqua" panose="02040602050305030304" pitchFamily="18" charset="0"/>
              </a:rPr>
              <a:t> than following </a:t>
            </a:r>
            <a:r>
              <a:rPr lang="en-US" sz="2000" b="1" dirty="0">
                <a:latin typeface="Book Antiqua" panose="02040602050305030304" pitchFamily="18" charset="0"/>
              </a:rPr>
              <a:t>2020</a:t>
            </a:r>
          </a:p>
        </p:txBody>
      </p:sp>
      <p:sp>
        <p:nvSpPr>
          <p:cNvPr id="2" name="Arrow: Right 1">
            <a:extLst>
              <a:ext uri="{FF2B5EF4-FFF2-40B4-BE49-F238E27FC236}">
                <a16:creationId xmlns:a16="http://schemas.microsoft.com/office/drawing/2014/main" id="{3898D81D-F177-D2A3-3B5C-756807107E1D}"/>
              </a:ext>
            </a:extLst>
          </p:cNvPr>
          <p:cNvSpPr/>
          <p:nvPr/>
        </p:nvSpPr>
        <p:spPr>
          <a:xfrm>
            <a:off x="876301" y="4060370"/>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rrow: Right 4">
            <a:extLst>
              <a:ext uri="{FF2B5EF4-FFF2-40B4-BE49-F238E27FC236}">
                <a16:creationId xmlns:a16="http://schemas.microsoft.com/office/drawing/2014/main" id="{4DCD9A85-5AE3-924F-1529-D24A367EFEE5}"/>
              </a:ext>
            </a:extLst>
          </p:cNvPr>
          <p:cNvSpPr/>
          <p:nvPr/>
        </p:nvSpPr>
        <p:spPr>
          <a:xfrm>
            <a:off x="876301" y="4381428"/>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2030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B979447-0C8F-D889-A6DE-F3D670A9E0B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8675B87-8994-AAE7-1331-59F527985BF3}"/>
              </a:ext>
            </a:extLst>
          </p:cNvPr>
          <p:cNvSpPr txBox="1"/>
          <p:nvPr/>
        </p:nvSpPr>
        <p:spPr>
          <a:xfrm>
            <a:off x="854525" y="425272"/>
            <a:ext cx="8866417" cy="461665"/>
          </a:xfrm>
          <a:prstGeom prst="rect">
            <a:avLst/>
          </a:prstGeom>
          <a:noFill/>
        </p:spPr>
        <p:txBody>
          <a:bodyPr wrap="square">
            <a:spAutoFit/>
          </a:bodyPr>
          <a:lstStyle>
            <a:defPPr>
              <a:defRPr lang="en-US"/>
            </a:defPPr>
            <a:lvl1pPr lvl="0">
              <a:defRPr sz="2400" b="1">
                <a:latin typeface="Book Antiqua" panose="02040602050305030304" pitchFamily="18" charset="0"/>
              </a:defRPr>
            </a:lvl1pPr>
          </a:lstStyle>
          <a:p>
            <a:r>
              <a:rPr lang="en-IN" dirty="0">
                <a:solidFill>
                  <a:schemeClr val="bg1"/>
                </a:solidFill>
              </a:rPr>
              <a:t>3. Create a Donut chart representing the gender of employees.</a:t>
            </a:r>
          </a:p>
        </p:txBody>
      </p:sp>
      <p:pic>
        <p:nvPicPr>
          <p:cNvPr id="3" name="Picture 2">
            <a:extLst>
              <a:ext uri="{FF2B5EF4-FFF2-40B4-BE49-F238E27FC236}">
                <a16:creationId xmlns:a16="http://schemas.microsoft.com/office/drawing/2014/main" id="{0A40920A-729F-FF4F-9C8C-B09BF2DEE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030" y="1218892"/>
            <a:ext cx="4669970" cy="2210108"/>
          </a:xfrm>
          <a:prstGeom prst="rect">
            <a:avLst/>
          </a:prstGeom>
        </p:spPr>
      </p:pic>
      <p:sp>
        <p:nvSpPr>
          <p:cNvPr id="8" name="TextBox 7">
            <a:extLst>
              <a:ext uri="{FF2B5EF4-FFF2-40B4-BE49-F238E27FC236}">
                <a16:creationId xmlns:a16="http://schemas.microsoft.com/office/drawing/2014/main" id="{9D0E1530-59AE-E83E-301A-6F317DFBDD93}"/>
              </a:ext>
            </a:extLst>
          </p:cNvPr>
          <p:cNvSpPr txBox="1"/>
          <p:nvPr/>
        </p:nvSpPr>
        <p:spPr>
          <a:xfrm>
            <a:off x="1273629" y="3905057"/>
            <a:ext cx="3646714" cy="1631216"/>
          </a:xfrm>
          <a:prstGeom prst="rect">
            <a:avLst/>
          </a:prstGeom>
          <a:noFill/>
        </p:spPr>
        <p:txBody>
          <a:bodyPr wrap="square" rtlCol="0">
            <a:spAutoFit/>
          </a:bodyPr>
          <a:lstStyle/>
          <a:p>
            <a:r>
              <a:rPr lang="en-US" sz="2000" b="1" dirty="0">
                <a:solidFill>
                  <a:schemeClr val="bg1"/>
                </a:solidFill>
                <a:latin typeface="Book Antiqua" panose="02040602050305030304" pitchFamily="18" charset="0"/>
              </a:rPr>
              <a:t>Male Employee = </a:t>
            </a:r>
            <a:r>
              <a:rPr lang="en-US" sz="2000" b="1" dirty="0">
                <a:latin typeface="Book Antiqua" panose="02040602050305030304" pitchFamily="18" charset="0"/>
              </a:rPr>
              <a:t>11893</a:t>
            </a:r>
          </a:p>
          <a:p>
            <a:r>
              <a:rPr lang="en-US" sz="2000" b="1" dirty="0">
                <a:solidFill>
                  <a:schemeClr val="bg1"/>
                </a:solidFill>
                <a:latin typeface="Book Antiqua" panose="02040602050305030304" pitchFamily="18" charset="0"/>
              </a:rPr>
              <a:t>Female Employee = </a:t>
            </a:r>
            <a:r>
              <a:rPr lang="en-US" sz="2000" b="1" dirty="0">
                <a:latin typeface="Book Antiqua" panose="02040602050305030304" pitchFamily="18" charset="0"/>
              </a:rPr>
              <a:t>10321</a:t>
            </a:r>
          </a:p>
          <a:p>
            <a:endParaRPr lang="en-US" sz="2000" b="1" dirty="0">
              <a:latin typeface="Book Antiqua" panose="02040602050305030304" pitchFamily="18" charset="0"/>
            </a:endParaRPr>
          </a:p>
          <a:p>
            <a:r>
              <a:rPr lang="en-US" sz="2000" b="1" dirty="0">
                <a:solidFill>
                  <a:srgbClr val="FFC000"/>
                </a:solidFill>
                <a:latin typeface="Book Antiqua" panose="02040602050305030304" pitchFamily="18" charset="0"/>
              </a:rPr>
              <a:t>Male Employee more than Female Employee.</a:t>
            </a:r>
          </a:p>
        </p:txBody>
      </p:sp>
      <p:sp>
        <p:nvSpPr>
          <p:cNvPr id="2" name="Arrow: Right 1">
            <a:extLst>
              <a:ext uri="{FF2B5EF4-FFF2-40B4-BE49-F238E27FC236}">
                <a16:creationId xmlns:a16="http://schemas.microsoft.com/office/drawing/2014/main" id="{835AD0E5-1588-AD62-72A1-3FAEB65BEBAE}"/>
              </a:ext>
            </a:extLst>
          </p:cNvPr>
          <p:cNvSpPr/>
          <p:nvPr/>
        </p:nvSpPr>
        <p:spPr>
          <a:xfrm>
            <a:off x="974274" y="4024708"/>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rrow: Right 4">
            <a:extLst>
              <a:ext uri="{FF2B5EF4-FFF2-40B4-BE49-F238E27FC236}">
                <a16:creationId xmlns:a16="http://schemas.microsoft.com/office/drawing/2014/main" id="{EAF28F4E-8190-8316-604A-107D67990262}"/>
              </a:ext>
            </a:extLst>
          </p:cNvPr>
          <p:cNvSpPr/>
          <p:nvPr/>
        </p:nvSpPr>
        <p:spPr>
          <a:xfrm>
            <a:off x="976992" y="4353557"/>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rrow: Right 5">
            <a:extLst>
              <a:ext uri="{FF2B5EF4-FFF2-40B4-BE49-F238E27FC236}">
                <a16:creationId xmlns:a16="http://schemas.microsoft.com/office/drawing/2014/main" id="{7A66C746-B468-B0AD-BB21-04E7955D283D}"/>
              </a:ext>
            </a:extLst>
          </p:cNvPr>
          <p:cNvSpPr/>
          <p:nvPr/>
        </p:nvSpPr>
        <p:spPr>
          <a:xfrm>
            <a:off x="985160" y="4976228"/>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5025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33A6323-F0D0-BEC8-AF3B-8AA7608F9BFA}"/>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5B943335-9D9E-8F66-6D8E-5F2E9CE5D03A}"/>
              </a:ext>
            </a:extLst>
          </p:cNvPr>
          <p:cNvSpPr txBox="1"/>
          <p:nvPr/>
        </p:nvSpPr>
        <p:spPr>
          <a:xfrm>
            <a:off x="0" y="297321"/>
            <a:ext cx="8523513" cy="830997"/>
          </a:xfrm>
          <a:prstGeom prst="rect">
            <a:avLst/>
          </a:prstGeom>
          <a:noFill/>
        </p:spPr>
        <p:txBody>
          <a:bodyPr wrap="square" anchor="ctr">
            <a:spAutoFit/>
          </a:bodyPr>
          <a:lstStyle/>
          <a:p>
            <a:pPr lvl="1"/>
            <a:r>
              <a:rPr lang="en-IN" sz="2400" b="1" dirty="0">
                <a:solidFill>
                  <a:schemeClr val="bg1"/>
                </a:solidFill>
                <a:effectLst/>
                <a:latin typeface="Book Antiqua" panose="02040602050305030304" pitchFamily="18" charset="0"/>
                <a:ea typeface="Calibri" panose="020F0502020204030204" pitchFamily="34" charset="0"/>
                <a:cs typeface="Arial" panose="020B0604020202020204" pitchFamily="34" charset="0"/>
              </a:rPr>
              <a:t>4. Create 3 Bar charts showing employees By State, By</a:t>
            </a:r>
            <a:endParaRPr lang="en-IN" sz="2400" b="1" dirty="0">
              <a:solidFill>
                <a:schemeClr val="bg1"/>
              </a:solidFill>
              <a:latin typeface="Book Antiqua" panose="02040602050305030304" pitchFamily="18" charset="0"/>
              <a:ea typeface="Calibri" panose="020F0502020204030204" pitchFamily="34" charset="0"/>
              <a:cs typeface="Arial" panose="020B0604020202020204" pitchFamily="34" charset="0"/>
            </a:endParaRPr>
          </a:p>
          <a:p>
            <a:pPr lvl="1"/>
            <a:r>
              <a:rPr lang="en-IN" sz="2400" b="1" dirty="0">
                <a:solidFill>
                  <a:schemeClr val="bg1"/>
                </a:solidFill>
                <a:effectLst/>
                <a:latin typeface="Book Antiqua" panose="02040602050305030304" pitchFamily="18" charset="0"/>
                <a:ea typeface="Calibri" panose="020F0502020204030204" pitchFamily="34" charset="0"/>
                <a:cs typeface="Arial" panose="020B0604020202020204" pitchFamily="34" charset="0"/>
              </a:rPr>
              <a:t>    Department &amp; By Race.</a:t>
            </a:r>
          </a:p>
        </p:txBody>
      </p:sp>
      <p:pic>
        <p:nvPicPr>
          <p:cNvPr id="5" name="Picture 4">
            <a:extLst>
              <a:ext uri="{FF2B5EF4-FFF2-40B4-BE49-F238E27FC236}">
                <a16:creationId xmlns:a16="http://schemas.microsoft.com/office/drawing/2014/main" id="{47ED7E1F-F3DC-0D79-C112-AE7E54373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463" y="2046514"/>
            <a:ext cx="4345678" cy="3162741"/>
          </a:xfrm>
          <a:prstGeom prst="rect">
            <a:avLst/>
          </a:prstGeom>
        </p:spPr>
      </p:pic>
      <p:sp>
        <p:nvSpPr>
          <p:cNvPr id="7" name="TextBox 6">
            <a:extLst>
              <a:ext uri="{FF2B5EF4-FFF2-40B4-BE49-F238E27FC236}">
                <a16:creationId xmlns:a16="http://schemas.microsoft.com/office/drawing/2014/main" id="{88B102EA-22DF-1AF2-D515-E082A17CC665}"/>
              </a:ext>
            </a:extLst>
          </p:cNvPr>
          <p:cNvSpPr txBox="1"/>
          <p:nvPr/>
        </p:nvSpPr>
        <p:spPr>
          <a:xfrm>
            <a:off x="764022" y="5773508"/>
            <a:ext cx="6052457" cy="707886"/>
          </a:xfrm>
          <a:prstGeom prst="rect">
            <a:avLst/>
          </a:prstGeom>
          <a:noFill/>
        </p:spPr>
        <p:txBody>
          <a:bodyPr wrap="square" rtlCol="0">
            <a:spAutoFit/>
          </a:bodyPr>
          <a:lstStyle/>
          <a:p>
            <a:r>
              <a:rPr lang="en-US" sz="2000" b="1" dirty="0">
                <a:solidFill>
                  <a:schemeClr val="bg1"/>
                </a:solidFill>
                <a:latin typeface="Book Antiqua" panose="02040602050305030304" pitchFamily="18" charset="0"/>
              </a:rPr>
              <a:t>Highet Employee From Ohio State = </a:t>
            </a:r>
            <a:r>
              <a:rPr lang="en-US" sz="2000" b="1" dirty="0">
                <a:latin typeface="Book Antiqua" panose="02040602050305030304" pitchFamily="18" charset="0"/>
              </a:rPr>
              <a:t>18025</a:t>
            </a:r>
          </a:p>
          <a:p>
            <a:r>
              <a:rPr lang="en-US" sz="2000" b="1" dirty="0">
                <a:solidFill>
                  <a:schemeClr val="bg1"/>
                </a:solidFill>
                <a:latin typeface="Book Antiqua" panose="02040602050305030304" pitchFamily="18" charset="0"/>
              </a:rPr>
              <a:t>Lowest Employee from Wisconsin State</a:t>
            </a:r>
            <a:r>
              <a:rPr lang="en-US" sz="2000" b="1" dirty="0">
                <a:latin typeface="Book Antiqua" panose="02040602050305030304" pitchFamily="18" charset="0"/>
              </a:rPr>
              <a:t>  = 382</a:t>
            </a:r>
          </a:p>
        </p:txBody>
      </p:sp>
      <p:sp>
        <p:nvSpPr>
          <p:cNvPr id="11" name="Arrow: Pentagon 10">
            <a:extLst>
              <a:ext uri="{FF2B5EF4-FFF2-40B4-BE49-F238E27FC236}">
                <a16:creationId xmlns:a16="http://schemas.microsoft.com/office/drawing/2014/main" id="{3DD5650D-ACFC-13A3-C349-2793EA6D4322}"/>
              </a:ext>
            </a:extLst>
          </p:cNvPr>
          <p:cNvSpPr/>
          <p:nvPr/>
        </p:nvSpPr>
        <p:spPr>
          <a:xfrm>
            <a:off x="-1" y="1542829"/>
            <a:ext cx="2013857" cy="503685"/>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C000"/>
                </a:solidFill>
                <a:latin typeface="Book Antiqua" panose="02040602050305030304" pitchFamily="18" charset="0"/>
              </a:rPr>
              <a:t>State</a:t>
            </a:r>
            <a:endParaRPr lang="en-IN" b="1" dirty="0">
              <a:solidFill>
                <a:srgbClr val="FFC000"/>
              </a:solidFill>
              <a:latin typeface="Book Antiqua" panose="02040602050305030304" pitchFamily="18" charset="0"/>
            </a:endParaRPr>
          </a:p>
        </p:txBody>
      </p:sp>
      <p:sp>
        <p:nvSpPr>
          <p:cNvPr id="2" name="Arrow: Right 1">
            <a:extLst>
              <a:ext uri="{FF2B5EF4-FFF2-40B4-BE49-F238E27FC236}">
                <a16:creationId xmlns:a16="http://schemas.microsoft.com/office/drawing/2014/main" id="{60D2FC51-56EE-3A21-5427-74C4143471AF}"/>
              </a:ext>
            </a:extLst>
          </p:cNvPr>
          <p:cNvSpPr/>
          <p:nvPr/>
        </p:nvSpPr>
        <p:spPr>
          <a:xfrm>
            <a:off x="390747" y="6228527"/>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Arrow: Right 2">
            <a:extLst>
              <a:ext uri="{FF2B5EF4-FFF2-40B4-BE49-F238E27FC236}">
                <a16:creationId xmlns:a16="http://schemas.microsoft.com/office/drawing/2014/main" id="{96C05A32-217E-937B-3849-4CE50C75F45D}"/>
              </a:ext>
            </a:extLst>
          </p:cNvPr>
          <p:cNvSpPr/>
          <p:nvPr/>
        </p:nvSpPr>
        <p:spPr>
          <a:xfrm>
            <a:off x="390747" y="5943599"/>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6070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47CD169-A4EF-AFA2-D44D-A964604E569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9F4FF8E-50E0-005D-1E5A-19A53465374B}"/>
              </a:ext>
            </a:extLst>
          </p:cNvPr>
          <p:cNvSpPr txBox="1"/>
          <p:nvPr/>
        </p:nvSpPr>
        <p:spPr>
          <a:xfrm>
            <a:off x="1811329" y="5631397"/>
            <a:ext cx="6712184" cy="707886"/>
          </a:xfrm>
          <a:prstGeom prst="rect">
            <a:avLst/>
          </a:prstGeom>
          <a:noFill/>
        </p:spPr>
        <p:txBody>
          <a:bodyPr wrap="square" rtlCol="0">
            <a:spAutoFit/>
          </a:bodyPr>
          <a:lstStyle/>
          <a:p>
            <a:r>
              <a:rPr lang="en-US" sz="2000" b="1" dirty="0">
                <a:solidFill>
                  <a:schemeClr val="bg1"/>
                </a:solidFill>
                <a:latin typeface="Book Antiqua" panose="02040602050305030304" pitchFamily="18" charset="0"/>
              </a:rPr>
              <a:t>Highet Employee From Engineer Department = </a:t>
            </a:r>
            <a:r>
              <a:rPr lang="en-US" sz="2000" b="1" dirty="0">
                <a:latin typeface="Book Antiqua" panose="02040602050305030304" pitchFamily="18" charset="0"/>
              </a:rPr>
              <a:t>6686</a:t>
            </a:r>
          </a:p>
          <a:p>
            <a:r>
              <a:rPr lang="en-US" sz="2000" b="1" dirty="0">
                <a:solidFill>
                  <a:schemeClr val="bg1"/>
                </a:solidFill>
                <a:latin typeface="Book Antiqua" panose="02040602050305030304" pitchFamily="18" charset="0"/>
              </a:rPr>
              <a:t>Lowest Employee from Auditing Department</a:t>
            </a:r>
            <a:r>
              <a:rPr lang="en-US" sz="2000" b="1" dirty="0">
                <a:latin typeface="Book Antiqua" panose="02040602050305030304" pitchFamily="18" charset="0"/>
              </a:rPr>
              <a:t>  </a:t>
            </a:r>
            <a:r>
              <a:rPr lang="en-US" sz="2000" b="1" dirty="0">
                <a:solidFill>
                  <a:schemeClr val="bg1"/>
                </a:solidFill>
                <a:latin typeface="Book Antiqua" panose="02040602050305030304" pitchFamily="18" charset="0"/>
              </a:rPr>
              <a:t>=</a:t>
            </a:r>
            <a:r>
              <a:rPr lang="en-US" sz="2000" b="1" dirty="0">
                <a:latin typeface="Book Antiqua" panose="02040602050305030304" pitchFamily="18" charset="0"/>
              </a:rPr>
              <a:t> 52 </a:t>
            </a:r>
          </a:p>
        </p:txBody>
      </p:sp>
      <p:sp>
        <p:nvSpPr>
          <p:cNvPr id="11" name="Arrow: Pentagon 10">
            <a:extLst>
              <a:ext uri="{FF2B5EF4-FFF2-40B4-BE49-F238E27FC236}">
                <a16:creationId xmlns:a16="http://schemas.microsoft.com/office/drawing/2014/main" id="{36C1BA5C-B2EE-322B-DDC0-5ED4C94B193F}"/>
              </a:ext>
            </a:extLst>
          </p:cNvPr>
          <p:cNvSpPr/>
          <p:nvPr/>
        </p:nvSpPr>
        <p:spPr>
          <a:xfrm>
            <a:off x="0" y="1140057"/>
            <a:ext cx="2013857" cy="503685"/>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C000"/>
                </a:solidFill>
                <a:latin typeface="Book Antiqua" panose="02040602050305030304" pitchFamily="18" charset="0"/>
              </a:rPr>
              <a:t>Department</a:t>
            </a:r>
            <a:endParaRPr lang="en-IN" b="1" dirty="0">
              <a:solidFill>
                <a:srgbClr val="FFC000"/>
              </a:solidFill>
              <a:latin typeface="Book Antiqua" panose="02040602050305030304" pitchFamily="18" charset="0"/>
            </a:endParaRPr>
          </a:p>
        </p:txBody>
      </p:sp>
      <p:pic>
        <p:nvPicPr>
          <p:cNvPr id="4" name="Picture 3">
            <a:extLst>
              <a:ext uri="{FF2B5EF4-FFF2-40B4-BE49-F238E27FC236}">
                <a16:creationId xmlns:a16="http://schemas.microsoft.com/office/drawing/2014/main" id="{4B45034B-C687-1EEF-5A92-AC3D8AF3A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175" y="2140707"/>
            <a:ext cx="5010849" cy="3153215"/>
          </a:xfrm>
          <a:prstGeom prst="rect">
            <a:avLst/>
          </a:prstGeom>
        </p:spPr>
      </p:pic>
      <p:sp>
        <p:nvSpPr>
          <p:cNvPr id="2" name="Arrow: Right 1">
            <a:extLst>
              <a:ext uri="{FF2B5EF4-FFF2-40B4-BE49-F238E27FC236}">
                <a16:creationId xmlns:a16="http://schemas.microsoft.com/office/drawing/2014/main" id="{03994B52-E485-1193-CE0A-8904B219629E}"/>
              </a:ext>
            </a:extLst>
          </p:cNvPr>
          <p:cNvSpPr/>
          <p:nvPr/>
        </p:nvSpPr>
        <p:spPr>
          <a:xfrm>
            <a:off x="1511974" y="6101696"/>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Arrow: Right 2">
            <a:extLst>
              <a:ext uri="{FF2B5EF4-FFF2-40B4-BE49-F238E27FC236}">
                <a16:creationId xmlns:a16="http://schemas.microsoft.com/office/drawing/2014/main" id="{59EB5E08-FD64-A166-BAAC-1999FC819505}"/>
              </a:ext>
            </a:extLst>
          </p:cNvPr>
          <p:cNvSpPr/>
          <p:nvPr/>
        </p:nvSpPr>
        <p:spPr>
          <a:xfrm>
            <a:off x="1511974" y="5816768"/>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3272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04DD7B1-D3A2-1A9E-D3D5-C17DA16C47D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4D825DB-B9DA-59B8-18E3-0BAD7E114A6A}"/>
              </a:ext>
            </a:extLst>
          </p:cNvPr>
          <p:cNvSpPr txBox="1"/>
          <p:nvPr/>
        </p:nvSpPr>
        <p:spPr>
          <a:xfrm>
            <a:off x="1089754" y="5674940"/>
            <a:ext cx="7439201" cy="707886"/>
          </a:xfrm>
          <a:prstGeom prst="rect">
            <a:avLst/>
          </a:prstGeom>
          <a:noFill/>
        </p:spPr>
        <p:txBody>
          <a:bodyPr wrap="square" rtlCol="0">
            <a:spAutoFit/>
          </a:bodyPr>
          <a:lstStyle/>
          <a:p>
            <a:r>
              <a:rPr lang="en-US" sz="2000" b="1" dirty="0">
                <a:solidFill>
                  <a:schemeClr val="bg1"/>
                </a:solidFill>
                <a:latin typeface="Book Antiqua" panose="02040602050305030304" pitchFamily="18" charset="0"/>
              </a:rPr>
              <a:t>Highet Employee From White Race = </a:t>
            </a:r>
            <a:r>
              <a:rPr lang="en-US" sz="2000" b="1" dirty="0">
                <a:latin typeface="Book Antiqua" panose="02040602050305030304" pitchFamily="18" charset="0"/>
              </a:rPr>
              <a:t>6328</a:t>
            </a:r>
          </a:p>
          <a:p>
            <a:r>
              <a:rPr lang="en-US" sz="2000" b="1" dirty="0">
                <a:solidFill>
                  <a:schemeClr val="bg1"/>
                </a:solidFill>
                <a:latin typeface="Book Antiqua" panose="02040602050305030304" pitchFamily="18" charset="0"/>
              </a:rPr>
              <a:t>Lowest Employee from Native Hawaiian or other</a:t>
            </a:r>
            <a:r>
              <a:rPr lang="en-US" sz="2000" b="1" dirty="0">
                <a:latin typeface="Book Antiqua" panose="02040602050305030304" pitchFamily="18" charset="0"/>
              </a:rPr>
              <a:t> </a:t>
            </a:r>
            <a:r>
              <a:rPr lang="en-US" sz="2000" b="1" dirty="0">
                <a:solidFill>
                  <a:schemeClr val="bg1"/>
                </a:solidFill>
                <a:latin typeface="Book Antiqua" panose="02040602050305030304" pitchFamily="18" charset="0"/>
              </a:rPr>
              <a:t>Race</a:t>
            </a:r>
            <a:r>
              <a:rPr lang="en-US" sz="2000" b="1" dirty="0">
                <a:latin typeface="Book Antiqua" panose="02040602050305030304" pitchFamily="18" charset="0"/>
              </a:rPr>
              <a:t> </a:t>
            </a:r>
            <a:r>
              <a:rPr lang="en-US" sz="2000" b="1" dirty="0">
                <a:solidFill>
                  <a:schemeClr val="bg1"/>
                </a:solidFill>
                <a:latin typeface="Book Antiqua" panose="02040602050305030304" pitchFamily="18" charset="0"/>
              </a:rPr>
              <a:t>=</a:t>
            </a:r>
            <a:r>
              <a:rPr lang="en-US" sz="2000" b="1" dirty="0">
                <a:latin typeface="Book Antiqua" panose="02040602050305030304" pitchFamily="18" charset="0"/>
              </a:rPr>
              <a:t> 1239</a:t>
            </a:r>
          </a:p>
        </p:txBody>
      </p:sp>
      <p:sp>
        <p:nvSpPr>
          <p:cNvPr id="11" name="Arrow: Pentagon 10">
            <a:extLst>
              <a:ext uri="{FF2B5EF4-FFF2-40B4-BE49-F238E27FC236}">
                <a16:creationId xmlns:a16="http://schemas.microsoft.com/office/drawing/2014/main" id="{9DB66C41-DC25-4926-7E23-62D45D5C81C1}"/>
              </a:ext>
            </a:extLst>
          </p:cNvPr>
          <p:cNvSpPr/>
          <p:nvPr/>
        </p:nvSpPr>
        <p:spPr>
          <a:xfrm>
            <a:off x="-1" y="1542829"/>
            <a:ext cx="2013857" cy="503685"/>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C000"/>
                </a:solidFill>
                <a:latin typeface="Book Antiqua" panose="02040602050305030304" pitchFamily="18" charset="0"/>
              </a:rPr>
              <a:t>Race</a:t>
            </a:r>
            <a:endParaRPr lang="en-IN" b="1" dirty="0">
              <a:solidFill>
                <a:srgbClr val="FFC000"/>
              </a:solidFill>
              <a:latin typeface="Book Antiqua" panose="02040602050305030304" pitchFamily="18" charset="0"/>
            </a:endParaRPr>
          </a:p>
        </p:txBody>
      </p:sp>
      <p:pic>
        <p:nvPicPr>
          <p:cNvPr id="3" name="Picture 2">
            <a:extLst>
              <a:ext uri="{FF2B5EF4-FFF2-40B4-BE49-F238E27FC236}">
                <a16:creationId xmlns:a16="http://schemas.microsoft.com/office/drawing/2014/main" id="{C946BCAF-0F89-E219-607C-F891BDFBB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525" y="2298409"/>
            <a:ext cx="5677692" cy="3124636"/>
          </a:xfrm>
          <a:prstGeom prst="rect">
            <a:avLst/>
          </a:prstGeom>
        </p:spPr>
      </p:pic>
      <p:sp>
        <p:nvSpPr>
          <p:cNvPr id="2" name="Arrow: Right 1">
            <a:extLst>
              <a:ext uri="{FF2B5EF4-FFF2-40B4-BE49-F238E27FC236}">
                <a16:creationId xmlns:a16="http://schemas.microsoft.com/office/drawing/2014/main" id="{9B0D1FF8-D8FF-B001-D3A3-5974F1490FBF}"/>
              </a:ext>
            </a:extLst>
          </p:cNvPr>
          <p:cNvSpPr/>
          <p:nvPr/>
        </p:nvSpPr>
        <p:spPr>
          <a:xfrm>
            <a:off x="790399" y="6119670"/>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Arrow: Right 3">
            <a:extLst>
              <a:ext uri="{FF2B5EF4-FFF2-40B4-BE49-F238E27FC236}">
                <a16:creationId xmlns:a16="http://schemas.microsoft.com/office/drawing/2014/main" id="{6D2F864A-8915-0FA3-2198-C2EC0E532FB5}"/>
              </a:ext>
            </a:extLst>
          </p:cNvPr>
          <p:cNvSpPr/>
          <p:nvPr/>
        </p:nvSpPr>
        <p:spPr>
          <a:xfrm>
            <a:off x="790399" y="5834742"/>
            <a:ext cx="299355" cy="870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0950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2FD74A6-E1DE-E5F7-945B-EB373134C8CD}"/>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826252A-C26B-8367-41D0-BEED20C255AA}"/>
              </a:ext>
            </a:extLst>
          </p:cNvPr>
          <p:cNvSpPr/>
          <p:nvPr/>
        </p:nvSpPr>
        <p:spPr>
          <a:xfrm>
            <a:off x="2329543" y="1828800"/>
            <a:ext cx="6672943" cy="32439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600" b="1" u="sng" dirty="0">
                <a:solidFill>
                  <a:schemeClr val="tx1"/>
                </a:solidFill>
              </a:rPr>
              <a:t>Data Visualize  in Power BI</a:t>
            </a:r>
            <a:endParaRPr lang="en-IN" b="1" u="sng" dirty="0">
              <a:solidFill>
                <a:schemeClr val="tx1"/>
              </a:solidFill>
            </a:endParaRPr>
          </a:p>
        </p:txBody>
      </p:sp>
    </p:spTree>
    <p:extLst>
      <p:ext uri="{BB962C8B-B14F-4D97-AF65-F5344CB8AC3E}">
        <p14:creationId xmlns:p14="http://schemas.microsoft.com/office/powerpoint/2010/main" val="17471950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1030</TotalTime>
  <Words>708</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Book Antiqua</vt:lpstr>
      <vt:lpstr>Calibri</vt: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alpeshakoliya2002@outlook.com</dc:creator>
  <cp:lastModifiedBy>alpeshakoliya2002@outlook.com</cp:lastModifiedBy>
  <cp:revision>11</cp:revision>
  <dcterms:created xsi:type="dcterms:W3CDTF">2025-06-19T03:17:08Z</dcterms:created>
  <dcterms:modified xsi:type="dcterms:W3CDTF">2025-07-03T08:44:43Z</dcterms:modified>
</cp:coreProperties>
</file>