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4"/>
  </p:sldMasterIdLst>
  <p:notesMasterIdLst>
    <p:notesMasterId r:id="rId19"/>
  </p:notesMasterIdLst>
  <p:handoutMasterIdLst>
    <p:handoutMasterId r:id="rId20"/>
  </p:handoutMasterIdLst>
  <p:sldIdLst>
    <p:sldId id="300" r:id="rId5"/>
    <p:sldId id="310" r:id="rId6"/>
    <p:sldId id="328" r:id="rId7"/>
    <p:sldId id="321" r:id="rId8"/>
    <p:sldId id="322" r:id="rId9"/>
    <p:sldId id="323" r:id="rId10"/>
    <p:sldId id="331" r:id="rId11"/>
    <p:sldId id="327" r:id="rId12"/>
    <p:sldId id="326" r:id="rId13"/>
    <p:sldId id="325" r:id="rId14"/>
    <p:sldId id="330" r:id="rId15"/>
    <p:sldId id="324" r:id="rId16"/>
    <p:sldId id="33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59124"/>
      </p:ext>
    </p:extLst>
  </p:cSld>
  <p:clrMapOvr>
    <a:masterClrMapping/>
  </p:clrMapOvr>
  <p:transition spd="slow">
    <p:push dir="u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25040"/>
      </p:ext>
    </p:extLst>
  </p:cSld>
  <p:clrMapOvr>
    <a:masterClrMapping/>
  </p:clrMapOvr>
  <p:transition spd="slow">
    <p:push dir="u"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0993"/>
      </p:ext>
    </p:extLst>
  </p:cSld>
  <p:clrMapOvr>
    <a:masterClrMapping/>
  </p:clrMapOvr>
  <p:transition spd="slow">
    <p:push dir="u"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39239979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90419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579288"/>
      </p:ext>
    </p:extLst>
  </p:cSld>
  <p:clrMapOvr>
    <a:masterClrMapping/>
  </p:clrMapOvr>
  <p:transition spd="slow">
    <p:push dir="u"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886736"/>
      </p:ext>
    </p:extLst>
  </p:cSld>
  <p:clrMapOvr>
    <a:masterClrMapping/>
  </p:clrMapOvr>
  <p:transition spd="slow">
    <p:push dir="u"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92440"/>
      </p:ext>
    </p:extLst>
  </p:cSld>
  <p:clrMapOvr>
    <a:masterClrMapping/>
  </p:clrMapOvr>
  <p:transition spd="slow">
    <p:push dir="u"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54039"/>
      </p:ext>
    </p:extLst>
  </p:cSld>
  <p:clrMapOvr>
    <a:masterClrMapping/>
  </p:clrMapOvr>
  <p:transition spd="slow">
    <p:push dir="u"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58824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3822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01008"/>
      </p:ext>
    </p:extLst>
  </p:cSld>
  <p:clrMapOvr>
    <a:masterClrMapping/>
  </p:clrMapOvr>
  <p:transition spd="slow">
    <p:push dir="u"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20951"/>
      </p:ext>
    </p:extLst>
  </p:cSld>
  <p:clrMapOvr>
    <a:masterClrMapping/>
  </p:clrMapOvr>
  <p:transition spd="slow">
    <p:push dir="u"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42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types-of-data-analytics-and-their-real-world-application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5118" y="1741487"/>
            <a:ext cx="4927538" cy="2950255"/>
          </a:xfrm>
        </p:spPr>
        <p:txBody>
          <a:bodyPr anchor="b">
            <a:normAutofit/>
          </a:bodyPr>
          <a:lstStyle/>
          <a:p>
            <a:r>
              <a:rPr lang="en-IN" u="sng" dirty="0">
                <a:solidFill>
                  <a:schemeClr val="tx1"/>
                </a:solidFill>
              </a:rPr>
              <a:t>Predictive Analysis</a:t>
            </a:r>
            <a:br>
              <a:rPr lang="en-IN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6FA157-1B37-393B-51DB-D4AB9FC8DF2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263" r="162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22D4-2FB6-5F9B-82FD-4B6E1F739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C003F-297A-D452-7762-EAD036E5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D3148-F5D3-6B0B-E9A3-CF6ACA508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38" y="2838208"/>
            <a:ext cx="10040751" cy="346758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357C95-8E43-4CF0-C8D6-B3A043B44238}"/>
              </a:ext>
            </a:extLst>
          </p:cNvPr>
          <p:cNvSpPr/>
          <p:nvPr/>
        </p:nvSpPr>
        <p:spPr>
          <a:xfrm>
            <a:off x="326571" y="533400"/>
            <a:ext cx="11691258" cy="1883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Equation,</a:t>
            </a:r>
          </a:p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Line chart for compare Actual and predicted Profit,</a:t>
            </a:r>
          </a:p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Bar chart for State wise contribution.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1669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9664-A9E2-B154-A1B4-5FD54450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B2F82-45E3-04CE-8667-F12849F9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F80D47-6330-45E0-6597-C09053029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2928259"/>
            <a:ext cx="11168742" cy="267155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81306-38F9-E543-F731-E4E6DCAEE616}"/>
              </a:ext>
            </a:extLst>
          </p:cNvPr>
          <p:cNvSpPr/>
          <p:nvPr/>
        </p:nvSpPr>
        <p:spPr>
          <a:xfrm>
            <a:off x="359228" y="615045"/>
            <a:ext cx="11691258" cy="1883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Slicer,</a:t>
            </a:r>
          </a:p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Scatter plot chart for compare two Features,</a:t>
            </a:r>
          </a:p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And Prediction show as table.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2709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07B7E-78ED-3234-AAC0-01DD6101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6F456-ECA7-9690-13DA-4A94984A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3FDF0-4751-33E5-C196-5FB2DF8FE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8" y="250371"/>
            <a:ext cx="11564964" cy="631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294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0023F-B35F-6BEA-7666-4AAD771CA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AB95E-A140-8842-5593-067F9CC2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3A6A88-5CE2-DDA0-507B-C75FFF44CA87}"/>
              </a:ext>
            </a:extLst>
          </p:cNvPr>
          <p:cNvSpPr/>
          <p:nvPr/>
        </p:nvSpPr>
        <p:spPr>
          <a:xfrm>
            <a:off x="402770" y="367837"/>
            <a:ext cx="7837715" cy="786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</a:t>
            </a:r>
            <a:r>
              <a:rPr lang="en-IN" sz="2800" b="1" dirty="0"/>
              <a:t>or Model Performance in Power BI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ED2A5-A8C9-528A-92B5-86134E64A64C}"/>
              </a:ext>
            </a:extLst>
          </p:cNvPr>
          <p:cNvSpPr txBox="1"/>
          <p:nvPr/>
        </p:nvSpPr>
        <p:spPr>
          <a:xfrm>
            <a:off x="1279070" y="1534886"/>
            <a:ext cx="9633859" cy="34163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/>
            <a:r>
              <a:rPr lang="en-US" sz="2000" b="1" dirty="0">
                <a:solidFill>
                  <a:schemeClr val="bg1"/>
                </a:solidFill>
              </a:rPr>
              <a:t>W</a:t>
            </a:r>
            <a:r>
              <a:rPr lang="en-IN" sz="2000" b="1" dirty="0">
                <a:solidFill>
                  <a:schemeClr val="bg1"/>
                </a:solidFill>
              </a:rPr>
              <a:t>rite a DAX Query for </a:t>
            </a:r>
            <a:r>
              <a:rPr lang="en-IN" sz="2000" b="1" dirty="0" err="1">
                <a:solidFill>
                  <a:schemeClr val="bg1"/>
                </a:solidFill>
              </a:rPr>
              <a:t>Matrics</a:t>
            </a:r>
            <a:r>
              <a:rPr lang="en-IN" sz="2000" b="1" dirty="0">
                <a:solidFill>
                  <a:schemeClr val="bg1"/>
                </a:solidFill>
              </a:rPr>
              <a:t>:</a:t>
            </a:r>
          </a:p>
          <a:p>
            <a:pPr lvl="0" fontAlgn="base"/>
            <a:endParaRPr lang="en-IN" sz="2000" b="1" dirty="0">
              <a:solidFill>
                <a:schemeClr val="bg1"/>
              </a:solidFill>
            </a:endParaRPr>
          </a:p>
          <a:p>
            <a:pPr fontAlgn="base"/>
            <a:r>
              <a:rPr lang="en-IN" sz="2000" b="1" dirty="0">
                <a:solidFill>
                  <a:schemeClr val="bg1"/>
                </a:solidFill>
              </a:rPr>
              <a:t>1. MSE =</a:t>
            </a:r>
            <a:r>
              <a:rPr lang="en-US" dirty="0"/>
              <a:t> POWER(AVERAGEX(Sheet1,(Sheet1[Profit]-Sheet1[Prediction])),2)</a:t>
            </a:r>
          </a:p>
          <a:p>
            <a:pPr lvl="0" fontAlgn="base"/>
            <a:endParaRPr lang="en-IN" sz="2000" b="1" dirty="0">
              <a:solidFill>
                <a:schemeClr val="bg1"/>
              </a:solidFill>
            </a:endParaRPr>
          </a:p>
          <a:p>
            <a:pPr fontAlgn="base"/>
            <a:r>
              <a:rPr lang="en-US" sz="2000" b="1" dirty="0">
                <a:solidFill>
                  <a:schemeClr val="bg1"/>
                </a:solidFill>
              </a:rPr>
              <a:t>2. R2 Score </a:t>
            </a:r>
            <a:r>
              <a:rPr lang="en-US" dirty="0"/>
              <a:t>= 1 - ([RSS]/[TSS])</a:t>
            </a:r>
            <a:br>
              <a:rPr lang="en-US" dirty="0"/>
            </a:br>
            <a:r>
              <a:rPr lang="en-US" dirty="0"/>
              <a:t>		   </a:t>
            </a:r>
            <a:r>
              <a:rPr lang="en-US" sz="2000" b="1" dirty="0">
                <a:solidFill>
                  <a:schemeClr val="bg1"/>
                </a:solidFill>
              </a:rPr>
              <a:t>RSS </a:t>
            </a:r>
            <a:r>
              <a:rPr lang="en-US" dirty="0"/>
              <a:t>= SUMX(Sheet1,POWER(Sheet1[Profit]-Sheet1[Prediction],2))</a:t>
            </a:r>
          </a:p>
          <a:p>
            <a:pPr fontAlgn="base"/>
            <a:r>
              <a:rPr lang="en-US" dirty="0"/>
              <a:t>		   </a:t>
            </a:r>
            <a:r>
              <a:rPr lang="en-US" sz="2000" b="1" dirty="0">
                <a:solidFill>
                  <a:schemeClr val="bg1"/>
                </a:solidFill>
              </a:rPr>
              <a:t>TSS</a:t>
            </a:r>
            <a:r>
              <a:rPr lang="en-US" dirty="0"/>
              <a:t> = SUMX(Sheet1,POWER(Sheet1[Profit]-AVERAGE(Sheet1[Profit]),2)) </a:t>
            </a:r>
          </a:p>
          <a:p>
            <a:pPr fontAlgn="base"/>
            <a:endParaRPr lang="en-US" dirty="0"/>
          </a:p>
          <a:p>
            <a:pPr fontAlgn="base"/>
            <a:r>
              <a:rPr lang="pt-BR" sz="2000" b="1" dirty="0">
                <a:solidFill>
                  <a:schemeClr val="bg1"/>
                </a:solidFill>
              </a:rPr>
              <a:t>3. Adjusted R² </a:t>
            </a:r>
            <a:r>
              <a:rPr lang="pt-BR" dirty="0"/>
              <a:t>= 1- (((1-[R2 Score])*([N]-1))/([N]-3-1))</a:t>
            </a:r>
          </a:p>
          <a:p>
            <a:pPr fontAlgn="base"/>
            <a:endParaRPr lang="pt-BR" dirty="0"/>
          </a:p>
          <a:p>
            <a:pPr fontAlgn="base"/>
            <a:r>
              <a:rPr lang="en-IN" sz="2000" b="1" dirty="0">
                <a:solidFill>
                  <a:schemeClr val="bg1"/>
                </a:solidFill>
              </a:rPr>
              <a:t>4. N</a:t>
            </a:r>
            <a:r>
              <a:rPr lang="en-IN" dirty="0"/>
              <a:t> = COUNT(Sheet1[Profit])</a:t>
            </a:r>
          </a:p>
        </p:txBody>
      </p:sp>
    </p:spTree>
    <p:extLst>
      <p:ext uri="{BB962C8B-B14F-4D97-AF65-F5344CB8AC3E}">
        <p14:creationId xmlns:p14="http://schemas.microsoft.com/office/powerpoint/2010/main" val="264687167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7ECDF-2B16-D732-3580-85F0956DF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47CB-D468-DC5A-A6D8-A6F6650D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48A9CC-48A5-1EAD-17DC-BF8B66A665F2}"/>
              </a:ext>
            </a:extLst>
          </p:cNvPr>
          <p:cNvSpPr/>
          <p:nvPr/>
        </p:nvSpPr>
        <p:spPr>
          <a:xfrm>
            <a:off x="402770" y="367837"/>
            <a:ext cx="7837715" cy="786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Business Suggestions Based on Dashboard Insights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52328-68DF-FC15-476A-1B6E5AE0E158}"/>
              </a:ext>
            </a:extLst>
          </p:cNvPr>
          <p:cNvSpPr txBox="1"/>
          <p:nvPr/>
        </p:nvSpPr>
        <p:spPr>
          <a:xfrm>
            <a:off x="402770" y="1447800"/>
            <a:ext cx="11081659" cy="501675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fontAlgn="base"/>
            <a:r>
              <a:rPr lang="en-IN" sz="2000" b="1" dirty="0">
                <a:solidFill>
                  <a:schemeClr val="bg1"/>
                </a:solidFill>
              </a:rPr>
              <a:t>1. Increase Investment in R&amp;D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R&amp;D Spend has the highest positive impact on profit. Businesses should consider increasing their R&amp;D budget to boost profitability.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lvl="0" fontAlgn="base"/>
            <a:r>
              <a:rPr lang="en-IN" sz="2000" b="1" dirty="0">
                <a:solidFill>
                  <a:schemeClr val="bg1"/>
                </a:solidFill>
              </a:rPr>
              <a:t>2. Reevaluate Administration Costs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The negative coefficient for Administration suggests it may not be contributing positively to profit. Optimize or reduce administrative expenses.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pPr lvl="0" fontAlgn="base"/>
            <a:r>
              <a:rPr lang="en-IN" sz="2000" b="1" dirty="0">
                <a:solidFill>
                  <a:schemeClr val="bg1"/>
                </a:solidFill>
              </a:rPr>
              <a:t>3. Enhance Marketing Strategy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Marketing Spend has a small positive impact. Reevaluate the effectiveness of current marketing strategies and focus on high-ROI campaigns.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lvl="0" fontAlgn="base"/>
            <a:r>
              <a:rPr lang="en-IN" sz="2000" b="1" dirty="0">
                <a:solidFill>
                  <a:schemeClr val="bg1"/>
                </a:solidFill>
              </a:rPr>
              <a:t>4. Focus on High-Performing States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New York contributes the highest portion of profit. Explore strategies to expand in similar high-performing regions.</a:t>
            </a:r>
          </a:p>
        </p:txBody>
      </p:sp>
    </p:spTree>
    <p:extLst>
      <p:ext uri="{BB962C8B-B14F-4D97-AF65-F5344CB8AC3E}">
        <p14:creationId xmlns:p14="http://schemas.microsoft.com/office/powerpoint/2010/main" val="1813294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844" y="-214651"/>
            <a:ext cx="9143999" cy="2162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36142-E893-722B-B5A0-B8201D7E6221}"/>
              </a:ext>
            </a:extLst>
          </p:cNvPr>
          <p:cNvSpPr txBox="1"/>
          <p:nvPr/>
        </p:nvSpPr>
        <p:spPr>
          <a:xfrm>
            <a:off x="1273629" y="2100178"/>
            <a:ext cx="9481457" cy="381642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IN" sz="2800" dirty="0"/>
              <a:t>1.  Get data from the database with the given credentials.</a:t>
            </a:r>
          </a:p>
          <a:p>
            <a:pPr lvl="0"/>
            <a:r>
              <a:rPr lang="en-IN" sz="2800" dirty="0"/>
              <a:t>2.  Perform Regression Analysis for the given data to identify 		how the money spent on Marketing, R&amp;D, and 	    	 		Administration is affecting the company’s Profit. Predict the 	Profit for the below-given input features.</a:t>
            </a:r>
          </a:p>
          <a:p>
            <a:pPr lvl="0"/>
            <a:r>
              <a:rPr lang="en-IN" sz="2800" dirty="0"/>
              <a:t>3.  Visualize the data using Tableau /Power BI and derive insights 	about all the features provided 	and give your 	inputs/suggestions to the company.</a:t>
            </a:r>
          </a:p>
          <a:p>
            <a:pPr lvl="0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E221-F580-A6CF-571C-0D02C674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66375-D75F-5C4B-C621-916D9E80A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08C7495-28D2-9D39-84BB-81F2A2862DB6}"/>
              </a:ext>
            </a:extLst>
          </p:cNvPr>
          <p:cNvSpPr/>
          <p:nvPr/>
        </p:nvSpPr>
        <p:spPr>
          <a:xfrm>
            <a:off x="424541" y="1055915"/>
            <a:ext cx="8610600" cy="17362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Regression Analysis with Excel  tool.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FFEED8-5295-B652-7DCA-C3C42367DBE2}"/>
              </a:ext>
            </a:extLst>
          </p:cNvPr>
          <p:cNvSpPr/>
          <p:nvPr/>
        </p:nvSpPr>
        <p:spPr>
          <a:xfrm>
            <a:off x="2471057" y="3505201"/>
            <a:ext cx="9481456" cy="22968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u="sng" dirty="0">
                <a:solidFill>
                  <a:schemeClr val="bg1"/>
                </a:solidFill>
              </a:rPr>
              <a:t>Equation of Model</a:t>
            </a:r>
          </a:p>
          <a:p>
            <a:pPr algn="ctr"/>
            <a:endParaRPr lang="en-US" sz="2800" b="1" u="sng" dirty="0">
              <a:solidFill>
                <a:schemeClr val="tx1"/>
              </a:solidFill>
            </a:endParaRPr>
          </a:p>
          <a:p>
            <a:pPr algn="ctr"/>
            <a:r>
              <a:rPr lang="en-US" sz="2800" b="1" u="sng" dirty="0">
                <a:solidFill>
                  <a:schemeClr val="tx1"/>
                </a:solidFill>
              </a:rPr>
              <a:t>Profit = (</a:t>
            </a:r>
            <a:r>
              <a:rPr lang="en-US" sz="2800" b="1" u="sng" dirty="0" err="1">
                <a:solidFill>
                  <a:schemeClr val="tx1"/>
                </a:solidFill>
              </a:rPr>
              <a:t>RD_Spend</a:t>
            </a:r>
            <a:r>
              <a:rPr lang="en-US" sz="2800" b="1" u="sng" dirty="0">
                <a:solidFill>
                  <a:schemeClr val="tx1"/>
                </a:solidFill>
              </a:rPr>
              <a:t>*0.8057) + (Administration*-0.0268) + (</a:t>
            </a:r>
            <a:r>
              <a:rPr lang="en-US" sz="2800" b="1" u="sng" dirty="0" err="1">
                <a:solidFill>
                  <a:schemeClr val="tx1"/>
                </a:solidFill>
              </a:rPr>
              <a:t>Marketing_Spend</a:t>
            </a:r>
            <a:r>
              <a:rPr lang="en-US" sz="2800" b="1" u="sng" dirty="0">
                <a:solidFill>
                  <a:schemeClr val="tx1"/>
                </a:solidFill>
              </a:rPr>
              <a:t>*0.0272) + 50122.1930</a:t>
            </a:r>
            <a:endParaRPr lang="en-IN" sz="28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709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283FC-C6E9-4598-A790-12AAD808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BE873-BAC6-F776-FFD1-263B5A8AD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8" y="511629"/>
            <a:ext cx="11211766" cy="58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0848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BDAA-90C9-4ABA-3F49-F63D805A5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A16B7-6F63-ADD7-4F4A-692416AD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AE94AF-442E-EB0C-6D9D-286A34F790FB}"/>
              </a:ext>
            </a:extLst>
          </p:cNvPr>
          <p:cNvSpPr/>
          <p:nvPr/>
        </p:nvSpPr>
        <p:spPr>
          <a:xfrm>
            <a:off x="936170" y="936794"/>
            <a:ext cx="4049487" cy="144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Intercept and Slope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136A7B3-E5A9-823A-C267-4115EAAD87F0}"/>
              </a:ext>
            </a:extLst>
          </p:cNvPr>
          <p:cNvSpPr/>
          <p:nvPr/>
        </p:nvSpPr>
        <p:spPr>
          <a:xfrm>
            <a:off x="7414698" y="4086209"/>
            <a:ext cx="4049487" cy="144779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Model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EE8B07-2941-DAAE-3178-EAFEA61FF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085" y="4009216"/>
            <a:ext cx="4582887" cy="2075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F24CF3-691F-C809-8339-3BDBE8F11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71" y="936794"/>
            <a:ext cx="4789715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596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EF5D-52EC-D418-52BE-80009854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32A2A-3FDE-0AA5-68DA-B487109C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567456-725D-9E69-2D8A-7AB4D1B2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556" y="3222171"/>
            <a:ext cx="7483929" cy="217419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A4E0B4-F51C-1E22-1728-69535C8DD352}"/>
              </a:ext>
            </a:extLst>
          </p:cNvPr>
          <p:cNvSpPr/>
          <p:nvPr/>
        </p:nvSpPr>
        <p:spPr>
          <a:xfrm>
            <a:off x="424541" y="1055915"/>
            <a:ext cx="7053945" cy="1164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Prediction With Given data.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2191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85F75-6BF1-8240-7F9E-3DCEE3EB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3A6A1-EAD9-139E-5460-C49E8CF3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B9E0907-6401-488D-C651-6C0771A8237D}"/>
              </a:ext>
            </a:extLst>
          </p:cNvPr>
          <p:cNvSpPr/>
          <p:nvPr/>
        </p:nvSpPr>
        <p:spPr>
          <a:xfrm>
            <a:off x="538742" y="1240973"/>
            <a:ext cx="7233658" cy="1643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Visualise in Power BI tool.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14BF1E-C289-21C6-9F85-9776D9878564}"/>
              </a:ext>
            </a:extLst>
          </p:cNvPr>
          <p:cNvSpPr/>
          <p:nvPr/>
        </p:nvSpPr>
        <p:spPr>
          <a:xfrm>
            <a:off x="4686199" y="4147458"/>
            <a:ext cx="7233658" cy="1273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u="sng" dirty="0">
                <a:solidFill>
                  <a:schemeClr val="tx1"/>
                </a:solidFill>
              </a:rPr>
              <a:t>With Interactive Matrix and Chart and table.</a:t>
            </a:r>
            <a:endParaRPr lang="en-IN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3953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CAC5-4B5A-7211-C1A0-31BD6213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00E5C-B903-F1C0-4EFD-6A98AA02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556AFF-D477-C1DE-B5E2-4DAB3C00A644}"/>
              </a:ext>
            </a:extLst>
          </p:cNvPr>
          <p:cNvSpPr/>
          <p:nvPr/>
        </p:nvSpPr>
        <p:spPr>
          <a:xfrm>
            <a:off x="326571" y="533400"/>
            <a:ext cx="5334001" cy="1164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Overall Metrics.</a:t>
            </a:r>
            <a:endParaRPr lang="en-IN" b="1" u="sng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80954-BAA8-994A-369C-BE6F002F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2" y="2568533"/>
            <a:ext cx="9895115" cy="14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24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E649E-70F5-C492-74DB-ADD7AE6B9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44DC0-3590-084F-8FA0-8236917C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32FBBB-3AE9-521B-CDF1-9D53C055E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431" y="772566"/>
            <a:ext cx="2343477" cy="568721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915543-0A88-EB3F-AEA7-001E458C27DC}"/>
              </a:ext>
            </a:extLst>
          </p:cNvPr>
          <p:cNvSpPr/>
          <p:nvPr/>
        </p:nvSpPr>
        <p:spPr>
          <a:xfrm>
            <a:off x="326571" y="533400"/>
            <a:ext cx="5334001" cy="1164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u="sng" dirty="0">
                <a:solidFill>
                  <a:schemeClr val="tx1"/>
                </a:solidFill>
              </a:rPr>
              <a:t>Model Performance Information.</a:t>
            </a:r>
            <a:endParaRPr lang="en-IN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7397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428</TotalTime>
  <Words>448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Calibri</vt:lpstr>
      <vt:lpstr>Calibri Light</vt:lpstr>
      <vt:lpstr>Retrospect</vt:lpstr>
      <vt:lpstr>Predictive Analysis </vt:lpstr>
      <vt:lpstr>Goal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alpeshakoliya2002@outlook.com</dc:creator>
  <cp:lastModifiedBy>alpeshakoliya2002@outlook.com</cp:lastModifiedBy>
  <cp:revision>7</cp:revision>
  <dcterms:created xsi:type="dcterms:W3CDTF">2025-06-11T03:09:40Z</dcterms:created>
  <dcterms:modified xsi:type="dcterms:W3CDTF">2025-06-16T10:16:35Z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