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6" r:id="rId10"/>
    <p:sldId id="267" r:id="rId11"/>
    <p:sldId id="262" r:id="rId13"/>
    <p:sldId id="263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/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/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/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/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/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/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/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/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anose="030F0702030302020204" pitchFamily="66" charset="0"/>
                <a:sym typeface="+mn-ea"/>
              </a:rPr>
              <a:t>All </a:t>
            </a:r>
            <a:r>
              <a:rPr smtClean="0">
                <a:latin typeface="Comic Sans MS" panose="030F0702030302020204" pitchFamily="66" charset="0"/>
                <a:sym typeface="+mn-ea"/>
              </a:rPr>
              <a:t>supporting items</a:t>
            </a:r>
            <a:r>
              <a:rPr lang="en-US" dirty="0" smtClean="0">
                <a:latin typeface="Comic Sans MS" panose="030F0702030302020204" pitchFamily="66" charset="0"/>
                <a:sym typeface="+mn-ea"/>
              </a:rPr>
              <a:t> in that attachment.</a:t>
            </a:r>
            <a:endParaRPr lang="en-US" dirty="0" smtClean="0">
              <a:latin typeface="Comic Sans MS" panose="030F0702030302020204" pitchFamily="66" charset="0"/>
              <a:sym typeface="+mn-ea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1995814"/>
            <a:ext cx="4134600" cy="203962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Age distributions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Number of bike purchases in 3 years / percentages purchases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Job industry category.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Wealth segments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Bike Purchased by customers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Customers are located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sp>
        <p:nvSpPr>
          <p:cNvPr id="2" name="Shape 72"/>
          <p:cNvSpPr/>
          <p:nvPr/>
        </p:nvSpPr>
        <p:spPr>
          <a:xfrm>
            <a:off x="205025" y="120394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Customers A</a:t>
            </a: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nalysis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Customers’ age distribution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05025" y="1926599"/>
            <a:ext cx="4134600" cy="318198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dirty="0" smtClean="0">
                <a:latin typeface="Comic Sans MS" panose="030F0702030302020204" pitchFamily="66" charset="0"/>
                <a:sym typeface="Arial" panose="020B0604020202020204"/>
              </a:rPr>
              <a:t>As we can see, mostly our new customers are between 25 to 48 years old.</a:t>
            </a:r>
            <a:endParaRPr lang="en-US" dirty="0" smtClean="0">
              <a:latin typeface="Comic Sans MS" panose="030F0702030302020204" pitchFamily="66" charset="0"/>
              <a:sym typeface="Arial" panose="020B0604020202020204"/>
            </a:endParaRPr>
          </a:p>
          <a:p>
            <a:pPr marL="285750" indent="-285750" algn="just">
              <a:lnSpc>
                <a:spcPct val="100000"/>
              </a:lnSpc>
              <a:buFont typeface="Wingdings" panose="05000000000000000000" charset="0"/>
              <a:buChar char="v"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285750" indent="-28575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dirty="0" smtClean="0">
                <a:latin typeface="Comic Sans MS" panose="030F0702030302020204" pitchFamily="66" charset="0"/>
                <a:sym typeface="+mn-ea"/>
              </a:rPr>
              <a:t>Number of customers from 48 to 59 years old has big drops on percentages.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285750" indent="-285750" algn="just">
              <a:lnSpc>
                <a:spcPct val="100000"/>
              </a:lnSpc>
              <a:buFont typeface="Wingdings" panose="05000000000000000000" charset="0"/>
              <a:buChar char="v"/>
            </a:pPr>
            <a:endParaRPr lang="en-US" dirty="0" smtClean="0">
              <a:latin typeface="Comic Sans MS" panose="030F0702030302020204" pitchFamily="66" charset="0"/>
              <a:sym typeface="Arial" panose="020B0604020202020204"/>
            </a:endParaRPr>
          </a:p>
          <a:p>
            <a:pPr marL="285750" indent="-28575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dirty="0" smtClean="0">
                <a:latin typeface="Comic Sans MS" panose="030F0702030302020204" pitchFamily="66" charset="0"/>
                <a:sym typeface="Arial" panose="020B0604020202020204"/>
              </a:rPr>
              <a:t>There is a slightly increase in number of customers over 59 years old in term of percentages</a:t>
            </a:r>
            <a:endParaRPr lang="en-US" dirty="0" smtClean="0">
              <a:latin typeface="Comic Sans MS" panose="030F0702030302020204" pitchFamily="66" charset="0"/>
              <a:sym typeface="Arial" panose="020B0604020202020204"/>
            </a:endParaRPr>
          </a:p>
          <a:p>
            <a:pPr marL="285750" indent="-285750" algn="just">
              <a:lnSpc>
                <a:spcPct val="100000"/>
              </a:lnSpc>
              <a:buFont typeface="Wingdings" panose="05000000000000000000" charset="0"/>
              <a:buChar char="v"/>
            </a:pPr>
            <a:endParaRPr lang="en-US" dirty="0" smtClean="0">
              <a:latin typeface="Comic Sans MS" panose="030F0702030302020204" pitchFamily="66" charset="0"/>
              <a:sym typeface="Arial" panose="020B0604020202020204"/>
            </a:endParaRPr>
          </a:p>
          <a:p>
            <a:pPr marL="285750" indent="-28575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dirty="0" smtClean="0">
                <a:latin typeface="Comic Sans MS" panose="030F0702030302020204" pitchFamily="66" charset="0"/>
                <a:sym typeface="+mn-ea"/>
              </a:rPr>
              <a:t>It looks like the percentages of under 25 years old not really change.</a:t>
            </a:r>
            <a:endParaRPr lang="en-US" dirty="0">
              <a:latin typeface="Comic Sans MS" panose="030F0702030302020204" pitchFamily="66" charset="0"/>
              <a:sym typeface="Arial" panose="020B0604020202020204"/>
            </a:endParaRP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</a:p>
        </p:txBody>
      </p:sp>
      <p:grpSp>
        <p:nvGrpSpPr>
          <p:cNvPr id="136" name="Shape 83"/>
          <p:cNvGrpSpPr/>
          <p:nvPr/>
        </p:nvGrpSpPr>
        <p:grpSpPr>
          <a:xfrm>
            <a:off x="4941570" y="882015"/>
            <a:ext cx="3862705" cy="4171315"/>
            <a:chOff x="-1" y="-1"/>
            <a:chExt cx="3800702" cy="2649302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126213"/>
              <a:ext cx="3800702" cy="396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/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4" name="Picture 3" descr="div pe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6190" y="882015"/>
            <a:ext cx="3628390" cy="2106930"/>
          </a:xfrm>
          <a:prstGeom prst="rect">
            <a:avLst/>
          </a:prstGeom>
        </p:spPr>
      </p:pic>
      <p:pic>
        <p:nvPicPr>
          <p:cNvPr id="5" name="Picture 4" descr="new div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75" y="2962910"/>
            <a:ext cx="3469005" cy="21456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863840" y="1146175"/>
            <a:ext cx="32766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old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921625" y="3213735"/>
            <a:ext cx="44577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New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105" y="858520"/>
            <a:ext cx="4278630" cy="8890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Bike or Bike related accessories purchases last 3 years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105" y="1747520"/>
            <a:ext cx="4198620" cy="257048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As we can see, our old customers  and New</a:t>
            </a: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 customers </a:t>
            </a: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mostly Female Purcheses Bike or Bike related accessories. 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But We can see new customers  as compare male also purcheses Bike or bike related accessories. 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So we should focus on advertises on Female customers than Male customers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/>
        </p:txBody>
      </p:sp>
      <p:grpSp>
        <p:nvGrpSpPr>
          <p:cNvPr id="145" name="Shape 92"/>
          <p:cNvGrpSpPr/>
          <p:nvPr/>
        </p:nvGrpSpPr>
        <p:grpSpPr>
          <a:xfrm>
            <a:off x="4483735" y="974090"/>
            <a:ext cx="4578350" cy="3927475"/>
            <a:chOff x="-1" y="-1"/>
            <a:chExt cx="4059111" cy="2649302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4059111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167343"/>
              <a:ext cx="3800702" cy="3146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/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3" name="Picture 2" descr="Nu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9020" y="929005"/>
            <a:ext cx="3982085" cy="2014855"/>
          </a:xfrm>
          <a:prstGeom prst="rect">
            <a:avLst/>
          </a:prstGeom>
        </p:spPr>
      </p:pic>
      <p:pic>
        <p:nvPicPr>
          <p:cNvPr id="4" name="Picture 3" descr="new nu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380" y="3075940"/>
            <a:ext cx="3909695" cy="19240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740015" y="3363595"/>
            <a:ext cx="902970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New Customers</a:t>
            </a:r>
            <a:endParaRPr kumimoji="0" lang="en-US" sz="9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51460" y="1059180"/>
            <a:ext cx="2963545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Job industry category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5" y="1689109"/>
            <a:ext cx="4134600" cy="150876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Mostly our new customers are on Finance industry and our Manufacturing customers are still on top 2.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The rest industries is still same 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/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2" name="Picture 1" descr="num job ind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5320" y="890905"/>
            <a:ext cx="3864610" cy="2009775"/>
          </a:xfrm>
          <a:prstGeom prst="rect">
            <a:avLst/>
          </a:prstGeom>
        </p:spPr>
      </p:pic>
      <p:pic>
        <p:nvPicPr>
          <p:cNvPr id="3" name="Picture 2" descr="New num job ind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58135"/>
            <a:ext cx="3843655" cy="22472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312795" y="3723640"/>
            <a:ext cx="99314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000">
                <a:sym typeface="Arial" panose="020B0604020202020204"/>
              </a:rPr>
              <a:t>New Customers</a:t>
            </a:r>
            <a:endParaRPr lang="en-US" sz="1000">
              <a:sym typeface="Arial" panose="020B06040202020202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data</a:t>
            </a: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51460" y="1059815"/>
            <a:ext cx="2963545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Wealth segments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105" y="1689100"/>
            <a:ext cx="3369310" cy="283591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In all ages, the number of Mass Customers is the highest so we should focus on this social class.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After that, we should focus on High Net Customer. 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Then Affluent Customers but mostly second and third quadrant</a:t>
            </a:r>
            <a:endParaRPr lang="en-US" dirty="0">
              <a:latin typeface="Comic Sans MS" panose="030F0702030302020204" pitchFamily="66" charset="0"/>
            </a:endParaRPr>
          </a:p>
          <a:p/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sz="1400"/>
              <a:t>  </a:t>
            </a:r>
            <a:r>
              <a:rPr sz="800"/>
              <a:t>     </a:t>
            </a:r>
            <a:r>
              <a:t>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3" name="Picture 2" descr="walth selg mee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6010" y="1419860"/>
            <a:ext cx="2783840" cy="3033395"/>
          </a:xfrm>
          <a:prstGeom prst="rect">
            <a:avLst/>
          </a:prstGeom>
        </p:spPr>
      </p:pic>
      <p:pic>
        <p:nvPicPr>
          <p:cNvPr id="4" name="Picture 3" descr="new custmer s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735" y="1408430"/>
            <a:ext cx="2559685" cy="30137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236460" y="988060"/>
            <a:ext cx="99314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000">
                <a:sym typeface="Arial" panose="020B0604020202020204"/>
              </a:rPr>
              <a:t>New Customers</a:t>
            </a:r>
            <a:endParaRPr lang="en-US" sz="1000">
              <a:sym typeface="Arial" panose="020B06040202020202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data</a:t>
            </a: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52095" y="988060"/>
            <a:ext cx="4519930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Bike Purchased by customers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sz="1400"/>
              <a:t>  </a:t>
            </a:r>
            <a:r>
              <a:rPr sz="800"/>
              <a:t>     </a:t>
            </a:r>
            <a:r>
              <a:t>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6" name="Picture 5" descr="Bra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8490" y="1131570"/>
            <a:ext cx="4345305" cy="3773170"/>
          </a:xfrm>
          <a:prstGeom prst="rect">
            <a:avLst/>
          </a:prstGeom>
        </p:spPr>
      </p:pic>
      <p:sp>
        <p:nvSpPr>
          <p:cNvPr id="8" name="Shape 100"/>
          <p:cNvSpPr/>
          <p:nvPr/>
        </p:nvSpPr>
        <p:spPr>
          <a:xfrm>
            <a:off x="205105" y="1689100"/>
            <a:ext cx="3673475" cy="177419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Wingdings" panose="05000000000000000000" charset="0"/>
              <a:buChar char="v"/>
            </a:pPr>
            <a:r>
              <a:rPr>
                <a:latin typeface="Comic Sans MS" panose="030F0702030302020204" pitchFamily="66" charset="0"/>
                <a:cs typeface="Comic Sans MS" panose="030F0702030302020204" pitchFamily="66" charset="0"/>
              </a:rPr>
              <a:t>We can see Number of Customers Purchased every Brand of Bikes and  Bike related accessories.</a:t>
            </a:r>
            <a:endParaRPr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 algn="just">
              <a:buFont typeface="Wingdings" panose="05000000000000000000" charset="0"/>
            </a:pPr>
            <a:endParaRPr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 marL="285750" indent="-285750" algn="just">
              <a:buFont typeface="Wingdings" panose="05000000000000000000" charset="0"/>
              <a:buChar char="v"/>
            </a:pPr>
            <a:r>
              <a:rPr>
                <a:latin typeface="Comic Sans MS" panose="030F0702030302020204" pitchFamily="66" charset="0"/>
                <a:cs typeface="Comic Sans MS" panose="030F0702030302020204" pitchFamily="66" charset="0"/>
              </a:rPr>
              <a:t>So we can Promote or marketing all brand equally</a:t>
            </a:r>
            <a:r>
              <a:rPr lang="en-US">
                <a:latin typeface="Comic Sans MS" panose="030F0702030302020204" pitchFamily="66" charset="0"/>
                <a:cs typeface="Comic Sans MS" panose="030F0702030302020204" pitchFamily="66" charset="0"/>
              </a:rPr>
              <a:t>.</a:t>
            </a:r>
            <a:endParaRPr lang="en-US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52095" y="915670"/>
            <a:ext cx="4519930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Customers are located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</a:t>
            </a:r>
            <a:r>
              <a:t>     Note: </a:t>
            </a:r>
            <a:r>
              <a:rPr b="0"/>
              <a:t>The data and information in this document is reflective of a hypothetical situation and client. This document is to be used for KPMG Virtual Internship purposes only.</a:t>
            </a:r>
            <a:r>
              <a:rPr sz="1400" b="0"/>
              <a:t> </a:t>
            </a:r>
            <a:endParaRPr sz="1400" b="0"/>
          </a:p>
        </p:txBody>
      </p:sp>
      <p:sp>
        <p:nvSpPr>
          <p:cNvPr id="8" name="Shape 100"/>
          <p:cNvSpPr/>
          <p:nvPr/>
        </p:nvSpPr>
        <p:spPr>
          <a:xfrm>
            <a:off x="252095" y="1615440"/>
            <a:ext cx="3204210" cy="150876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Wingdings" panose="05000000000000000000" charset="0"/>
              <a:buChar char="v"/>
            </a:pPr>
            <a:r>
              <a:rPr lang="en-US">
                <a:latin typeface="Comic Sans MS" panose="030F0702030302020204" pitchFamily="66" charset="0"/>
                <a:cs typeface="Comic Sans MS" panose="030F0702030302020204" pitchFamily="66" charset="0"/>
              </a:rPr>
              <a:t>In this PPT not visualize well. We can  visualize geographical map where customers are located at PowerBI tool or any Visualization tool.</a:t>
            </a:r>
            <a:endParaRPr lang="en-US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pic>
        <p:nvPicPr>
          <p:cNvPr id="2" name="Picture 1" descr="Screenshot (145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3085" y="975995"/>
            <a:ext cx="4241165" cy="1956435"/>
          </a:xfrm>
          <a:prstGeom prst="rect">
            <a:avLst/>
          </a:prstGeom>
        </p:spPr>
      </p:pic>
      <p:pic>
        <p:nvPicPr>
          <p:cNvPr id="3" name="Picture 2" descr="Screenshot (145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15920" y="3075940"/>
            <a:ext cx="4504055" cy="19716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3929</Words>
  <Application>WPS Presentation</Application>
  <PresentationFormat/>
  <Paragraphs>117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Arial</vt:lpstr>
      <vt:lpstr>Open Sans Extrabold</vt:lpstr>
      <vt:lpstr>Segoe Print</vt:lpstr>
      <vt:lpstr>Open Sans Light</vt:lpstr>
      <vt:lpstr>Calibri</vt:lpstr>
      <vt:lpstr>Open Sans</vt:lpstr>
      <vt:lpstr>Comic Sans MS</vt:lpstr>
      <vt:lpstr>Times New Roman</vt:lpstr>
      <vt:lpstr>Wingdings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alpes</cp:lastModifiedBy>
  <cp:revision>5</cp:revision>
  <dcterms:created xsi:type="dcterms:W3CDTF">2021-05-16T18:47:00Z</dcterms:created>
  <dcterms:modified xsi:type="dcterms:W3CDTF">2021-05-16T19:39:26Z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