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sldIdLst>
    <p:sldId id="256" r:id="rId2"/>
    <p:sldId id="257" r:id="rId3"/>
    <p:sldId id="258" r:id="rId4"/>
    <p:sldId id="266" r:id="rId5"/>
    <p:sldId id="272" r:id="rId6"/>
    <p:sldId id="273" r:id="rId7"/>
    <p:sldId id="259" r:id="rId8"/>
    <p:sldId id="260" r:id="rId9"/>
    <p:sldId id="261" r:id="rId10"/>
    <p:sldId id="262" r:id="rId11"/>
    <p:sldId id="263" r:id="rId12"/>
    <p:sldId id="264" r:id="rId13"/>
    <p:sldId id="265" r:id="rId14"/>
    <p:sldId id="267" r:id="rId15"/>
    <p:sldId id="268" r:id="rId16"/>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D04007-999D-4967-AC4F-5A3572CA74E5}" v="190" dt="2022-10-14T05:58:42.4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snapToGrid="0">
      <p:cViewPr varScale="1">
        <p:scale>
          <a:sx n="79" d="100"/>
          <a:sy n="79" d="100"/>
        </p:scale>
        <p:origin x="198"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1524000" y="1122363"/>
            <a:ext cx="9144000" cy="2387600"/>
          </a:xfrm>
        </p:spPr>
        <p:txBody>
          <a:bodyPr anchor="b"/>
          <a:lstStyle>
            <a:lvl1pPr algn="ctr">
              <a:defRPr sz="6000"/>
            </a:lvl1pPr>
          </a:lstStyle>
          <a:p>
            <a:r>
              <a:rPr lang="tr-TR"/>
              <a:t>Asıl başlık stili için tıklatın</a:t>
            </a: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tıklatın</a:t>
            </a:r>
          </a:p>
        </p:txBody>
      </p:sp>
      <p:sp>
        <p:nvSpPr>
          <p:cNvPr id="4" name="Veri Yer Tutucusu 3"/>
          <p:cNvSpPr>
            <a:spLocks noGrp="1"/>
          </p:cNvSpPr>
          <p:nvPr>
            <p:ph type="dt" sz="half" idx="10"/>
          </p:nvPr>
        </p:nvSpPr>
        <p:spPr/>
        <p:txBody>
          <a:bodyPr/>
          <a:lstStyle/>
          <a:p>
            <a:fld id="{E2072480-10DA-4FB4-BEAE-2A1DEA90F248}" type="datetimeFigureOut">
              <a:rPr lang="tr-TR" smtClean="0"/>
              <a:t>5.08.2023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440994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5.08.2023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47874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5.08.2023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04856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5.08.2023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944319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831850" y="1709738"/>
            <a:ext cx="10515600" cy="2852737"/>
          </a:xfrm>
        </p:spPr>
        <p:txBody>
          <a:bodyPr anchor="b"/>
          <a:lstStyle>
            <a:lvl1pPr>
              <a:defRPr sz="6000"/>
            </a:lvl1pPr>
          </a:lstStyle>
          <a:p>
            <a:r>
              <a:rPr lang="tr-TR"/>
              <a:t>Asıl başlık stili için tıklatın</a:t>
            </a: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tıklatın</a:t>
            </a:r>
          </a:p>
        </p:txBody>
      </p:sp>
      <p:sp>
        <p:nvSpPr>
          <p:cNvPr id="4" name="Veri Yer Tutucusu 3"/>
          <p:cNvSpPr>
            <a:spLocks noGrp="1"/>
          </p:cNvSpPr>
          <p:nvPr>
            <p:ph type="dt" sz="half" idx="10"/>
          </p:nvPr>
        </p:nvSpPr>
        <p:spPr/>
        <p:txBody>
          <a:bodyPr/>
          <a:lstStyle/>
          <a:p>
            <a:fld id="{E2072480-10DA-4FB4-BEAE-2A1DEA90F248}" type="datetimeFigureOut">
              <a:rPr lang="tr-TR" smtClean="0"/>
              <a:t>5.08.2023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1196833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838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6172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p:cNvSpPr>
            <a:spLocks noGrp="1"/>
          </p:cNvSpPr>
          <p:nvPr>
            <p:ph type="dt" sz="half" idx="10"/>
          </p:nvPr>
        </p:nvSpPr>
        <p:spPr/>
        <p:txBody>
          <a:bodyPr/>
          <a:lstStyle/>
          <a:p>
            <a:fld id="{E2072480-10DA-4FB4-BEAE-2A1DEA90F248}" type="datetimeFigureOut">
              <a:rPr lang="tr-TR" smtClean="0"/>
              <a:t>5.08.2023</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652797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839788" y="365125"/>
            <a:ext cx="10515600" cy="1325563"/>
          </a:xfrm>
        </p:spPr>
        <p:txBody>
          <a:bodyPr/>
          <a:lstStyle/>
          <a:p>
            <a:r>
              <a:rPr lang="tr-TR"/>
              <a:t>Asıl başlık stili için tıklatın</a:t>
            </a: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İçerik Yer Tutucusu 3"/>
          <p:cNvSpPr>
            <a:spLocks noGrp="1"/>
          </p:cNvSpPr>
          <p:nvPr>
            <p:ph sz="half" idx="2"/>
          </p:nvPr>
        </p:nvSpPr>
        <p:spPr>
          <a:xfrm>
            <a:off x="839788" y="2505075"/>
            <a:ext cx="5157787"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İçerik Yer Tutucusu 5"/>
          <p:cNvSpPr>
            <a:spLocks noGrp="1"/>
          </p:cNvSpPr>
          <p:nvPr>
            <p:ph sz="quarter" idx="4"/>
          </p:nvPr>
        </p:nvSpPr>
        <p:spPr>
          <a:xfrm>
            <a:off x="6172200" y="2505075"/>
            <a:ext cx="5183188"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p:cNvSpPr>
            <a:spLocks noGrp="1"/>
          </p:cNvSpPr>
          <p:nvPr>
            <p:ph type="dt" sz="half" idx="10"/>
          </p:nvPr>
        </p:nvSpPr>
        <p:spPr/>
        <p:txBody>
          <a:bodyPr/>
          <a:lstStyle/>
          <a:p>
            <a:fld id="{E2072480-10DA-4FB4-BEAE-2A1DEA90F248}" type="datetimeFigureOut">
              <a:rPr lang="tr-TR" smtClean="0"/>
              <a:t>5.08.2023</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46744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Veri Yer Tutucusu 2"/>
          <p:cNvSpPr>
            <a:spLocks noGrp="1"/>
          </p:cNvSpPr>
          <p:nvPr>
            <p:ph type="dt" sz="half" idx="10"/>
          </p:nvPr>
        </p:nvSpPr>
        <p:spPr/>
        <p:txBody>
          <a:bodyPr/>
          <a:lstStyle/>
          <a:p>
            <a:fld id="{E2072480-10DA-4FB4-BEAE-2A1DEA90F248}" type="datetimeFigureOut">
              <a:rPr lang="tr-TR" smtClean="0"/>
              <a:t>5.08.2023</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2861482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E2072480-10DA-4FB4-BEAE-2A1DEA90F248}" type="datetimeFigureOut">
              <a:rPr lang="tr-TR" smtClean="0"/>
              <a:t>5.08.2023</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4199817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E2072480-10DA-4FB4-BEAE-2A1DEA90F248}" type="datetimeFigureOut">
              <a:rPr lang="tr-TR" smtClean="0"/>
              <a:t>5.08.2023</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2700913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E2072480-10DA-4FB4-BEAE-2A1DEA90F248}" type="datetimeFigureOut">
              <a:rPr lang="tr-TR" smtClean="0"/>
              <a:t>5.08.2023</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18175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 için tıklatın</a:t>
            </a: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072480-10DA-4FB4-BEAE-2A1DEA90F248}" type="datetimeFigureOut">
              <a:rPr lang="tr-TR" smtClean="0"/>
              <a:t>5.08.2023</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0A84BC-3F9E-4B08-9743-FC4E27FA5126}" type="slidenum">
              <a:rPr lang="tr-TR" smtClean="0"/>
              <a:t>‹#›</a:t>
            </a:fld>
            <a:endParaRPr lang="tr-TR"/>
          </a:p>
        </p:txBody>
      </p:sp>
    </p:spTree>
    <p:extLst>
      <p:ext uri="{BB962C8B-B14F-4D97-AF65-F5344CB8AC3E}">
        <p14:creationId xmlns:p14="http://schemas.microsoft.com/office/powerpoint/2010/main" val="3712468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netflixtechblog.com/embracing-the-differences-inside-the-netflix-api-redesign-15fd8b3dc49d" TargetMode="External"/><Relationship Id="rId2" Type="http://schemas.openxmlformats.org/officeDocument/2006/relationships/hyperlink" Target="https://github.com/Netflix/zuul"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aws.amazon.com/what-is-cloud-computin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getambassador.io/docs/latest/topics/concepts/microservices-api-gateway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p:txBody>
          <a:bodyPr>
            <a:normAutofit fontScale="90000"/>
          </a:bodyPr>
          <a:lstStyle/>
          <a:p>
            <a:r>
              <a:rPr lang="tr-TR" b="1" dirty="0" err="1"/>
              <a:t>Microservices</a:t>
            </a:r>
            <a:r>
              <a:rPr lang="tr-TR" b="1" dirty="0"/>
              <a:t> Design — API Gateway </a:t>
            </a:r>
            <a:r>
              <a:rPr lang="tr-TR" b="1" dirty="0" err="1"/>
              <a:t>Pattern</a:t>
            </a:r>
            <a:endParaRPr lang="tr-TR" dirty="0" err="1"/>
          </a:p>
          <a:p>
            <a:r>
              <a:rPr lang="tr-TR" dirty="0">
                <a:cs typeface="Calibri Light"/>
              </a:rPr>
              <a:t>(</a:t>
            </a:r>
            <a:r>
              <a:rPr lang="tr-TR" dirty="0" err="1">
                <a:cs typeface="Calibri Light"/>
              </a:rPr>
              <a:t>Ocelot</a:t>
            </a:r>
            <a:r>
              <a:rPr lang="tr-TR" dirty="0">
                <a:cs typeface="Calibri Light"/>
              </a:rPr>
              <a:t>)</a:t>
            </a:r>
          </a:p>
        </p:txBody>
      </p:sp>
      <p:sp>
        <p:nvSpPr>
          <p:cNvPr id="3" name="Alt Başlık 2"/>
          <p:cNvSpPr>
            <a:spLocks noGrp="1"/>
          </p:cNvSpPr>
          <p:nvPr>
            <p:ph type="subTitle" idx="1"/>
          </p:nvPr>
        </p:nvSpPr>
        <p:spPr/>
        <p:txBody>
          <a:bodyPr/>
          <a:lstStyle/>
          <a:p>
            <a:endParaRPr lang="tr-TR"/>
          </a:p>
        </p:txBody>
      </p:sp>
    </p:spTree>
    <p:extLst>
      <p:ext uri="{BB962C8B-B14F-4D97-AF65-F5344CB8AC3E}">
        <p14:creationId xmlns:p14="http://schemas.microsoft.com/office/powerpoint/2010/main" val="1674425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xmlns="" id="{E2EC3C88-99B7-870D-78D1-F7C4B67A74BE}"/>
              </a:ext>
            </a:extLst>
          </p:cNvPr>
          <p:cNvSpPr>
            <a:spLocks noGrp="1"/>
          </p:cNvSpPr>
          <p:nvPr>
            <p:ph idx="1"/>
          </p:nvPr>
        </p:nvSpPr>
        <p:spPr>
          <a:xfrm>
            <a:off x="154642" y="155949"/>
            <a:ext cx="11804275" cy="6570102"/>
          </a:xfrm>
        </p:spPr>
        <p:txBody>
          <a:bodyPr vert="horz" lIns="91440" tIns="45720" rIns="91440" bIns="45720" rtlCol="0" anchor="t">
            <a:normAutofit/>
          </a:bodyPr>
          <a:lstStyle/>
          <a:p>
            <a:pPr>
              <a:buNone/>
            </a:pPr>
            <a:r>
              <a:rPr lang="tr-TR" sz="2400" b="1" dirty="0"/>
              <a:t>Önemli API Gateway Örnekleri</a:t>
            </a:r>
            <a:endParaRPr lang="tr-TR" sz="2400" dirty="0">
              <a:cs typeface="Calibri"/>
            </a:endParaRPr>
          </a:p>
          <a:p>
            <a:pPr>
              <a:buNone/>
            </a:pPr>
            <a:r>
              <a:rPr lang="tr-TR" sz="2400" b="1" dirty="0"/>
              <a:t>Netflix API Gateway: </a:t>
            </a:r>
            <a:r>
              <a:rPr lang="tr-TR" sz="2400" b="1" u="sng" dirty="0">
                <a:hlinkClick r:id="rId2"/>
              </a:rPr>
              <a:t>Zuul</a:t>
            </a:r>
            <a:endParaRPr lang="tr-TR" sz="2400">
              <a:cs typeface="Calibri"/>
            </a:endParaRPr>
          </a:p>
          <a:p>
            <a:pPr>
              <a:buNone/>
            </a:pPr>
            <a:r>
              <a:rPr lang="tr-TR" sz="2400" dirty="0">
                <a:ea typeface="+mn-lt"/>
                <a:cs typeface="+mn-lt"/>
              </a:rPr>
              <a:t>1000'den fazla farklı cihaz türünde (televizyonlar, set‑top </a:t>
            </a:r>
            <a:r>
              <a:rPr lang="tr-TR" sz="2400" dirty="0" err="1">
                <a:ea typeface="+mn-lt"/>
                <a:cs typeface="+mn-lt"/>
              </a:rPr>
              <a:t>boxes</a:t>
            </a:r>
            <a:r>
              <a:rPr lang="tr-TR" sz="2400" dirty="0">
                <a:ea typeface="+mn-lt"/>
                <a:cs typeface="+mn-lt"/>
              </a:rPr>
              <a:t>, akıllı telefonlar, oyun sistemleri, tabletler vb.) sunulan ve yoğun saatlerde saniyede 50.000'den fazla istek sağlayan </a:t>
            </a:r>
            <a:r>
              <a:rPr lang="tr-TR" sz="2400" u="sng" dirty="0">
                <a:ea typeface="+mn-lt"/>
                <a:cs typeface="+mn-lt"/>
                <a:hlinkClick r:id="rId3"/>
              </a:rPr>
              <a:t>Netflix</a:t>
            </a:r>
            <a:r>
              <a:rPr lang="tr-TR" sz="2400" dirty="0">
                <a:ea typeface="+mn-lt"/>
                <a:cs typeface="+mn-lt"/>
              </a:rPr>
              <a:t> yayın hizmeti, </a:t>
            </a:r>
            <a:r>
              <a:rPr lang="tr-TR" sz="2400" dirty="0" err="1">
                <a:ea typeface="+mn-lt"/>
                <a:cs typeface="+mn-lt"/>
              </a:rPr>
              <a:t>OSFA’da</a:t>
            </a:r>
            <a:r>
              <a:rPr lang="tr-TR" sz="2400" dirty="0">
                <a:ea typeface="+mn-lt"/>
                <a:cs typeface="+mn-lt"/>
              </a:rPr>
              <a:t> (</a:t>
            </a:r>
            <a:r>
              <a:rPr lang="tr-TR" sz="2400" dirty="0" err="1">
                <a:ea typeface="+mn-lt"/>
                <a:cs typeface="+mn-lt"/>
              </a:rPr>
              <a:t>one</a:t>
            </a:r>
            <a:r>
              <a:rPr lang="tr-TR" sz="2400" dirty="0">
                <a:ea typeface="+mn-lt"/>
                <a:cs typeface="+mn-lt"/>
              </a:rPr>
              <a:t>-size-</a:t>
            </a:r>
            <a:r>
              <a:rPr lang="tr-TR" sz="2400" dirty="0" err="1">
                <a:ea typeface="+mn-lt"/>
                <a:cs typeface="+mn-lt"/>
              </a:rPr>
              <a:t>fits</a:t>
            </a:r>
            <a:r>
              <a:rPr lang="tr-TR" sz="2400" dirty="0">
                <a:ea typeface="+mn-lt"/>
                <a:cs typeface="+mn-lt"/>
              </a:rPr>
              <a:t>-</a:t>
            </a:r>
            <a:r>
              <a:rPr lang="tr-TR" sz="2400" dirty="0" err="1">
                <a:ea typeface="+mn-lt"/>
                <a:cs typeface="+mn-lt"/>
              </a:rPr>
              <a:t>all</a:t>
            </a:r>
            <a:r>
              <a:rPr lang="tr-TR" sz="2400" dirty="0">
                <a:ea typeface="+mn-lt"/>
                <a:cs typeface="+mn-lt"/>
              </a:rPr>
              <a:t>) REST API yaklaşımı ve her cihaz için özel olarak hazırlanmış API Gateway kullandı.</a:t>
            </a:r>
            <a:endParaRPr lang="tr-TR" sz="2400" dirty="0">
              <a:cs typeface="Calibri"/>
            </a:endParaRPr>
          </a:p>
          <a:p>
            <a:pPr>
              <a:buNone/>
            </a:pPr>
            <a:r>
              <a:rPr lang="tr-TR" sz="2400" dirty="0">
                <a:ea typeface="+mn-lt"/>
                <a:cs typeface="+mn-lt"/>
              </a:rPr>
              <a:t>Netflix’teki </a:t>
            </a:r>
            <a:r>
              <a:rPr lang="tr-TR" sz="2400" dirty="0" err="1">
                <a:ea typeface="+mn-lt"/>
                <a:cs typeface="+mn-lt"/>
              </a:rPr>
              <a:t>Zuul</a:t>
            </a:r>
            <a:r>
              <a:rPr lang="tr-TR" sz="2400" dirty="0">
                <a:ea typeface="+mn-lt"/>
                <a:cs typeface="+mn-lt"/>
              </a:rPr>
              <a:t> 2, Netflix’in bulut altyapısına gelen tüm istekler için ön kapıdır. </a:t>
            </a:r>
            <a:r>
              <a:rPr lang="tr-TR" sz="2400" dirty="0" err="1">
                <a:ea typeface="+mn-lt"/>
                <a:cs typeface="+mn-lt"/>
              </a:rPr>
              <a:t>Zuul</a:t>
            </a:r>
            <a:r>
              <a:rPr lang="tr-TR" sz="2400" dirty="0">
                <a:ea typeface="+mn-lt"/>
                <a:cs typeface="+mn-lt"/>
              </a:rPr>
              <a:t> 2, ağ geçidimizin Netflix’in bulut sistemlerini işlemesine, yönlendirmesine ve korumasına olanak tanıyan mimariyi ve özellikleri önemli ölçüde iyileştirir ve 125 milyon üyemizin mümkün olan en iyi deneyimi sağlamasına yardımcı olur.</a:t>
            </a:r>
            <a:endParaRPr lang="tr-TR" sz="2400" dirty="0"/>
          </a:p>
          <a:p>
            <a:pPr marL="0" indent="0">
              <a:buNone/>
            </a:pPr>
            <a:endParaRPr lang="tr-TR" dirty="0">
              <a:cs typeface="Calibri" panose="020F0502020204030204"/>
            </a:endParaRPr>
          </a:p>
        </p:txBody>
      </p:sp>
      <p:pic>
        <p:nvPicPr>
          <p:cNvPr id="2" name="Resim 3">
            <a:extLst>
              <a:ext uri="{FF2B5EF4-FFF2-40B4-BE49-F238E27FC236}">
                <a16:creationId xmlns:a16="http://schemas.microsoft.com/office/drawing/2014/main" xmlns="" id="{66288CB2-5700-D3BB-BA1D-81F3691268D5}"/>
              </a:ext>
            </a:extLst>
          </p:cNvPr>
          <p:cNvPicPr>
            <a:picLocks noChangeAspect="1"/>
          </p:cNvPicPr>
          <p:nvPr/>
        </p:nvPicPr>
        <p:blipFill>
          <a:blip r:embed="rId4"/>
          <a:stretch>
            <a:fillRect/>
          </a:stretch>
        </p:blipFill>
        <p:spPr>
          <a:xfrm>
            <a:off x="1920815" y="3929844"/>
            <a:ext cx="6783237" cy="2837066"/>
          </a:xfrm>
          <a:prstGeom prst="rect">
            <a:avLst/>
          </a:prstGeom>
        </p:spPr>
      </p:pic>
    </p:spTree>
    <p:extLst>
      <p:ext uri="{BB962C8B-B14F-4D97-AF65-F5344CB8AC3E}">
        <p14:creationId xmlns:p14="http://schemas.microsoft.com/office/powerpoint/2010/main" val="1573599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xmlns="" id="{E2EC3C88-99B7-870D-78D1-F7C4B67A74BE}"/>
              </a:ext>
            </a:extLst>
          </p:cNvPr>
          <p:cNvSpPr>
            <a:spLocks noGrp="1"/>
          </p:cNvSpPr>
          <p:nvPr>
            <p:ph idx="1"/>
          </p:nvPr>
        </p:nvSpPr>
        <p:spPr>
          <a:xfrm>
            <a:off x="154642" y="155949"/>
            <a:ext cx="11804275" cy="6570102"/>
          </a:xfrm>
        </p:spPr>
        <p:txBody>
          <a:bodyPr vert="horz" lIns="91440" tIns="45720" rIns="91440" bIns="45720" rtlCol="0" anchor="t">
            <a:normAutofit/>
          </a:bodyPr>
          <a:lstStyle/>
          <a:p>
            <a:pPr>
              <a:buNone/>
            </a:pPr>
            <a:r>
              <a:rPr lang="tr-TR" b="1" dirty="0"/>
              <a:t>Amazon API Gateway</a:t>
            </a:r>
            <a:endParaRPr lang="tr-TR" dirty="0"/>
          </a:p>
          <a:p>
            <a:pPr>
              <a:buNone/>
            </a:pPr>
            <a:r>
              <a:rPr lang="tr-TR" dirty="0">
                <a:ea typeface="+mn-lt"/>
                <a:cs typeface="+mn-lt"/>
              </a:rPr>
              <a:t>AWS, geliştiricilerin AWS veya diğer web hizmetlerinin yanı sıra </a:t>
            </a:r>
            <a:r>
              <a:rPr lang="tr-TR" u="sng" dirty="0">
                <a:ea typeface="+mn-lt"/>
                <a:cs typeface="+mn-lt"/>
                <a:hlinkClick r:id="rId2"/>
              </a:rPr>
              <a:t>AWS Cloud’da</a:t>
            </a:r>
            <a:r>
              <a:rPr lang="tr-TR" dirty="0">
                <a:ea typeface="+mn-lt"/>
                <a:cs typeface="+mn-lt"/>
              </a:rPr>
              <a:t> depolanan verilere erişen </a:t>
            </a:r>
            <a:r>
              <a:rPr lang="tr-TR" dirty="0" err="1">
                <a:ea typeface="+mn-lt"/>
                <a:cs typeface="+mn-lt"/>
              </a:rPr>
              <a:t>API’ler</a:t>
            </a:r>
            <a:r>
              <a:rPr lang="tr-TR" dirty="0">
                <a:ea typeface="+mn-lt"/>
                <a:cs typeface="+mn-lt"/>
              </a:rPr>
              <a:t> oluşturabileceği REST, HTTP ve </a:t>
            </a:r>
            <a:r>
              <a:rPr lang="tr-TR" dirty="0" err="1">
                <a:ea typeface="+mn-lt"/>
                <a:cs typeface="+mn-lt"/>
              </a:rPr>
              <a:t>WebSocket</a:t>
            </a:r>
            <a:r>
              <a:rPr lang="tr-TR" dirty="0">
                <a:ea typeface="+mn-lt"/>
                <a:cs typeface="+mn-lt"/>
              </a:rPr>
              <a:t> oluşturmak, yayınlamak, sürdürmek, izlemek ve güvenli hale getirmek için tam olarak yönetilen hizmet sağlar .</a:t>
            </a:r>
            <a:endParaRPr lang="tr-TR" dirty="0"/>
          </a:p>
          <a:p>
            <a:pPr>
              <a:buNone/>
            </a:pPr>
            <a:endParaRPr lang="tr-TR" dirty="0">
              <a:cs typeface="Calibri" panose="020F0502020204030204"/>
            </a:endParaRPr>
          </a:p>
          <a:p>
            <a:pPr marL="0" indent="0">
              <a:buNone/>
            </a:pPr>
            <a:endParaRPr lang="tr-TR" dirty="0">
              <a:cs typeface="Calibri" panose="020F0502020204030204"/>
            </a:endParaRPr>
          </a:p>
        </p:txBody>
      </p:sp>
      <p:pic>
        <p:nvPicPr>
          <p:cNvPr id="2" name="Resim 3">
            <a:extLst>
              <a:ext uri="{FF2B5EF4-FFF2-40B4-BE49-F238E27FC236}">
                <a16:creationId xmlns:a16="http://schemas.microsoft.com/office/drawing/2014/main" xmlns="" id="{1E81C7CB-266A-83CD-EB8F-84CFC030C545}"/>
              </a:ext>
            </a:extLst>
          </p:cNvPr>
          <p:cNvPicPr>
            <a:picLocks noChangeAspect="1"/>
          </p:cNvPicPr>
          <p:nvPr/>
        </p:nvPicPr>
        <p:blipFill>
          <a:blip r:embed="rId3"/>
          <a:stretch>
            <a:fillRect/>
          </a:stretch>
        </p:blipFill>
        <p:spPr>
          <a:xfrm>
            <a:off x="569343" y="2321908"/>
            <a:ext cx="10780141" cy="4385164"/>
          </a:xfrm>
          <a:prstGeom prst="rect">
            <a:avLst/>
          </a:prstGeom>
        </p:spPr>
      </p:pic>
    </p:spTree>
    <p:extLst>
      <p:ext uri="{BB962C8B-B14F-4D97-AF65-F5344CB8AC3E}">
        <p14:creationId xmlns:p14="http://schemas.microsoft.com/office/powerpoint/2010/main" val="600797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xmlns="" id="{E2EC3C88-99B7-870D-78D1-F7C4B67A74BE}"/>
              </a:ext>
            </a:extLst>
          </p:cNvPr>
          <p:cNvSpPr>
            <a:spLocks noGrp="1"/>
          </p:cNvSpPr>
          <p:nvPr>
            <p:ph idx="1"/>
          </p:nvPr>
        </p:nvSpPr>
        <p:spPr>
          <a:xfrm>
            <a:off x="154642" y="155949"/>
            <a:ext cx="11804275" cy="6570102"/>
          </a:xfrm>
        </p:spPr>
        <p:txBody>
          <a:bodyPr vert="horz" lIns="91440" tIns="45720" rIns="91440" bIns="45720" rtlCol="0" anchor="t">
            <a:normAutofit/>
          </a:bodyPr>
          <a:lstStyle/>
          <a:p>
            <a:pPr>
              <a:buNone/>
            </a:pPr>
            <a:r>
              <a:rPr lang="tr-TR" b="1" dirty="0"/>
              <a:t>Kong API Gateway</a:t>
            </a:r>
            <a:endParaRPr lang="tr-TR" dirty="0"/>
          </a:p>
          <a:p>
            <a:pPr>
              <a:buNone/>
            </a:pPr>
            <a:r>
              <a:rPr lang="tr-TR" dirty="0">
                <a:ea typeface="+mn-lt"/>
                <a:cs typeface="+mn-lt"/>
              </a:rPr>
              <a:t>Kong Gateway, </a:t>
            </a:r>
            <a:r>
              <a:rPr lang="tr-TR" dirty="0" err="1">
                <a:ea typeface="+mn-lt"/>
                <a:cs typeface="+mn-lt"/>
              </a:rPr>
              <a:t>microservice’ler</a:t>
            </a:r>
            <a:r>
              <a:rPr lang="tr-TR" dirty="0">
                <a:ea typeface="+mn-lt"/>
                <a:cs typeface="+mn-lt"/>
              </a:rPr>
              <a:t> için optimize edilmiş, benzersiz gecikme performansı ve ölçeklenebilirlik sunan açık kaynaklı, hafif bir API ağ geçididir. Sadece temel bilgileri istiyorsanız, bu seçenek sizin için çalışacaktır. Daha fazla düğüm eklenerek yatay olarak kolayca ölçeklenebilir. Çok düşük gecikme süresiyle büyük ve değişken iş yüklerini destekler.</a:t>
            </a:r>
            <a:endParaRPr lang="tr-TR" dirty="0"/>
          </a:p>
          <a:p>
            <a:pPr marL="0" indent="0">
              <a:buNone/>
            </a:pPr>
            <a:endParaRPr lang="tr-TR" dirty="0">
              <a:cs typeface="Calibri" panose="020F0502020204030204"/>
            </a:endParaRPr>
          </a:p>
        </p:txBody>
      </p:sp>
      <p:pic>
        <p:nvPicPr>
          <p:cNvPr id="2" name="Resim 3">
            <a:extLst>
              <a:ext uri="{FF2B5EF4-FFF2-40B4-BE49-F238E27FC236}">
                <a16:creationId xmlns:a16="http://schemas.microsoft.com/office/drawing/2014/main" xmlns="" id="{2CAFFF3A-FCEC-126C-98A7-09A2799F1CDF}"/>
              </a:ext>
            </a:extLst>
          </p:cNvPr>
          <p:cNvPicPr>
            <a:picLocks noChangeAspect="1"/>
          </p:cNvPicPr>
          <p:nvPr/>
        </p:nvPicPr>
        <p:blipFill>
          <a:blip r:embed="rId2"/>
          <a:stretch>
            <a:fillRect/>
          </a:stretch>
        </p:blipFill>
        <p:spPr>
          <a:xfrm>
            <a:off x="468702" y="2698595"/>
            <a:ext cx="10420707" cy="3861829"/>
          </a:xfrm>
          <a:prstGeom prst="rect">
            <a:avLst/>
          </a:prstGeom>
        </p:spPr>
      </p:pic>
    </p:spTree>
    <p:extLst>
      <p:ext uri="{BB962C8B-B14F-4D97-AF65-F5344CB8AC3E}">
        <p14:creationId xmlns:p14="http://schemas.microsoft.com/office/powerpoint/2010/main" val="2178593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xmlns="" id="{E2EC3C88-99B7-870D-78D1-F7C4B67A74BE}"/>
              </a:ext>
            </a:extLst>
          </p:cNvPr>
          <p:cNvSpPr>
            <a:spLocks noGrp="1"/>
          </p:cNvSpPr>
          <p:nvPr>
            <p:ph idx="1"/>
          </p:nvPr>
        </p:nvSpPr>
        <p:spPr>
          <a:xfrm>
            <a:off x="154642" y="155949"/>
            <a:ext cx="11804275" cy="6570102"/>
          </a:xfrm>
        </p:spPr>
        <p:txBody>
          <a:bodyPr vert="horz" lIns="91440" tIns="45720" rIns="91440" bIns="45720" rtlCol="0" anchor="t">
            <a:normAutofit lnSpcReduction="10000"/>
          </a:bodyPr>
          <a:lstStyle/>
          <a:p>
            <a:pPr>
              <a:buNone/>
            </a:pPr>
            <a:r>
              <a:rPr lang="tr-TR" b="1" dirty="0">
                <a:ea typeface="+mn-lt"/>
                <a:cs typeface="+mn-lt"/>
              </a:rPr>
              <a:t>OCELOT NEDİR </a:t>
            </a:r>
            <a:endParaRPr lang="tr-TR"/>
          </a:p>
          <a:p>
            <a:pPr>
              <a:buNone/>
            </a:pPr>
            <a:r>
              <a:rPr lang="tr-TR" dirty="0" err="1">
                <a:ea typeface="+mn-lt"/>
                <a:cs typeface="+mn-lt"/>
              </a:rPr>
              <a:t>Ocelot</a:t>
            </a:r>
            <a:r>
              <a:rPr lang="tr-TR" dirty="0">
                <a:ea typeface="+mn-lt"/>
                <a:cs typeface="+mn-lt"/>
              </a:rPr>
              <a:t>, .Net uygulamalarında kullanabileceğimiz, mikro servisler odaklı bir </a:t>
            </a:r>
            <a:r>
              <a:rPr lang="tr-TR" dirty="0" err="1">
                <a:ea typeface="+mn-lt"/>
                <a:cs typeface="+mn-lt"/>
              </a:rPr>
              <a:t>api</a:t>
            </a:r>
            <a:r>
              <a:rPr lang="tr-TR" dirty="0">
                <a:ea typeface="+mn-lt"/>
                <a:cs typeface="+mn-lt"/>
              </a:rPr>
              <a:t> </a:t>
            </a:r>
            <a:r>
              <a:rPr lang="tr-TR" dirty="0" err="1">
                <a:ea typeface="+mn-lt"/>
                <a:cs typeface="+mn-lt"/>
              </a:rPr>
              <a:t>gateway</a:t>
            </a:r>
            <a:r>
              <a:rPr lang="tr-TR" dirty="0">
                <a:ea typeface="+mn-lt"/>
                <a:cs typeface="+mn-lt"/>
              </a:rPr>
              <a:t> kütüphanesidir.</a:t>
            </a:r>
            <a:r>
              <a:rPr lang="en-US" dirty="0"/>
              <a:t/>
            </a:r>
            <a:br>
              <a:rPr lang="en-US" dirty="0"/>
            </a:br>
            <a:endParaRPr lang="en-US">
              <a:cs typeface="Calibri"/>
            </a:endParaRPr>
          </a:p>
          <a:p>
            <a:pPr>
              <a:buNone/>
            </a:pPr>
            <a:r>
              <a:rPr lang="tr-TR" dirty="0">
                <a:ea typeface="+mn-lt"/>
                <a:cs typeface="+mn-lt"/>
              </a:rPr>
              <a:t>Client </a:t>
            </a:r>
            <a:r>
              <a:rPr lang="tr-TR" dirty="0" err="1">
                <a:ea typeface="+mn-lt"/>
                <a:cs typeface="+mn-lt"/>
              </a:rPr>
              <a:t>lardan</a:t>
            </a:r>
            <a:r>
              <a:rPr lang="tr-TR" dirty="0">
                <a:ea typeface="+mn-lt"/>
                <a:cs typeface="+mn-lt"/>
              </a:rPr>
              <a:t> gelen </a:t>
            </a:r>
            <a:r>
              <a:rPr lang="tr-TR" dirty="0" err="1">
                <a:ea typeface="+mn-lt"/>
                <a:cs typeface="+mn-lt"/>
              </a:rPr>
              <a:t>Request</a:t>
            </a:r>
            <a:r>
              <a:rPr lang="tr-TR" dirty="0">
                <a:ea typeface="+mn-lt"/>
                <a:cs typeface="+mn-lt"/>
              </a:rPr>
              <a:t> Modelini, </a:t>
            </a:r>
            <a:r>
              <a:rPr lang="tr-TR" dirty="0" err="1">
                <a:ea typeface="+mn-lt"/>
                <a:cs typeface="+mn-lt"/>
              </a:rPr>
              <a:t>Ocelot</a:t>
            </a:r>
            <a:r>
              <a:rPr lang="tr-TR" dirty="0">
                <a:ea typeface="+mn-lt"/>
                <a:cs typeface="+mn-lt"/>
              </a:rPr>
              <a:t> </a:t>
            </a:r>
            <a:r>
              <a:rPr lang="tr-TR" dirty="0" err="1">
                <a:ea typeface="+mn-lt"/>
                <a:cs typeface="+mn-lt"/>
              </a:rPr>
              <a:t>Route</a:t>
            </a:r>
            <a:r>
              <a:rPr lang="tr-TR" dirty="0">
                <a:ea typeface="+mn-lt"/>
                <a:cs typeface="+mn-lt"/>
              </a:rPr>
              <a:t> </a:t>
            </a:r>
            <a:r>
              <a:rPr lang="tr-TR" dirty="0" err="1">
                <a:ea typeface="+mn-lt"/>
                <a:cs typeface="+mn-lt"/>
              </a:rPr>
              <a:t>lara</a:t>
            </a:r>
            <a:r>
              <a:rPr lang="tr-TR" dirty="0">
                <a:ea typeface="+mn-lt"/>
                <a:cs typeface="+mn-lt"/>
              </a:rPr>
              <a:t> tanımlanmış API </a:t>
            </a:r>
            <a:r>
              <a:rPr lang="tr-TR" dirty="0" err="1">
                <a:ea typeface="+mn-lt"/>
                <a:cs typeface="+mn-lt"/>
              </a:rPr>
              <a:t>lere</a:t>
            </a:r>
            <a:r>
              <a:rPr lang="tr-TR" dirty="0">
                <a:ea typeface="+mn-lt"/>
                <a:cs typeface="+mn-lt"/>
              </a:rPr>
              <a:t> </a:t>
            </a:r>
            <a:r>
              <a:rPr lang="tr-TR" dirty="0" err="1">
                <a:ea typeface="+mn-lt"/>
                <a:cs typeface="+mn-lt"/>
              </a:rPr>
              <a:t>HttpRequestMessage</a:t>
            </a:r>
            <a:r>
              <a:rPr lang="tr-TR" dirty="0">
                <a:ea typeface="+mn-lt"/>
                <a:cs typeface="+mn-lt"/>
              </a:rPr>
              <a:t> olarak yönlendiren bir teknolojidir.</a:t>
            </a:r>
            <a:endParaRPr lang="tr-TR" dirty="0"/>
          </a:p>
          <a:p>
            <a:pPr>
              <a:buNone/>
            </a:pPr>
            <a:endParaRPr lang="en-US" dirty="0"/>
          </a:p>
          <a:p>
            <a:pPr>
              <a:buNone/>
            </a:pPr>
            <a:r>
              <a:rPr lang="tr-TR" dirty="0" err="1">
                <a:ea typeface="+mn-lt"/>
                <a:cs typeface="+mn-lt"/>
              </a:rPr>
              <a:t>Ocelot</a:t>
            </a:r>
            <a:r>
              <a:rPr lang="tr-TR" dirty="0">
                <a:ea typeface="+mn-lt"/>
                <a:cs typeface="+mn-lt"/>
              </a:rPr>
              <a:t> API </a:t>
            </a:r>
            <a:r>
              <a:rPr lang="tr-TR" dirty="0" err="1">
                <a:ea typeface="+mn-lt"/>
                <a:cs typeface="+mn-lt"/>
              </a:rPr>
              <a:t>leri</a:t>
            </a:r>
            <a:r>
              <a:rPr lang="tr-TR" dirty="0">
                <a:ea typeface="+mn-lt"/>
                <a:cs typeface="+mn-lt"/>
              </a:rPr>
              <a:t> belirli bir sırada çalıştıran ve yöneten ara katman yazılımıdır.</a:t>
            </a:r>
            <a:r>
              <a:rPr lang="en-US" dirty="0"/>
              <a:t/>
            </a:r>
            <a:br>
              <a:rPr lang="en-US" dirty="0"/>
            </a:br>
            <a:endParaRPr lang="en-US">
              <a:cs typeface="Calibri"/>
            </a:endParaRPr>
          </a:p>
          <a:p>
            <a:pPr>
              <a:buNone/>
            </a:pPr>
            <a:r>
              <a:rPr lang="tr-TR" u="sng" dirty="0" err="1">
                <a:ea typeface="+mn-lt"/>
                <a:cs typeface="+mn-lt"/>
              </a:rPr>
              <a:t>Ocelot'un</a:t>
            </a:r>
            <a:r>
              <a:rPr lang="tr-TR" u="sng" dirty="0">
                <a:ea typeface="+mn-lt"/>
                <a:cs typeface="+mn-lt"/>
              </a:rPr>
              <a:t> </a:t>
            </a:r>
            <a:r>
              <a:rPr lang="tr-TR" b="1" u="sng" dirty="0">
                <a:ea typeface="+mn-lt"/>
                <a:cs typeface="+mn-lt"/>
              </a:rPr>
              <a:t>Routing, </a:t>
            </a:r>
            <a:r>
              <a:rPr lang="tr-TR" b="1" u="sng" dirty="0" err="1">
                <a:ea typeface="+mn-lt"/>
                <a:cs typeface="+mn-lt"/>
              </a:rPr>
              <a:t>GraphQL</a:t>
            </a:r>
            <a:r>
              <a:rPr lang="tr-TR" b="1" u="sng" dirty="0">
                <a:ea typeface="+mn-lt"/>
                <a:cs typeface="+mn-lt"/>
              </a:rPr>
              <a:t>, Service </a:t>
            </a:r>
            <a:r>
              <a:rPr lang="tr-TR" b="1" u="sng" dirty="0" err="1">
                <a:ea typeface="+mn-lt"/>
                <a:cs typeface="+mn-lt"/>
              </a:rPr>
              <a:t>Discovery</a:t>
            </a:r>
            <a:r>
              <a:rPr lang="tr-TR" b="1" u="sng" dirty="0">
                <a:ea typeface="+mn-lt"/>
                <a:cs typeface="+mn-lt"/>
              </a:rPr>
              <a:t>, </a:t>
            </a:r>
            <a:r>
              <a:rPr lang="tr-TR" b="1" u="sng" dirty="0" err="1">
                <a:ea typeface="+mn-lt"/>
                <a:cs typeface="+mn-lt"/>
              </a:rPr>
              <a:t>Authentication</a:t>
            </a:r>
            <a:r>
              <a:rPr lang="tr-TR" b="1" u="sng" dirty="0">
                <a:ea typeface="+mn-lt"/>
                <a:cs typeface="+mn-lt"/>
              </a:rPr>
              <a:t>, Rate </a:t>
            </a:r>
            <a:r>
              <a:rPr lang="tr-TR" b="1" u="sng" dirty="0" err="1">
                <a:ea typeface="+mn-lt"/>
                <a:cs typeface="+mn-lt"/>
              </a:rPr>
              <a:t>Limiting</a:t>
            </a:r>
            <a:r>
              <a:rPr lang="tr-TR" b="1" u="sng" dirty="0">
                <a:ea typeface="+mn-lt"/>
                <a:cs typeface="+mn-lt"/>
              </a:rPr>
              <a:t>, </a:t>
            </a:r>
            <a:r>
              <a:rPr lang="tr-TR" b="1" u="sng" dirty="0" err="1">
                <a:ea typeface="+mn-lt"/>
                <a:cs typeface="+mn-lt"/>
              </a:rPr>
              <a:t>Caching</a:t>
            </a:r>
            <a:r>
              <a:rPr lang="tr-TR" b="1" u="sng" dirty="0">
                <a:ea typeface="+mn-lt"/>
                <a:cs typeface="+mn-lt"/>
              </a:rPr>
              <a:t>, </a:t>
            </a:r>
            <a:r>
              <a:rPr lang="tr-TR" b="1" u="sng" dirty="0" err="1">
                <a:ea typeface="+mn-lt"/>
                <a:cs typeface="+mn-lt"/>
              </a:rPr>
              <a:t>Logging</a:t>
            </a:r>
            <a:r>
              <a:rPr lang="tr-TR" b="1" u="sng" dirty="0">
                <a:ea typeface="+mn-lt"/>
                <a:cs typeface="+mn-lt"/>
              </a:rPr>
              <a:t>, </a:t>
            </a:r>
            <a:r>
              <a:rPr lang="tr-TR" b="1" u="sng" dirty="0" err="1">
                <a:ea typeface="+mn-lt"/>
                <a:cs typeface="+mn-lt"/>
              </a:rPr>
              <a:t>Tracing</a:t>
            </a:r>
            <a:r>
              <a:rPr lang="tr-TR" b="1" u="sng" dirty="0">
                <a:ea typeface="+mn-lt"/>
                <a:cs typeface="+mn-lt"/>
              </a:rPr>
              <a:t>, </a:t>
            </a:r>
            <a:r>
              <a:rPr lang="tr-TR" b="1" u="sng" dirty="0" err="1">
                <a:ea typeface="+mn-lt"/>
                <a:cs typeface="+mn-lt"/>
              </a:rPr>
              <a:t>Load</a:t>
            </a:r>
            <a:r>
              <a:rPr lang="tr-TR" b="1" u="sng" dirty="0">
                <a:ea typeface="+mn-lt"/>
                <a:cs typeface="+mn-lt"/>
              </a:rPr>
              <a:t> </a:t>
            </a:r>
            <a:r>
              <a:rPr lang="tr-TR" b="1" u="sng" dirty="0" err="1">
                <a:ea typeface="+mn-lt"/>
                <a:cs typeface="+mn-lt"/>
              </a:rPr>
              <a:t>balancing</a:t>
            </a:r>
            <a:r>
              <a:rPr lang="tr-TR" u="sng" dirty="0">
                <a:ea typeface="+mn-lt"/>
                <a:cs typeface="+mn-lt"/>
              </a:rPr>
              <a:t> gibi daha bir çok güzel özelliği vardır.</a:t>
            </a:r>
            <a:endParaRPr lang="tr-TR" dirty="0"/>
          </a:p>
          <a:p>
            <a:pPr>
              <a:buNone/>
            </a:pPr>
            <a:endParaRPr lang="en-US" dirty="0"/>
          </a:p>
          <a:p>
            <a:pPr>
              <a:buNone/>
            </a:pPr>
            <a:r>
              <a:rPr lang="tr-TR" u="sng" dirty="0" err="1">
                <a:ea typeface="+mn-lt"/>
                <a:cs typeface="+mn-lt"/>
              </a:rPr>
              <a:t>Ocelot</a:t>
            </a:r>
            <a:r>
              <a:rPr lang="tr-TR" u="sng" dirty="0">
                <a:ea typeface="+mn-lt"/>
                <a:cs typeface="+mn-lt"/>
              </a:rPr>
              <a:t> temel anlamda bir </a:t>
            </a:r>
            <a:r>
              <a:rPr lang="tr-TR" u="sng" dirty="0" err="1">
                <a:ea typeface="+mn-lt"/>
                <a:cs typeface="+mn-lt"/>
              </a:rPr>
              <a:t>konfigurasyon</a:t>
            </a:r>
            <a:r>
              <a:rPr lang="tr-TR" u="sng" dirty="0">
                <a:ea typeface="+mn-lt"/>
                <a:cs typeface="+mn-lt"/>
              </a:rPr>
              <a:t> dosyasıdır. Bütün süreçlerimizi bu dosyadan yönetiriz </a:t>
            </a:r>
            <a:r>
              <a:rPr lang="tr-TR" u="sng" dirty="0" err="1">
                <a:ea typeface="+mn-lt"/>
                <a:cs typeface="+mn-lt"/>
              </a:rPr>
              <a:t>tabiki</a:t>
            </a:r>
            <a:r>
              <a:rPr lang="tr-TR" u="sng" dirty="0">
                <a:ea typeface="+mn-lt"/>
                <a:cs typeface="+mn-lt"/>
              </a:rPr>
              <a:t> harici </a:t>
            </a:r>
            <a:r>
              <a:rPr lang="tr-TR" u="sng" dirty="0" err="1">
                <a:ea typeface="+mn-lt"/>
                <a:cs typeface="+mn-lt"/>
              </a:rPr>
              <a:t>Middleware</a:t>
            </a:r>
            <a:r>
              <a:rPr lang="tr-TR" u="sng" dirty="0">
                <a:ea typeface="+mn-lt"/>
                <a:cs typeface="+mn-lt"/>
              </a:rPr>
              <a:t> </a:t>
            </a:r>
            <a:r>
              <a:rPr lang="tr-TR" u="sng" dirty="0" err="1">
                <a:ea typeface="+mn-lt"/>
                <a:cs typeface="+mn-lt"/>
              </a:rPr>
              <a:t>ler</a:t>
            </a:r>
            <a:r>
              <a:rPr lang="tr-TR" u="sng" dirty="0">
                <a:ea typeface="+mn-lt"/>
                <a:cs typeface="+mn-lt"/>
              </a:rPr>
              <a:t> yazılabilir ve kapsamlı işler çıkartılabilir.</a:t>
            </a:r>
            <a:endParaRPr lang="tr-TR" dirty="0"/>
          </a:p>
          <a:p>
            <a:pPr marL="0" indent="0">
              <a:buNone/>
            </a:pPr>
            <a:endParaRPr lang="tr-TR" dirty="0">
              <a:cs typeface="Calibri" panose="020F0502020204030204"/>
            </a:endParaRPr>
          </a:p>
        </p:txBody>
      </p:sp>
    </p:spTree>
    <p:extLst>
      <p:ext uri="{BB962C8B-B14F-4D97-AF65-F5344CB8AC3E}">
        <p14:creationId xmlns:p14="http://schemas.microsoft.com/office/powerpoint/2010/main" val="3736854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xmlns="" id="{E2EC3C88-99B7-870D-78D1-F7C4B67A74BE}"/>
              </a:ext>
            </a:extLst>
          </p:cNvPr>
          <p:cNvSpPr>
            <a:spLocks noGrp="1"/>
          </p:cNvSpPr>
          <p:nvPr>
            <p:ph idx="1"/>
          </p:nvPr>
        </p:nvSpPr>
        <p:spPr>
          <a:xfrm>
            <a:off x="154642" y="155949"/>
            <a:ext cx="11804275" cy="6570102"/>
          </a:xfrm>
        </p:spPr>
        <p:txBody>
          <a:bodyPr vert="horz" lIns="91440" tIns="45720" rIns="91440" bIns="45720" rtlCol="0" anchor="t">
            <a:normAutofit fontScale="85000" lnSpcReduction="10000"/>
          </a:bodyPr>
          <a:lstStyle/>
          <a:p>
            <a:pPr>
              <a:buNone/>
            </a:pPr>
            <a:r>
              <a:rPr lang="tr-TR" b="1" dirty="0" err="1"/>
              <a:t>Ocelot</a:t>
            </a:r>
            <a:endParaRPr lang="tr-TR" dirty="0" err="1"/>
          </a:p>
          <a:p>
            <a:pPr>
              <a:buNone/>
            </a:pPr>
            <a:r>
              <a:rPr lang="tr-TR" dirty="0" err="1">
                <a:ea typeface="+mn-lt"/>
                <a:cs typeface="+mn-lt"/>
              </a:rPr>
              <a:t>Ocelot</a:t>
            </a:r>
            <a:r>
              <a:rPr lang="tr-TR" dirty="0">
                <a:ea typeface="+mn-lt"/>
                <a:cs typeface="+mn-lt"/>
              </a:rPr>
              <a:t>, </a:t>
            </a:r>
            <a:r>
              <a:rPr lang="tr-TR" dirty="0" err="1">
                <a:ea typeface="+mn-lt"/>
                <a:cs typeface="+mn-lt"/>
              </a:rPr>
              <a:t>mikroservis</a:t>
            </a:r>
            <a:r>
              <a:rPr lang="tr-TR" dirty="0">
                <a:ea typeface="+mn-lt"/>
                <a:cs typeface="+mn-lt"/>
              </a:rPr>
              <a:t> mimarisi için tasarlanmış açık kaynak .NET </a:t>
            </a:r>
            <a:r>
              <a:rPr lang="tr-TR" dirty="0" err="1">
                <a:ea typeface="+mn-lt"/>
                <a:cs typeface="+mn-lt"/>
              </a:rPr>
              <a:t>Core</a:t>
            </a:r>
            <a:r>
              <a:rPr lang="tr-TR" dirty="0">
                <a:ea typeface="+mn-lt"/>
                <a:cs typeface="+mn-lt"/>
              </a:rPr>
              <a:t> tabanlı bir </a:t>
            </a:r>
            <a:r>
              <a:rPr lang="tr-TR" dirty="0" err="1">
                <a:ea typeface="+mn-lt"/>
                <a:cs typeface="+mn-lt"/>
              </a:rPr>
              <a:t>Api</a:t>
            </a:r>
            <a:r>
              <a:rPr lang="tr-TR" dirty="0">
                <a:ea typeface="+mn-lt"/>
                <a:cs typeface="+mn-lt"/>
              </a:rPr>
              <a:t> </a:t>
            </a:r>
            <a:r>
              <a:rPr lang="tr-TR" dirty="0" err="1">
                <a:ea typeface="+mn-lt"/>
                <a:cs typeface="+mn-lt"/>
              </a:rPr>
              <a:t>Gateway’dir</a:t>
            </a:r>
            <a:r>
              <a:rPr lang="tr-TR" dirty="0">
                <a:ea typeface="+mn-lt"/>
                <a:cs typeface="+mn-lt"/>
              </a:rPr>
              <a:t>. </a:t>
            </a:r>
            <a:r>
              <a:rPr lang="tr-TR" dirty="0" err="1">
                <a:ea typeface="+mn-lt"/>
                <a:cs typeface="+mn-lt"/>
              </a:rPr>
              <a:t>Microservisler</a:t>
            </a:r>
            <a:r>
              <a:rPr lang="tr-TR" dirty="0">
                <a:ea typeface="+mn-lt"/>
                <a:cs typeface="+mn-lt"/>
              </a:rPr>
              <a:t>, servis odaklı mimarilerde veya dağıtık sistemlerde gelen </a:t>
            </a:r>
            <a:r>
              <a:rPr lang="tr-TR" dirty="0" err="1">
                <a:ea typeface="+mn-lt"/>
                <a:cs typeface="+mn-lt"/>
              </a:rPr>
              <a:t>requestleri</a:t>
            </a:r>
            <a:r>
              <a:rPr lang="tr-TR" dirty="0">
                <a:ea typeface="+mn-lt"/>
                <a:cs typeface="+mn-lt"/>
              </a:rPr>
              <a:t> istenen </a:t>
            </a:r>
            <a:r>
              <a:rPr lang="tr-TR" dirty="0" err="1">
                <a:ea typeface="+mn-lt"/>
                <a:cs typeface="+mn-lt"/>
              </a:rPr>
              <a:t>api</a:t>
            </a:r>
            <a:r>
              <a:rPr lang="tr-TR" dirty="0">
                <a:ea typeface="+mn-lt"/>
                <a:cs typeface="+mn-lt"/>
              </a:rPr>
              <a:t> servislerine yönlendirmeye ve geriye </a:t>
            </a:r>
            <a:r>
              <a:rPr lang="tr-TR" dirty="0" err="1">
                <a:ea typeface="+mn-lt"/>
                <a:cs typeface="+mn-lt"/>
              </a:rPr>
              <a:t>response</a:t>
            </a:r>
            <a:r>
              <a:rPr lang="tr-TR" dirty="0">
                <a:ea typeface="+mn-lt"/>
                <a:cs typeface="+mn-lt"/>
              </a:rPr>
              <a:t> olarak döndürmeye yarar. </a:t>
            </a:r>
          </a:p>
          <a:p>
            <a:pPr>
              <a:buNone/>
            </a:pPr>
            <a:endParaRPr lang="tr-TR" dirty="0">
              <a:cs typeface="Calibri"/>
            </a:endParaRPr>
          </a:p>
          <a:p>
            <a:pPr>
              <a:buNone/>
            </a:pPr>
            <a:r>
              <a:rPr lang="tr-TR" dirty="0">
                <a:ea typeface="+mn-lt"/>
                <a:cs typeface="+mn-lt"/>
              </a:rPr>
              <a:t>Ayrıca </a:t>
            </a:r>
            <a:r>
              <a:rPr lang="tr-TR" b="1" dirty="0" err="1">
                <a:ea typeface="+mn-lt"/>
                <a:cs typeface="+mn-lt"/>
              </a:rPr>
              <a:t>GlobalConfiguration</a:t>
            </a:r>
            <a:r>
              <a:rPr lang="tr-TR" b="1" dirty="0">
                <a:ea typeface="+mn-lt"/>
                <a:cs typeface="+mn-lt"/>
              </a:rPr>
              <a:t> </a:t>
            </a:r>
            <a:r>
              <a:rPr lang="tr-TR" dirty="0">
                <a:ea typeface="+mn-lt"/>
                <a:cs typeface="+mn-lt"/>
              </a:rPr>
              <a:t>bölümünde </a:t>
            </a:r>
            <a:r>
              <a:rPr lang="tr-TR" dirty="0" err="1">
                <a:ea typeface="+mn-lt"/>
                <a:cs typeface="+mn-lt"/>
              </a:rPr>
              <a:t>BaseUrl</a:t>
            </a:r>
            <a:r>
              <a:rPr lang="tr-TR" dirty="0">
                <a:ea typeface="+mn-lt"/>
                <a:cs typeface="+mn-lt"/>
              </a:rPr>
              <a:t> düğümünü de yapılandırıyoruz. Bu kısımda </a:t>
            </a:r>
            <a:r>
              <a:rPr lang="tr-TR" dirty="0" err="1">
                <a:ea typeface="+mn-lt"/>
                <a:cs typeface="+mn-lt"/>
              </a:rPr>
              <a:t>api</a:t>
            </a:r>
            <a:r>
              <a:rPr lang="tr-TR" dirty="0">
                <a:ea typeface="+mn-lt"/>
                <a:cs typeface="+mn-lt"/>
              </a:rPr>
              <a:t> </a:t>
            </a:r>
            <a:r>
              <a:rPr lang="tr-TR" dirty="0" err="1">
                <a:ea typeface="+mn-lt"/>
                <a:cs typeface="+mn-lt"/>
              </a:rPr>
              <a:t>gateway</a:t>
            </a:r>
            <a:r>
              <a:rPr lang="tr-TR" dirty="0">
                <a:ea typeface="+mn-lt"/>
                <a:cs typeface="+mn-lt"/>
              </a:rPr>
              <a:t> uygulamamızı host ettiğimiz url ve portu tanımlıyoruz.</a:t>
            </a:r>
            <a:endParaRPr lang="tr-TR" dirty="0"/>
          </a:p>
          <a:p>
            <a:pPr>
              <a:buNone/>
            </a:pPr>
            <a:r>
              <a:rPr lang="tr-TR" b="1" dirty="0" err="1">
                <a:ea typeface="+mn-lt"/>
                <a:cs typeface="+mn-lt"/>
              </a:rPr>
              <a:t>DownstreamPathTemplate</a:t>
            </a:r>
            <a:r>
              <a:rPr lang="tr-TR" dirty="0">
                <a:ea typeface="+mn-lt"/>
                <a:cs typeface="+mn-lt"/>
              </a:rPr>
              <a:t> alanına ilgili </a:t>
            </a:r>
            <a:r>
              <a:rPr lang="tr-TR" dirty="0" err="1">
                <a:ea typeface="+mn-lt"/>
                <a:cs typeface="+mn-lt"/>
              </a:rPr>
              <a:t>apinin</a:t>
            </a:r>
            <a:r>
              <a:rPr lang="tr-TR" dirty="0">
                <a:ea typeface="+mn-lt"/>
                <a:cs typeface="+mn-lt"/>
              </a:rPr>
              <a:t> hangi porttan ya da </a:t>
            </a:r>
            <a:r>
              <a:rPr lang="tr-TR" dirty="0" err="1">
                <a:ea typeface="+mn-lt"/>
                <a:cs typeface="+mn-lt"/>
              </a:rPr>
              <a:t>urlden</a:t>
            </a:r>
            <a:r>
              <a:rPr lang="tr-TR" dirty="0">
                <a:ea typeface="+mn-lt"/>
                <a:cs typeface="+mn-lt"/>
              </a:rPr>
              <a:t> hizmet verdiğini yazıyoruz. Gelen </a:t>
            </a:r>
            <a:r>
              <a:rPr lang="tr-TR" dirty="0" err="1">
                <a:ea typeface="+mn-lt"/>
                <a:cs typeface="+mn-lt"/>
              </a:rPr>
              <a:t>request’e</a:t>
            </a:r>
            <a:r>
              <a:rPr lang="tr-TR" dirty="0">
                <a:ea typeface="+mn-lt"/>
                <a:cs typeface="+mn-lt"/>
              </a:rPr>
              <a:t> karşılık eşleştirilecek servisin </a:t>
            </a:r>
            <a:r>
              <a:rPr lang="tr-TR" dirty="0" err="1">
                <a:ea typeface="+mn-lt"/>
                <a:cs typeface="+mn-lt"/>
              </a:rPr>
              <a:t>route</a:t>
            </a:r>
            <a:r>
              <a:rPr lang="tr-TR" dirty="0">
                <a:ea typeface="+mn-lt"/>
                <a:cs typeface="+mn-lt"/>
              </a:rPr>
              <a:t> bilgisi tanımlanmaktadır.</a:t>
            </a:r>
            <a:endParaRPr lang="tr-TR" dirty="0"/>
          </a:p>
          <a:p>
            <a:pPr>
              <a:buNone/>
            </a:pPr>
            <a:r>
              <a:rPr lang="tr-TR" b="1" dirty="0" err="1">
                <a:ea typeface="+mn-lt"/>
                <a:cs typeface="+mn-lt"/>
              </a:rPr>
              <a:t>UpstreamPathTemplate</a:t>
            </a:r>
            <a:r>
              <a:rPr lang="tr-TR" dirty="0">
                <a:ea typeface="+mn-lt"/>
                <a:cs typeface="+mn-lt"/>
              </a:rPr>
              <a:t> ‘de ise hangi </a:t>
            </a:r>
            <a:r>
              <a:rPr lang="tr-TR" dirty="0" err="1">
                <a:ea typeface="+mn-lt"/>
                <a:cs typeface="+mn-lt"/>
              </a:rPr>
              <a:t>path’i</a:t>
            </a:r>
            <a:r>
              <a:rPr lang="tr-TR" dirty="0">
                <a:ea typeface="+mn-lt"/>
                <a:cs typeface="+mn-lt"/>
              </a:rPr>
              <a:t> yazdığımızda bizi bu </a:t>
            </a:r>
            <a:r>
              <a:rPr lang="tr-TR" dirty="0" err="1">
                <a:ea typeface="+mn-lt"/>
                <a:cs typeface="+mn-lt"/>
              </a:rPr>
              <a:t>apiye</a:t>
            </a:r>
            <a:r>
              <a:rPr lang="tr-TR" dirty="0">
                <a:ea typeface="+mn-lt"/>
                <a:cs typeface="+mn-lt"/>
              </a:rPr>
              <a:t> </a:t>
            </a:r>
            <a:r>
              <a:rPr lang="tr-TR" dirty="0" err="1">
                <a:ea typeface="+mn-lt"/>
                <a:cs typeface="+mn-lt"/>
              </a:rPr>
              <a:t>yönlendireği</a:t>
            </a:r>
            <a:r>
              <a:rPr lang="tr-TR" dirty="0">
                <a:ea typeface="+mn-lt"/>
                <a:cs typeface="+mn-lt"/>
              </a:rPr>
              <a:t> kısmı tanımlıyoruz. </a:t>
            </a:r>
            <a:r>
              <a:rPr lang="tr-TR" dirty="0" err="1">
                <a:ea typeface="+mn-lt"/>
                <a:cs typeface="+mn-lt"/>
              </a:rPr>
              <a:t>ApiGateway</a:t>
            </a:r>
            <a:r>
              <a:rPr lang="tr-TR" dirty="0">
                <a:ea typeface="+mn-lt"/>
                <a:cs typeface="+mn-lt"/>
              </a:rPr>
              <a:t> servisimize gelecek </a:t>
            </a:r>
            <a:r>
              <a:rPr lang="tr-TR" dirty="0" err="1">
                <a:ea typeface="+mn-lt"/>
                <a:cs typeface="+mn-lt"/>
              </a:rPr>
              <a:t>requestin</a:t>
            </a:r>
            <a:r>
              <a:rPr lang="tr-TR" dirty="0">
                <a:ea typeface="+mn-lt"/>
                <a:cs typeface="+mn-lt"/>
              </a:rPr>
              <a:t> </a:t>
            </a:r>
            <a:r>
              <a:rPr lang="tr-TR" dirty="0" err="1">
                <a:ea typeface="+mn-lt"/>
                <a:cs typeface="+mn-lt"/>
              </a:rPr>
              <a:t>route’ı</a:t>
            </a:r>
            <a:r>
              <a:rPr lang="tr-TR" dirty="0">
                <a:ea typeface="+mn-lt"/>
                <a:cs typeface="+mn-lt"/>
              </a:rPr>
              <a:t> belirlenmektedir.</a:t>
            </a:r>
            <a:endParaRPr lang="tr-TR" dirty="0"/>
          </a:p>
          <a:p>
            <a:pPr>
              <a:buNone/>
            </a:pPr>
            <a:r>
              <a:rPr lang="tr-TR" b="1" dirty="0" err="1">
                <a:ea typeface="+mn-lt"/>
                <a:cs typeface="+mn-lt"/>
              </a:rPr>
              <a:t>UpstreamHttpMethod</a:t>
            </a:r>
            <a:r>
              <a:rPr lang="tr-TR" b="1" dirty="0">
                <a:ea typeface="+mn-lt"/>
                <a:cs typeface="+mn-lt"/>
              </a:rPr>
              <a:t>:</a:t>
            </a:r>
            <a:r>
              <a:rPr lang="tr-TR" dirty="0">
                <a:ea typeface="+mn-lt"/>
                <a:cs typeface="+mn-lt"/>
              </a:rPr>
              <a:t> </a:t>
            </a:r>
            <a:r>
              <a:rPr lang="tr-TR" dirty="0" err="1">
                <a:ea typeface="+mn-lt"/>
                <a:cs typeface="+mn-lt"/>
              </a:rPr>
              <a:t>ApiGateway</a:t>
            </a:r>
            <a:r>
              <a:rPr lang="tr-TR" dirty="0">
                <a:ea typeface="+mn-lt"/>
                <a:cs typeface="+mn-lt"/>
              </a:rPr>
              <a:t> </a:t>
            </a:r>
            <a:r>
              <a:rPr lang="tr-TR" dirty="0" err="1">
                <a:ea typeface="+mn-lt"/>
                <a:cs typeface="+mn-lt"/>
              </a:rPr>
              <a:t>request’in</a:t>
            </a:r>
            <a:r>
              <a:rPr lang="tr-TR" dirty="0">
                <a:ea typeface="+mn-lt"/>
                <a:cs typeface="+mn-lt"/>
              </a:rPr>
              <a:t> http </a:t>
            </a:r>
            <a:r>
              <a:rPr lang="tr-TR" dirty="0" err="1">
                <a:ea typeface="+mn-lt"/>
                <a:cs typeface="+mn-lt"/>
              </a:rPr>
              <a:t>werb’i</a:t>
            </a:r>
            <a:r>
              <a:rPr lang="tr-TR" dirty="0">
                <a:ea typeface="+mn-lt"/>
                <a:cs typeface="+mn-lt"/>
              </a:rPr>
              <a:t>(Http </a:t>
            </a:r>
            <a:r>
              <a:rPr lang="tr-TR" dirty="0" err="1">
                <a:ea typeface="+mn-lt"/>
                <a:cs typeface="+mn-lt"/>
              </a:rPr>
              <a:t>method</a:t>
            </a:r>
            <a:r>
              <a:rPr lang="tr-TR" dirty="0">
                <a:ea typeface="+mn-lt"/>
                <a:cs typeface="+mn-lt"/>
              </a:rPr>
              <a:t>) </a:t>
            </a:r>
            <a:r>
              <a:rPr lang="tr-TR" dirty="0" err="1">
                <a:ea typeface="+mn-lt"/>
                <a:cs typeface="+mn-lt"/>
              </a:rPr>
              <a:t>tanmlanmaktadır</a:t>
            </a:r>
            <a:r>
              <a:rPr lang="tr-TR" dirty="0">
                <a:ea typeface="+mn-lt"/>
                <a:cs typeface="+mn-lt"/>
              </a:rPr>
              <a:t>.</a:t>
            </a:r>
          </a:p>
          <a:p>
            <a:pPr>
              <a:buNone/>
            </a:pPr>
            <a:r>
              <a:rPr lang="tr-TR" b="1" dirty="0" err="1">
                <a:ea typeface="+mn-lt"/>
                <a:cs typeface="+mn-lt"/>
              </a:rPr>
              <a:t>DownstreamHostAndPorts</a:t>
            </a:r>
            <a:r>
              <a:rPr lang="tr-TR" b="1" dirty="0">
                <a:ea typeface="+mn-lt"/>
                <a:cs typeface="+mn-lt"/>
              </a:rPr>
              <a:t>:</a:t>
            </a:r>
            <a:r>
              <a:rPr lang="tr-TR" dirty="0">
                <a:ea typeface="+mn-lt"/>
                <a:cs typeface="+mn-lt"/>
              </a:rPr>
              <a:t> Eşleştirilen </a:t>
            </a:r>
            <a:r>
              <a:rPr lang="tr-TR" dirty="0" err="1">
                <a:ea typeface="+mn-lt"/>
                <a:cs typeface="+mn-lt"/>
              </a:rPr>
              <a:t>route’un</a:t>
            </a:r>
            <a:r>
              <a:rPr lang="tr-TR" dirty="0">
                <a:ea typeface="+mn-lt"/>
                <a:cs typeface="+mn-lt"/>
              </a:rPr>
              <a:t> host ve port bilgisi tanımlanmaktadır.</a:t>
            </a:r>
          </a:p>
          <a:p>
            <a:pPr>
              <a:buNone/>
            </a:pPr>
            <a:r>
              <a:rPr lang="tr-TR" b="1" dirty="0" err="1">
                <a:ea typeface="+mn-lt"/>
                <a:cs typeface="+mn-lt"/>
              </a:rPr>
              <a:t>DownstreamScheme</a:t>
            </a:r>
            <a:r>
              <a:rPr lang="tr-TR" b="1" dirty="0">
                <a:ea typeface="+mn-lt"/>
                <a:cs typeface="+mn-lt"/>
              </a:rPr>
              <a:t>:</a:t>
            </a:r>
            <a:r>
              <a:rPr lang="tr-TR" dirty="0">
                <a:ea typeface="+mn-lt"/>
                <a:cs typeface="+mn-lt"/>
              </a:rPr>
              <a:t> Eşleştirilen </a:t>
            </a:r>
            <a:r>
              <a:rPr lang="tr-TR" dirty="0" err="1">
                <a:ea typeface="+mn-lt"/>
                <a:cs typeface="+mn-lt"/>
              </a:rPr>
              <a:t>route</a:t>
            </a:r>
            <a:r>
              <a:rPr lang="tr-TR" dirty="0">
                <a:ea typeface="+mn-lt"/>
                <a:cs typeface="+mn-lt"/>
              </a:rPr>
              <a:t> için tanımlanan </a:t>
            </a:r>
            <a:r>
              <a:rPr lang="tr-TR" dirty="0" err="1">
                <a:ea typeface="+mn-lt"/>
                <a:cs typeface="+mn-lt"/>
              </a:rPr>
              <a:t>DownstreamHostAndPorts</a:t>
            </a:r>
            <a:r>
              <a:rPr lang="tr-TR" dirty="0">
                <a:ea typeface="+mn-lt"/>
                <a:cs typeface="+mn-lt"/>
              </a:rPr>
              <a:t> bilgisi için protokol tanımlanmaktadır.(http, </a:t>
            </a:r>
            <a:r>
              <a:rPr lang="tr-TR" dirty="0" err="1">
                <a:ea typeface="+mn-lt"/>
                <a:cs typeface="+mn-lt"/>
              </a:rPr>
              <a:t>https</a:t>
            </a:r>
            <a:r>
              <a:rPr lang="tr-TR" dirty="0">
                <a:ea typeface="+mn-lt"/>
                <a:cs typeface="+mn-lt"/>
              </a:rPr>
              <a:t> ..)</a:t>
            </a:r>
            <a:endParaRPr lang="tr-TR" dirty="0"/>
          </a:p>
          <a:p>
            <a:pPr>
              <a:buNone/>
            </a:pPr>
            <a:endParaRPr lang="tr-TR" dirty="0">
              <a:cs typeface="Calibri" panose="020F0502020204030204"/>
            </a:endParaRPr>
          </a:p>
          <a:p>
            <a:pPr>
              <a:buNone/>
            </a:pPr>
            <a:endParaRPr lang="tr-TR" dirty="0">
              <a:cs typeface="Calibri" panose="020F0502020204030204"/>
            </a:endParaRPr>
          </a:p>
          <a:p>
            <a:pPr marL="0" indent="0">
              <a:buNone/>
            </a:pPr>
            <a:endParaRPr lang="tr-TR" dirty="0">
              <a:cs typeface="Calibri" panose="020F0502020204030204"/>
            </a:endParaRPr>
          </a:p>
        </p:txBody>
      </p:sp>
    </p:spTree>
    <p:extLst>
      <p:ext uri="{BB962C8B-B14F-4D97-AF65-F5344CB8AC3E}">
        <p14:creationId xmlns:p14="http://schemas.microsoft.com/office/powerpoint/2010/main" val="6497286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xmlns="" id="{E2EC3C88-99B7-870D-78D1-F7C4B67A74BE}"/>
              </a:ext>
            </a:extLst>
          </p:cNvPr>
          <p:cNvSpPr>
            <a:spLocks noGrp="1"/>
          </p:cNvSpPr>
          <p:nvPr>
            <p:ph idx="1"/>
          </p:nvPr>
        </p:nvSpPr>
        <p:spPr>
          <a:xfrm>
            <a:off x="154642" y="155949"/>
            <a:ext cx="11804275" cy="6570102"/>
          </a:xfrm>
        </p:spPr>
        <p:txBody>
          <a:bodyPr vert="horz" lIns="91440" tIns="45720" rIns="91440" bIns="45720" rtlCol="0" anchor="t">
            <a:normAutofit fontScale="92500" lnSpcReduction="20000"/>
          </a:bodyPr>
          <a:lstStyle/>
          <a:p>
            <a:pPr>
              <a:buNone/>
            </a:pPr>
            <a:r>
              <a:rPr lang="tr-TR" dirty="0" err="1">
                <a:ea typeface="+mn-lt"/>
                <a:cs typeface="+mn-lt"/>
              </a:rPr>
              <a:t>Api</a:t>
            </a:r>
            <a:r>
              <a:rPr lang="tr-TR" dirty="0">
                <a:ea typeface="+mn-lt"/>
                <a:cs typeface="+mn-lt"/>
              </a:rPr>
              <a:t> Gateway projemiz </a:t>
            </a:r>
            <a:r>
              <a:rPr lang="tr-TR" dirty="0" err="1">
                <a:ea typeface="+mn-lt"/>
                <a:cs typeface="+mn-lt"/>
              </a:rPr>
              <a:t>Program.cs</a:t>
            </a:r>
            <a:r>
              <a:rPr lang="tr-TR" dirty="0">
                <a:ea typeface="+mn-lt"/>
                <a:cs typeface="+mn-lt"/>
              </a:rPr>
              <a:t> sınıfı </a:t>
            </a:r>
            <a:r>
              <a:rPr lang="tr-TR" dirty="0" err="1">
                <a:ea typeface="+mn-lt"/>
                <a:cs typeface="+mn-lt"/>
              </a:rPr>
              <a:t>içierisinde</a:t>
            </a:r>
            <a:r>
              <a:rPr lang="tr-TR" dirty="0">
                <a:ea typeface="+mn-lt"/>
                <a:cs typeface="+mn-lt"/>
              </a:rPr>
              <a:t> oluşturmuş olduğumuz </a:t>
            </a:r>
            <a:r>
              <a:rPr lang="tr-TR" b="1" dirty="0" err="1">
                <a:ea typeface="+mn-lt"/>
                <a:cs typeface="+mn-lt"/>
              </a:rPr>
              <a:t>ocelot.json</a:t>
            </a:r>
            <a:r>
              <a:rPr lang="tr-TR" dirty="0">
                <a:ea typeface="+mn-lt"/>
                <a:cs typeface="+mn-lt"/>
              </a:rPr>
              <a:t> entegre ediyoruz.</a:t>
            </a:r>
          </a:p>
          <a:p>
            <a:pPr>
              <a:buNone/>
            </a:pPr>
            <a:r>
              <a:rPr lang="tr-TR" dirty="0">
                <a:ea typeface="+mn-lt"/>
                <a:cs typeface="+mn-lt"/>
              </a:rPr>
              <a:t>Yine </a:t>
            </a:r>
            <a:r>
              <a:rPr lang="tr-TR" dirty="0" err="1">
                <a:ea typeface="+mn-lt"/>
                <a:cs typeface="+mn-lt"/>
              </a:rPr>
              <a:t>startup.cs</a:t>
            </a:r>
            <a:r>
              <a:rPr lang="tr-TR" dirty="0">
                <a:ea typeface="+mn-lt"/>
                <a:cs typeface="+mn-lt"/>
              </a:rPr>
              <a:t> içinde bulunan </a:t>
            </a:r>
            <a:r>
              <a:rPr lang="tr-TR" dirty="0" err="1">
                <a:ea typeface="+mn-lt"/>
                <a:cs typeface="+mn-lt"/>
              </a:rPr>
              <a:t>ConfigureService</a:t>
            </a:r>
            <a:r>
              <a:rPr lang="tr-TR" dirty="0">
                <a:ea typeface="+mn-lt"/>
                <a:cs typeface="+mn-lt"/>
              </a:rPr>
              <a:t> </a:t>
            </a:r>
            <a:r>
              <a:rPr lang="tr-TR" dirty="0" err="1">
                <a:ea typeface="+mn-lt"/>
                <a:cs typeface="+mn-lt"/>
              </a:rPr>
              <a:t>methodu</a:t>
            </a:r>
            <a:r>
              <a:rPr lang="tr-TR" dirty="0">
                <a:ea typeface="+mn-lt"/>
                <a:cs typeface="+mn-lt"/>
              </a:rPr>
              <a:t> içine </a:t>
            </a:r>
            <a:r>
              <a:rPr lang="tr-TR" dirty="0" err="1">
                <a:ea typeface="+mn-lt"/>
                <a:cs typeface="+mn-lt"/>
              </a:rPr>
              <a:t>service.AddOcelot</a:t>
            </a:r>
            <a:r>
              <a:rPr lang="tr-TR" dirty="0">
                <a:ea typeface="+mn-lt"/>
                <a:cs typeface="+mn-lt"/>
              </a:rPr>
              <a:t>(</a:t>
            </a:r>
            <a:r>
              <a:rPr lang="tr-TR" dirty="0" err="1">
                <a:ea typeface="+mn-lt"/>
                <a:cs typeface="+mn-lt"/>
              </a:rPr>
              <a:t>Configuration</a:t>
            </a:r>
            <a:r>
              <a:rPr lang="tr-TR" dirty="0">
                <a:ea typeface="+mn-lt"/>
                <a:cs typeface="+mn-lt"/>
              </a:rPr>
              <a:t>) ve </a:t>
            </a:r>
            <a:r>
              <a:rPr lang="tr-TR" dirty="0" err="1">
                <a:ea typeface="+mn-lt"/>
                <a:cs typeface="+mn-lt"/>
              </a:rPr>
              <a:t>Configure</a:t>
            </a:r>
            <a:r>
              <a:rPr lang="tr-TR" dirty="0">
                <a:ea typeface="+mn-lt"/>
                <a:cs typeface="+mn-lt"/>
              </a:rPr>
              <a:t> metodu </a:t>
            </a:r>
            <a:r>
              <a:rPr lang="tr-TR" dirty="0" err="1">
                <a:ea typeface="+mn-lt"/>
                <a:cs typeface="+mn-lt"/>
              </a:rPr>
              <a:t>içerisinede</a:t>
            </a:r>
            <a:r>
              <a:rPr lang="tr-TR" dirty="0">
                <a:ea typeface="+mn-lt"/>
                <a:cs typeface="+mn-lt"/>
              </a:rPr>
              <a:t> </a:t>
            </a:r>
            <a:r>
              <a:rPr lang="tr-TR" dirty="0" err="1">
                <a:ea typeface="+mn-lt"/>
                <a:cs typeface="+mn-lt"/>
              </a:rPr>
              <a:t>app.UseOcelot</a:t>
            </a:r>
            <a:r>
              <a:rPr lang="tr-TR" dirty="0">
                <a:ea typeface="+mn-lt"/>
                <a:cs typeface="+mn-lt"/>
              </a:rPr>
              <a:t>() tanımlaması yaparak işlemlerimizi tamamlıyoruz.</a:t>
            </a:r>
          </a:p>
          <a:p>
            <a:pPr>
              <a:buNone/>
            </a:pPr>
            <a:r>
              <a:rPr lang="tr-TR" dirty="0">
                <a:ea typeface="+mn-lt"/>
                <a:cs typeface="+mn-lt"/>
              </a:rPr>
              <a:t>Uygulamalarımız belirtilen portlarda çalışacaktır. </a:t>
            </a:r>
            <a:endParaRPr lang="tr-TR" dirty="0"/>
          </a:p>
          <a:p>
            <a:pPr>
              <a:buNone/>
            </a:pPr>
            <a:r>
              <a:rPr lang="tr-TR" b="1" dirty="0" err="1">
                <a:ea typeface="+mn-lt"/>
                <a:cs typeface="+mn-lt"/>
              </a:rPr>
              <a:t>Ocelot</a:t>
            </a:r>
            <a:r>
              <a:rPr lang="tr-TR" b="1" dirty="0">
                <a:ea typeface="+mn-lt"/>
                <a:cs typeface="+mn-lt"/>
              </a:rPr>
              <a:t> Rate Limited</a:t>
            </a:r>
            <a:endParaRPr lang="tr-TR" dirty="0"/>
          </a:p>
          <a:p>
            <a:pPr>
              <a:buNone/>
            </a:pPr>
            <a:r>
              <a:rPr lang="tr-TR" dirty="0" err="1">
                <a:ea typeface="+mn-lt"/>
                <a:cs typeface="+mn-lt"/>
              </a:rPr>
              <a:t>Ocelot</a:t>
            </a:r>
            <a:r>
              <a:rPr lang="tr-TR" dirty="0">
                <a:ea typeface="+mn-lt"/>
                <a:cs typeface="+mn-lt"/>
              </a:rPr>
              <a:t> rate </a:t>
            </a:r>
            <a:r>
              <a:rPr lang="tr-TR" dirty="0" err="1">
                <a:ea typeface="+mn-lt"/>
                <a:cs typeface="+mn-lt"/>
              </a:rPr>
              <a:t>limited</a:t>
            </a:r>
            <a:r>
              <a:rPr lang="tr-TR" dirty="0">
                <a:ea typeface="+mn-lt"/>
                <a:cs typeface="+mn-lt"/>
              </a:rPr>
              <a:t> özelliği sayesinde gelen </a:t>
            </a:r>
            <a:r>
              <a:rPr lang="tr-TR" dirty="0" err="1">
                <a:ea typeface="+mn-lt"/>
                <a:cs typeface="+mn-lt"/>
              </a:rPr>
              <a:t>requestler</a:t>
            </a:r>
            <a:r>
              <a:rPr lang="tr-TR" dirty="0">
                <a:ea typeface="+mn-lt"/>
                <a:cs typeface="+mn-lt"/>
              </a:rPr>
              <a:t> için belirli süre için </a:t>
            </a:r>
            <a:r>
              <a:rPr lang="tr-TR" dirty="0" err="1">
                <a:ea typeface="+mn-lt"/>
                <a:cs typeface="+mn-lt"/>
              </a:rPr>
              <a:t>request</a:t>
            </a:r>
            <a:r>
              <a:rPr lang="tr-TR" dirty="0">
                <a:ea typeface="+mn-lt"/>
                <a:cs typeface="+mn-lt"/>
              </a:rPr>
              <a:t> limitleri belirleyip, aşıldığı takdirde belirlenen süre için ilgili </a:t>
            </a:r>
            <a:r>
              <a:rPr lang="tr-TR" dirty="0" err="1">
                <a:ea typeface="+mn-lt"/>
                <a:cs typeface="+mn-lt"/>
              </a:rPr>
              <a:t>client’tan</a:t>
            </a:r>
            <a:r>
              <a:rPr lang="tr-TR" dirty="0">
                <a:ea typeface="+mn-lt"/>
                <a:cs typeface="+mn-lt"/>
              </a:rPr>
              <a:t> gelen </a:t>
            </a:r>
            <a:r>
              <a:rPr lang="tr-TR" dirty="0" err="1">
                <a:ea typeface="+mn-lt"/>
                <a:cs typeface="+mn-lt"/>
              </a:rPr>
              <a:t>requesti</a:t>
            </a:r>
            <a:r>
              <a:rPr lang="tr-TR" dirty="0">
                <a:ea typeface="+mn-lt"/>
                <a:cs typeface="+mn-lt"/>
              </a:rPr>
              <a:t> yok sayabiliyoruz.</a:t>
            </a:r>
            <a:endParaRPr lang="tr-TR" dirty="0"/>
          </a:p>
          <a:p>
            <a:pPr>
              <a:buNone/>
            </a:pPr>
            <a:r>
              <a:rPr lang="tr-TR" dirty="0" err="1">
                <a:ea typeface="+mn-lt"/>
                <a:cs typeface="+mn-lt"/>
              </a:rPr>
              <a:t>RateLimitOption</a:t>
            </a:r>
            <a:r>
              <a:rPr lang="tr-TR" dirty="0">
                <a:ea typeface="+mn-lt"/>
                <a:cs typeface="+mn-lt"/>
              </a:rPr>
              <a:t> için tanımlanan özelliklere bakacak olursak; </a:t>
            </a:r>
            <a:r>
              <a:rPr lang="tr-TR" b="1" dirty="0" err="1">
                <a:ea typeface="+mn-lt"/>
                <a:cs typeface="+mn-lt"/>
              </a:rPr>
              <a:t>ClientWhitelist</a:t>
            </a:r>
            <a:r>
              <a:rPr lang="tr-TR" b="1" dirty="0">
                <a:ea typeface="+mn-lt"/>
                <a:cs typeface="+mn-lt"/>
              </a:rPr>
              <a:t> </a:t>
            </a:r>
            <a:r>
              <a:rPr lang="tr-TR" dirty="0">
                <a:ea typeface="+mn-lt"/>
                <a:cs typeface="+mn-lt"/>
              </a:rPr>
              <a:t>ile istediğimiz </a:t>
            </a:r>
            <a:r>
              <a:rPr lang="tr-TR" dirty="0" err="1">
                <a:ea typeface="+mn-lt"/>
                <a:cs typeface="+mn-lt"/>
              </a:rPr>
              <a:t>ip’leri</a:t>
            </a:r>
            <a:r>
              <a:rPr lang="tr-TR" dirty="0">
                <a:ea typeface="+mn-lt"/>
                <a:cs typeface="+mn-lt"/>
              </a:rPr>
              <a:t> bu kuralın dışında bırakabiliyoruz. </a:t>
            </a:r>
            <a:r>
              <a:rPr lang="tr-TR" b="1" dirty="0" err="1">
                <a:ea typeface="+mn-lt"/>
                <a:cs typeface="+mn-lt"/>
              </a:rPr>
              <a:t>EnableRateLimiting</a:t>
            </a:r>
            <a:r>
              <a:rPr lang="tr-TR" b="1" dirty="0">
                <a:ea typeface="+mn-lt"/>
                <a:cs typeface="+mn-lt"/>
              </a:rPr>
              <a:t> </a:t>
            </a:r>
            <a:r>
              <a:rPr lang="tr-TR" dirty="0">
                <a:ea typeface="+mn-lt"/>
                <a:cs typeface="+mn-lt"/>
              </a:rPr>
              <a:t>ile rate </a:t>
            </a:r>
            <a:r>
              <a:rPr lang="tr-TR" dirty="0" err="1">
                <a:ea typeface="+mn-lt"/>
                <a:cs typeface="+mn-lt"/>
              </a:rPr>
              <a:t>limiting’i</a:t>
            </a:r>
            <a:r>
              <a:rPr lang="tr-TR" dirty="0">
                <a:ea typeface="+mn-lt"/>
                <a:cs typeface="+mn-lt"/>
              </a:rPr>
              <a:t> aktif ediyoruz. 1 dakika içerisinde(</a:t>
            </a:r>
            <a:r>
              <a:rPr lang="tr-TR" b="1" dirty="0" err="1">
                <a:ea typeface="+mn-lt"/>
                <a:cs typeface="+mn-lt"/>
              </a:rPr>
              <a:t>Period</a:t>
            </a:r>
            <a:r>
              <a:rPr lang="tr-TR" b="1" dirty="0">
                <a:ea typeface="+mn-lt"/>
                <a:cs typeface="+mn-lt"/>
              </a:rPr>
              <a:t>(</a:t>
            </a:r>
            <a:r>
              <a:rPr lang="tr-TR" dirty="0">
                <a:ea typeface="+mn-lt"/>
                <a:cs typeface="+mn-lt"/>
              </a:rPr>
              <a:t>istenildiği takdirde 1s,1m,1h şeklinde </a:t>
            </a:r>
            <a:r>
              <a:rPr lang="tr-TR" dirty="0" err="1">
                <a:ea typeface="+mn-lt"/>
                <a:cs typeface="+mn-lt"/>
              </a:rPr>
              <a:t>period</a:t>
            </a:r>
            <a:r>
              <a:rPr lang="tr-TR" dirty="0">
                <a:ea typeface="+mn-lt"/>
                <a:cs typeface="+mn-lt"/>
              </a:rPr>
              <a:t> belirlenebilir</a:t>
            </a:r>
            <a:r>
              <a:rPr lang="tr-TR" b="1" dirty="0">
                <a:ea typeface="+mn-lt"/>
                <a:cs typeface="+mn-lt"/>
              </a:rPr>
              <a:t>)</a:t>
            </a:r>
            <a:r>
              <a:rPr lang="tr-TR" dirty="0">
                <a:ea typeface="+mn-lt"/>
                <a:cs typeface="+mn-lt"/>
              </a:rPr>
              <a:t>) , 10 </a:t>
            </a:r>
            <a:r>
              <a:rPr lang="tr-TR" dirty="0" err="1">
                <a:ea typeface="+mn-lt"/>
                <a:cs typeface="+mn-lt"/>
              </a:rPr>
              <a:t>request</a:t>
            </a:r>
            <a:r>
              <a:rPr lang="tr-TR" dirty="0">
                <a:ea typeface="+mn-lt"/>
                <a:cs typeface="+mn-lt"/>
              </a:rPr>
              <a:t> yapılırsa(</a:t>
            </a:r>
            <a:r>
              <a:rPr lang="tr-TR" b="1" dirty="0">
                <a:ea typeface="+mn-lt"/>
                <a:cs typeface="+mn-lt"/>
              </a:rPr>
              <a:t>Limit</a:t>
            </a:r>
            <a:r>
              <a:rPr lang="tr-TR" dirty="0">
                <a:ea typeface="+mn-lt"/>
                <a:cs typeface="+mn-lt"/>
              </a:rPr>
              <a:t>), </a:t>
            </a:r>
            <a:r>
              <a:rPr lang="tr-TR" dirty="0" err="1">
                <a:ea typeface="+mn-lt"/>
                <a:cs typeface="+mn-lt"/>
              </a:rPr>
              <a:t>client’ı</a:t>
            </a:r>
            <a:r>
              <a:rPr lang="tr-TR" dirty="0">
                <a:ea typeface="+mn-lt"/>
                <a:cs typeface="+mn-lt"/>
              </a:rPr>
              <a:t> 1 dk boyunca(</a:t>
            </a:r>
            <a:r>
              <a:rPr lang="tr-TR" b="1" dirty="0" err="1">
                <a:ea typeface="+mn-lt"/>
                <a:cs typeface="+mn-lt"/>
              </a:rPr>
              <a:t>PeriodTimeSpan</a:t>
            </a:r>
            <a:r>
              <a:rPr lang="tr-TR" b="1" dirty="0">
                <a:ea typeface="+mn-lt"/>
                <a:cs typeface="+mn-lt"/>
              </a:rPr>
              <a:t> </a:t>
            </a:r>
            <a:r>
              <a:rPr lang="tr-TR" dirty="0">
                <a:ea typeface="+mn-lt"/>
                <a:cs typeface="+mn-lt"/>
              </a:rPr>
              <a:t>saniye cinsinden) bloklayacağımızı belirtiriz.</a:t>
            </a:r>
            <a:endParaRPr lang="tr-TR" dirty="0"/>
          </a:p>
          <a:p>
            <a:pPr>
              <a:buNone/>
            </a:pPr>
            <a:r>
              <a:rPr lang="tr-TR" dirty="0" err="1">
                <a:ea typeface="+mn-lt"/>
                <a:cs typeface="+mn-lt"/>
              </a:rPr>
              <a:t>ApiGateway</a:t>
            </a:r>
            <a:r>
              <a:rPr lang="tr-TR" dirty="0">
                <a:ea typeface="+mn-lt"/>
                <a:cs typeface="+mn-lt"/>
              </a:rPr>
              <a:t> projemizi ayağa kaldırıp, üst üste 10 </a:t>
            </a:r>
            <a:r>
              <a:rPr lang="tr-TR" dirty="0" err="1">
                <a:ea typeface="+mn-lt"/>
                <a:cs typeface="+mn-lt"/>
              </a:rPr>
              <a:t>request</a:t>
            </a:r>
            <a:r>
              <a:rPr lang="tr-TR" dirty="0">
                <a:ea typeface="+mn-lt"/>
                <a:cs typeface="+mn-lt"/>
              </a:rPr>
              <a:t> yaptıktan sonra aşağıdaki gibi bir uyarı ile </a:t>
            </a:r>
            <a:r>
              <a:rPr lang="tr-TR" dirty="0" err="1">
                <a:ea typeface="+mn-lt"/>
                <a:cs typeface="+mn-lt"/>
              </a:rPr>
              <a:t>karşılacaksınız</a:t>
            </a:r>
            <a:r>
              <a:rPr lang="tr-TR" dirty="0">
                <a:ea typeface="+mn-lt"/>
                <a:cs typeface="+mn-lt"/>
              </a:rPr>
              <a:t>. API Çağrıları kotası, kişi başına kabul edilen maksimum 10'u aştı hatası ile karşılaşırız. </a:t>
            </a:r>
            <a:endParaRPr lang="tr-TR" dirty="0"/>
          </a:p>
          <a:p>
            <a:pPr>
              <a:buNone/>
            </a:pPr>
            <a:endParaRPr lang="tr-TR" dirty="0">
              <a:cs typeface="Calibri" panose="020F0502020204030204"/>
            </a:endParaRPr>
          </a:p>
          <a:p>
            <a:pPr>
              <a:buNone/>
            </a:pPr>
            <a:endParaRPr lang="tr-TR" dirty="0">
              <a:cs typeface="Calibri" panose="020F0502020204030204"/>
            </a:endParaRPr>
          </a:p>
          <a:p>
            <a:pPr marL="0" indent="0">
              <a:buNone/>
            </a:pPr>
            <a:endParaRPr lang="tr-TR" dirty="0">
              <a:cs typeface="Calibri" panose="020F0502020204030204"/>
            </a:endParaRPr>
          </a:p>
        </p:txBody>
      </p:sp>
    </p:spTree>
    <p:extLst>
      <p:ext uri="{BB962C8B-B14F-4D97-AF65-F5344CB8AC3E}">
        <p14:creationId xmlns:p14="http://schemas.microsoft.com/office/powerpoint/2010/main" val="91237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xmlns="" id="{E2EC3C88-99B7-870D-78D1-F7C4B67A74BE}"/>
              </a:ext>
            </a:extLst>
          </p:cNvPr>
          <p:cNvSpPr>
            <a:spLocks noGrp="1"/>
          </p:cNvSpPr>
          <p:nvPr>
            <p:ph idx="1"/>
          </p:nvPr>
        </p:nvSpPr>
        <p:spPr>
          <a:xfrm>
            <a:off x="154642" y="155949"/>
            <a:ext cx="11804275" cy="6570102"/>
          </a:xfrm>
        </p:spPr>
        <p:txBody>
          <a:bodyPr vert="horz" lIns="91440" tIns="45720" rIns="91440" bIns="45720" rtlCol="0" anchor="t">
            <a:normAutofit/>
          </a:bodyPr>
          <a:lstStyle/>
          <a:p>
            <a:pPr>
              <a:buNone/>
            </a:pPr>
            <a:r>
              <a:rPr lang="tr-TR" sz="2000" b="1" dirty="0" err="1">
                <a:ea typeface="+mn-lt"/>
                <a:cs typeface="+mn-lt"/>
              </a:rPr>
              <a:t>Microservice’lerin</a:t>
            </a:r>
            <a:r>
              <a:rPr lang="tr-TR" sz="2000" b="1" dirty="0">
                <a:ea typeface="+mn-lt"/>
                <a:cs typeface="+mn-lt"/>
              </a:rPr>
              <a:t> </a:t>
            </a:r>
            <a:r>
              <a:rPr lang="tr-TR" sz="2000" dirty="0">
                <a:ea typeface="+mn-lt"/>
                <a:cs typeface="+mn-lt"/>
              </a:rPr>
              <a:t>amacı, modüllerin yüksek oranda birleştirildiği ve tek bir büyük parça olarak dağıtıldığı monolitik uygulamaların aksine, uygulamayı gevşek bağlı </a:t>
            </a:r>
            <a:r>
              <a:rPr lang="tr-TR" sz="2000" dirty="0" err="1">
                <a:ea typeface="+mn-lt"/>
                <a:cs typeface="+mn-lt"/>
              </a:rPr>
              <a:t>microservice’lere</a:t>
            </a:r>
            <a:r>
              <a:rPr lang="tr-TR" sz="2000" dirty="0">
                <a:ea typeface="+mn-lt"/>
                <a:cs typeface="+mn-lt"/>
              </a:rPr>
              <a:t> / modüllere yeterince ayrıştırmak / ayırmaktır. Aşağıdaki microservice’lerin birkaç özelliğine bakabiliriz:</a:t>
            </a:r>
            <a:endParaRPr lang="tr-TR" sz="2000" dirty="0">
              <a:cs typeface="Calibri"/>
            </a:endParaRPr>
          </a:p>
          <a:p>
            <a:pPr marL="285750" indent="-285750">
              <a:buFont typeface="Arial"/>
              <a:buChar char="•"/>
            </a:pPr>
            <a:r>
              <a:rPr lang="tr-TR" sz="2000" dirty="0">
                <a:ea typeface="+mn-lt"/>
                <a:cs typeface="+mn-lt"/>
              </a:rPr>
              <a:t>Her </a:t>
            </a:r>
            <a:r>
              <a:rPr lang="tr-TR" sz="2000" dirty="0" err="1">
                <a:ea typeface="+mn-lt"/>
                <a:cs typeface="+mn-lt"/>
              </a:rPr>
              <a:t>microservice</a:t>
            </a:r>
            <a:r>
              <a:rPr lang="tr-TR" sz="2000" dirty="0">
                <a:ea typeface="+mn-lt"/>
                <a:cs typeface="+mn-lt"/>
              </a:rPr>
              <a:t>, uygulamadaki kardeş hizmetlerden bağımsız olarak dağıtılabilir, yükseltilebilir, ölçeklenebilir, bakımı yapılabilir ve yeniden başlatılabilir.</a:t>
            </a:r>
            <a:endParaRPr lang="tr-TR" sz="2000" dirty="0">
              <a:cs typeface="Calibri"/>
            </a:endParaRPr>
          </a:p>
          <a:p>
            <a:pPr marL="285750" indent="-285750">
              <a:buFont typeface="Arial"/>
              <a:buChar char="•"/>
            </a:pPr>
            <a:r>
              <a:rPr lang="tr-TR" sz="2000" dirty="0">
                <a:ea typeface="+mn-lt"/>
                <a:cs typeface="+mn-lt"/>
              </a:rPr>
              <a:t>Özerk işlevler arası bir ekiple çevik geliştirme ve çevik dağıtım yapılabilir.</a:t>
            </a:r>
            <a:endParaRPr lang="tr-TR" sz="2000" dirty="0">
              <a:cs typeface="Calibri"/>
            </a:endParaRPr>
          </a:p>
          <a:p>
            <a:pPr marL="285750" indent="-285750">
              <a:buFont typeface="Arial"/>
              <a:buChar char="•"/>
            </a:pPr>
            <a:r>
              <a:rPr lang="tr-TR" sz="2000" dirty="0">
                <a:ea typeface="+mn-lt"/>
                <a:cs typeface="+mn-lt"/>
              </a:rPr>
              <a:t>Teknolojileri kullanma esnekliği ve ölçeklenebilirlik.</a:t>
            </a:r>
            <a:endParaRPr lang="tr-TR" sz="2000" dirty="0">
              <a:cs typeface="Calibri"/>
            </a:endParaRPr>
          </a:p>
          <a:p>
            <a:pPr marL="285750" indent="-285750">
              <a:buFont typeface="Arial"/>
              <a:buChar char="•"/>
            </a:pPr>
            <a:r>
              <a:rPr lang="tr-TR" sz="2000" dirty="0">
                <a:ea typeface="+mn-lt"/>
                <a:cs typeface="+mn-lt"/>
              </a:rPr>
              <a:t>Her hizmetin farklı istemcilere (Web, Mobil ve 3. taraf </a:t>
            </a:r>
            <a:r>
              <a:rPr lang="tr-TR" sz="2000" dirty="0" err="1">
                <a:ea typeface="+mn-lt"/>
                <a:cs typeface="+mn-lt"/>
              </a:rPr>
              <a:t>API’leri</a:t>
            </a:r>
            <a:r>
              <a:rPr lang="tr-TR" sz="2000" dirty="0">
                <a:ea typeface="+mn-lt"/>
                <a:cs typeface="+mn-lt"/>
              </a:rPr>
              <a:t>) hizmet vermek için ayrıntılı API modeline sahip olduğu kendi özel ihtiyaçlarına göre dağıtılır.</a:t>
            </a:r>
            <a:endParaRPr lang="tr-TR" sz="2000" dirty="0">
              <a:cs typeface="Calibri" panose="020F0502020204030204"/>
            </a:endParaRPr>
          </a:p>
          <a:p>
            <a:pPr marL="0" indent="0">
              <a:buNone/>
            </a:pPr>
            <a:endParaRPr lang="tr-TR" dirty="0">
              <a:cs typeface="Calibri" panose="020F0502020204030204"/>
            </a:endParaRPr>
          </a:p>
        </p:txBody>
      </p:sp>
      <p:pic>
        <p:nvPicPr>
          <p:cNvPr id="4" name="Resim 4">
            <a:extLst>
              <a:ext uri="{FF2B5EF4-FFF2-40B4-BE49-F238E27FC236}">
                <a16:creationId xmlns:a16="http://schemas.microsoft.com/office/drawing/2014/main" xmlns="" id="{54296B29-2C59-9004-4033-E2178A0BB5CC}"/>
              </a:ext>
            </a:extLst>
          </p:cNvPr>
          <p:cNvPicPr>
            <a:picLocks noChangeAspect="1"/>
          </p:cNvPicPr>
          <p:nvPr/>
        </p:nvPicPr>
        <p:blipFill>
          <a:blip r:embed="rId2"/>
          <a:stretch>
            <a:fillRect/>
          </a:stretch>
        </p:blipFill>
        <p:spPr>
          <a:xfrm>
            <a:off x="871268" y="3270166"/>
            <a:ext cx="7660255" cy="3523818"/>
          </a:xfrm>
          <a:prstGeom prst="rect">
            <a:avLst/>
          </a:prstGeom>
        </p:spPr>
      </p:pic>
    </p:spTree>
    <p:extLst>
      <p:ext uri="{BB962C8B-B14F-4D97-AF65-F5344CB8AC3E}">
        <p14:creationId xmlns:p14="http://schemas.microsoft.com/office/powerpoint/2010/main" val="3415389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xmlns="" id="{E2EC3C88-99B7-870D-78D1-F7C4B67A74BE}"/>
              </a:ext>
            </a:extLst>
          </p:cNvPr>
          <p:cNvSpPr>
            <a:spLocks noGrp="1"/>
          </p:cNvSpPr>
          <p:nvPr>
            <p:ph idx="1"/>
          </p:nvPr>
        </p:nvSpPr>
        <p:spPr>
          <a:xfrm>
            <a:off x="154642" y="155949"/>
            <a:ext cx="11804275" cy="6570102"/>
          </a:xfrm>
        </p:spPr>
        <p:txBody>
          <a:bodyPr vert="horz" lIns="91440" tIns="45720" rIns="91440" bIns="45720" rtlCol="0" anchor="t">
            <a:normAutofit/>
          </a:bodyPr>
          <a:lstStyle/>
          <a:p>
            <a:pPr>
              <a:buNone/>
            </a:pPr>
            <a:r>
              <a:rPr lang="tr-TR" dirty="0">
                <a:ea typeface="+mn-lt"/>
                <a:cs typeface="+mn-lt"/>
              </a:rPr>
              <a:t>İstemcinin dağıtılan </a:t>
            </a:r>
            <a:r>
              <a:rPr lang="tr-TR" dirty="0" err="1">
                <a:ea typeface="+mn-lt"/>
                <a:cs typeface="+mn-lt"/>
              </a:rPr>
              <a:t>microservice’lerin</a:t>
            </a:r>
            <a:r>
              <a:rPr lang="tr-TR" dirty="0">
                <a:ea typeface="+mn-lt"/>
                <a:cs typeface="+mn-lt"/>
              </a:rPr>
              <a:t> her biriyle </a:t>
            </a:r>
            <a:r>
              <a:rPr lang="tr-TR" b="1" dirty="0">
                <a:ea typeface="+mn-lt"/>
                <a:cs typeface="+mn-lt"/>
              </a:rPr>
              <a:t>doğrudan iletişim</a:t>
            </a:r>
            <a:r>
              <a:rPr lang="tr-TR" dirty="0">
                <a:ea typeface="+mn-lt"/>
                <a:cs typeface="+mn-lt"/>
              </a:rPr>
              <a:t> kurduğunu düşünürken , aşağıdaki zorluklar dikkate alınmalıdır:</a:t>
            </a:r>
            <a:endParaRPr lang="tr-TR" dirty="0"/>
          </a:p>
          <a:p>
            <a:pPr marL="285750" indent="-285750">
              <a:buFont typeface="Arial"/>
              <a:buChar char="•"/>
            </a:pPr>
            <a:r>
              <a:rPr lang="tr-TR" dirty="0" err="1">
                <a:ea typeface="+mn-lt"/>
                <a:cs typeface="+mn-lt"/>
              </a:rPr>
              <a:t>Microservice’lerin</a:t>
            </a:r>
            <a:r>
              <a:rPr lang="tr-TR" dirty="0">
                <a:ea typeface="+mn-lt"/>
                <a:cs typeface="+mn-lt"/>
              </a:rPr>
              <a:t> ayrıntılı </a:t>
            </a:r>
            <a:r>
              <a:rPr lang="tr-TR" dirty="0" err="1">
                <a:ea typeface="+mn-lt"/>
                <a:cs typeface="+mn-lt"/>
              </a:rPr>
              <a:t>API’leri</a:t>
            </a:r>
            <a:r>
              <a:rPr lang="tr-TR" dirty="0">
                <a:ea typeface="+mn-lt"/>
                <a:cs typeface="+mn-lt"/>
              </a:rPr>
              <a:t> istemciye sunması durumunda, istemci her </a:t>
            </a:r>
            <a:r>
              <a:rPr lang="tr-TR" dirty="0" err="1">
                <a:ea typeface="+mn-lt"/>
                <a:cs typeface="+mn-lt"/>
              </a:rPr>
              <a:t>microservice’e</a:t>
            </a:r>
            <a:r>
              <a:rPr lang="tr-TR" dirty="0">
                <a:ea typeface="+mn-lt"/>
                <a:cs typeface="+mn-lt"/>
              </a:rPr>
              <a:t> talepte bulunmalıdır. Tipik bir tek sayfada, isteği yerine getirmek için </a:t>
            </a:r>
            <a:r>
              <a:rPr lang="tr-TR" b="1" dirty="0">
                <a:ea typeface="+mn-lt"/>
                <a:cs typeface="+mn-lt"/>
              </a:rPr>
              <a:t>birden çok sunucu gidiş gelişi</a:t>
            </a:r>
            <a:r>
              <a:rPr lang="tr-TR" dirty="0">
                <a:ea typeface="+mn-lt"/>
                <a:cs typeface="+mn-lt"/>
              </a:rPr>
              <a:t> için gerekli olabilir . Bu, mobil gibi düşük ağ işletim cihazları için daha da kötü olabilir.</a:t>
            </a:r>
            <a:endParaRPr lang="tr-TR" dirty="0"/>
          </a:p>
          <a:p>
            <a:pPr marL="285750" indent="-285750">
              <a:buFont typeface="Arial"/>
              <a:buChar char="•"/>
            </a:pPr>
            <a:r>
              <a:rPr lang="tr-TR" dirty="0" err="1">
                <a:ea typeface="+mn-lt"/>
                <a:cs typeface="+mn-lt"/>
              </a:rPr>
              <a:t>Microservice’lerde</a:t>
            </a:r>
            <a:r>
              <a:rPr lang="tr-TR" dirty="0">
                <a:ea typeface="+mn-lt"/>
                <a:cs typeface="+mn-lt"/>
              </a:rPr>
              <a:t> mevcut olan </a:t>
            </a:r>
            <a:r>
              <a:rPr lang="tr-TR" b="1" dirty="0">
                <a:ea typeface="+mn-lt"/>
                <a:cs typeface="+mn-lt"/>
              </a:rPr>
              <a:t>çeşitli iletişim protokolleri (</a:t>
            </a:r>
            <a:r>
              <a:rPr lang="tr-TR" dirty="0">
                <a:ea typeface="+mn-lt"/>
                <a:cs typeface="+mn-lt"/>
              </a:rPr>
              <a:t> </a:t>
            </a:r>
            <a:r>
              <a:rPr lang="tr-TR" dirty="0" err="1">
                <a:ea typeface="+mn-lt"/>
                <a:cs typeface="+mn-lt"/>
              </a:rPr>
              <a:t>gRpc</a:t>
            </a:r>
            <a:r>
              <a:rPr lang="tr-TR" dirty="0">
                <a:ea typeface="+mn-lt"/>
                <a:cs typeface="+mn-lt"/>
              </a:rPr>
              <a:t>, </a:t>
            </a:r>
            <a:r>
              <a:rPr lang="tr-TR" dirty="0" err="1">
                <a:ea typeface="+mn-lt"/>
                <a:cs typeface="+mn-lt"/>
              </a:rPr>
              <a:t>thrift</a:t>
            </a:r>
            <a:r>
              <a:rPr lang="tr-TR" dirty="0">
                <a:ea typeface="+mn-lt"/>
                <a:cs typeface="+mn-lt"/>
              </a:rPr>
              <a:t>, REST, AMQP vb. </a:t>
            </a:r>
            <a:r>
              <a:rPr lang="tr-TR" b="1" dirty="0">
                <a:ea typeface="+mn-lt"/>
                <a:cs typeface="+mn-lt"/>
              </a:rPr>
              <a:t>)</a:t>
            </a:r>
            <a:r>
              <a:rPr lang="tr-TR" dirty="0">
                <a:ea typeface="+mn-lt"/>
                <a:cs typeface="+mn-lt"/>
              </a:rPr>
              <a:t> , kullanıcının tüm bu protokolleri benimsemesini zor ve hantal hale getirir.</a:t>
            </a:r>
            <a:endParaRPr lang="tr-TR" dirty="0"/>
          </a:p>
          <a:p>
            <a:pPr marL="285750" indent="-285750">
              <a:buFont typeface="Arial"/>
              <a:buChar char="•"/>
            </a:pPr>
            <a:r>
              <a:rPr lang="tr-TR" dirty="0">
                <a:ea typeface="+mn-lt"/>
                <a:cs typeface="+mn-lt"/>
              </a:rPr>
              <a:t>Her </a:t>
            </a:r>
            <a:r>
              <a:rPr lang="tr-TR" dirty="0" err="1">
                <a:ea typeface="+mn-lt"/>
                <a:cs typeface="+mn-lt"/>
              </a:rPr>
              <a:t>microservice’te</a:t>
            </a:r>
            <a:r>
              <a:rPr lang="tr-TR" dirty="0">
                <a:ea typeface="+mn-lt"/>
                <a:cs typeface="+mn-lt"/>
              </a:rPr>
              <a:t> </a:t>
            </a:r>
            <a:r>
              <a:rPr lang="tr-TR" b="1" dirty="0">
                <a:ea typeface="+mn-lt"/>
                <a:cs typeface="+mn-lt"/>
              </a:rPr>
              <a:t>ortak ağ geçidi işlevlerinin</a:t>
            </a:r>
            <a:r>
              <a:rPr lang="tr-TR" dirty="0">
                <a:ea typeface="+mn-lt"/>
                <a:cs typeface="+mn-lt"/>
              </a:rPr>
              <a:t> (</a:t>
            </a:r>
            <a:r>
              <a:rPr lang="tr-TR" dirty="0" err="1">
                <a:ea typeface="+mn-lt"/>
                <a:cs typeface="+mn-lt"/>
              </a:rPr>
              <a:t>authentication</a:t>
            </a:r>
            <a:r>
              <a:rPr lang="tr-TR" dirty="0">
                <a:ea typeface="+mn-lt"/>
                <a:cs typeface="+mn-lt"/>
              </a:rPr>
              <a:t>, </a:t>
            </a:r>
            <a:r>
              <a:rPr lang="tr-TR" dirty="0" err="1">
                <a:ea typeface="+mn-lt"/>
                <a:cs typeface="+mn-lt"/>
              </a:rPr>
              <a:t>authorization</a:t>
            </a:r>
            <a:r>
              <a:rPr lang="tr-TR" dirty="0">
                <a:ea typeface="+mn-lt"/>
                <a:cs typeface="+mn-lt"/>
              </a:rPr>
              <a:t>, </a:t>
            </a:r>
            <a:r>
              <a:rPr lang="tr-TR" dirty="0" err="1">
                <a:ea typeface="+mn-lt"/>
                <a:cs typeface="+mn-lt"/>
              </a:rPr>
              <a:t>logging</a:t>
            </a:r>
            <a:r>
              <a:rPr lang="tr-TR" dirty="0">
                <a:ea typeface="+mn-lt"/>
                <a:cs typeface="+mn-lt"/>
              </a:rPr>
              <a:t>) uygulanması gerekir.</a:t>
            </a:r>
            <a:endParaRPr lang="tr-TR" dirty="0"/>
          </a:p>
          <a:p>
            <a:pPr marL="285750" indent="-285750">
              <a:buFont typeface="Arial"/>
              <a:buChar char="•"/>
            </a:pPr>
            <a:r>
              <a:rPr lang="tr-TR" dirty="0">
                <a:ea typeface="+mn-lt"/>
                <a:cs typeface="+mn-lt"/>
              </a:rPr>
              <a:t>İstemci bağlantısını kesmeden </a:t>
            </a:r>
            <a:r>
              <a:rPr lang="tr-TR" b="1" dirty="0" err="1">
                <a:ea typeface="+mn-lt"/>
                <a:cs typeface="+mn-lt"/>
              </a:rPr>
              <a:t>microservice’lerde</a:t>
            </a:r>
            <a:r>
              <a:rPr lang="tr-TR" b="1" dirty="0">
                <a:ea typeface="+mn-lt"/>
                <a:cs typeface="+mn-lt"/>
              </a:rPr>
              <a:t> değişiklik yapmak zor</a:t>
            </a:r>
            <a:r>
              <a:rPr lang="tr-TR" dirty="0">
                <a:ea typeface="+mn-lt"/>
                <a:cs typeface="+mn-lt"/>
              </a:rPr>
              <a:t> olacaktır . Örneğin, </a:t>
            </a:r>
            <a:r>
              <a:rPr lang="tr-TR" dirty="0" err="1">
                <a:ea typeface="+mn-lt"/>
                <a:cs typeface="+mn-lt"/>
              </a:rPr>
              <a:t>microservice’i</a:t>
            </a:r>
            <a:r>
              <a:rPr lang="tr-TR" dirty="0">
                <a:ea typeface="+mn-lt"/>
                <a:cs typeface="+mn-lt"/>
              </a:rPr>
              <a:t> birleştirirken veya bölerken, istemci bölümünün yeniden kodlanması gerekebilir.</a:t>
            </a:r>
            <a:endParaRPr lang="tr-TR" dirty="0"/>
          </a:p>
          <a:p>
            <a:pPr marL="0" indent="0">
              <a:buNone/>
            </a:pPr>
            <a:endParaRPr lang="tr-TR" dirty="0">
              <a:cs typeface="Calibri" panose="020F0502020204030204"/>
            </a:endParaRPr>
          </a:p>
        </p:txBody>
      </p:sp>
    </p:spTree>
    <p:extLst>
      <p:ext uri="{BB962C8B-B14F-4D97-AF65-F5344CB8AC3E}">
        <p14:creationId xmlns:p14="http://schemas.microsoft.com/office/powerpoint/2010/main" val="3668834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xmlns="" id="{E2EC3C88-99B7-870D-78D1-F7C4B67A74BE}"/>
              </a:ext>
            </a:extLst>
          </p:cNvPr>
          <p:cNvSpPr>
            <a:spLocks noGrp="1"/>
          </p:cNvSpPr>
          <p:nvPr>
            <p:ph idx="1"/>
          </p:nvPr>
        </p:nvSpPr>
        <p:spPr>
          <a:xfrm>
            <a:off x="154642" y="155949"/>
            <a:ext cx="11804275" cy="6570102"/>
          </a:xfrm>
        </p:spPr>
        <p:txBody>
          <a:bodyPr vert="horz" lIns="91440" tIns="45720" rIns="91440" bIns="45720" rtlCol="0" anchor="t">
            <a:normAutofit/>
          </a:bodyPr>
          <a:lstStyle/>
          <a:p>
            <a:pPr>
              <a:buNone/>
            </a:pPr>
            <a:r>
              <a:rPr lang="tr-TR" sz="2400" b="1" dirty="0" err="1"/>
              <a:t>Mikroservis</a:t>
            </a:r>
            <a:r>
              <a:rPr lang="tr-TR" sz="2400" b="1" dirty="0"/>
              <a:t> Nedir ?</a:t>
            </a:r>
            <a:endParaRPr lang="tr-TR" sz="2400">
              <a:cs typeface="Calibri"/>
            </a:endParaRPr>
          </a:p>
          <a:p>
            <a:pPr>
              <a:buNone/>
            </a:pPr>
            <a:r>
              <a:rPr lang="tr-TR" sz="2400" dirty="0" err="1">
                <a:ea typeface="+mn-lt"/>
                <a:cs typeface="+mn-lt"/>
              </a:rPr>
              <a:t>Mikroservis</a:t>
            </a:r>
            <a:r>
              <a:rPr lang="tr-TR" sz="2400" dirty="0">
                <a:ea typeface="+mn-lt"/>
                <a:cs typeface="+mn-lt"/>
              </a:rPr>
              <a:t> yaklaşımını basitçe açıklamak gerekirse bir projeyi tek bir parça halinde geliştirmek yerine bunu küçük küçük ve birbirinden bağımsız çalışan parçalara bölerek projeyi geliştirme </a:t>
            </a:r>
            <a:r>
              <a:rPr lang="tr-TR" sz="2400" dirty="0" err="1">
                <a:ea typeface="+mn-lt"/>
                <a:cs typeface="+mn-lt"/>
              </a:rPr>
              <a:t>yaklaşımınıdır</a:t>
            </a:r>
            <a:r>
              <a:rPr lang="tr-TR" sz="2400" dirty="0">
                <a:ea typeface="+mn-lt"/>
                <a:cs typeface="+mn-lt"/>
              </a:rPr>
              <a:t>.</a:t>
            </a:r>
            <a:endParaRPr lang="tr-TR" sz="2400">
              <a:cs typeface="Calibri"/>
            </a:endParaRPr>
          </a:p>
          <a:p>
            <a:pPr marL="0" indent="0">
              <a:buNone/>
            </a:pPr>
            <a:endParaRPr lang="tr-TR" sz="2400" dirty="0">
              <a:cs typeface="Calibri" panose="020F0502020204030204"/>
            </a:endParaRPr>
          </a:p>
          <a:p>
            <a:pPr marL="0" indent="0">
              <a:buNone/>
            </a:pPr>
            <a:endParaRPr lang="tr-TR" sz="2400" dirty="0">
              <a:cs typeface="Calibri" panose="020F0502020204030204"/>
            </a:endParaRPr>
          </a:p>
          <a:p>
            <a:pPr marL="0" indent="0">
              <a:buNone/>
            </a:pPr>
            <a:endParaRPr lang="tr-TR" sz="2400" dirty="0">
              <a:cs typeface="Calibri" panose="020F0502020204030204"/>
            </a:endParaRPr>
          </a:p>
          <a:p>
            <a:pPr marL="0" indent="0">
              <a:buNone/>
            </a:pPr>
            <a:endParaRPr lang="tr-TR" sz="2400" dirty="0">
              <a:cs typeface="Calibri" panose="020F0502020204030204"/>
            </a:endParaRPr>
          </a:p>
          <a:p>
            <a:pPr marL="0" indent="0">
              <a:buNone/>
            </a:pPr>
            <a:endParaRPr lang="tr-TR" sz="2400" dirty="0">
              <a:cs typeface="Calibri" panose="020F0502020204030204"/>
            </a:endParaRPr>
          </a:p>
          <a:p>
            <a:pPr marL="0" indent="0">
              <a:buNone/>
            </a:pPr>
            <a:endParaRPr lang="tr-TR" sz="2400" dirty="0">
              <a:cs typeface="Calibri" panose="020F0502020204030204"/>
            </a:endParaRPr>
          </a:p>
          <a:p>
            <a:pPr marL="0" indent="0">
              <a:buNone/>
            </a:pPr>
            <a:endParaRPr lang="tr-TR" sz="2400" dirty="0">
              <a:ea typeface="+mn-lt"/>
              <a:cs typeface="+mn-lt"/>
            </a:endParaRPr>
          </a:p>
          <a:p>
            <a:pPr marL="0" indent="0">
              <a:buNone/>
            </a:pPr>
            <a:r>
              <a:rPr lang="tr-TR" sz="2400" dirty="0">
                <a:ea typeface="+mn-lt"/>
                <a:cs typeface="+mn-lt"/>
              </a:rPr>
              <a:t>Yukarıdaki resimden de görüldüğü üzere bir yazılım projesinde istekler artıkça projeye yeni yetkinlikler ekleriz bu sebeple de projede ki kodlar gittikçe artmaya başlar sol taraftaki yapıda görüldüğü gibi çember büyüdükçe büyür. Hal böyle </a:t>
            </a:r>
            <a:r>
              <a:rPr lang="tr-TR" sz="2400" dirty="0" err="1">
                <a:ea typeface="+mn-lt"/>
                <a:cs typeface="+mn-lt"/>
              </a:rPr>
              <a:t>oluncada</a:t>
            </a:r>
            <a:r>
              <a:rPr lang="tr-TR" sz="2400" dirty="0">
                <a:ea typeface="+mn-lt"/>
                <a:cs typeface="+mn-lt"/>
              </a:rPr>
              <a:t> projeye eklentiler yapmak, yeni yetkinlikler eklemek ve oluşan problemleri çözmek bir hayli zor bir durum olmaya başlar. Biz bu yapılara </a:t>
            </a:r>
            <a:r>
              <a:rPr lang="tr-TR" sz="2400" b="1" dirty="0">
                <a:ea typeface="+mn-lt"/>
                <a:cs typeface="+mn-lt"/>
              </a:rPr>
              <a:t>monolitik</a:t>
            </a:r>
            <a:r>
              <a:rPr lang="tr-TR" sz="2400" dirty="0">
                <a:ea typeface="+mn-lt"/>
                <a:cs typeface="+mn-lt"/>
              </a:rPr>
              <a:t> yapılar diyoruz.</a:t>
            </a:r>
            <a:endParaRPr lang="tr-TR" sz="2400">
              <a:cs typeface="Calibri"/>
            </a:endParaRPr>
          </a:p>
        </p:txBody>
      </p:sp>
      <p:pic>
        <p:nvPicPr>
          <p:cNvPr id="2" name="Resim 3">
            <a:extLst>
              <a:ext uri="{FF2B5EF4-FFF2-40B4-BE49-F238E27FC236}">
                <a16:creationId xmlns:a16="http://schemas.microsoft.com/office/drawing/2014/main" xmlns="" id="{87F7283D-5BCD-E218-9A44-B8D0CFEFDCFF}"/>
              </a:ext>
            </a:extLst>
          </p:cNvPr>
          <p:cNvPicPr>
            <a:picLocks noChangeAspect="1"/>
          </p:cNvPicPr>
          <p:nvPr/>
        </p:nvPicPr>
        <p:blipFill>
          <a:blip r:embed="rId2"/>
          <a:stretch>
            <a:fillRect/>
          </a:stretch>
        </p:blipFill>
        <p:spPr>
          <a:xfrm>
            <a:off x="1518250" y="1714104"/>
            <a:ext cx="7329575" cy="3099111"/>
          </a:xfrm>
          <a:prstGeom prst="rect">
            <a:avLst/>
          </a:prstGeom>
        </p:spPr>
      </p:pic>
    </p:spTree>
    <p:extLst>
      <p:ext uri="{BB962C8B-B14F-4D97-AF65-F5344CB8AC3E}">
        <p14:creationId xmlns:p14="http://schemas.microsoft.com/office/powerpoint/2010/main" val="584900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xmlns="" id="{E2EC3C88-99B7-870D-78D1-F7C4B67A74BE}"/>
              </a:ext>
            </a:extLst>
          </p:cNvPr>
          <p:cNvSpPr>
            <a:spLocks noGrp="1"/>
          </p:cNvSpPr>
          <p:nvPr>
            <p:ph idx="1"/>
          </p:nvPr>
        </p:nvSpPr>
        <p:spPr>
          <a:xfrm>
            <a:off x="154642" y="155949"/>
            <a:ext cx="11804275" cy="6570102"/>
          </a:xfrm>
        </p:spPr>
        <p:txBody>
          <a:bodyPr vert="horz" lIns="91440" tIns="45720" rIns="91440" bIns="45720" rtlCol="0" anchor="t">
            <a:normAutofit/>
          </a:bodyPr>
          <a:lstStyle/>
          <a:p>
            <a:pPr marL="0" indent="0">
              <a:buNone/>
            </a:pPr>
            <a:r>
              <a:rPr lang="tr-TR" sz="2400" dirty="0">
                <a:ea typeface="+mn-lt"/>
                <a:cs typeface="+mn-lt"/>
              </a:rPr>
              <a:t>Sorunlarla karşılaşmamak için bu tek düze monolitik yapıdan çıkılıp birbirinden bağımsız çalışan soyutlanmış ama </a:t>
            </a:r>
            <a:r>
              <a:rPr lang="tr-TR" sz="2400" dirty="0" err="1">
                <a:ea typeface="+mn-lt"/>
                <a:cs typeface="+mn-lt"/>
              </a:rPr>
              <a:t>birbirleriylede</a:t>
            </a:r>
            <a:r>
              <a:rPr lang="tr-TR" sz="2400" dirty="0">
                <a:ea typeface="+mn-lt"/>
                <a:cs typeface="+mn-lt"/>
              </a:rPr>
              <a:t> sürekli iletişim halinde olan parçalara bölünmüş yapılarla </a:t>
            </a:r>
            <a:r>
              <a:rPr lang="tr-TR" sz="2400" b="1" dirty="0" err="1">
                <a:ea typeface="+mn-lt"/>
                <a:cs typeface="+mn-lt"/>
              </a:rPr>
              <a:t>mikroservis</a:t>
            </a:r>
            <a:r>
              <a:rPr lang="tr-TR" sz="2400" b="1" dirty="0">
                <a:ea typeface="+mn-lt"/>
                <a:cs typeface="+mn-lt"/>
              </a:rPr>
              <a:t> mimarisi</a:t>
            </a:r>
            <a:r>
              <a:rPr lang="tr-TR" sz="2400" dirty="0">
                <a:ea typeface="+mn-lt"/>
                <a:cs typeface="+mn-lt"/>
              </a:rPr>
              <a:t> yaklaşımı ortaya çıkmıştır. Her biri ayrı bir varlık olan </a:t>
            </a:r>
            <a:r>
              <a:rPr lang="tr-TR" sz="2400" dirty="0" err="1">
                <a:ea typeface="+mn-lt"/>
                <a:cs typeface="+mn-lt"/>
              </a:rPr>
              <a:t>mikroservisler</a:t>
            </a:r>
            <a:r>
              <a:rPr lang="tr-TR" sz="2400" dirty="0">
                <a:ea typeface="+mn-lt"/>
                <a:cs typeface="+mn-lt"/>
              </a:rPr>
              <a:t> birbirinden bağımsız olarak değiştirilebilir ve ayrı ayrı </a:t>
            </a:r>
            <a:r>
              <a:rPr lang="tr-TR" sz="2400" dirty="0" err="1">
                <a:ea typeface="+mn-lt"/>
                <a:cs typeface="+mn-lt"/>
              </a:rPr>
              <a:t>deploy</a:t>
            </a:r>
            <a:r>
              <a:rPr lang="tr-TR" sz="2400" dirty="0">
                <a:ea typeface="+mn-lt"/>
                <a:cs typeface="+mn-lt"/>
              </a:rPr>
              <a:t> ve </a:t>
            </a:r>
            <a:r>
              <a:rPr lang="tr-TR" sz="2400" dirty="0" err="1">
                <a:ea typeface="+mn-lt"/>
                <a:cs typeface="+mn-lt"/>
              </a:rPr>
              <a:t>relase</a:t>
            </a:r>
            <a:r>
              <a:rPr lang="tr-TR" sz="2400" dirty="0">
                <a:ea typeface="+mn-lt"/>
                <a:cs typeface="+mn-lt"/>
              </a:rPr>
              <a:t> işlemleri yapılabilir.</a:t>
            </a:r>
          </a:p>
          <a:p>
            <a:pPr>
              <a:buNone/>
            </a:pPr>
            <a:r>
              <a:rPr lang="tr-TR" sz="2400" b="1" dirty="0" err="1"/>
              <a:t>Api</a:t>
            </a:r>
            <a:r>
              <a:rPr lang="tr-TR" sz="2400" b="1" dirty="0"/>
              <a:t> Gateway Nedir?</a:t>
            </a:r>
            <a:endParaRPr lang="tr-TR" sz="2400">
              <a:cs typeface="Calibri"/>
            </a:endParaRPr>
          </a:p>
          <a:p>
            <a:pPr>
              <a:buNone/>
            </a:pPr>
            <a:r>
              <a:rPr lang="tr-TR" sz="2400" dirty="0">
                <a:ea typeface="+mn-lt"/>
                <a:cs typeface="+mn-lt"/>
              </a:rPr>
              <a:t>Yukarıda bahsetmiş olduğumuz </a:t>
            </a:r>
            <a:r>
              <a:rPr lang="tr-TR" sz="2400" dirty="0" err="1">
                <a:ea typeface="+mn-lt"/>
                <a:cs typeface="+mn-lt"/>
              </a:rPr>
              <a:t>mikroservis</a:t>
            </a:r>
            <a:r>
              <a:rPr lang="tr-TR" sz="2400" dirty="0">
                <a:ea typeface="+mn-lt"/>
                <a:cs typeface="+mn-lt"/>
              </a:rPr>
              <a:t> mimarisiyle birlikte monolitik </a:t>
            </a:r>
            <a:r>
              <a:rPr lang="tr-TR" sz="2400" dirty="0" err="1">
                <a:ea typeface="+mn-lt"/>
                <a:cs typeface="+mn-lt"/>
              </a:rPr>
              <a:t>uygulamarın</a:t>
            </a:r>
            <a:r>
              <a:rPr lang="tr-TR" sz="2400" dirty="0">
                <a:ea typeface="+mn-lt"/>
                <a:cs typeface="+mn-lt"/>
              </a:rPr>
              <a:t> yerini birbirleriyle konuşan birden çok bağımsız servis yapılarına bırakmasıyla sistemin ufak parçalara bölünmesi beraberinde farklı </a:t>
            </a:r>
            <a:r>
              <a:rPr lang="tr-TR" sz="2400" dirty="0" err="1">
                <a:ea typeface="+mn-lt"/>
                <a:cs typeface="+mn-lt"/>
              </a:rPr>
              <a:t>konularıda</a:t>
            </a:r>
            <a:r>
              <a:rPr lang="tr-TR" sz="2400" dirty="0">
                <a:ea typeface="+mn-lt"/>
                <a:cs typeface="+mn-lt"/>
              </a:rPr>
              <a:t> ortaya çıkardı.</a:t>
            </a:r>
            <a:endParaRPr lang="tr-TR" sz="2400" dirty="0"/>
          </a:p>
          <a:p>
            <a:pPr>
              <a:buNone/>
            </a:pPr>
            <a:endParaRPr lang="tr-TR" dirty="0">
              <a:cs typeface="Calibri"/>
            </a:endParaRPr>
          </a:p>
          <a:p>
            <a:pPr marL="0" indent="0">
              <a:buNone/>
            </a:pPr>
            <a:endParaRPr lang="tr-TR" dirty="0">
              <a:cs typeface="Calibri"/>
            </a:endParaRPr>
          </a:p>
        </p:txBody>
      </p:sp>
      <p:pic>
        <p:nvPicPr>
          <p:cNvPr id="2" name="Resim 3">
            <a:extLst>
              <a:ext uri="{FF2B5EF4-FFF2-40B4-BE49-F238E27FC236}">
                <a16:creationId xmlns:a16="http://schemas.microsoft.com/office/drawing/2014/main" xmlns="" id="{F2FF4532-1341-BB8F-BFB8-DD8E901C53E8}"/>
              </a:ext>
            </a:extLst>
          </p:cNvPr>
          <p:cNvPicPr>
            <a:picLocks noChangeAspect="1"/>
          </p:cNvPicPr>
          <p:nvPr/>
        </p:nvPicPr>
        <p:blipFill>
          <a:blip r:embed="rId2"/>
          <a:stretch>
            <a:fillRect/>
          </a:stretch>
        </p:blipFill>
        <p:spPr>
          <a:xfrm>
            <a:off x="770627" y="3533621"/>
            <a:ext cx="9558067" cy="2853135"/>
          </a:xfrm>
          <a:prstGeom prst="rect">
            <a:avLst/>
          </a:prstGeom>
        </p:spPr>
      </p:pic>
    </p:spTree>
    <p:extLst>
      <p:ext uri="{BB962C8B-B14F-4D97-AF65-F5344CB8AC3E}">
        <p14:creationId xmlns:p14="http://schemas.microsoft.com/office/powerpoint/2010/main" val="2926108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xmlns="" id="{E2EC3C88-99B7-870D-78D1-F7C4B67A74BE}"/>
              </a:ext>
            </a:extLst>
          </p:cNvPr>
          <p:cNvSpPr>
            <a:spLocks noGrp="1"/>
          </p:cNvSpPr>
          <p:nvPr>
            <p:ph idx="1"/>
          </p:nvPr>
        </p:nvSpPr>
        <p:spPr>
          <a:xfrm>
            <a:off x="154642" y="155949"/>
            <a:ext cx="11804275" cy="6570102"/>
          </a:xfrm>
        </p:spPr>
        <p:txBody>
          <a:bodyPr vert="horz" lIns="91440" tIns="45720" rIns="91440" bIns="45720" rtlCol="0" anchor="t">
            <a:normAutofit/>
          </a:bodyPr>
          <a:lstStyle/>
          <a:p>
            <a:pPr>
              <a:buNone/>
            </a:pPr>
            <a:r>
              <a:rPr lang="tr-TR" dirty="0">
                <a:ea typeface="+mn-lt"/>
                <a:cs typeface="+mn-lt"/>
              </a:rPr>
              <a:t>İlk olarak bu mikro servisler birbirleriyle nasıl haberleşecek, bu servislerin </a:t>
            </a:r>
            <a:r>
              <a:rPr lang="tr-TR" dirty="0" err="1">
                <a:ea typeface="+mn-lt"/>
                <a:cs typeface="+mn-lt"/>
              </a:rPr>
              <a:t>authorizationının</a:t>
            </a:r>
            <a:r>
              <a:rPr lang="tr-TR" dirty="0">
                <a:ea typeface="+mn-lt"/>
                <a:cs typeface="+mn-lt"/>
              </a:rPr>
              <a:t> ve </a:t>
            </a:r>
            <a:r>
              <a:rPr lang="tr-TR" dirty="0" err="1">
                <a:ea typeface="+mn-lt"/>
                <a:cs typeface="+mn-lt"/>
              </a:rPr>
              <a:t>authenticationu</a:t>
            </a:r>
            <a:r>
              <a:rPr lang="tr-TR" dirty="0">
                <a:ea typeface="+mn-lt"/>
                <a:cs typeface="+mn-lt"/>
              </a:rPr>
              <a:t> nasıl yapılacak, bu servislerin loglama işlemleri, </a:t>
            </a:r>
            <a:r>
              <a:rPr lang="tr-TR" dirty="0" err="1">
                <a:ea typeface="+mn-lt"/>
                <a:cs typeface="+mn-lt"/>
              </a:rPr>
              <a:t>monitoring</a:t>
            </a:r>
            <a:r>
              <a:rPr lang="tr-TR" dirty="0">
                <a:ea typeface="+mn-lt"/>
                <a:cs typeface="+mn-lt"/>
              </a:rPr>
              <a:t> işlemleri ve ortak </a:t>
            </a:r>
            <a:r>
              <a:rPr lang="tr-TR" dirty="0" err="1">
                <a:ea typeface="+mn-lt"/>
                <a:cs typeface="+mn-lt"/>
              </a:rPr>
              <a:t>configurasyonların</a:t>
            </a:r>
            <a:r>
              <a:rPr lang="tr-TR" dirty="0">
                <a:ea typeface="+mn-lt"/>
                <a:cs typeface="+mn-lt"/>
              </a:rPr>
              <a:t> nasıl olacak, gelen isteklerin nasıl karşılanacağına kadar birçok düşünmemiz gereken konu var ve tüm bunlarda </a:t>
            </a:r>
            <a:r>
              <a:rPr lang="tr-TR" dirty="0" err="1">
                <a:ea typeface="+mn-lt"/>
                <a:cs typeface="+mn-lt"/>
              </a:rPr>
              <a:t>api</a:t>
            </a:r>
            <a:r>
              <a:rPr lang="tr-TR" dirty="0">
                <a:ea typeface="+mn-lt"/>
                <a:cs typeface="+mn-lt"/>
              </a:rPr>
              <a:t> </a:t>
            </a:r>
            <a:r>
              <a:rPr lang="tr-TR" dirty="0" err="1">
                <a:ea typeface="+mn-lt"/>
                <a:cs typeface="+mn-lt"/>
              </a:rPr>
              <a:t>gateway’in</a:t>
            </a:r>
            <a:r>
              <a:rPr lang="tr-TR" dirty="0">
                <a:ea typeface="+mn-lt"/>
                <a:cs typeface="+mn-lt"/>
              </a:rPr>
              <a:t> çıkış noktası. Yani </a:t>
            </a:r>
            <a:r>
              <a:rPr lang="tr-TR" dirty="0" err="1">
                <a:ea typeface="+mn-lt"/>
                <a:cs typeface="+mn-lt"/>
              </a:rPr>
              <a:t>Api</a:t>
            </a:r>
            <a:r>
              <a:rPr lang="tr-TR" dirty="0">
                <a:ea typeface="+mn-lt"/>
                <a:cs typeface="+mn-lt"/>
              </a:rPr>
              <a:t> Gateway ‘in temel görevi </a:t>
            </a:r>
            <a:r>
              <a:rPr lang="tr-TR" dirty="0" err="1">
                <a:ea typeface="+mn-lt"/>
                <a:cs typeface="+mn-lt"/>
              </a:rPr>
              <a:t>clientten</a:t>
            </a:r>
            <a:r>
              <a:rPr lang="tr-TR" dirty="0">
                <a:ea typeface="+mn-lt"/>
                <a:cs typeface="+mn-lt"/>
              </a:rPr>
              <a:t> isteği alıp belirli işlemlerden geçirip ilgili </a:t>
            </a:r>
            <a:r>
              <a:rPr lang="tr-TR" dirty="0" err="1">
                <a:ea typeface="+mn-lt"/>
                <a:cs typeface="+mn-lt"/>
              </a:rPr>
              <a:t>mikroservislere</a:t>
            </a:r>
            <a:r>
              <a:rPr lang="tr-TR" dirty="0">
                <a:ea typeface="+mn-lt"/>
                <a:cs typeface="+mn-lt"/>
              </a:rPr>
              <a:t> iletmesidir.</a:t>
            </a:r>
            <a:endParaRPr lang="tr-TR" dirty="0"/>
          </a:p>
          <a:p>
            <a:pPr>
              <a:buNone/>
            </a:pPr>
            <a:endParaRPr lang="tr-TR" dirty="0">
              <a:ea typeface="+mn-lt"/>
              <a:cs typeface="+mn-lt"/>
            </a:endParaRPr>
          </a:p>
          <a:p>
            <a:pPr>
              <a:buNone/>
            </a:pPr>
            <a:r>
              <a:rPr lang="tr-TR" i="1" dirty="0" err="1">
                <a:ea typeface="+mn-lt"/>
                <a:cs typeface="+mn-lt"/>
              </a:rPr>
              <a:t>Api</a:t>
            </a:r>
            <a:r>
              <a:rPr lang="tr-TR" i="1" dirty="0">
                <a:ea typeface="+mn-lt"/>
                <a:cs typeface="+mn-lt"/>
              </a:rPr>
              <a:t> </a:t>
            </a:r>
            <a:r>
              <a:rPr lang="tr-TR" i="1" dirty="0" err="1">
                <a:ea typeface="+mn-lt"/>
                <a:cs typeface="+mn-lt"/>
              </a:rPr>
              <a:t>Gateway’in</a:t>
            </a:r>
            <a:r>
              <a:rPr lang="tr-TR" i="1" dirty="0">
                <a:ea typeface="+mn-lt"/>
                <a:cs typeface="+mn-lt"/>
              </a:rPr>
              <a:t> Yetenekleri;</a:t>
            </a:r>
            <a:endParaRPr lang="tr-TR" dirty="0"/>
          </a:p>
          <a:p>
            <a:pPr marL="285750" indent="-285750">
              <a:buFont typeface="Arial"/>
              <a:buChar char="•"/>
            </a:pPr>
            <a:r>
              <a:rPr lang="tr-TR" dirty="0" err="1">
                <a:ea typeface="+mn-lt"/>
                <a:cs typeface="+mn-lt"/>
              </a:rPr>
              <a:t>Authentication</a:t>
            </a:r>
            <a:r>
              <a:rPr lang="tr-TR" dirty="0">
                <a:ea typeface="+mn-lt"/>
                <a:cs typeface="+mn-lt"/>
              </a:rPr>
              <a:t> — </a:t>
            </a:r>
            <a:r>
              <a:rPr lang="tr-TR" dirty="0" err="1">
                <a:ea typeface="+mn-lt"/>
                <a:cs typeface="+mn-lt"/>
              </a:rPr>
              <a:t>Authorization</a:t>
            </a:r>
            <a:endParaRPr lang="tr-TR" dirty="0" err="1"/>
          </a:p>
          <a:p>
            <a:pPr marL="285750" indent="-285750">
              <a:buFont typeface="Arial"/>
              <a:buChar char="•"/>
            </a:pPr>
            <a:r>
              <a:rPr lang="tr-TR" dirty="0" err="1">
                <a:ea typeface="+mn-lt"/>
                <a:cs typeface="+mn-lt"/>
              </a:rPr>
              <a:t>Logging</a:t>
            </a:r>
            <a:endParaRPr lang="tr-TR" dirty="0" err="1"/>
          </a:p>
          <a:p>
            <a:pPr marL="285750" indent="-285750">
              <a:buFont typeface="Arial"/>
              <a:buChar char="•"/>
            </a:pPr>
            <a:r>
              <a:rPr lang="tr-TR" dirty="0" err="1">
                <a:ea typeface="+mn-lt"/>
                <a:cs typeface="+mn-lt"/>
              </a:rPr>
              <a:t>Response</a:t>
            </a:r>
            <a:r>
              <a:rPr lang="tr-TR" dirty="0">
                <a:ea typeface="+mn-lt"/>
                <a:cs typeface="+mn-lt"/>
              </a:rPr>
              <a:t> </a:t>
            </a:r>
            <a:r>
              <a:rPr lang="tr-TR" dirty="0" err="1">
                <a:ea typeface="+mn-lt"/>
                <a:cs typeface="+mn-lt"/>
              </a:rPr>
              <a:t>Caching</a:t>
            </a:r>
            <a:endParaRPr lang="tr-TR" dirty="0" err="1"/>
          </a:p>
          <a:p>
            <a:pPr marL="285750" indent="-285750">
              <a:buFont typeface="Arial"/>
              <a:buChar char="•"/>
            </a:pPr>
            <a:r>
              <a:rPr lang="tr-TR" dirty="0">
                <a:ea typeface="+mn-lt"/>
                <a:cs typeface="+mn-lt"/>
              </a:rPr>
              <a:t>Routing</a:t>
            </a:r>
            <a:endParaRPr lang="tr-TR" dirty="0"/>
          </a:p>
          <a:p>
            <a:pPr marL="285750" indent="-285750">
              <a:buFont typeface="Arial"/>
              <a:buChar char="•"/>
            </a:pPr>
            <a:r>
              <a:rPr lang="tr-TR" dirty="0" err="1">
                <a:ea typeface="+mn-lt"/>
                <a:cs typeface="+mn-lt"/>
              </a:rPr>
              <a:t>Configuration</a:t>
            </a:r>
            <a:endParaRPr lang="tr-TR" dirty="0" err="1"/>
          </a:p>
          <a:p>
            <a:pPr marL="0" indent="0">
              <a:buNone/>
            </a:pPr>
            <a:endParaRPr lang="tr-TR" dirty="0">
              <a:cs typeface="Calibri" panose="020F0502020204030204"/>
            </a:endParaRPr>
          </a:p>
        </p:txBody>
      </p:sp>
    </p:spTree>
    <p:extLst>
      <p:ext uri="{BB962C8B-B14F-4D97-AF65-F5344CB8AC3E}">
        <p14:creationId xmlns:p14="http://schemas.microsoft.com/office/powerpoint/2010/main" val="59561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xmlns="" id="{E2EC3C88-99B7-870D-78D1-F7C4B67A74BE}"/>
              </a:ext>
            </a:extLst>
          </p:cNvPr>
          <p:cNvSpPr>
            <a:spLocks noGrp="1"/>
          </p:cNvSpPr>
          <p:nvPr>
            <p:ph idx="1"/>
          </p:nvPr>
        </p:nvSpPr>
        <p:spPr>
          <a:xfrm>
            <a:off x="154642" y="155949"/>
            <a:ext cx="11804275" cy="6570102"/>
          </a:xfrm>
        </p:spPr>
        <p:txBody>
          <a:bodyPr vert="horz" lIns="91440" tIns="45720" rIns="91440" bIns="45720" rtlCol="0" anchor="t">
            <a:normAutofit/>
          </a:bodyPr>
          <a:lstStyle/>
          <a:p>
            <a:pPr>
              <a:buNone/>
            </a:pPr>
            <a:r>
              <a:rPr lang="tr-TR" b="1" dirty="0"/>
              <a:t>API Gateway</a:t>
            </a:r>
            <a:endParaRPr lang="tr-TR" dirty="0"/>
          </a:p>
          <a:p>
            <a:pPr>
              <a:buNone/>
            </a:pPr>
            <a:r>
              <a:rPr lang="tr-TR" dirty="0">
                <a:ea typeface="+mn-lt"/>
                <a:cs typeface="+mn-lt"/>
              </a:rPr>
              <a:t>Yukarıda belirtilen zorlukları gidermek için, istemci ile sunucu arasında bulunan ve istemciden sunucuya ters </a:t>
            </a:r>
            <a:r>
              <a:rPr lang="tr-TR" dirty="0" err="1">
                <a:ea typeface="+mn-lt"/>
                <a:cs typeface="+mn-lt"/>
              </a:rPr>
              <a:t>proxy</a:t>
            </a:r>
            <a:r>
              <a:rPr lang="tr-TR" dirty="0">
                <a:ea typeface="+mn-lt"/>
                <a:cs typeface="+mn-lt"/>
              </a:rPr>
              <a:t> yönlendirme talebi olarak hareket eden ek bir katman eklenir. API Ağ Geçidi adı verilen temel sistem mimarisini kapsayan </a:t>
            </a:r>
            <a:r>
              <a:rPr lang="tr-TR" dirty="0" err="1">
                <a:ea typeface="+mn-lt"/>
                <a:cs typeface="+mn-lt"/>
              </a:rPr>
              <a:t>API’lere</a:t>
            </a:r>
            <a:r>
              <a:rPr lang="tr-TR" dirty="0">
                <a:ea typeface="+mn-lt"/>
                <a:cs typeface="+mn-lt"/>
              </a:rPr>
              <a:t> tek bir giriş noktası sağlar.</a:t>
            </a:r>
            <a:endParaRPr lang="tr-TR" dirty="0"/>
          </a:p>
          <a:p>
            <a:pPr>
              <a:buNone/>
            </a:pPr>
            <a:r>
              <a:rPr lang="tr-TR" dirty="0">
                <a:ea typeface="+mn-lt"/>
                <a:cs typeface="+mn-lt"/>
              </a:rPr>
              <a:t>Kısacası, tam olarak API yönetimi gibi davranır ancak </a:t>
            </a:r>
            <a:r>
              <a:rPr lang="tr-TR" u="sng" dirty="0">
                <a:ea typeface="+mn-lt"/>
                <a:cs typeface="+mn-lt"/>
                <a:hlinkClick r:id="rId2"/>
              </a:rPr>
              <a:t>API yönetimini API Ağ Geçidi ile</a:t>
            </a:r>
            <a:r>
              <a:rPr lang="tr-TR" dirty="0">
                <a:ea typeface="+mn-lt"/>
                <a:cs typeface="+mn-lt"/>
              </a:rPr>
              <a:t> karıştırmamak önemlidir .</a:t>
            </a:r>
            <a:endParaRPr lang="tr-TR" dirty="0"/>
          </a:p>
          <a:p>
            <a:pPr>
              <a:buNone/>
            </a:pPr>
            <a:endParaRPr lang="tr-TR" dirty="0">
              <a:cs typeface="Calibri" panose="020F0502020204030204"/>
            </a:endParaRPr>
          </a:p>
          <a:p>
            <a:pPr marL="0" indent="0">
              <a:buNone/>
            </a:pPr>
            <a:endParaRPr lang="tr-TR" dirty="0">
              <a:cs typeface="Calibri" panose="020F0502020204030204"/>
            </a:endParaRPr>
          </a:p>
        </p:txBody>
      </p:sp>
      <p:pic>
        <p:nvPicPr>
          <p:cNvPr id="2" name="Resim 3">
            <a:extLst>
              <a:ext uri="{FF2B5EF4-FFF2-40B4-BE49-F238E27FC236}">
                <a16:creationId xmlns:a16="http://schemas.microsoft.com/office/drawing/2014/main" xmlns="" id="{8C11B116-2AD1-B80E-4F2D-B77FF71E8229}"/>
              </a:ext>
            </a:extLst>
          </p:cNvPr>
          <p:cNvPicPr>
            <a:picLocks noChangeAspect="1"/>
          </p:cNvPicPr>
          <p:nvPr/>
        </p:nvPicPr>
        <p:blipFill>
          <a:blip r:embed="rId3"/>
          <a:stretch>
            <a:fillRect/>
          </a:stretch>
        </p:blipFill>
        <p:spPr>
          <a:xfrm>
            <a:off x="439949" y="3188215"/>
            <a:ext cx="9428668" cy="3630210"/>
          </a:xfrm>
          <a:prstGeom prst="rect">
            <a:avLst/>
          </a:prstGeom>
        </p:spPr>
      </p:pic>
    </p:spTree>
    <p:extLst>
      <p:ext uri="{BB962C8B-B14F-4D97-AF65-F5344CB8AC3E}">
        <p14:creationId xmlns:p14="http://schemas.microsoft.com/office/powerpoint/2010/main" val="2436006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xmlns="" id="{E2EC3C88-99B7-870D-78D1-F7C4B67A74BE}"/>
              </a:ext>
            </a:extLst>
          </p:cNvPr>
          <p:cNvSpPr>
            <a:spLocks noGrp="1"/>
          </p:cNvSpPr>
          <p:nvPr>
            <p:ph idx="1"/>
          </p:nvPr>
        </p:nvSpPr>
        <p:spPr>
          <a:xfrm>
            <a:off x="154642" y="155949"/>
            <a:ext cx="11804275" cy="6570102"/>
          </a:xfrm>
        </p:spPr>
        <p:txBody>
          <a:bodyPr vert="horz" lIns="91440" tIns="45720" rIns="91440" bIns="45720" rtlCol="0" anchor="t">
            <a:normAutofit fontScale="92500" lnSpcReduction="20000"/>
          </a:bodyPr>
          <a:lstStyle/>
          <a:p>
            <a:pPr>
              <a:buNone/>
            </a:pPr>
            <a:r>
              <a:rPr lang="tr-TR" b="1" dirty="0"/>
              <a:t>API Gateway İşlevleri:</a:t>
            </a:r>
            <a:endParaRPr lang="tr-TR" dirty="0"/>
          </a:p>
          <a:p>
            <a:pPr>
              <a:buNone/>
            </a:pPr>
            <a:r>
              <a:rPr lang="tr-TR" b="1" dirty="0"/>
              <a:t>Routing</a:t>
            </a:r>
            <a:endParaRPr lang="tr-TR" dirty="0"/>
          </a:p>
          <a:p>
            <a:pPr>
              <a:buNone/>
            </a:pPr>
            <a:r>
              <a:rPr lang="tr-TR" dirty="0">
                <a:ea typeface="+mn-lt"/>
                <a:cs typeface="+mn-lt"/>
              </a:rPr>
              <a:t>Diğer tüm sistemleri </a:t>
            </a:r>
            <a:r>
              <a:rPr lang="tr-TR" dirty="0" err="1">
                <a:ea typeface="+mn-lt"/>
                <a:cs typeface="+mn-lt"/>
              </a:rPr>
              <a:t>kapsülleyen</a:t>
            </a:r>
            <a:r>
              <a:rPr lang="tr-TR" dirty="0">
                <a:ea typeface="+mn-lt"/>
                <a:cs typeface="+mn-lt"/>
              </a:rPr>
              <a:t> ve istemcilerden ayıran ağ geçidi, istemcinin </a:t>
            </a:r>
            <a:r>
              <a:rPr lang="tr-TR" dirty="0" err="1">
                <a:ea typeface="+mn-lt"/>
                <a:cs typeface="+mn-lt"/>
              </a:rPr>
              <a:t>microservice</a:t>
            </a:r>
            <a:r>
              <a:rPr lang="tr-TR" dirty="0">
                <a:ea typeface="+mn-lt"/>
                <a:cs typeface="+mn-lt"/>
              </a:rPr>
              <a:t> sistemiyle iletişim kurması için tek bir giriş noktası sağlar.</a:t>
            </a:r>
            <a:endParaRPr lang="tr-TR" dirty="0"/>
          </a:p>
          <a:p>
            <a:pPr>
              <a:buNone/>
            </a:pPr>
            <a:r>
              <a:rPr lang="tr-TR" b="1" dirty="0" err="1"/>
              <a:t>Offloading</a:t>
            </a:r>
            <a:endParaRPr lang="tr-TR" dirty="0" err="1"/>
          </a:p>
          <a:p>
            <a:pPr>
              <a:buNone/>
            </a:pPr>
            <a:r>
              <a:rPr lang="tr-TR" dirty="0">
                <a:ea typeface="+mn-lt"/>
                <a:cs typeface="+mn-lt"/>
              </a:rPr>
              <a:t>API ağ geçidi, her </a:t>
            </a:r>
            <a:r>
              <a:rPr lang="tr-TR" dirty="0" err="1">
                <a:ea typeface="+mn-lt"/>
                <a:cs typeface="+mn-lt"/>
              </a:rPr>
              <a:t>microservice’i</a:t>
            </a:r>
            <a:r>
              <a:rPr lang="tr-TR" dirty="0">
                <a:ea typeface="+mn-lt"/>
                <a:cs typeface="+mn-lt"/>
              </a:rPr>
              <a:t> uygulamak yerine uç işlevselliklerini birleştirir. İşlevlerden bazıları şunlardır:</a:t>
            </a:r>
            <a:endParaRPr lang="tr-TR" dirty="0"/>
          </a:p>
          <a:p>
            <a:pPr marL="285750" indent="-285750">
              <a:buFont typeface="Arial"/>
              <a:buChar char="•"/>
            </a:pPr>
            <a:r>
              <a:rPr lang="tr-TR" dirty="0" err="1">
                <a:ea typeface="+mn-lt"/>
                <a:cs typeface="+mn-lt"/>
              </a:rPr>
              <a:t>Authentication</a:t>
            </a:r>
            <a:r>
              <a:rPr lang="tr-TR" dirty="0">
                <a:ea typeface="+mn-lt"/>
                <a:cs typeface="+mn-lt"/>
              </a:rPr>
              <a:t> </a:t>
            </a:r>
            <a:r>
              <a:rPr lang="tr-TR" dirty="0" err="1">
                <a:ea typeface="+mn-lt"/>
                <a:cs typeface="+mn-lt"/>
              </a:rPr>
              <a:t>and</a:t>
            </a:r>
            <a:r>
              <a:rPr lang="tr-TR" dirty="0">
                <a:ea typeface="+mn-lt"/>
                <a:cs typeface="+mn-lt"/>
              </a:rPr>
              <a:t> </a:t>
            </a:r>
            <a:r>
              <a:rPr lang="tr-TR" dirty="0" err="1">
                <a:ea typeface="+mn-lt"/>
                <a:cs typeface="+mn-lt"/>
              </a:rPr>
              <a:t>authorization</a:t>
            </a:r>
            <a:endParaRPr lang="tr-TR" dirty="0" err="1"/>
          </a:p>
          <a:p>
            <a:pPr marL="285750" indent="-285750">
              <a:buFont typeface="Arial"/>
              <a:buChar char="•"/>
            </a:pPr>
            <a:r>
              <a:rPr lang="tr-TR" dirty="0" err="1">
                <a:ea typeface="+mn-lt"/>
                <a:cs typeface="+mn-lt"/>
              </a:rPr>
              <a:t>Response</a:t>
            </a:r>
            <a:r>
              <a:rPr lang="tr-TR" dirty="0">
                <a:ea typeface="+mn-lt"/>
                <a:cs typeface="+mn-lt"/>
              </a:rPr>
              <a:t> </a:t>
            </a:r>
            <a:r>
              <a:rPr lang="tr-TR" dirty="0" err="1">
                <a:ea typeface="+mn-lt"/>
                <a:cs typeface="+mn-lt"/>
              </a:rPr>
              <a:t>caching</a:t>
            </a:r>
            <a:endParaRPr lang="tr-TR" dirty="0" err="1"/>
          </a:p>
          <a:p>
            <a:pPr marL="285750" indent="-285750">
              <a:buFont typeface="Arial"/>
              <a:buChar char="•"/>
            </a:pPr>
            <a:r>
              <a:rPr lang="tr-TR" dirty="0" err="1">
                <a:ea typeface="+mn-lt"/>
                <a:cs typeface="+mn-lt"/>
              </a:rPr>
              <a:t>Retry</a:t>
            </a:r>
            <a:r>
              <a:rPr lang="tr-TR" dirty="0">
                <a:ea typeface="+mn-lt"/>
                <a:cs typeface="+mn-lt"/>
              </a:rPr>
              <a:t> </a:t>
            </a:r>
            <a:r>
              <a:rPr lang="tr-TR" dirty="0" err="1">
                <a:ea typeface="+mn-lt"/>
                <a:cs typeface="+mn-lt"/>
              </a:rPr>
              <a:t>policies</a:t>
            </a:r>
            <a:r>
              <a:rPr lang="tr-TR" dirty="0">
                <a:ea typeface="+mn-lt"/>
                <a:cs typeface="+mn-lt"/>
              </a:rPr>
              <a:t>, </a:t>
            </a:r>
            <a:r>
              <a:rPr lang="tr-TR" dirty="0" err="1">
                <a:ea typeface="+mn-lt"/>
                <a:cs typeface="+mn-lt"/>
              </a:rPr>
              <a:t>circuit</a:t>
            </a:r>
            <a:r>
              <a:rPr lang="tr-TR" dirty="0">
                <a:ea typeface="+mn-lt"/>
                <a:cs typeface="+mn-lt"/>
              </a:rPr>
              <a:t> </a:t>
            </a:r>
            <a:r>
              <a:rPr lang="tr-TR" dirty="0" err="1">
                <a:ea typeface="+mn-lt"/>
                <a:cs typeface="+mn-lt"/>
              </a:rPr>
              <a:t>breaker</a:t>
            </a:r>
            <a:r>
              <a:rPr lang="tr-TR" dirty="0">
                <a:ea typeface="+mn-lt"/>
                <a:cs typeface="+mn-lt"/>
              </a:rPr>
              <a:t>, </a:t>
            </a:r>
            <a:r>
              <a:rPr lang="tr-TR" dirty="0" err="1">
                <a:ea typeface="+mn-lt"/>
                <a:cs typeface="+mn-lt"/>
              </a:rPr>
              <a:t>and</a:t>
            </a:r>
            <a:r>
              <a:rPr lang="tr-TR" dirty="0">
                <a:ea typeface="+mn-lt"/>
                <a:cs typeface="+mn-lt"/>
              </a:rPr>
              <a:t> </a:t>
            </a:r>
            <a:r>
              <a:rPr lang="tr-TR" dirty="0" err="1">
                <a:ea typeface="+mn-lt"/>
                <a:cs typeface="+mn-lt"/>
              </a:rPr>
              <a:t>QoS</a:t>
            </a:r>
            <a:endParaRPr lang="tr-TR" dirty="0" err="1"/>
          </a:p>
          <a:p>
            <a:pPr marL="285750" indent="-285750">
              <a:buFont typeface="Arial"/>
              <a:buChar char="•"/>
            </a:pPr>
            <a:r>
              <a:rPr lang="tr-TR" dirty="0" err="1">
                <a:ea typeface="+mn-lt"/>
                <a:cs typeface="+mn-lt"/>
              </a:rPr>
              <a:t>Load</a:t>
            </a:r>
            <a:r>
              <a:rPr lang="tr-TR" dirty="0">
                <a:ea typeface="+mn-lt"/>
                <a:cs typeface="+mn-lt"/>
              </a:rPr>
              <a:t> </a:t>
            </a:r>
            <a:r>
              <a:rPr lang="tr-TR" dirty="0" err="1">
                <a:ea typeface="+mn-lt"/>
                <a:cs typeface="+mn-lt"/>
              </a:rPr>
              <a:t>balancing</a:t>
            </a:r>
            <a:endParaRPr lang="tr-TR" dirty="0" err="1"/>
          </a:p>
          <a:p>
            <a:pPr marL="285750" indent="-285750">
              <a:buFont typeface="Arial"/>
              <a:buChar char="•"/>
            </a:pPr>
            <a:r>
              <a:rPr lang="tr-TR" dirty="0" err="1">
                <a:ea typeface="+mn-lt"/>
                <a:cs typeface="+mn-lt"/>
              </a:rPr>
              <a:t>Logging</a:t>
            </a:r>
            <a:r>
              <a:rPr lang="tr-TR" dirty="0">
                <a:ea typeface="+mn-lt"/>
                <a:cs typeface="+mn-lt"/>
              </a:rPr>
              <a:t>, </a:t>
            </a:r>
            <a:r>
              <a:rPr lang="tr-TR" dirty="0" err="1">
                <a:ea typeface="+mn-lt"/>
                <a:cs typeface="+mn-lt"/>
              </a:rPr>
              <a:t>tracing</a:t>
            </a:r>
            <a:r>
              <a:rPr lang="tr-TR" dirty="0">
                <a:ea typeface="+mn-lt"/>
                <a:cs typeface="+mn-lt"/>
              </a:rPr>
              <a:t>, </a:t>
            </a:r>
            <a:r>
              <a:rPr lang="tr-TR" dirty="0" err="1">
                <a:ea typeface="+mn-lt"/>
                <a:cs typeface="+mn-lt"/>
              </a:rPr>
              <a:t>correlation</a:t>
            </a:r>
            <a:endParaRPr lang="tr-TR" dirty="0" err="1"/>
          </a:p>
          <a:p>
            <a:pPr marL="285750" indent="-285750">
              <a:buFont typeface="Arial"/>
              <a:buChar char="•"/>
            </a:pPr>
            <a:r>
              <a:rPr lang="tr-TR" dirty="0" err="1">
                <a:ea typeface="+mn-lt"/>
                <a:cs typeface="+mn-lt"/>
              </a:rPr>
              <a:t>Headers</a:t>
            </a:r>
            <a:r>
              <a:rPr lang="tr-TR" dirty="0">
                <a:ea typeface="+mn-lt"/>
                <a:cs typeface="+mn-lt"/>
              </a:rPr>
              <a:t>, </a:t>
            </a:r>
            <a:r>
              <a:rPr lang="tr-TR" dirty="0" err="1">
                <a:ea typeface="+mn-lt"/>
                <a:cs typeface="+mn-lt"/>
              </a:rPr>
              <a:t>query</a:t>
            </a:r>
            <a:r>
              <a:rPr lang="tr-TR" dirty="0">
                <a:ea typeface="+mn-lt"/>
                <a:cs typeface="+mn-lt"/>
              </a:rPr>
              <a:t> </a:t>
            </a:r>
            <a:r>
              <a:rPr lang="tr-TR" dirty="0" err="1">
                <a:ea typeface="+mn-lt"/>
                <a:cs typeface="+mn-lt"/>
              </a:rPr>
              <a:t>strings</a:t>
            </a:r>
            <a:r>
              <a:rPr lang="tr-TR" dirty="0">
                <a:ea typeface="+mn-lt"/>
                <a:cs typeface="+mn-lt"/>
              </a:rPr>
              <a:t>, </a:t>
            </a:r>
            <a:r>
              <a:rPr lang="tr-TR" dirty="0" err="1">
                <a:ea typeface="+mn-lt"/>
                <a:cs typeface="+mn-lt"/>
              </a:rPr>
              <a:t>and</a:t>
            </a:r>
            <a:r>
              <a:rPr lang="tr-TR" dirty="0">
                <a:ea typeface="+mn-lt"/>
                <a:cs typeface="+mn-lt"/>
              </a:rPr>
              <a:t> </a:t>
            </a:r>
            <a:r>
              <a:rPr lang="tr-TR" dirty="0" err="1">
                <a:ea typeface="+mn-lt"/>
                <a:cs typeface="+mn-lt"/>
              </a:rPr>
              <a:t>claims</a:t>
            </a:r>
            <a:r>
              <a:rPr lang="tr-TR" dirty="0">
                <a:ea typeface="+mn-lt"/>
                <a:cs typeface="+mn-lt"/>
              </a:rPr>
              <a:t> </a:t>
            </a:r>
            <a:r>
              <a:rPr lang="tr-TR" dirty="0" err="1">
                <a:ea typeface="+mn-lt"/>
                <a:cs typeface="+mn-lt"/>
              </a:rPr>
              <a:t>transformation</a:t>
            </a:r>
            <a:endParaRPr lang="tr-TR" dirty="0" err="1"/>
          </a:p>
          <a:p>
            <a:pPr marL="285750" indent="-285750">
              <a:buFont typeface="Arial"/>
              <a:buChar char="•"/>
            </a:pPr>
            <a:r>
              <a:rPr lang="tr-TR" dirty="0">
                <a:ea typeface="+mn-lt"/>
                <a:cs typeface="+mn-lt"/>
              </a:rPr>
              <a:t>IP </a:t>
            </a:r>
            <a:r>
              <a:rPr lang="tr-TR" dirty="0" err="1">
                <a:ea typeface="+mn-lt"/>
                <a:cs typeface="+mn-lt"/>
              </a:rPr>
              <a:t>whitelisting</a:t>
            </a:r>
            <a:endParaRPr lang="tr-TR" dirty="0" err="1"/>
          </a:p>
          <a:p>
            <a:pPr marL="285750" indent="-285750">
              <a:buFont typeface="Arial"/>
              <a:buChar char="•"/>
            </a:pPr>
            <a:r>
              <a:rPr lang="tr-TR" dirty="0" err="1">
                <a:ea typeface="+mn-lt"/>
                <a:cs typeface="+mn-lt"/>
              </a:rPr>
              <a:t>Centralized</a:t>
            </a:r>
            <a:r>
              <a:rPr lang="tr-TR" dirty="0">
                <a:ea typeface="+mn-lt"/>
                <a:cs typeface="+mn-lt"/>
              </a:rPr>
              <a:t> </a:t>
            </a:r>
            <a:r>
              <a:rPr lang="tr-TR" dirty="0" err="1">
                <a:ea typeface="+mn-lt"/>
                <a:cs typeface="+mn-lt"/>
              </a:rPr>
              <a:t>Logging</a:t>
            </a:r>
            <a:r>
              <a:rPr lang="tr-TR" dirty="0">
                <a:ea typeface="+mn-lt"/>
                <a:cs typeface="+mn-lt"/>
              </a:rPr>
              <a:t> (</a:t>
            </a:r>
            <a:r>
              <a:rPr lang="tr-TR" dirty="0" err="1">
                <a:ea typeface="+mn-lt"/>
                <a:cs typeface="+mn-lt"/>
              </a:rPr>
              <a:t>transaction</a:t>
            </a:r>
            <a:r>
              <a:rPr lang="tr-TR" dirty="0">
                <a:ea typeface="+mn-lt"/>
                <a:cs typeface="+mn-lt"/>
              </a:rPr>
              <a:t> ID </a:t>
            </a:r>
            <a:r>
              <a:rPr lang="tr-TR" dirty="0" err="1">
                <a:ea typeface="+mn-lt"/>
                <a:cs typeface="+mn-lt"/>
              </a:rPr>
              <a:t>across</a:t>
            </a:r>
            <a:r>
              <a:rPr lang="tr-TR" dirty="0">
                <a:ea typeface="+mn-lt"/>
                <a:cs typeface="+mn-lt"/>
              </a:rPr>
              <a:t> </a:t>
            </a:r>
            <a:r>
              <a:rPr lang="tr-TR" dirty="0" err="1">
                <a:ea typeface="+mn-lt"/>
                <a:cs typeface="+mn-lt"/>
              </a:rPr>
              <a:t>the</a:t>
            </a:r>
            <a:r>
              <a:rPr lang="tr-TR" dirty="0">
                <a:ea typeface="+mn-lt"/>
                <a:cs typeface="+mn-lt"/>
              </a:rPr>
              <a:t> </a:t>
            </a:r>
            <a:r>
              <a:rPr lang="tr-TR" dirty="0" err="1">
                <a:ea typeface="+mn-lt"/>
                <a:cs typeface="+mn-lt"/>
              </a:rPr>
              <a:t>servers</a:t>
            </a:r>
            <a:r>
              <a:rPr lang="tr-TR" dirty="0">
                <a:ea typeface="+mn-lt"/>
                <a:cs typeface="+mn-lt"/>
              </a:rPr>
              <a:t>, </a:t>
            </a:r>
            <a:r>
              <a:rPr lang="tr-TR" dirty="0" err="1">
                <a:ea typeface="+mn-lt"/>
                <a:cs typeface="+mn-lt"/>
              </a:rPr>
              <a:t>error</a:t>
            </a:r>
            <a:r>
              <a:rPr lang="tr-TR" dirty="0">
                <a:ea typeface="+mn-lt"/>
                <a:cs typeface="+mn-lt"/>
              </a:rPr>
              <a:t> </a:t>
            </a:r>
            <a:r>
              <a:rPr lang="tr-TR" dirty="0" err="1">
                <a:ea typeface="+mn-lt"/>
                <a:cs typeface="+mn-lt"/>
              </a:rPr>
              <a:t>logging</a:t>
            </a:r>
            <a:r>
              <a:rPr lang="tr-TR" dirty="0">
                <a:ea typeface="+mn-lt"/>
                <a:cs typeface="+mn-lt"/>
              </a:rPr>
              <a:t>)</a:t>
            </a:r>
            <a:endParaRPr lang="tr-TR" dirty="0"/>
          </a:p>
          <a:p>
            <a:pPr marL="285750" indent="-285750">
              <a:buFont typeface="Arial"/>
              <a:buChar char="•"/>
            </a:pPr>
            <a:r>
              <a:rPr lang="tr-TR" dirty="0">
                <a:ea typeface="+mn-lt"/>
                <a:cs typeface="+mn-lt"/>
              </a:rPr>
              <a:t>Identity Provider, </a:t>
            </a:r>
            <a:r>
              <a:rPr lang="tr-TR" dirty="0" err="1">
                <a:ea typeface="+mn-lt"/>
                <a:cs typeface="+mn-lt"/>
              </a:rPr>
              <a:t>Authentication</a:t>
            </a:r>
            <a:r>
              <a:rPr lang="tr-TR" dirty="0">
                <a:ea typeface="+mn-lt"/>
                <a:cs typeface="+mn-lt"/>
              </a:rPr>
              <a:t> </a:t>
            </a:r>
            <a:r>
              <a:rPr lang="tr-TR" dirty="0" err="1">
                <a:ea typeface="+mn-lt"/>
                <a:cs typeface="+mn-lt"/>
              </a:rPr>
              <a:t>and</a:t>
            </a:r>
            <a:r>
              <a:rPr lang="tr-TR" dirty="0">
                <a:ea typeface="+mn-lt"/>
                <a:cs typeface="+mn-lt"/>
              </a:rPr>
              <a:t> </a:t>
            </a:r>
            <a:r>
              <a:rPr lang="tr-TR" dirty="0" err="1">
                <a:ea typeface="+mn-lt"/>
                <a:cs typeface="+mn-lt"/>
              </a:rPr>
              <a:t>Authorization</a:t>
            </a:r>
            <a:endParaRPr lang="tr-TR" dirty="0" err="1"/>
          </a:p>
          <a:p>
            <a:pPr marL="0" indent="0">
              <a:buNone/>
            </a:pPr>
            <a:endParaRPr lang="tr-TR" dirty="0">
              <a:cs typeface="Calibri" panose="020F0502020204030204"/>
            </a:endParaRPr>
          </a:p>
        </p:txBody>
      </p:sp>
    </p:spTree>
    <p:extLst>
      <p:ext uri="{BB962C8B-B14F-4D97-AF65-F5344CB8AC3E}">
        <p14:creationId xmlns:p14="http://schemas.microsoft.com/office/powerpoint/2010/main" val="2351331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xmlns="" id="{E2EC3C88-99B7-870D-78D1-F7C4B67A74BE}"/>
              </a:ext>
            </a:extLst>
          </p:cNvPr>
          <p:cNvSpPr>
            <a:spLocks noGrp="1"/>
          </p:cNvSpPr>
          <p:nvPr>
            <p:ph idx="1"/>
          </p:nvPr>
        </p:nvSpPr>
        <p:spPr>
          <a:xfrm>
            <a:off x="154642" y="155949"/>
            <a:ext cx="11804275" cy="6570102"/>
          </a:xfrm>
        </p:spPr>
        <p:txBody>
          <a:bodyPr vert="horz" lIns="91440" tIns="45720" rIns="91440" bIns="45720" rtlCol="0" anchor="t">
            <a:normAutofit/>
          </a:bodyPr>
          <a:lstStyle/>
          <a:p>
            <a:pPr>
              <a:buNone/>
            </a:pPr>
            <a:r>
              <a:rPr lang="tr-TR" b="1" dirty="0" err="1"/>
              <a:t>Backend</a:t>
            </a:r>
            <a:r>
              <a:rPr lang="tr-TR" b="1" dirty="0"/>
              <a:t> </a:t>
            </a:r>
            <a:r>
              <a:rPr lang="tr-TR" b="1" dirty="0" err="1"/>
              <a:t>for</a:t>
            </a:r>
            <a:r>
              <a:rPr lang="tr-TR" b="1" dirty="0"/>
              <a:t> </a:t>
            </a:r>
            <a:r>
              <a:rPr lang="tr-TR" b="1" dirty="0" err="1"/>
              <a:t>Frontend</a:t>
            </a:r>
            <a:r>
              <a:rPr lang="tr-TR" b="1" dirty="0"/>
              <a:t> (BFF) </a:t>
            </a:r>
            <a:r>
              <a:rPr lang="tr-TR" b="1" dirty="0" err="1"/>
              <a:t>pattern</a:t>
            </a:r>
            <a:endParaRPr lang="tr-TR" dirty="0" err="1"/>
          </a:p>
          <a:p>
            <a:pPr>
              <a:buNone/>
            </a:pPr>
            <a:r>
              <a:rPr lang="tr-TR" b="1" dirty="0">
                <a:ea typeface="+mn-lt"/>
                <a:cs typeface="+mn-lt"/>
              </a:rPr>
              <a:t>API Gateway modelinin</a:t>
            </a:r>
            <a:r>
              <a:rPr lang="tr-TR" dirty="0">
                <a:ea typeface="+mn-lt"/>
                <a:cs typeface="+mn-lt"/>
              </a:rPr>
              <a:t> bir </a:t>
            </a:r>
            <a:r>
              <a:rPr lang="tr-TR" b="1" dirty="0">
                <a:ea typeface="+mn-lt"/>
                <a:cs typeface="+mn-lt"/>
              </a:rPr>
              <a:t>varyasyonudur</a:t>
            </a:r>
            <a:r>
              <a:rPr lang="tr-TR" dirty="0">
                <a:ea typeface="+mn-lt"/>
                <a:cs typeface="+mn-lt"/>
              </a:rPr>
              <a:t> . İstemciler için tek bir giriş noktası yerine, istemciye göre birden çok ağ geçidi sağlar. Amaç, müşterinin ihtiyaçlarına göre özel </a:t>
            </a:r>
            <a:r>
              <a:rPr lang="tr-TR" dirty="0" err="1">
                <a:ea typeface="+mn-lt"/>
                <a:cs typeface="+mn-lt"/>
              </a:rPr>
              <a:t>API’ler</a:t>
            </a:r>
            <a:r>
              <a:rPr lang="tr-TR" dirty="0">
                <a:ea typeface="+mn-lt"/>
                <a:cs typeface="+mn-lt"/>
              </a:rPr>
              <a:t> sağlamak ve tüm istemciler için jenerik </a:t>
            </a:r>
            <a:r>
              <a:rPr lang="tr-TR" dirty="0" err="1">
                <a:ea typeface="+mn-lt"/>
                <a:cs typeface="+mn-lt"/>
              </a:rPr>
              <a:t>API’ler</a:t>
            </a:r>
            <a:r>
              <a:rPr lang="tr-TR" dirty="0">
                <a:ea typeface="+mn-lt"/>
                <a:cs typeface="+mn-lt"/>
              </a:rPr>
              <a:t> oluşturmanın neden olduğu birçok bloğu ortadan kaldırmaktır.</a:t>
            </a:r>
            <a:endParaRPr lang="tr-TR" dirty="0"/>
          </a:p>
          <a:p>
            <a:pPr marL="0" indent="0">
              <a:buNone/>
            </a:pPr>
            <a:endParaRPr lang="tr-TR" dirty="0">
              <a:cs typeface="Calibri" panose="020F0502020204030204"/>
            </a:endParaRPr>
          </a:p>
        </p:txBody>
      </p:sp>
      <p:pic>
        <p:nvPicPr>
          <p:cNvPr id="2" name="Resim 3">
            <a:extLst>
              <a:ext uri="{FF2B5EF4-FFF2-40B4-BE49-F238E27FC236}">
                <a16:creationId xmlns:a16="http://schemas.microsoft.com/office/drawing/2014/main" xmlns="" id="{16C76DF8-03F7-CF3D-89FF-E44D847DE813}"/>
              </a:ext>
            </a:extLst>
          </p:cNvPr>
          <p:cNvPicPr>
            <a:picLocks noChangeAspect="1"/>
          </p:cNvPicPr>
          <p:nvPr/>
        </p:nvPicPr>
        <p:blipFill>
          <a:blip r:embed="rId2"/>
          <a:stretch>
            <a:fillRect/>
          </a:stretch>
        </p:blipFill>
        <p:spPr>
          <a:xfrm>
            <a:off x="540589" y="2368706"/>
            <a:ext cx="10593236" cy="4277192"/>
          </a:xfrm>
          <a:prstGeom prst="rect">
            <a:avLst/>
          </a:prstGeom>
        </p:spPr>
      </p:pic>
    </p:spTree>
    <p:extLst>
      <p:ext uri="{BB962C8B-B14F-4D97-AF65-F5344CB8AC3E}">
        <p14:creationId xmlns:p14="http://schemas.microsoft.com/office/powerpoint/2010/main" val="2285877098"/>
      </p:ext>
    </p:extLst>
  </p:cSld>
  <p:clrMapOvr>
    <a:masterClrMapping/>
  </p:clrMapOvr>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i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574</Words>
  <Application>Microsoft Office PowerPoint</Application>
  <PresentationFormat>Widescreen</PresentationFormat>
  <Paragraphs>86</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Ofis Teması</vt:lpstr>
      <vt:lpstr>Microservices Design — API Gateway Pattern (Ocelot)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
  <cp:lastModifiedBy/>
  <cp:revision>106</cp:revision>
  <dcterms:created xsi:type="dcterms:W3CDTF">2012-08-15T22:53:30Z</dcterms:created>
  <dcterms:modified xsi:type="dcterms:W3CDTF">2023-08-05T13:10:03Z</dcterms:modified>
</cp:coreProperties>
</file>