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5EAD2-5F14-49F8-A61C-F78DDC86CC83}" v="401" dt="2022-10-17T05:45:57.618"/>
    <p1510:client id="{7DD04007-999D-4967-AC4F-5A3572CA74E5}" v="464" dt="2022-10-14T06:25:46.694"/>
    <p1510:client id="{9987BA34-C346-4519-A99E-E732AE895A30}" v="918" dt="2022-10-19T05:03:46.098"/>
    <p1510:client id="{B8FA2E70-ED95-4FF9-9D92-46BA51FD4F22}" v="363" dt="2022-10-18T05:27:31.367"/>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5.08.2023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5.08.2023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5.08.2023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5.08.2023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a:t/>
            </a:r>
            <a:br>
              <a:rPr lang="tr-TR" dirty="0"/>
            </a:br>
            <a:r>
              <a:rPr lang="tr-TR" dirty="0"/>
              <a:t/>
            </a:r>
            <a:br>
              <a:rPr lang="tr-TR" dirty="0"/>
            </a:br>
            <a:r>
              <a:rPr lang="tr-TR" b="1" dirty="0"/>
              <a:t>ASP.NET </a:t>
            </a:r>
            <a:r>
              <a:rPr lang="tr-TR" b="1" dirty="0" err="1"/>
              <a:t>Core</a:t>
            </a:r>
            <a:r>
              <a:rPr lang="tr-TR" b="1" dirty="0"/>
              <a:t> Identity</a:t>
            </a:r>
            <a:endParaRPr lang="tr-TR" dirty="0">
              <a:solidFill>
                <a:schemeClr val="tx1">
                  <a:lumMod val="95000"/>
                  <a:lumOff val="5000"/>
                </a:schemeClr>
              </a:solidFill>
              <a:cs typeface="Calibri Light"/>
            </a:endParaRPr>
          </a:p>
          <a:p>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Gördüğünüz gibi </a:t>
            </a:r>
            <a:r>
              <a:rPr lang="tr-TR" dirty="0" err="1">
                <a:ea typeface="+mn-lt"/>
                <a:cs typeface="+mn-lt"/>
              </a:rPr>
              <a:t>veritabanı</a:t>
            </a:r>
            <a:r>
              <a:rPr lang="tr-TR" dirty="0">
                <a:ea typeface="+mn-lt"/>
                <a:cs typeface="+mn-lt"/>
              </a:rPr>
              <a:t>, hazır ayarlarıyla beraber oluşturuldu. Peki içerisinde neler var?</a:t>
            </a:r>
          </a:p>
          <a:p>
            <a:pPr marL="0" indent="0">
              <a:buNone/>
            </a:pPr>
            <a:endParaRPr lang="tr-TR" dirty="0">
              <a:cs typeface="Calibri"/>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r>
              <a:rPr lang="tr-TR" dirty="0">
                <a:ea typeface="+mn-lt"/>
                <a:cs typeface="+mn-lt"/>
              </a:rPr>
              <a:t>Evet, Identity yapısının bize sağladığı bütün tablolar bu </a:t>
            </a:r>
            <a:r>
              <a:rPr lang="tr-TR" dirty="0" err="1">
                <a:ea typeface="+mn-lt"/>
                <a:cs typeface="+mn-lt"/>
              </a:rPr>
              <a:t>veritabanı</a:t>
            </a:r>
            <a:r>
              <a:rPr lang="tr-TR" dirty="0">
                <a:ea typeface="+mn-lt"/>
                <a:cs typeface="+mn-lt"/>
              </a:rPr>
              <a:t> içerisine gelmiş. Bunlar kullanıcıya ait bilgilerin, rollerin ve diğer tüm verilerin saklanması için tasarlanmış tablolar. Bu tablolar içerisinde, başlangıçta bizim için daha önemli olan 3 tablo bulunmaktadır:</a:t>
            </a:r>
            <a:endParaRPr lang="tr-TR">
              <a:cs typeface="Calibri"/>
            </a:endParaRPr>
          </a:p>
          <a:p>
            <a:pPr marL="285750" indent="-285750">
              <a:buFont typeface="Arial"/>
              <a:buChar char="•"/>
            </a:pPr>
            <a:r>
              <a:rPr lang="tr-TR" b="1" dirty="0" err="1">
                <a:ea typeface="+mn-lt"/>
                <a:cs typeface="+mn-lt"/>
              </a:rPr>
              <a:t>AspNetUsers</a:t>
            </a:r>
            <a:r>
              <a:rPr lang="tr-TR" b="1" dirty="0">
                <a:ea typeface="+mn-lt"/>
                <a:cs typeface="+mn-lt"/>
              </a:rPr>
              <a:t> </a:t>
            </a:r>
            <a:r>
              <a:rPr lang="tr-TR" dirty="0">
                <a:ea typeface="+mn-lt"/>
                <a:cs typeface="+mn-lt"/>
              </a:rPr>
              <a:t>tablosu </a:t>
            </a:r>
            <a:r>
              <a:rPr lang="tr-TR" b="1" dirty="0">
                <a:ea typeface="+mn-lt"/>
                <a:cs typeface="+mn-lt"/>
              </a:rPr>
              <a:t>kullanıcı bilgilerini</a:t>
            </a:r>
            <a:r>
              <a:rPr lang="tr-TR" dirty="0">
                <a:ea typeface="+mn-lt"/>
                <a:cs typeface="+mn-lt"/>
              </a:rPr>
              <a:t> tutar.</a:t>
            </a:r>
            <a:endParaRPr lang="tr-TR" dirty="0"/>
          </a:p>
          <a:p>
            <a:pPr marL="285750" indent="-285750">
              <a:buFont typeface="Arial"/>
              <a:buChar char="•"/>
            </a:pPr>
            <a:r>
              <a:rPr lang="tr-TR" b="1" dirty="0" err="1">
                <a:ea typeface="+mn-lt"/>
                <a:cs typeface="+mn-lt"/>
              </a:rPr>
              <a:t>AspNetRoles</a:t>
            </a:r>
            <a:r>
              <a:rPr lang="tr-TR" b="1" dirty="0">
                <a:ea typeface="+mn-lt"/>
                <a:cs typeface="+mn-lt"/>
              </a:rPr>
              <a:t> </a:t>
            </a:r>
            <a:r>
              <a:rPr lang="tr-TR" dirty="0">
                <a:ea typeface="+mn-lt"/>
                <a:cs typeface="+mn-lt"/>
              </a:rPr>
              <a:t>tablosu sistemdeki </a:t>
            </a:r>
            <a:r>
              <a:rPr lang="tr-TR" b="1" dirty="0">
                <a:ea typeface="+mn-lt"/>
                <a:cs typeface="+mn-lt"/>
              </a:rPr>
              <a:t>rolleri </a:t>
            </a:r>
            <a:r>
              <a:rPr lang="tr-TR" dirty="0">
                <a:ea typeface="+mn-lt"/>
                <a:cs typeface="+mn-lt"/>
              </a:rPr>
              <a:t>tutar.</a:t>
            </a:r>
            <a:endParaRPr lang="tr-TR" dirty="0"/>
          </a:p>
          <a:p>
            <a:pPr marL="285750" indent="-285750">
              <a:buFont typeface="Arial"/>
              <a:buChar char="•"/>
            </a:pPr>
            <a:r>
              <a:rPr lang="tr-TR" b="1" dirty="0" err="1">
                <a:ea typeface="+mn-lt"/>
                <a:cs typeface="+mn-lt"/>
              </a:rPr>
              <a:t>AspNetUserRoles</a:t>
            </a:r>
            <a:r>
              <a:rPr lang="tr-TR" b="1" dirty="0">
                <a:ea typeface="+mn-lt"/>
                <a:cs typeface="+mn-lt"/>
              </a:rPr>
              <a:t> </a:t>
            </a:r>
            <a:r>
              <a:rPr lang="tr-TR" dirty="0">
                <a:ea typeface="+mn-lt"/>
                <a:cs typeface="+mn-lt"/>
              </a:rPr>
              <a:t>tablosu hangi </a:t>
            </a:r>
            <a:r>
              <a:rPr lang="tr-TR" b="1" dirty="0">
                <a:ea typeface="+mn-lt"/>
                <a:cs typeface="+mn-lt"/>
              </a:rPr>
              <a:t>kullanıcıya hangi rolün</a:t>
            </a:r>
            <a:r>
              <a:rPr lang="tr-TR" dirty="0">
                <a:ea typeface="+mn-lt"/>
                <a:cs typeface="+mn-lt"/>
              </a:rPr>
              <a:t> atandığını tutar.</a:t>
            </a:r>
            <a:endParaRPr lang="tr-TR" dirty="0"/>
          </a:p>
          <a:p>
            <a:pPr marL="0" indent="0">
              <a:buNone/>
            </a:pPr>
            <a:endParaRPr lang="tr-TR" dirty="0">
              <a:cs typeface="Calibri"/>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E18872BF-4DF2-DF06-E297-2A979C344583}"/>
              </a:ext>
            </a:extLst>
          </p:cNvPr>
          <p:cNvPicPr>
            <a:picLocks noChangeAspect="1"/>
          </p:cNvPicPr>
          <p:nvPr/>
        </p:nvPicPr>
        <p:blipFill>
          <a:blip r:embed="rId2"/>
          <a:stretch>
            <a:fillRect/>
          </a:stretch>
        </p:blipFill>
        <p:spPr>
          <a:xfrm>
            <a:off x="224972" y="967091"/>
            <a:ext cx="8899675" cy="2662008"/>
          </a:xfrm>
          <a:prstGeom prst="rect">
            <a:avLst/>
          </a:prstGeom>
        </p:spPr>
      </p:pic>
    </p:spTree>
    <p:extLst>
      <p:ext uri="{BB962C8B-B14F-4D97-AF65-F5344CB8AC3E}">
        <p14:creationId xmlns:p14="http://schemas.microsoft.com/office/powerpoint/2010/main" val="314437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b="1" dirty="0">
                <a:ea typeface="+mn-lt"/>
                <a:cs typeface="+mn-lt"/>
              </a:rPr>
              <a:t>Projeyi başlatalım ve neye benzediğini görelim:</a:t>
            </a: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b="1" dirty="0">
                <a:ea typeface="+mn-lt"/>
                <a:cs typeface="+mn-lt"/>
              </a:rPr>
              <a:t>Login ekranı:</a:t>
            </a:r>
          </a:p>
          <a:p>
            <a:pPr marL="0" indent="0">
              <a:buNone/>
            </a:pPr>
            <a:endParaRPr lang="tr-TR" b="1" dirty="0">
              <a:cs typeface="Calibri"/>
            </a:endParaRPr>
          </a:p>
        </p:txBody>
      </p:sp>
      <p:pic>
        <p:nvPicPr>
          <p:cNvPr id="2" name="Resim 3">
            <a:extLst>
              <a:ext uri="{FF2B5EF4-FFF2-40B4-BE49-F238E27FC236}">
                <a16:creationId xmlns:a16="http://schemas.microsoft.com/office/drawing/2014/main" xmlns="" id="{05CFBF8F-3479-A714-3DFE-0AF5853247A8}"/>
              </a:ext>
            </a:extLst>
          </p:cNvPr>
          <p:cNvPicPr>
            <a:picLocks noChangeAspect="1"/>
          </p:cNvPicPr>
          <p:nvPr/>
        </p:nvPicPr>
        <p:blipFill>
          <a:blip r:embed="rId2"/>
          <a:stretch>
            <a:fillRect/>
          </a:stretch>
        </p:blipFill>
        <p:spPr>
          <a:xfrm>
            <a:off x="382210" y="980470"/>
            <a:ext cx="6262913" cy="1582964"/>
          </a:xfrm>
          <a:prstGeom prst="rect">
            <a:avLst/>
          </a:prstGeom>
        </p:spPr>
      </p:pic>
      <p:pic>
        <p:nvPicPr>
          <p:cNvPr id="4" name="Resim 4" descr="metin içeren bir resim&#10;&#10;Açıklama otomatik olarak oluşturuldu">
            <a:extLst>
              <a:ext uri="{FF2B5EF4-FFF2-40B4-BE49-F238E27FC236}">
                <a16:creationId xmlns:a16="http://schemas.microsoft.com/office/drawing/2014/main" xmlns="" id="{581F0FFE-53D5-55E0-CF85-F6AF62146706}"/>
              </a:ext>
            </a:extLst>
          </p:cNvPr>
          <p:cNvPicPr>
            <a:picLocks noChangeAspect="1"/>
          </p:cNvPicPr>
          <p:nvPr/>
        </p:nvPicPr>
        <p:blipFill>
          <a:blip r:embed="rId3"/>
          <a:stretch>
            <a:fillRect/>
          </a:stretch>
        </p:blipFill>
        <p:spPr>
          <a:xfrm>
            <a:off x="176590" y="3434443"/>
            <a:ext cx="8246532" cy="3242732"/>
          </a:xfrm>
          <a:prstGeom prst="rect">
            <a:avLst/>
          </a:prstGeom>
        </p:spPr>
      </p:pic>
    </p:spTree>
    <p:extLst>
      <p:ext uri="{BB962C8B-B14F-4D97-AF65-F5344CB8AC3E}">
        <p14:creationId xmlns:p14="http://schemas.microsoft.com/office/powerpoint/2010/main" val="28079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b="1" dirty="0" err="1">
                <a:ea typeface="+mn-lt"/>
                <a:cs typeface="+mn-lt"/>
              </a:rPr>
              <a:t>Register</a:t>
            </a:r>
            <a:r>
              <a:rPr lang="tr-TR" b="1" dirty="0">
                <a:ea typeface="+mn-lt"/>
                <a:cs typeface="+mn-lt"/>
              </a:rPr>
              <a:t> ekranı:</a:t>
            </a:r>
            <a:endParaRPr lang="tr-TR" b="1">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b="1" dirty="0" err="1">
                <a:ea typeface="+mn-lt"/>
                <a:cs typeface="+mn-lt"/>
              </a:rPr>
              <a:t>Register</a:t>
            </a:r>
            <a:r>
              <a:rPr lang="tr-TR" b="1" dirty="0">
                <a:ea typeface="+mn-lt"/>
                <a:cs typeface="+mn-lt"/>
              </a:rPr>
              <a:t> sayfasından yeni bir kullanıcı oluşturalım ve oluşturduğumuz kullanıcı ile sisteme giriş yapalım.</a:t>
            </a:r>
            <a:endParaRPr lang="tr-TR" b="1" dirty="0">
              <a:cs typeface="Calibri"/>
            </a:endParaRPr>
          </a:p>
          <a:p>
            <a:pPr marL="0" indent="0">
              <a:buNone/>
            </a:pPr>
            <a:endParaRPr lang="tr-TR" dirty="0">
              <a:cs typeface="Calibri"/>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F64422ED-8EE6-9AA7-29E1-39562E345273}"/>
              </a:ext>
            </a:extLst>
          </p:cNvPr>
          <p:cNvPicPr>
            <a:picLocks noChangeAspect="1"/>
          </p:cNvPicPr>
          <p:nvPr/>
        </p:nvPicPr>
        <p:blipFill>
          <a:blip r:embed="rId2"/>
          <a:stretch>
            <a:fillRect/>
          </a:stretch>
        </p:blipFill>
        <p:spPr>
          <a:xfrm>
            <a:off x="140305" y="728919"/>
            <a:ext cx="6662056" cy="2594065"/>
          </a:xfrm>
          <a:prstGeom prst="rect">
            <a:avLst/>
          </a:prstGeom>
        </p:spPr>
      </p:pic>
      <p:pic>
        <p:nvPicPr>
          <p:cNvPr id="4" name="Resim 4">
            <a:extLst>
              <a:ext uri="{FF2B5EF4-FFF2-40B4-BE49-F238E27FC236}">
                <a16:creationId xmlns:a16="http://schemas.microsoft.com/office/drawing/2014/main" xmlns="" id="{E6156757-CD68-88BC-8B86-4A307576575F}"/>
              </a:ext>
            </a:extLst>
          </p:cNvPr>
          <p:cNvPicPr>
            <a:picLocks noChangeAspect="1"/>
          </p:cNvPicPr>
          <p:nvPr/>
        </p:nvPicPr>
        <p:blipFill>
          <a:blip r:embed="rId3"/>
          <a:stretch>
            <a:fillRect/>
          </a:stretch>
        </p:blipFill>
        <p:spPr>
          <a:xfrm>
            <a:off x="237067" y="4243584"/>
            <a:ext cx="6347580" cy="2567879"/>
          </a:xfrm>
          <a:prstGeom prst="rect">
            <a:avLst/>
          </a:prstGeom>
        </p:spPr>
      </p:pic>
    </p:spTree>
    <p:extLst>
      <p:ext uri="{BB962C8B-B14F-4D97-AF65-F5344CB8AC3E}">
        <p14:creationId xmlns:p14="http://schemas.microsoft.com/office/powerpoint/2010/main" val="363112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dirty="0">
                <a:ea typeface="+mn-lt"/>
                <a:cs typeface="+mn-lt"/>
              </a:rPr>
              <a:t>Gördüğünüz gibi sağ üstte giriş yapan kullanıcının bilgisi ve …</a:t>
            </a:r>
            <a:r>
              <a:rPr lang="tr-TR" b="1" dirty="0">
                <a:ea typeface="+mn-lt"/>
                <a:cs typeface="+mn-lt"/>
              </a:rPr>
              <a:t>/Identity/</a:t>
            </a:r>
            <a:r>
              <a:rPr lang="tr-TR" b="1" dirty="0" err="1">
                <a:ea typeface="+mn-lt"/>
                <a:cs typeface="+mn-lt"/>
              </a:rPr>
              <a:t>Account</a:t>
            </a:r>
            <a:r>
              <a:rPr lang="tr-TR" b="1" dirty="0">
                <a:ea typeface="+mn-lt"/>
                <a:cs typeface="+mn-lt"/>
              </a:rPr>
              <a:t>/</a:t>
            </a:r>
            <a:r>
              <a:rPr lang="tr-TR" b="1" dirty="0" err="1">
                <a:ea typeface="+mn-lt"/>
                <a:cs typeface="+mn-lt"/>
              </a:rPr>
              <a:t>Manage</a:t>
            </a:r>
            <a:r>
              <a:rPr lang="tr-TR" b="1" dirty="0">
                <a:ea typeface="+mn-lt"/>
                <a:cs typeface="+mn-lt"/>
              </a:rPr>
              <a:t> </a:t>
            </a:r>
            <a:r>
              <a:rPr lang="tr-TR" dirty="0">
                <a:ea typeface="+mn-lt"/>
                <a:cs typeface="+mn-lt"/>
              </a:rPr>
              <a:t>yolunda giriş yapan kullanıcının bilgilerini düzenleyip, yönetebileceğimiz bir Management kısmı mevcut. Buraları ileride düzenleyeceğiz.</a:t>
            </a:r>
            <a:endParaRPr lang="tr-TR" dirty="0"/>
          </a:p>
          <a:p>
            <a:pPr>
              <a:buNone/>
            </a:pPr>
            <a:r>
              <a:rPr lang="tr-TR" dirty="0">
                <a:ea typeface="+mn-lt"/>
                <a:cs typeface="+mn-lt"/>
              </a:rPr>
              <a:t>Buraya kadar her şey çok güzel, üyelik sistemi bulunan bir uygulama oluşturduk ve bunun için neredeyse hiç bir şey yapmadık. Identity yapısının bize hazır olarak sunduklarının ekmeğini yedik.</a:t>
            </a:r>
            <a:endParaRPr lang="tr-TR" dirty="0"/>
          </a:p>
          <a:p>
            <a:pPr>
              <a:buNone/>
            </a:pPr>
            <a:r>
              <a:rPr lang="tr-TR" dirty="0">
                <a:ea typeface="+mn-lt"/>
                <a:cs typeface="+mn-lt"/>
              </a:rPr>
              <a:t>Peki ya biz bu hazır yapının projemiz için yeterli olmadığını, kullanıcının farklı özelliklerini de tutabilmemiz gerektiğini ve kullanıcıların rollerinin olması gerektiğini düşüyorsak?</a:t>
            </a:r>
            <a:endParaRPr lang="tr-TR" dirty="0"/>
          </a:p>
          <a:p>
            <a:pPr>
              <a:buNone/>
            </a:pPr>
            <a:r>
              <a:rPr lang="tr-TR" dirty="0">
                <a:ea typeface="+mn-lt"/>
                <a:cs typeface="+mn-lt"/>
              </a:rPr>
              <a:t> yukarıdaki </a:t>
            </a:r>
            <a:r>
              <a:rPr lang="tr-TR" b="1" dirty="0" err="1">
                <a:ea typeface="+mn-lt"/>
                <a:cs typeface="+mn-lt"/>
              </a:rPr>
              <a:t>register</a:t>
            </a:r>
            <a:r>
              <a:rPr lang="tr-TR" b="1" dirty="0">
                <a:ea typeface="+mn-lt"/>
                <a:cs typeface="+mn-lt"/>
              </a:rPr>
              <a:t> </a:t>
            </a:r>
            <a:r>
              <a:rPr lang="tr-TR" dirty="0">
                <a:ea typeface="+mn-lt"/>
                <a:cs typeface="+mn-lt"/>
              </a:rPr>
              <a:t>sayfasında görüldüğü gibi kullanıcı sisteme kaydolurken sadece e-posta ve şifre ile kayıt işlemini gerçekleştiriyor. Fakat siz daha büyük ve farklı bir sistem yapmak istiyorsunuz, kullanıcının adı, soyadı, doğum tarihi, telefon numarası, cinsiyeti ve rolü gibi farklı farklı özellikleriyle kaydolmasını istiyorsunuz.</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319943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Hazır olarak gelen kullanıcı yapısında sadece soldaki veriler tutuluyor.  “</a:t>
            </a:r>
            <a:r>
              <a:rPr lang="tr-TR" b="1" err="1">
                <a:ea typeface="+mn-lt"/>
                <a:cs typeface="+mn-lt"/>
              </a:rPr>
              <a:t>IdentityUser</a:t>
            </a:r>
            <a:r>
              <a:rPr lang="tr-TR" dirty="0">
                <a:ea typeface="+mn-lt"/>
                <a:cs typeface="+mn-lt"/>
              </a:rPr>
              <a:t>” sınıfında bulunan özellikler bunlar, </a:t>
            </a:r>
            <a:r>
              <a:rPr lang="tr-TR" err="1">
                <a:ea typeface="+mn-lt"/>
                <a:cs typeface="+mn-lt"/>
              </a:rPr>
              <a:t>rollendirme</a:t>
            </a:r>
            <a:r>
              <a:rPr lang="tr-TR" dirty="0">
                <a:ea typeface="+mn-lt"/>
                <a:cs typeface="+mn-lt"/>
              </a:rPr>
              <a:t> için ise “</a:t>
            </a:r>
            <a:r>
              <a:rPr lang="tr-TR" b="1" err="1">
                <a:ea typeface="+mn-lt"/>
                <a:cs typeface="+mn-lt"/>
              </a:rPr>
              <a:t>IdentityRole</a:t>
            </a:r>
            <a:r>
              <a:rPr lang="tr-TR" dirty="0">
                <a:ea typeface="+mn-lt"/>
                <a:cs typeface="+mn-lt"/>
              </a:rPr>
              <a:t>” sınıfı kullanılıyor fakat </a:t>
            </a:r>
            <a:r>
              <a:rPr lang="tr-TR" err="1">
                <a:ea typeface="+mn-lt"/>
                <a:cs typeface="+mn-lt"/>
              </a:rPr>
              <a:t>Program.cs</a:t>
            </a:r>
            <a:r>
              <a:rPr lang="tr-TR" dirty="0">
                <a:ea typeface="+mn-lt"/>
                <a:cs typeface="+mn-lt"/>
              </a:rPr>
              <a:t> içerisinde bu sınıf </a:t>
            </a:r>
            <a:r>
              <a:rPr lang="tr-TR" err="1">
                <a:ea typeface="+mn-lt"/>
                <a:cs typeface="+mn-lt"/>
              </a:rPr>
              <a:t>default</a:t>
            </a:r>
            <a:r>
              <a:rPr lang="tr-TR" dirty="0">
                <a:ea typeface="+mn-lt"/>
                <a:cs typeface="+mn-lt"/>
              </a:rPr>
              <a:t> olarak çağırılmamış olarak geliyor yani rol-bazlı bir yapı bulunmamakta.</a:t>
            </a:r>
          </a:p>
          <a:p>
            <a:pPr marL="0" indent="0">
              <a:buNone/>
            </a:pPr>
            <a:endParaRPr lang="tr-TR" dirty="0">
              <a:cs typeface="Calibri"/>
            </a:endParaRPr>
          </a:p>
        </p:txBody>
      </p:sp>
      <p:pic>
        <p:nvPicPr>
          <p:cNvPr id="2" name="Resim 3" descr="metin, skorbord, ekran görüntüsü içeren bir resim&#10;&#10;Açıklama otomatik olarak oluşturuldu">
            <a:extLst>
              <a:ext uri="{FF2B5EF4-FFF2-40B4-BE49-F238E27FC236}">
                <a16:creationId xmlns:a16="http://schemas.microsoft.com/office/drawing/2014/main" xmlns="" id="{E3935791-0B98-A786-DEA6-FE29771E185B}"/>
              </a:ext>
            </a:extLst>
          </p:cNvPr>
          <p:cNvPicPr>
            <a:picLocks noChangeAspect="1"/>
          </p:cNvPicPr>
          <p:nvPr/>
        </p:nvPicPr>
        <p:blipFill>
          <a:blip r:embed="rId2"/>
          <a:stretch>
            <a:fillRect/>
          </a:stretch>
        </p:blipFill>
        <p:spPr>
          <a:xfrm>
            <a:off x="273353" y="1811927"/>
            <a:ext cx="7145865" cy="4830718"/>
          </a:xfrm>
          <a:prstGeom prst="rect">
            <a:avLst/>
          </a:prstGeom>
        </p:spPr>
      </p:pic>
    </p:spTree>
    <p:extLst>
      <p:ext uri="{BB962C8B-B14F-4D97-AF65-F5344CB8AC3E}">
        <p14:creationId xmlns:p14="http://schemas.microsoft.com/office/powerpoint/2010/main" val="160937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fontScale="92500" lnSpcReduction="20000"/>
          </a:bodyPr>
          <a:lstStyle/>
          <a:p>
            <a:pPr>
              <a:buNone/>
            </a:pPr>
            <a:r>
              <a:rPr lang="tr-TR" b="1" dirty="0"/>
              <a:t>ASP.NET </a:t>
            </a:r>
            <a:r>
              <a:rPr lang="tr-TR" b="1" dirty="0" err="1"/>
              <a:t>Core</a:t>
            </a:r>
            <a:r>
              <a:rPr lang="tr-TR" b="1" dirty="0"/>
              <a:t> Identity Yapısını Özelleştirmek</a:t>
            </a:r>
            <a:endParaRPr lang="tr-TR" dirty="0"/>
          </a:p>
          <a:p>
            <a:pPr>
              <a:buNone/>
            </a:pPr>
            <a:r>
              <a:rPr lang="tr-TR" dirty="0">
                <a:ea typeface="+mn-lt"/>
                <a:cs typeface="+mn-lt"/>
              </a:rPr>
              <a:t>Öncelikle işe bizi kısıtlayan ve yetersiz bulduğumuz “</a:t>
            </a:r>
            <a:r>
              <a:rPr lang="tr-TR" b="1" dirty="0" err="1">
                <a:ea typeface="+mn-lt"/>
                <a:cs typeface="+mn-lt"/>
              </a:rPr>
              <a:t>IdentityUser</a:t>
            </a:r>
            <a:r>
              <a:rPr lang="tr-TR" dirty="0">
                <a:ea typeface="+mn-lt"/>
                <a:cs typeface="+mn-lt"/>
              </a:rPr>
              <a:t>” sınıfını genişletmekle başlayalım. Bu “</a:t>
            </a:r>
            <a:r>
              <a:rPr lang="tr-TR" b="1" dirty="0" err="1">
                <a:ea typeface="+mn-lt"/>
                <a:cs typeface="+mn-lt"/>
              </a:rPr>
              <a:t>IdentityUser</a:t>
            </a:r>
            <a:r>
              <a:rPr lang="tr-TR" dirty="0">
                <a:ea typeface="+mn-lt"/>
                <a:cs typeface="+mn-lt"/>
              </a:rPr>
              <a:t>” sınıfı içerisindeki özellikleri kullanmak istiyoruz fakat üzerine bir şeyler de eklemek istiyoruz.</a:t>
            </a:r>
            <a:endParaRPr lang="tr-TR" dirty="0"/>
          </a:p>
          <a:p>
            <a:pPr>
              <a:buNone/>
            </a:pPr>
            <a:r>
              <a:rPr lang="tr-TR" dirty="0">
                <a:ea typeface="+mn-lt"/>
                <a:cs typeface="+mn-lt"/>
              </a:rPr>
              <a:t>Haydi kendi User sınıfımızı oluşturalım.</a:t>
            </a: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endParaRPr lang="tr-TR" dirty="0">
              <a:ea typeface="+mn-lt"/>
              <a:cs typeface="+mn-lt"/>
            </a:endParaRPr>
          </a:p>
          <a:p>
            <a:pPr>
              <a:buNone/>
            </a:pPr>
            <a:r>
              <a:rPr lang="tr-TR" dirty="0" err="1">
                <a:ea typeface="+mn-lt"/>
                <a:cs typeface="+mn-lt"/>
              </a:rPr>
              <a:t>IdentityUser</a:t>
            </a:r>
            <a:r>
              <a:rPr lang="tr-TR" dirty="0">
                <a:ea typeface="+mn-lt"/>
                <a:cs typeface="+mn-lt"/>
              </a:rPr>
              <a:t> sınıfındaki özellikleri tutmak ve üzerine eklemek istediğimizden yeni </a:t>
            </a:r>
            <a:r>
              <a:rPr lang="tr-TR" dirty="0" err="1">
                <a:ea typeface="+mn-lt"/>
                <a:cs typeface="+mn-lt"/>
              </a:rPr>
              <a:t>user</a:t>
            </a:r>
            <a:r>
              <a:rPr lang="tr-TR" dirty="0">
                <a:ea typeface="+mn-lt"/>
                <a:cs typeface="+mn-lt"/>
              </a:rPr>
              <a:t> sınıfımızı ondan türeteceğiz. </a:t>
            </a:r>
            <a:r>
              <a:rPr lang="tr-TR" dirty="0" err="1">
                <a:ea typeface="+mn-lt"/>
                <a:cs typeface="+mn-lt"/>
              </a:rPr>
              <a:t>IdentityUser’dan</a:t>
            </a:r>
            <a:r>
              <a:rPr lang="tr-TR" dirty="0">
                <a:ea typeface="+mn-lt"/>
                <a:cs typeface="+mn-lt"/>
              </a:rPr>
              <a:t> farklı olarak bulundurmak istediğimiz özellikleri yeni kullanıcı sınıfımız olan </a:t>
            </a:r>
            <a:r>
              <a:rPr lang="tr-TR" b="1" dirty="0" err="1">
                <a:ea typeface="+mn-lt"/>
                <a:cs typeface="+mn-lt"/>
              </a:rPr>
              <a:t>CustomUser</a:t>
            </a:r>
            <a:r>
              <a:rPr lang="tr-TR" b="1" dirty="0">
                <a:ea typeface="+mn-lt"/>
                <a:cs typeface="+mn-lt"/>
              </a:rPr>
              <a:t> </a:t>
            </a:r>
            <a:r>
              <a:rPr lang="tr-TR" dirty="0">
                <a:ea typeface="+mn-lt"/>
                <a:cs typeface="+mn-lt"/>
              </a:rPr>
              <a:t>(istediğiniz bir isim olabilir, </a:t>
            </a:r>
            <a:r>
              <a:rPr lang="tr-TR" dirty="0" err="1">
                <a:ea typeface="+mn-lt"/>
                <a:cs typeface="+mn-lt"/>
              </a:rPr>
              <a:t>ApplicationUser</a:t>
            </a:r>
            <a:r>
              <a:rPr lang="tr-TR" dirty="0">
                <a:ea typeface="+mn-lt"/>
                <a:cs typeface="+mn-lt"/>
              </a:rPr>
              <a:t>, </a:t>
            </a:r>
            <a:r>
              <a:rPr lang="tr-TR" dirty="0" err="1">
                <a:ea typeface="+mn-lt"/>
                <a:cs typeface="+mn-lt"/>
              </a:rPr>
              <a:t>MyUser</a:t>
            </a:r>
            <a:r>
              <a:rPr lang="tr-TR" dirty="0">
                <a:ea typeface="+mn-lt"/>
                <a:cs typeface="+mn-lt"/>
              </a:rPr>
              <a:t> vb..) sınıfı içerisinde tanımlıyoruz.</a:t>
            </a:r>
            <a:endParaRPr lang="tr-TR">
              <a:cs typeface="Calibri"/>
            </a:endParaRPr>
          </a:p>
          <a:p>
            <a:pPr>
              <a:buNone/>
            </a:pPr>
            <a:endParaRPr lang="tr-TR" dirty="0">
              <a:cs typeface="Calibri"/>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31A1E29D-56FE-6BD7-3CE2-C317222C9D8B}"/>
              </a:ext>
            </a:extLst>
          </p:cNvPr>
          <p:cNvPicPr>
            <a:picLocks noChangeAspect="1"/>
          </p:cNvPicPr>
          <p:nvPr/>
        </p:nvPicPr>
        <p:blipFill>
          <a:blip r:embed="rId2"/>
          <a:stretch>
            <a:fillRect/>
          </a:stretch>
        </p:blipFill>
        <p:spPr>
          <a:xfrm>
            <a:off x="321734" y="1884740"/>
            <a:ext cx="5887961" cy="3499757"/>
          </a:xfrm>
          <a:prstGeom prst="rect">
            <a:avLst/>
          </a:prstGeom>
        </p:spPr>
      </p:pic>
    </p:spTree>
    <p:extLst>
      <p:ext uri="{BB962C8B-B14F-4D97-AF65-F5344CB8AC3E}">
        <p14:creationId xmlns:p14="http://schemas.microsoft.com/office/powerpoint/2010/main" val="338395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endParaRPr lang="tr-TR" dirty="0">
              <a:ea typeface="+mn-lt"/>
              <a:cs typeface="+mn-lt"/>
            </a:endParaRPr>
          </a:p>
          <a:p>
            <a:pPr marL="0" indent="0">
              <a:buNone/>
            </a:pPr>
            <a:endParaRPr lang="tr-TR" dirty="0">
              <a:ea typeface="+mn-lt"/>
              <a:cs typeface="+mn-lt"/>
            </a:endParaRPr>
          </a:p>
          <a:p>
            <a:pPr marL="0" indent="0">
              <a:buNone/>
            </a:pPr>
            <a:r>
              <a:rPr lang="tr-TR" dirty="0">
                <a:ea typeface="+mn-lt"/>
                <a:cs typeface="+mn-lt"/>
              </a:rPr>
              <a:t>Normalde </a:t>
            </a:r>
            <a:r>
              <a:rPr lang="tr-TR" b="1" dirty="0" err="1">
                <a:ea typeface="+mn-lt"/>
                <a:cs typeface="+mn-lt"/>
              </a:rPr>
              <a:t>IdentityDbContext</a:t>
            </a:r>
            <a:r>
              <a:rPr lang="tr-TR" b="1" dirty="0">
                <a:ea typeface="+mn-lt"/>
                <a:cs typeface="+mn-lt"/>
              </a:rPr>
              <a:t> </a:t>
            </a:r>
            <a:r>
              <a:rPr lang="tr-TR" dirty="0" err="1">
                <a:ea typeface="+mn-lt"/>
                <a:cs typeface="+mn-lt"/>
              </a:rPr>
              <a:t>default</a:t>
            </a:r>
            <a:r>
              <a:rPr lang="tr-TR" dirty="0">
                <a:ea typeface="+mn-lt"/>
                <a:cs typeface="+mn-lt"/>
              </a:rPr>
              <a:t> olarak </a:t>
            </a:r>
            <a:r>
              <a:rPr lang="tr-TR" dirty="0" err="1">
                <a:ea typeface="+mn-lt"/>
                <a:cs typeface="+mn-lt"/>
              </a:rPr>
              <a:t>IdentityUser</a:t>
            </a:r>
            <a:r>
              <a:rPr lang="tr-TR" dirty="0">
                <a:ea typeface="+mn-lt"/>
                <a:cs typeface="+mn-lt"/>
              </a:rPr>
              <a:t> sınıfını kullanıyor fakat biz artık </a:t>
            </a:r>
            <a:r>
              <a:rPr lang="tr-TR" dirty="0" err="1">
                <a:ea typeface="+mn-lt"/>
                <a:cs typeface="+mn-lt"/>
              </a:rPr>
              <a:t>CustomUser’ı</a:t>
            </a:r>
            <a:r>
              <a:rPr lang="tr-TR" dirty="0">
                <a:ea typeface="+mn-lt"/>
                <a:cs typeface="+mn-lt"/>
              </a:rPr>
              <a:t> kullanacağız:</a:t>
            </a: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ea typeface="+mn-lt"/>
              <a:cs typeface="+mn-lt"/>
            </a:endParaRPr>
          </a:p>
          <a:p>
            <a:pPr marL="0" indent="0">
              <a:buNone/>
            </a:pPr>
            <a:r>
              <a:rPr lang="tr-TR" dirty="0">
                <a:ea typeface="+mn-lt"/>
                <a:cs typeface="+mn-lt"/>
              </a:rPr>
              <a:t>Artık </a:t>
            </a:r>
            <a:r>
              <a:rPr lang="tr-TR" dirty="0" err="1">
                <a:ea typeface="+mn-lt"/>
                <a:cs typeface="+mn-lt"/>
              </a:rPr>
              <a:t>AspNetUsers</a:t>
            </a:r>
            <a:r>
              <a:rPr lang="tr-TR" dirty="0">
                <a:ea typeface="+mn-lt"/>
                <a:cs typeface="+mn-lt"/>
              </a:rPr>
              <a:t> tablosu </a:t>
            </a:r>
            <a:r>
              <a:rPr lang="tr-TR" dirty="0" err="1">
                <a:ea typeface="+mn-lt"/>
                <a:cs typeface="+mn-lt"/>
              </a:rPr>
              <a:t>CustomUser</a:t>
            </a:r>
            <a:r>
              <a:rPr lang="tr-TR" dirty="0">
                <a:ea typeface="+mn-lt"/>
                <a:cs typeface="+mn-lt"/>
              </a:rPr>
              <a:t> sınıfı baz alınarak oluşturulacak/güncellenecek.</a:t>
            </a:r>
            <a:endParaRPr lang="tr-TR">
              <a:cs typeface="Calibri"/>
            </a:endParaRPr>
          </a:p>
        </p:txBody>
      </p:sp>
      <p:pic>
        <p:nvPicPr>
          <p:cNvPr id="2" name="Resim 3">
            <a:extLst>
              <a:ext uri="{FF2B5EF4-FFF2-40B4-BE49-F238E27FC236}">
                <a16:creationId xmlns:a16="http://schemas.microsoft.com/office/drawing/2014/main" xmlns="" id="{22547B58-DB17-9095-A2A4-DC7DDC98918F}"/>
              </a:ext>
            </a:extLst>
          </p:cNvPr>
          <p:cNvPicPr>
            <a:picLocks noChangeAspect="1"/>
          </p:cNvPicPr>
          <p:nvPr/>
        </p:nvPicPr>
        <p:blipFill>
          <a:blip r:embed="rId2"/>
          <a:stretch>
            <a:fillRect/>
          </a:stretch>
        </p:blipFill>
        <p:spPr>
          <a:xfrm>
            <a:off x="200781" y="279687"/>
            <a:ext cx="7278913" cy="879959"/>
          </a:xfrm>
          <a:prstGeom prst="rect">
            <a:avLst/>
          </a:prstGeom>
        </p:spPr>
      </p:pic>
      <p:pic>
        <p:nvPicPr>
          <p:cNvPr id="4" name="Resim 4">
            <a:extLst>
              <a:ext uri="{FF2B5EF4-FFF2-40B4-BE49-F238E27FC236}">
                <a16:creationId xmlns:a16="http://schemas.microsoft.com/office/drawing/2014/main" xmlns="" id="{B21CF453-2CE8-1A44-225F-4DF690B048F3}"/>
              </a:ext>
            </a:extLst>
          </p:cNvPr>
          <p:cNvPicPr>
            <a:picLocks noChangeAspect="1"/>
          </p:cNvPicPr>
          <p:nvPr/>
        </p:nvPicPr>
        <p:blipFill>
          <a:blip r:embed="rId3"/>
          <a:stretch>
            <a:fillRect/>
          </a:stretch>
        </p:blipFill>
        <p:spPr>
          <a:xfrm>
            <a:off x="249162" y="2187908"/>
            <a:ext cx="11076819" cy="3389326"/>
          </a:xfrm>
          <a:prstGeom prst="rect">
            <a:avLst/>
          </a:prstGeom>
        </p:spPr>
      </p:pic>
    </p:spTree>
    <p:extLst>
      <p:ext uri="{BB962C8B-B14F-4D97-AF65-F5344CB8AC3E}">
        <p14:creationId xmlns:p14="http://schemas.microsoft.com/office/powerpoint/2010/main" val="102612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Ayrıca </a:t>
            </a:r>
            <a:r>
              <a:rPr lang="tr-TR" err="1">
                <a:ea typeface="+mn-lt"/>
                <a:cs typeface="+mn-lt"/>
              </a:rPr>
              <a:t>Program.cs</a:t>
            </a:r>
            <a:r>
              <a:rPr lang="tr-TR" dirty="0">
                <a:ea typeface="+mn-lt"/>
                <a:cs typeface="+mn-lt"/>
              </a:rPr>
              <a:t> içerisinde </a:t>
            </a:r>
            <a:r>
              <a:rPr lang="tr-TR" b="1" err="1">
                <a:ea typeface="+mn-lt"/>
                <a:cs typeface="+mn-lt"/>
              </a:rPr>
              <a:t>AddDefaultIdentity</a:t>
            </a:r>
            <a:r>
              <a:rPr lang="tr-TR" b="1" dirty="0">
                <a:ea typeface="+mn-lt"/>
                <a:cs typeface="+mn-lt"/>
              </a:rPr>
              <a:t> </a:t>
            </a:r>
            <a:r>
              <a:rPr lang="tr-TR" dirty="0">
                <a:ea typeface="+mn-lt"/>
                <a:cs typeface="+mn-lt"/>
              </a:rPr>
              <a:t>içerisinde </a:t>
            </a:r>
            <a:r>
              <a:rPr lang="tr-TR" b="1" err="1">
                <a:ea typeface="+mn-lt"/>
                <a:cs typeface="+mn-lt"/>
              </a:rPr>
              <a:t>IdentityUser</a:t>
            </a:r>
            <a:r>
              <a:rPr lang="tr-TR" b="1" dirty="0">
                <a:ea typeface="+mn-lt"/>
                <a:cs typeface="+mn-lt"/>
              </a:rPr>
              <a:t> </a:t>
            </a:r>
            <a:r>
              <a:rPr lang="tr-TR" dirty="0">
                <a:ea typeface="+mn-lt"/>
                <a:cs typeface="+mn-lt"/>
              </a:rPr>
              <a:t>sınıfını tanımlamıştık, bu kısmı </a:t>
            </a:r>
            <a:r>
              <a:rPr lang="tr-TR" b="1" err="1">
                <a:ea typeface="+mn-lt"/>
                <a:cs typeface="+mn-lt"/>
              </a:rPr>
              <a:t>CustomUser</a:t>
            </a:r>
            <a:r>
              <a:rPr lang="tr-TR" b="1" dirty="0">
                <a:ea typeface="+mn-lt"/>
                <a:cs typeface="+mn-lt"/>
              </a:rPr>
              <a:t> </a:t>
            </a:r>
            <a:r>
              <a:rPr lang="tr-TR" dirty="0">
                <a:ea typeface="+mn-lt"/>
                <a:cs typeface="+mn-lt"/>
              </a:rPr>
              <a:t>olarak değiştiriyoruz ve artık </a:t>
            </a:r>
            <a:r>
              <a:rPr lang="tr-TR" b="1" err="1">
                <a:ea typeface="+mn-lt"/>
                <a:cs typeface="+mn-lt"/>
              </a:rPr>
              <a:t>CustomUser</a:t>
            </a:r>
            <a:r>
              <a:rPr lang="tr-TR" b="1" dirty="0">
                <a:ea typeface="+mn-lt"/>
                <a:cs typeface="+mn-lt"/>
              </a:rPr>
              <a:t> </a:t>
            </a:r>
            <a:r>
              <a:rPr lang="tr-TR" dirty="0">
                <a:ea typeface="+mn-lt"/>
                <a:cs typeface="+mn-lt"/>
              </a:rPr>
              <a:t>sınıfını kullanacağımızı servis konteynerine bildiriyoruz.</a:t>
            </a: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r>
              <a:rPr lang="tr-TR" dirty="0">
                <a:ea typeface="+mn-lt"/>
                <a:cs typeface="+mn-lt"/>
              </a:rPr>
              <a:t>Son olarak </a:t>
            </a:r>
            <a:r>
              <a:rPr lang="tr-TR" b="1" dirty="0" err="1">
                <a:ea typeface="+mn-lt"/>
                <a:cs typeface="+mn-lt"/>
              </a:rPr>
              <a:t>Shared</a:t>
            </a:r>
            <a:r>
              <a:rPr lang="tr-TR" b="1" dirty="0">
                <a:ea typeface="+mn-lt"/>
                <a:cs typeface="+mn-lt"/>
              </a:rPr>
              <a:t> </a:t>
            </a:r>
            <a:r>
              <a:rPr lang="tr-TR" dirty="0">
                <a:ea typeface="+mn-lt"/>
                <a:cs typeface="+mn-lt"/>
              </a:rPr>
              <a:t>klasörü altındaki _</a:t>
            </a:r>
            <a:r>
              <a:rPr lang="tr-TR" b="1" dirty="0" err="1">
                <a:ea typeface="+mn-lt"/>
                <a:cs typeface="+mn-lt"/>
              </a:rPr>
              <a:t>LoginPartial</a:t>
            </a:r>
            <a:r>
              <a:rPr lang="tr-TR" dirty="0" err="1">
                <a:ea typeface="+mn-lt"/>
                <a:cs typeface="+mn-lt"/>
              </a:rPr>
              <a:t>.cshtml</a:t>
            </a:r>
            <a:r>
              <a:rPr lang="tr-TR" dirty="0">
                <a:ea typeface="+mn-lt"/>
                <a:cs typeface="+mn-lt"/>
              </a:rPr>
              <a:t> sınıfında </a:t>
            </a:r>
            <a:r>
              <a:rPr lang="tr-TR" dirty="0" err="1">
                <a:ea typeface="+mn-lt"/>
                <a:cs typeface="+mn-lt"/>
              </a:rPr>
              <a:t>IdentityUser</a:t>
            </a:r>
            <a:r>
              <a:rPr lang="tr-TR" dirty="0">
                <a:ea typeface="+mn-lt"/>
                <a:cs typeface="+mn-lt"/>
              </a:rPr>
              <a:t> sınıfını </a:t>
            </a:r>
            <a:r>
              <a:rPr lang="tr-TR" b="1" dirty="0" err="1">
                <a:ea typeface="+mn-lt"/>
                <a:cs typeface="+mn-lt"/>
              </a:rPr>
              <a:t>CustomUser</a:t>
            </a:r>
            <a:r>
              <a:rPr lang="tr-TR" b="1" dirty="0">
                <a:ea typeface="+mn-lt"/>
                <a:cs typeface="+mn-lt"/>
              </a:rPr>
              <a:t> </a:t>
            </a:r>
            <a:r>
              <a:rPr lang="tr-TR" dirty="0">
                <a:ea typeface="+mn-lt"/>
                <a:cs typeface="+mn-lt"/>
              </a:rPr>
              <a:t>olarak değiştiriyoruz:</a:t>
            </a:r>
          </a:p>
          <a:p>
            <a:pPr marL="0" indent="0">
              <a:buNone/>
            </a:pPr>
            <a:endParaRPr lang="tr-TR" dirty="0">
              <a:cs typeface="Calibri" panose="020F0502020204030204"/>
            </a:endParaRPr>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482FC057-746F-3E07-76A7-CFB2C23DE6A4}"/>
              </a:ext>
            </a:extLst>
          </p:cNvPr>
          <p:cNvPicPr>
            <a:picLocks noChangeAspect="1"/>
          </p:cNvPicPr>
          <p:nvPr/>
        </p:nvPicPr>
        <p:blipFill>
          <a:blip r:embed="rId2"/>
          <a:stretch>
            <a:fillRect/>
          </a:stretch>
        </p:blipFill>
        <p:spPr>
          <a:xfrm>
            <a:off x="200781" y="1496484"/>
            <a:ext cx="10048723" cy="2401508"/>
          </a:xfrm>
          <a:prstGeom prst="rect">
            <a:avLst/>
          </a:prstGeom>
        </p:spPr>
      </p:pic>
      <p:pic>
        <p:nvPicPr>
          <p:cNvPr id="4" name="Resim 4" descr="metin, skorbord, ekran görüntüsü, birkaç içeren bir resim&#10;&#10;Açıklama otomatik olarak oluşturuldu">
            <a:extLst>
              <a:ext uri="{FF2B5EF4-FFF2-40B4-BE49-F238E27FC236}">
                <a16:creationId xmlns:a16="http://schemas.microsoft.com/office/drawing/2014/main" xmlns="" id="{59B4DE0B-AA20-8D60-DF3F-BD7E7D4DF3F4}"/>
              </a:ext>
            </a:extLst>
          </p:cNvPr>
          <p:cNvPicPr>
            <a:picLocks noChangeAspect="1"/>
          </p:cNvPicPr>
          <p:nvPr/>
        </p:nvPicPr>
        <p:blipFill>
          <a:blip r:embed="rId3"/>
          <a:stretch>
            <a:fillRect/>
          </a:stretch>
        </p:blipFill>
        <p:spPr>
          <a:xfrm>
            <a:off x="140305" y="4868282"/>
            <a:ext cx="7339389" cy="1983719"/>
          </a:xfrm>
          <a:prstGeom prst="rect">
            <a:avLst/>
          </a:prstGeom>
        </p:spPr>
      </p:pic>
    </p:spTree>
    <p:extLst>
      <p:ext uri="{BB962C8B-B14F-4D97-AF65-F5344CB8AC3E}">
        <p14:creationId xmlns:p14="http://schemas.microsoft.com/office/powerpoint/2010/main" val="183199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fontScale="85000" lnSpcReduction="20000"/>
          </a:bodyPr>
          <a:lstStyle/>
          <a:p>
            <a:pPr marL="0" indent="0">
              <a:buNone/>
            </a:pPr>
            <a:r>
              <a:rPr lang="tr-TR" sz="2400" dirty="0">
                <a:ea typeface="+mn-lt"/>
                <a:cs typeface="+mn-lt"/>
              </a:rPr>
              <a:t>Değişikliklerin </a:t>
            </a:r>
            <a:r>
              <a:rPr lang="tr-TR" sz="2400" dirty="0" err="1">
                <a:ea typeface="+mn-lt"/>
                <a:cs typeface="+mn-lt"/>
              </a:rPr>
              <a:t>veritabanına</a:t>
            </a:r>
            <a:r>
              <a:rPr lang="tr-TR" sz="2400" dirty="0">
                <a:ea typeface="+mn-lt"/>
                <a:cs typeface="+mn-lt"/>
              </a:rPr>
              <a:t> yansıması için;</a:t>
            </a:r>
          </a:p>
          <a:p>
            <a:pPr>
              <a:buNone/>
            </a:pPr>
            <a:r>
              <a:rPr lang="tr-TR" sz="2400" b="1" i="1" dirty="0">
                <a:ea typeface="+mn-lt"/>
                <a:cs typeface="+mn-lt"/>
              </a:rPr>
              <a:t>PM &gt; </a:t>
            </a:r>
            <a:r>
              <a:rPr lang="tr-TR" sz="2400" b="1" i="1" dirty="0" err="1">
                <a:ea typeface="+mn-lt"/>
                <a:cs typeface="+mn-lt"/>
              </a:rPr>
              <a:t>add-migration</a:t>
            </a:r>
            <a:r>
              <a:rPr lang="tr-TR" sz="2400" b="1" i="1" dirty="0">
                <a:ea typeface="+mn-lt"/>
                <a:cs typeface="+mn-lt"/>
              </a:rPr>
              <a:t> </a:t>
            </a:r>
            <a:r>
              <a:rPr lang="tr-TR" sz="2400" b="1" i="1" dirty="0" err="1">
                <a:ea typeface="+mn-lt"/>
                <a:cs typeface="+mn-lt"/>
              </a:rPr>
              <a:t>MigrationName</a:t>
            </a:r>
            <a:endParaRPr lang="tr-TR" sz="2400" b="1">
              <a:cs typeface="Calibri"/>
            </a:endParaRPr>
          </a:p>
          <a:p>
            <a:pPr>
              <a:buNone/>
            </a:pPr>
            <a:r>
              <a:rPr lang="tr-TR" sz="2400" b="1" i="1" dirty="0">
                <a:ea typeface="+mn-lt"/>
                <a:cs typeface="+mn-lt"/>
              </a:rPr>
              <a:t>PM &gt; </a:t>
            </a:r>
            <a:r>
              <a:rPr lang="tr-TR" sz="2400" b="1" i="1" dirty="0" err="1">
                <a:ea typeface="+mn-lt"/>
                <a:cs typeface="+mn-lt"/>
              </a:rPr>
              <a:t>update-database</a:t>
            </a:r>
            <a:endParaRPr lang="tr-TR" sz="2400" b="1" dirty="0">
              <a:cs typeface="Calibri"/>
            </a:endParaRPr>
          </a:p>
          <a:p>
            <a:pPr marL="0" indent="0">
              <a:buNone/>
            </a:pPr>
            <a:r>
              <a:rPr lang="tr-TR" sz="2400" dirty="0" err="1">
                <a:ea typeface="+mn-lt"/>
                <a:cs typeface="+mn-lt"/>
              </a:rPr>
              <a:t>Veritabanının</a:t>
            </a:r>
            <a:r>
              <a:rPr lang="tr-TR" sz="2400" dirty="0">
                <a:ea typeface="+mn-lt"/>
                <a:cs typeface="+mn-lt"/>
              </a:rPr>
              <a:t> son görüntüsüne bakalım:</a:t>
            </a: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endParaRPr lang="tr-TR" sz="2400" dirty="0">
              <a:ea typeface="+mn-lt"/>
              <a:cs typeface="+mn-lt"/>
            </a:endParaRPr>
          </a:p>
          <a:p>
            <a:pPr>
              <a:buNone/>
            </a:pPr>
            <a:r>
              <a:rPr lang="tr-TR" sz="2400" dirty="0">
                <a:ea typeface="+mn-lt"/>
                <a:cs typeface="+mn-lt"/>
              </a:rPr>
              <a:t>En aşağıda gördüğümüz gibi </a:t>
            </a:r>
            <a:r>
              <a:rPr lang="tr-TR" sz="2400" b="1" dirty="0" err="1">
                <a:ea typeface="+mn-lt"/>
                <a:cs typeface="+mn-lt"/>
              </a:rPr>
              <a:t>CustomUser</a:t>
            </a:r>
            <a:r>
              <a:rPr lang="tr-TR" sz="2400" b="1" dirty="0">
                <a:ea typeface="+mn-lt"/>
                <a:cs typeface="+mn-lt"/>
              </a:rPr>
              <a:t> </a:t>
            </a:r>
            <a:r>
              <a:rPr lang="tr-TR" sz="2400" dirty="0">
                <a:ea typeface="+mn-lt"/>
                <a:cs typeface="+mn-lt"/>
              </a:rPr>
              <a:t>sınıfı içerisinde tanımladığımız özellikler </a:t>
            </a:r>
            <a:r>
              <a:rPr lang="tr-TR" sz="2400" dirty="0" err="1">
                <a:ea typeface="+mn-lt"/>
                <a:cs typeface="+mn-lt"/>
              </a:rPr>
              <a:t>veritabanına</a:t>
            </a:r>
            <a:r>
              <a:rPr lang="tr-TR" sz="2400" dirty="0">
                <a:ea typeface="+mn-lt"/>
                <a:cs typeface="+mn-lt"/>
              </a:rPr>
              <a:t> yansımış. Artık login/</a:t>
            </a:r>
            <a:r>
              <a:rPr lang="tr-TR" sz="2400" dirty="0" err="1">
                <a:ea typeface="+mn-lt"/>
                <a:cs typeface="+mn-lt"/>
              </a:rPr>
              <a:t>register</a:t>
            </a:r>
            <a:r>
              <a:rPr lang="tr-TR" sz="2400" dirty="0">
                <a:ea typeface="+mn-lt"/>
                <a:cs typeface="+mn-lt"/>
              </a:rPr>
              <a:t> ve kullanıcının bilgilerini çekmek istediğimiz bir senaryoda bu özellikleri de kullanabileceğiz.</a:t>
            </a:r>
            <a:endParaRPr lang="tr-TR">
              <a:cs typeface="Calibri"/>
            </a:endParaRPr>
          </a:p>
          <a:p>
            <a:pPr>
              <a:buNone/>
            </a:pPr>
            <a:r>
              <a:rPr lang="tr-TR" sz="2400" dirty="0">
                <a:ea typeface="+mn-lt"/>
                <a:cs typeface="+mn-lt"/>
              </a:rPr>
              <a:t>Kayıt senaryosunda (</a:t>
            </a:r>
            <a:r>
              <a:rPr lang="tr-TR" sz="2400" b="1" dirty="0" err="1">
                <a:ea typeface="+mn-lt"/>
                <a:cs typeface="+mn-lt"/>
              </a:rPr>
              <a:t>Register</a:t>
            </a:r>
            <a:r>
              <a:rPr lang="tr-TR" sz="2400" dirty="0">
                <a:ea typeface="+mn-lt"/>
                <a:cs typeface="+mn-lt"/>
              </a:rPr>
              <a:t>) bu özelliklerin yanında kullanıcıya rol </a:t>
            </a:r>
            <a:r>
              <a:rPr lang="tr-TR" sz="2400" dirty="0" err="1">
                <a:ea typeface="+mn-lt"/>
                <a:cs typeface="+mn-lt"/>
              </a:rPr>
              <a:t>atamasıda</a:t>
            </a:r>
            <a:r>
              <a:rPr lang="tr-TR" sz="2400" dirty="0">
                <a:ea typeface="+mn-lt"/>
                <a:cs typeface="+mn-lt"/>
              </a:rPr>
              <a:t> yapmak istiyoruz, bunun için ise yapmamız gereken birkaç ayar var. Haydi onlara göz atalım.</a:t>
            </a:r>
            <a:endParaRPr lang="tr-TR" dirty="0"/>
          </a:p>
          <a:p>
            <a:pPr marL="0" indent="0">
              <a:buNone/>
            </a:pPr>
            <a:endParaRPr lang="tr-TR" sz="2400" dirty="0">
              <a:cs typeface="Calibri"/>
            </a:endParaRPr>
          </a:p>
          <a:p>
            <a:pPr marL="0" indent="0">
              <a:buNone/>
            </a:pPr>
            <a:endParaRPr lang="tr-TR" dirty="0">
              <a:cs typeface="Calibri"/>
            </a:endParaRPr>
          </a:p>
        </p:txBody>
      </p:sp>
      <p:pic>
        <p:nvPicPr>
          <p:cNvPr id="2" name="Resim 3" descr="metin, skorbord, siyah, ekran görüntüsü içeren bir resim&#10;&#10;Açıklama otomatik olarak oluşturuldu">
            <a:extLst>
              <a:ext uri="{FF2B5EF4-FFF2-40B4-BE49-F238E27FC236}">
                <a16:creationId xmlns:a16="http://schemas.microsoft.com/office/drawing/2014/main" xmlns="" id="{6ED60932-F635-F10D-7D1B-DC4437326209}"/>
              </a:ext>
            </a:extLst>
          </p:cNvPr>
          <p:cNvPicPr>
            <a:picLocks noChangeAspect="1"/>
          </p:cNvPicPr>
          <p:nvPr/>
        </p:nvPicPr>
        <p:blipFill>
          <a:blip r:embed="rId2"/>
          <a:stretch>
            <a:fillRect/>
          </a:stretch>
        </p:blipFill>
        <p:spPr>
          <a:xfrm>
            <a:off x="224175" y="1468362"/>
            <a:ext cx="6591079" cy="4114798"/>
          </a:xfrm>
          <a:prstGeom prst="rect">
            <a:avLst/>
          </a:prstGeom>
        </p:spPr>
      </p:pic>
    </p:spTree>
    <p:extLst>
      <p:ext uri="{BB962C8B-B14F-4D97-AF65-F5344CB8AC3E}">
        <p14:creationId xmlns:p14="http://schemas.microsoft.com/office/powerpoint/2010/main" val="193422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b="1" dirty="0"/>
              <a:t>Rol bazlı yetkilendirme (Role-</a:t>
            </a:r>
            <a:r>
              <a:rPr lang="tr-TR" b="1" dirty="0" err="1"/>
              <a:t>based</a:t>
            </a:r>
            <a:r>
              <a:rPr lang="tr-TR" b="1" dirty="0"/>
              <a:t> </a:t>
            </a:r>
            <a:r>
              <a:rPr lang="tr-TR" b="1" dirty="0" err="1"/>
              <a:t>Authentication</a:t>
            </a:r>
            <a:r>
              <a:rPr lang="tr-TR" b="1" dirty="0"/>
              <a:t>)</a:t>
            </a:r>
            <a:endParaRPr lang="tr-TR" dirty="0"/>
          </a:p>
          <a:p>
            <a:pPr>
              <a:buNone/>
            </a:pPr>
            <a:r>
              <a:rPr lang="tr-TR" b="1" dirty="0">
                <a:ea typeface="+mn-lt"/>
                <a:cs typeface="+mn-lt"/>
              </a:rPr>
              <a:t>Identity </a:t>
            </a:r>
            <a:r>
              <a:rPr lang="tr-TR" dirty="0">
                <a:ea typeface="+mn-lt"/>
                <a:cs typeface="+mn-lt"/>
              </a:rPr>
              <a:t>yapısının kullanıcı için </a:t>
            </a:r>
            <a:r>
              <a:rPr lang="tr-TR" dirty="0" err="1">
                <a:ea typeface="+mn-lt"/>
                <a:cs typeface="+mn-lt"/>
              </a:rPr>
              <a:t>default</a:t>
            </a:r>
            <a:r>
              <a:rPr lang="tr-TR" dirty="0">
                <a:ea typeface="+mn-lt"/>
                <a:cs typeface="+mn-lt"/>
              </a:rPr>
              <a:t> olarak </a:t>
            </a:r>
            <a:r>
              <a:rPr lang="tr-TR" b="1" dirty="0" err="1">
                <a:ea typeface="+mn-lt"/>
                <a:cs typeface="+mn-lt"/>
              </a:rPr>
              <a:t>IdentityUser</a:t>
            </a:r>
            <a:r>
              <a:rPr lang="tr-TR" b="1" dirty="0">
                <a:ea typeface="+mn-lt"/>
                <a:cs typeface="+mn-lt"/>
              </a:rPr>
              <a:t> </a:t>
            </a:r>
            <a:r>
              <a:rPr lang="tr-TR" dirty="0">
                <a:ea typeface="+mn-lt"/>
                <a:cs typeface="+mn-lt"/>
              </a:rPr>
              <a:t>hazır sınıfını kullandığını öğrendik. Rol için ise </a:t>
            </a:r>
            <a:r>
              <a:rPr lang="tr-TR" b="1" dirty="0" err="1">
                <a:ea typeface="+mn-lt"/>
                <a:cs typeface="+mn-lt"/>
              </a:rPr>
              <a:t>IdentityRole</a:t>
            </a:r>
            <a:r>
              <a:rPr lang="tr-TR" b="1" dirty="0">
                <a:ea typeface="+mn-lt"/>
                <a:cs typeface="+mn-lt"/>
              </a:rPr>
              <a:t> </a:t>
            </a:r>
            <a:r>
              <a:rPr lang="tr-TR" dirty="0">
                <a:ea typeface="+mn-lt"/>
                <a:cs typeface="+mn-lt"/>
              </a:rPr>
              <a:t>sınıfını kullanılıyor, biz bu sınıftan aynı </a:t>
            </a:r>
            <a:r>
              <a:rPr lang="tr-TR" b="1" dirty="0" err="1">
                <a:ea typeface="+mn-lt"/>
                <a:cs typeface="+mn-lt"/>
              </a:rPr>
              <a:t>IdentityUser</a:t>
            </a:r>
            <a:r>
              <a:rPr lang="tr-TR" b="1" dirty="0">
                <a:ea typeface="+mn-lt"/>
                <a:cs typeface="+mn-lt"/>
              </a:rPr>
              <a:t> </a:t>
            </a:r>
            <a:r>
              <a:rPr lang="tr-TR" dirty="0">
                <a:ea typeface="+mn-lt"/>
                <a:cs typeface="+mn-lt"/>
              </a:rPr>
              <a:t>sınıfını özelleştirmek için </a:t>
            </a:r>
            <a:r>
              <a:rPr lang="tr-TR" b="1" dirty="0" err="1">
                <a:ea typeface="+mn-lt"/>
                <a:cs typeface="+mn-lt"/>
              </a:rPr>
              <a:t>CustomUser</a:t>
            </a:r>
            <a:r>
              <a:rPr lang="tr-TR" b="1" dirty="0">
                <a:ea typeface="+mn-lt"/>
                <a:cs typeface="+mn-lt"/>
              </a:rPr>
              <a:t> </a:t>
            </a:r>
            <a:r>
              <a:rPr lang="tr-TR" dirty="0">
                <a:ea typeface="+mn-lt"/>
                <a:cs typeface="+mn-lt"/>
              </a:rPr>
              <a:t>sınıfını oluşturduğumuz gibi yeni bir rol sınıfı </a:t>
            </a:r>
            <a:r>
              <a:rPr lang="tr-TR" dirty="0" err="1">
                <a:ea typeface="+mn-lt"/>
                <a:cs typeface="+mn-lt"/>
              </a:rPr>
              <a:t>oluşturabaliriz</a:t>
            </a:r>
            <a:r>
              <a:rPr lang="tr-TR" dirty="0">
                <a:ea typeface="+mn-lt"/>
                <a:cs typeface="+mn-lt"/>
              </a:rPr>
              <a:t> fakat basit bir rol yapısı için hazır sınıf bizim için gayet yeterli. Eğer </a:t>
            </a:r>
            <a:r>
              <a:rPr lang="tr-TR" b="1" dirty="0" err="1">
                <a:ea typeface="+mn-lt"/>
                <a:cs typeface="+mn-lt"/>
              </a:rPr>
              <a:t>custom</a:t>
            </a:r>
            <a:r>
              <a:rPr lang="tr-TR" b="1" dirty="0">
                <a:ea typeface="+mn-lt"/>
                <a:cs typeface="+mn-lt"/>
              </a:rPr>
              <a:t> </a:t>
            </a:r>
            <a:r>
              <a:rPr lang="tr-TR" dirty="0">
                <a:ea typeface="+mn-lt"/>
                <a:cs typeface="+mn-lt"/>
              </a:rPr>
              <a:t>bir rol sınıfı yazacak olursak, kullanıcı sınıfında yaptığımız gibi </a:t>
            </a:r>
            <a:r>
              <a:rPr lang="tr-TR" b="1" dirty="0" err="1">
                <a:ea typeface="+mn-lt"/>
                <a:cs typeface="+mn-lt"/>
              </a:rPr>
              <a:t>IdentityDbContext</a:t>
            </a:r>
            <a:r>
              <a:rPr lang="tr-TR" b="1" dirty="0">
                <a:ea typeface="+mn-lt"/>
                <a:cs typeface="+mn-lt"/>
              </a:rPr>
              <a:t> </a:t>
            </a:r>
            <a:r>
              <a:rPr lang="tr-TR" dirty="0">
                <a:ea typeface="+mn-lt"/>
                <a:cs typeface="+mn-lt"/>
              </a:rPr>
              <a:t>içerisinde bunu belirtmeliyiz çünkü aksi takdirde </a:t>
            </a:r>
            <a:r>
              <a:rPr lang="tr-TR" dirty="0" err="1">
                <a:ea typeface="+mn-lt"/>
                <a:cs typeface="+mn-lt"/>
              </a:rPr>
              <a:t>default</a:t>
            </a:r>
            <a:r>
              <a:rPr lang="tr-TR" dirty="0">
                <a:ea typeface="+mn-lt"/>
                <a:cs typeface="+mn-lt"/>
              </a:rPr>
              <a:t> olarak </a:t>
            </a:r>
            <a:r>
              <a:rPr lang="tr-TR" b="1" dirty="0" err="1">
                <a:ea typeface="+mn-lt"/>
                <a:cs typeface="+mn-lt"/>
              </a:rPr>
              <a:t>IdentityRole</a:t>
            </a:r>
            <a:r>
              <a:rPr lang="tr-TR" b="1" dirty="0">
                <a:ea typeface="+mn-lt"/>
                <a:cs typeface="+mn-lt"/>
              </a:rPr>
              <a:t> </a:t>
            </a:r>
            <a:r>
              <a:rPr lang="tr-TR" dirty="0">
                <a:ea typeface="+mn-lt"/>
                <a:cs typeface="+mn-lt"/>
              </a:rPr>
              <a:t>sınıfı kullanılacaktır.</a:t>
            </a:r>
            <a:endParaRPr lang="tr-TR" dirty="0"/>
          </a:p>
          <a:p>
            <a:pPr marL="0" indent="0">
              <a:buNone/>
            </a:pPr>
            <a:r>
              <a:rPr lang="tr-TR" dirty="0" err="1">
                <a:ea typeface="+mn-lt"/>
                <a:cs typeface="+mn-lt"/>
              </a:rPr>
              <a:t>IdentityRole</a:t>
            </a:r>
            <a:r>
              <a:rPr lang="tr-TR" dirty="0">
                <a:ea typeface="+mn-lt"/>
                <a:cs typeface="+mn-lt"/>
              </a:rPr>
              <a:t> sınıfı üzerinden gidelim, aktif etmek için servisler içerisindeki Identity servisine bunu belirtmemiz lazım:</a:t>
            </a: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ABD1CFE3-CB84-4876-C8E3-02F9A16A247B}"/>
              </a:ext>
            </a:extLst>
          </p:cNvPr>
          <p:cNvPicPr>
            <a:picLocks noChangeAspect="1"/>
          </p:cNvPicPr>
          <p:nvPr/>
        </p:nvPicPr>
        <p:blipFill>
          <a:blip r:embed="rId2"/>
          <a:stretch>
            <a:fillRect/>
          </a:stretch>
        </p:blipFill>
        <p:spPr>
          <a:xfrm>
            <a:off x="309638" y="4453527"/>
            <a:ext cx="8488438" cy="2208469"/>
          </a:xfrm>
          <a:prstGeom prst="rect">
            <a:avLst/>
          </a:prstGeom>
        </p:spPr>
      </p:pic>
    </p:spTree>
    <p:extLst>
      <p:ext uri="{BB962C8B-B14F-4D97-AF65-F5344CB8AC3E}">
        <p14:creationId xmlns:p14="http://schemas.microsoft.com/office/powerpoint/2010/main" val="418112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b="1" dirty="0"/>
              <a:t>ASP.NET </a:t>
            </a:r>
            <a:r>
              <a:rPr lang="tr-TR" b="1" dirty="0" err="1"/>
              <a:t>Core</a:t>
            </a:r>
            <a:r>
              <a:rPr lang="tr-TR" b="1" dirty="0"/>
              <a:t> Identity Nedir?</a:t>
            </a:r>
            <a:endParaRPr lang="tr-TR" dirty="0"/>
          </a:p>
          <a:p>
            <a:pPr>
              <a:buNone/>
            </a:pPr>
            <a:r>
              <a:rPr lang="tr-TR" dirty="0">
                <a:ea typeface="+mn-lt"/>
                <a:cs typeface="+mn-lt"/>
              </a:rPr>
              <a:t>Microsoft kendi dokümantasyonunda Identity yapısını şöyle tanımlıyor:</a:t>
            </a:r>
            <a:endParaRPr lang="tr-TR" dirty="0"/>
          </a:p>
          <a:p>
            <a:pPr marL="285750" indent="-285750">
              <a:buFont typeface="Arial"/>
              <a:buChar char="•"/>
            </a:pPr>
            <a:r>
              <a:rPr lang="tr-TR" b="1" dirty="0">
                <a:ea typeface="+mn-lt"/>
                <a:cs typeface="+mn-lt"/>
              </a:rPr>
              <a:t>Kullanıcı arayüzü (UI) giriş işlevini destekleyen bir API</a:t>
            </a:r>
            <a:endParaRPr lang="tr-TR" dirty="0"/>
          </a:p>
          <a:p>
            <a:pPr marL="285750" indent="-285750">
              <a:buFont typeface="Arial"/>
              <a:buChar char="•"/>
            </a:pPr>
            <a:r>
              <a:rPr lang="tr-TR" b="1" dirty="0">
                <a:ea typeface="+mn-lt"/>
                <a:cs typeface="+mn-lt"/>
              </a:rPr>
              <a:t>Kullanıcıları, şifreleri, profil verilerini, rolleri, istekleri, </a:t>
            </a:r>
            <a:r>
              <a:rPr lang="tr-TR" b="1" dirty="0" err="1">
                <a:ea typeface="+mn-lt"/>
                <a:cs typeface="+mn-lt"/>
              </a:rPr>
              <a:t>tokenları</a:t>
            </a:r>
            <a:r>
              <a:rPr lang="tr-TR" b="1" dirty="0">
                <a:ea typeface="+mn-lt"/>
                <a:cs typeface="+mn-lt"/>
              </a:rPr>
              <a:t>, e-posta onayını</a:t>
            </a:r>
            <a:r>
              <a:rPr lang="tr-TR" dirty="0">
                <a:ea typeface="+mn-lt"/>
                <a:cs typeface="+mn-lt"/>
              </a:rPr>
              <a:t> ve daha fazlasını yönetir.</a:t>
            </a:r>
            <a:endParaRPr lang="tr-TR" dirty="0"/>
          </a:p>
          <a:p>
            <a:pPr marL="0" indent="0">
              <a:buNone/>
            </a:pPr>
            <a:r>
              <a:rPr lang="tr-TR" dirty="0">
                <a:ea typeface="+mn-lt"/>
                <a:cs typeface="+mn-lt"/>
              </a:rPr>
              <a:t>Kullanıcılar, Identity içerisinde depolanan oturum açma bilgileriyle </a:t>
            </a:r>
            <a:r>
              <a:rPr lang="tr-TR" b="1" dirty="0">
                <a:ea typeface="+mn-lt"/>
                <a:cs typeface="+mn-lt"/>
              </a:rPr>
              <a:t>bir hesap oluşturabilir veya harici bir oturum açma sağlayıcısı kullanabilirler. </a:t>
            </a:r>
            <a:r>
              <a:rPr lang="tr-TR" dirty="0">
                <a:ea typeface="+mn-lt"/>
                <a:cs typeface="+mn-lt"/>
              </a:rPr>
              <a:t>Desteklenen harici giriş </a:t>
            </a:r>
            <a:r>
              <a:rPr lang="tr-TR" dirty="0" err="1">
                <a:ea typeface="+mn-lt"/>
                <a:cs typeface="+mn-lt"/>
              </a:rPr>
              <a:t>sağlayacıları</a:t>
            </a:r>
            <a:r>
              <a:rPr lang="tr-TR" dirty="0">
                <a:ea typeface="+mn-lt"/>
                <a:cs typeface="+mn-lt"/>
              </a:rPr>
              <a:t> arasında </a:t>
            </a:r>
            <a:r>
              <a:rPr lang="tr-TR" b="1" dirty="0">
                <a:ea typeface="+mn-lt"/>
                <a:cs typeface="+mn-lt"/>
              </a:rPr>
              <a:t>Facebook, Google, Microsoft </a:t>
            </a:r>
            <a:r>
              <a:rPr lang="tr-TR" b="1" dirty="0" err="1">
                <a:ea typeface="+mn-lt"/>
                <a:cs typeface="+mn-lt"/>
              </a:rPr>
              <a:t>Hesabıve</a:t>
            </a:r>
            <a:r>
              <a:rPr lang="tr-TR" b="1" dirty="0">
                <a:ea typeface="+mn-lt"/>
                <a:cs typeface="+mn-lt"/>
              </a:rPr>
              <a:t> Twitter</a:t>
            </a:r>
            <a:r>
              <a:rPr lang="tr-TR" dirty="0">
                <a:ea typeface="+mn-lt"/>
                <a:cs typeface="+mn-lt"/>
              </a:rPr>
              <a:t> bulunur ve bu platformlardaki hesaplarınız ile de giriş/kayıt işlemi yapabilirsiniz.</a:t>
            </a:r>
          </a:p>
          <a:p>
            <a:pPr>
              <a:buNone/>
            </a:pPr>
            <a:r>
              <a:rPr lang="tr-TR" b="1" dirty="0">
                <a:ea typeface="+mn-lt"/>
                <a:cs typeface="+mn-lt"/>
              </a:rPr>
              <a:t>Asp.NET</a:t>
            </a:r>
            <a:r>
              <a:rPr lang="tr-TR" dirty="0">
                <a:ea typeface="+mn-lt"/>
                <a:cs typeface="+mn-lt"/>
              </a:rPr>
              <a:t> uygulamalarında eski üyelik sistemi </a:t>
            </a:r>
            <a:r>
              <a:rPr lang="tr-TR" b="1" dirty="0" err="1">
                <a:ea typeface="+mn-lt"/>
                <a:cs typeface="+mn-lt"/>
              </a:rPr>
              <a:t>Membership</a:t>
            </a:r>
            <a:r>
              <a:rPr lang="tr-TR" b="1" dirty="0">
                <a:ea typeface="+mn-lt"/>
                <a:cs typeface="+mn-lt"/>
              </a:rPr>
              <a:t> </a:t>
            </a:r>
            <a:r>
              <a:rPr lang="tr-TR" dirty="0">
                <a:ea typeface="+mn-lt"/>
                <a:cs typeface="+mn-lt"/>
              </a:rPr>
              <a:t>yerine geliştirilen ve üyelerin erişebilirliğiyle ilgili daha geniş kapsama sahip olmakla birlikte yönetilebilirlik açısından daha derin ve daha esnek ve tüm bunların yanında sınırsız özelleştirilebilir niteliğe sahip olan bir üyelik sistemi </a:t>
            </a:r>
            <a:r>
              <a:rPr lang="tr-TR" dirty="0" err="1">
                <a:ea typeface="+mn-lt"/>
                <a:cs typeface="+mn-lt"/>
              </a:rPr>
              <a:t>framework</a:t>
            </a:r>
            <a:r>
              <a:rPr lang="tr-TR" dirty="0">
                <a:ea typeface="+mn-lt"/>
                <a:cs typeface="+mn-lt"/>
              </a:rPr>
              <a:t> üdür.</a:t>
            </a:r>
            <a:endParaRPr lang="tr-TR" dirty="0"/>
          </a:p>
          <a:p>
            <a:pPr>
              <a:buNone/>
            </a:pPr>
            <a:endParaRPr lang="tr-TR" dirty="0">
              <a:cs typeface="Calibri"/>
            </a:endParaRPr>
          </a:p>
          <a:p>
            <a:pPr marL="0" indent="0">
              <a:buNone/>
            </a:pPr>
            <a:endParaRPr lang="tr-TR" dirty="0">
              <a:cs typeface="Calibri"/>
            </a:endParaRPr>
          </a:p>
        </p:txBody>
      </p:sp>
    </p:spTree>
    <p:extLst>
      <p:ext uri="{BB962C8B-B14F-4D97-AF65-F5344CB8AC3E}">
        <p14:creationId xmlns:p14="http://schemas.microsoft.com/office/powerpoint/2010/main" val="783573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sz="2400" dirty="0">
                <a:ea typeface="+mn-lt"/>
                <a:cs typeface="+mn-lt"/>
              </a:rPr>
              <a:t>İşlem tamam, haydi login-</a:t>
            </a:r>
            <a:r>
              <a:rPr lang="tr-TR" sz="2400" dirty="0" err="1">
                <a:ea typeface="+mn-lt"/>
                <a:cs typeface="+mn-lt"/>
              </a:rPr>
              <a:t>register</a:t>
            </a:r>
            <a:r>
              <a:rPr lang="tr-TR" sz="2400" dirty="0">
                <a:ea typeface="+mn-lt"/>
                <a:cs typeface="+mn-lt"/>
              </a:rPr>
              <a:t> sayfalarını düzenleyelim.</a:t>
            </a:r>
          </a:p>
          <a:p>
            <a:pPr marL="0" indent="0">
              <a:buNone/>
            </a:pPr>
            <a:endParaRPr lang="tr-TR" sz="2400" dirty="0">
              <a:ea typeface="+mn-lt"/>
              <a:cs typeface="+mn-lt"/>
            </a:endParaRPr>
          </a:p>
          <a:p>
            <a:pPr marL="0" indent="0">
              <a:buNone/>
            </a:pPr>
            <a:endParaRPr lang="tr-TR" sz="2400" dirty="0">
              <a:ea typeface="+mn-lt"/>
              <a:cs typeface="+mn-lt"/>
            </a:endParaRPr>
          </a:p>
          <a:p>
            <a:pPr marL="0" indent="0">
              <a:buNone/>
            </a:pPr>
            <a:endParaRPr lang="tr-TR" sz="2400" dirty="0">
              <a:ea typeface="+mn-lt"/>
              <a:cs typeface="+mn-lt"/>
            </a:endParaRPr>
          </a:p>
          <a:p>
            <a:pPr marL="0" indent="0">
              <a:buNone/>
            </a:pPr>
            <a:r>
              <a:rPr lang="tr-TR" sz="2000" dirty="0">
                <a:ea typeface="+mn-lt"/>
                <a:cs typeface="+mn-lt"/>
              </a:rPr>
              <a:t>Identity içerisine bütün sayfalar API üzerinden geldiği için </a:t>
            </a:r>
            <a:r>
              <a:rPr lang="tr-TR" sz="2000" dirty="0" err="1">
                <a:ea typeface="+mn-lt"/>
                <a:cs typeface="+mn-lt"/>
              </a:rPr>
              <a:t>default</a:t>
            </a:r>
            <a:r>
              <a:rPr lang="tr-TR" sz="2000" dirty="0">
                <a:ea typeface="+mn-lt"/>
                <a:cs typeface="+mn-lt"/>
              </a:rPr>
              <a:t> bir sayfayı </a:t>
            </a:r>
            <a:r>
              <a:rPr lang="tr-TR" sz="2000" b="1" dirty="0" err="1">
                <a:ea typeface="+mn-lt"/>
                <a:cs typeface="+mn-lt"/>
              </a:rPr>
              <a:t>Pages</a:t>
            </a:r>
            <a:r>
              <a:rPr lang="tr-TR" sz="2000" b="1" dirty="0">
                <a:ea typeface="+mn-lt"/>
                <a:cs typeface="+mn-lt"/>
              </a:rPr>
              <a:t> </a:t>
            </a:r>
            <a:r>
              <a:rPr lang="tr-TR" sz="2000" dirty="0">
                <a:ea typeface="+mn-lt"/>
                <a:cs typeface="+mn-lt"/>
              </a:rPr>
              <a:t>içerisinde göremezsiniz. Eğer bir sayfayı düzenlemek isterseniz bu sayfayı eklemek zorundasınız.</a:t>
            </a:r>
            <a:endParaRPr lang="tr-TR" sz="2400" dirty="0">
              <a:ea typeface="+mn-lt"/>
              <a:cs typeface="+mn-lt"/>
            </a:endParaRPr>
          </a:p>
          <a:p>
            <a:pPr marL="0" indent="0">
              <a:buNone/>
            </a:pPr>
            <a:r>
              <a:rPr lang="tr-TR" sz="2000" dirty="0">
                <a:ea typeface="+mn-lt"/>
                <a:cs typeface="+mn-lt"/>
              </a:rPr>
              <a:t>Herhangi bir klasöre sağ tıklıyoruz ve </a:t>
            </a:r>
            <a:r>
              <a:rPr lang="tr-TR" sz="2000" b="1" dirty="0" err="1">
                <a:ea typeface="+mn-lt"/>
                <a:cs typeface="+mn-lt"/>
              </a:rPr>
              <a:t>Add</a:t>
            </a:r>
            <a:r>
              <a:rPr lang="tr-TR" sz="2000" b="1" dirty="0">
                <a:ea typeface="+mn-lt"/>
                <a:cs typeface="+mn-lt"/>
              </a:rPr>
              <a:t> -&gt; New </a:t>
            </a:r>
            <a:r>
              <a:rPr lang="tr-TR" sz="2000" b="1" dirty="0" err="1">
                <a:ea typeface="+mn-lt"/>
                <a:cs typeface="+mn-lt"/>
              </a:rPr>
              <a:t>Scaffolded</a:t>
            </a:r>
            <a:r>
              <a:rPr lang="tr-TR" sz="2000" b="1" dirty="0">
                <a:ea typeface="+mn-lt"/>
                <a:cs typeface="+mn-lt"/>
              </a:rPr>
              <a:t> </a:t>
            </a:r>
            <a:r>
              <a:rPr lang="tr-TR" sz="2000" b="1" dirty="0" err="1">
                <a:ea typeface="+mn-lt"/>
                <a:cs typeface="+mn-lt"/>
              </a:rPr>
              <a:t>Item</a:t>
            </a:r>
            <a:r>
              <a:rPr lang="tr-TR" sz="2000" dirty="0">
                <a:ea typeface="+mn-lt"/>
                <a:cs typeface="+mn-lt"/>
              </a:rPr>
              <a:t> seçeneğini seçiyoruz, gelen ekranda sol menüden Identity kısmını seçip </a:t>
            </a:r>
            <a:r>
              <a:rPr lang="tr-TR" sz="2000" b="1" dirty="0" err="1">
                <a:ea typeface="+mn-lt"/>
                <a:cs typeface="+mn-lt"/>
              </a:rPr>
              <a:t>Add</a:t>
            </a:r>
            <a:r>
              <a:rPr lang="tr-TR" sz="2000" b="1" dirty="0">
                <a:ea typeface="+mn-lt"/>
                <a:cs typeface="+mn-lt"/>
              </a:rPr>
              <a:t>/Ekle</a:t>
            </a:r>
            <a:r>
              <a:rPr lang="tr-TR" sz="2000" dirty="0">
                <a:ea typeface="+mn-lt"/>
                <a:cs typeface="+mn-lt"/>
              </a:rPr>
              <a:t> diyoruz. Karşımıza Identity yapısı içerisindeki tüm sayfalar/yapılar gelecektir:</a:t>
            </a:r>
          </a:p>
          <a:p>
            <a:pPr marL="0" indent="0">
              <a:buNone/>
            </a:pPr>
            <a:endParaRPr lang="tr-TR" sz="2400"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AE295F4B-F845-FF92-6979-5124911F1CB9}"/>
              </a:ext>
            </a:extLst>
          </p:cNvPr>
          <p:cNvPicPr>
            <a:picLocks noChangeAspect="1"/>
          </p:cNvPicPr>
          <p:nvPr/>
        </p:nvPicPr>
        <p:blipFill>
          <a:blip r:embed="rId2"/>
          <a:stretch>
            <a:fillRect/>
          </a:stretch>
        </p:blipFill>
        <p:spPr>
          <a:xfrm>
            <a:off x="285373" y="621242"/>
            <a:ext cx="6867826" cy="1261231"/>
          </a:xfrm>
          <a:prstGeom prst="rect">
            <a:avLst/>
          </a:prstGeom>
        </p:spPr>
      </p:pic>
      <p:pic>
        <p:nvPicPr>
          <p:cNvPr id="4" name="Resim 4" descr="metin içeren bir resim&#10;&#10;Açıklama otomatik olarak oluşturuldu">
            <a:extLst>
              <a:ext uri="{FF2B5EF4-FFF2-40B4-BE49-F238E27FC236}">
                <a16:creationId xmlns:a16="http://schemas.microsoft.com/office/drawing/2014/main" xmlns="" id="{60CDFEE5-B566-026D-4B51-BD3B04D572D3}"/>
              </a:ext>
            </a:extLst>
          </p:cNvPr>
          <p:cNvPicPr>
            <a:picLocks noChangeAspect="1"/>
          </p:cNvPicPr>
          <p:nvPr/>
        </p:nvPicPr>
        <p:blipFill>
          <a:blip r:embed="rId3"/>
          <a:stretch>
            <a:fillRect/>
          </a:stretch>
        </p:blipFill>
        <p:spPr>
          <a:xfrm>
            <a:off x="200781" y="3568882"/>
            <a:ext cx="6758817" cy="3143189"/>
          </a:xfrm>
          <a:prstGeom prst="rect">
            <a:avLst/>
          </a:prstGeom>
        </p:spPr>
      </p:pic>
    </p:spTree>
    <p:extLst>
      <p:ext uri="{BB962C8B-B14F-4D97-AF65-F5344CB8AC3E}">
        <p14:creationId xmlns:p14="http://schemas.microsoft.com/office/powerpoint/2010/main" val="408641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Burada “</a:t>
            </a:r>
            <a:r>
              <a:rPr lang="tr-TR" b="1" i="1" dirty="0" err="1">
                <a:ea typeface="+mn-lt"/>
                <a:cs typeface="+mn-lt"/>
              </a:rPr>
              <a:t>Account</a:t>
            </a:r>
            <a:r>
              <a:rPr lang="tr-TR" b="1" i="1" dirty="0">
                <a:ea typeface="+mn-lt"/>
                <a:cs typeface="+mn-lt"/>
              </a:rPr>
              <a:t>/Login”, “</a:t>
            </a:r>
            <a:r>
              <a:rPr lang="tr-TR" b="1" i="1" dirty="0" err="1">
                <a:ea typeface="+mn-lt"/>
                <a:cs typeface="+mn-lt"/>
              </a:rPr>
              <a:t>Account</a:t>
            </a:r>
            <a:r>
              <a:rPr lang="tr-TR" b="1" i="1" dirty="0">
                <a:ea typeface="+mn-lt"/>
                <a:cs typeface="+mn-lt"/>
              </a:rPr>
              <a:t>/</a:t>
            </a:r>
            <a:r>
              <a:rPr lang="tr-TR" b="1" i="1" dirty="0" err="1">
                <a:ea typeface="+mn-lt"/>
                <a:cs typeface="+mn-lt"/>
              </a:rPr>
              <a:t>Register</a:t>
            </a:r>
            <a:r>
              <a:rPr lang="tr-TR" b="1" i="1" dirty="0">
                <a:ea typeface="+mn-lt"/>
                <a:cs typeface="+mn-lt"/>
              </a:rPr>
              <a:t>” ve “</a:t>
            </a:r>
            <a:r>
              <a:rPr lang="tr-TR" b="1" i="1" dirty="0" err="1">
                <a:ea typeface="+mn-lt"/>
                <a:cs typeface="+mn-lt"/>
              </a:rPr>
              <a:t>Account</a:t>
            </a:r>
            <a:r>
              <a:rPr lang="tr-TR" b="1" i="1" dirty="0">
                <a:ea typeface="+mn-lt"/>
                <a:cs typeface="+mn-lt"/>
              </a:rPr>
              <a:t>/</a:t>
            </a:r>
            <a:r>
              <a:rPr lang="tr-TR" b="1" i="1" dirty="0" err="1">
                <a:ea typeface="+mn-lt"/>
                <a:cs typeface="+mn-lt"/>
              </a:rPr>
              <a:t>Manage</a:t>
            </a:r>
            <a:r>
              <a:rPr lang="tr-TR" b="1" i="1" dirty="0">
                <a:ea typeface="+mn-lt"/>
                <a:cs typeface="+mn-lt"/>
              </a:rPr>
              <a:t>/Index”</a:t>
            </a:r>
            <a:r>
              <a:rPr lang="tr-TR" dirty="0">
                <a:ea typeface="+mn-lt"/>
                <a:cs typeface="+mn-lt"/>
              </a:rPr>
              <a:t> sayfalarını veya düzenlemek istediğiniz sayfaları seçtikten sonra </a:t>
            </a:r>
            <a:r>
              <a:rPr lang="tr-TR" dirty="0" err="1">
                <a:ea typeface="+mn-lt"/>
                <a:cs typeface="+mn-lt"/>
              </a:rPr>
              <a:t>contextimizi</a:t>
            </a:r>
            <a:r>
              <a:rPr lang="tr-TR" dirty="0">
                <a:ea typeface="+mn-lt"/>
                <a:cs typeface="+mn-lt"/>
              </a:rPr>
              <a:t> seçiyoruz ve ekle diyoruz. Artık bu sayfalar görünür ve düzenlenebilir hale gelecektir:</a:t>
            </a: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89C9C5A7-CE29-80B1-D184-58207C93FF22}"/>
              </a:ext>
            </a:extLst>
          </p:cNvPr>
          <p:cNvPicPr>
            <a:picLocks noChangeAspect="1"/>
          </p:cNvPicPr>
          <p:nvPr/>
        </p:nvPicPr>
        <p:blipFill>
          <a:blip r:embed="rId2"/>
          <a:stretch>
            <a:fillRect/>
          </a:stretch>
        </p:blipFill>
        <p:spPr>
          <a:xfrm>
            <a:off x="309638" y="1840951"/>
            <a:ext cx="6347580" cy="4869432"/>
          </a:xfrm>
          <a:prstGeom prst="rect">
            <a:avLst/>
          </a:prstGeom>
        </p:spPr>
      </p:pic>
    </p:spTree>
    <p:extLst>
      <p:ext uri="{BB962C8B-B14F-4D97-AF65-F5344CB8AC3E}">
        <p14:creationId xmlns:p14="http://schemas.microsoft.com/office/powerpoint/2010/main" val="341330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b="1" dirty="0" err="1"/>
              <a:t>Register</a:t>
            </a:r>
            <a:r>
              <a:rPr lang="tr-TR" b="1" dirty="0"/>
              <a:t> Ekranını Düzenleyelim</a:t>
            </a:r>
            <a:endParaRPr lang="tr-TR" dirty="0"/>
          </a:p>
          <a:p>
            <a:pPr>
              <a:buNone/>
            </a:pPr>
            <a:r>
              <a:rPr lang="tr-TR" dirty="0">
                <a:ea typeface="+mn-lt"/>
                <a:cs typeface="+mn-lt"/>
              </a:rPr>
              <a:t>Normal kayıt ekranında sadece e-posta ve şifre ile kaydoluyorduk, bunu genişletelim. Kayıt ekranında alınacak özellikleri tutan </a:t>
            </a:r>
            <a:r>
              <a:rPr lang="tr-TR" b="1" dirty="0" err="1">
                <a:ea typeface="+mn-lt"/>
                <a:cs typeface="+mn-lt"/>
              </a:rPr>
              <a:t>InputModel</a:t>
            </a:r>
            <a:r>
              <a:rPr lang="tr-TR" b="1" dirty="0">
                <a:ea typeface="+mn-lt"/>
                <a:cs typeface="+mn-lt"/>
              </a:rPr>
              <a:t> </a:t>
            </a:r>
            <a:r>
              <a:rPr lang="tr-TR" dirty="0">
                <a:ea typeface="+mn-lt"/>
                <a:cs typeface="+mn-lt"/>
              </a:rPr>
              <a:t>sınıfı </a:t>
            </a:r>
            <a:r>
              <a:rPr lang="tr-TR" b="1" dirty="0" err="1">
                <a:ea typeface="+mn-lt"/>
                <a:cs typeface="+mn-lt"/>
              </a:rPr>
              <a:t>Register</a:t>
            </a:r>
            <a:r>
              <a:rPr lang="tr-TR" dirty="0" err="1">
                <a:ea typeface="+mn-lt"/>
                <a:cs typeface="+mn-lt"/>
              </a:rPr>
              <a:t>.cshtml.cs</a:t>
            </a:r>
            <a:r>
              <a:rPr lang="tr-TR" dirty="0">
                <a:ea typeface="+mn-lt"/>
                <a:cs typeface="+mn-lt"/>
              </a:rPr>
              <a:t> içerisinde </a:t>
            </a:r>
            <a:r>
              <a:rPr lang="tr-TR" dirty="0" err="1">
                <a:ea typeface="+mn-lt"/>
                <a:cs typeface="+mn-lt"/>
              </a:rPr>
              <a:t>default</a:t>
            </a:r>
            <a:r>
              <a:rPr lang="tr-TR" dirty="0">
                <a:ea typeface="+mn-lt"/>
                <a:cs typeface="+mn-lt"/>
              </a:rPr>
              <a:t> olarak şöyle görünmektedir:</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61FEA8A5-51FD-80CF-E07B-FBBB73DD0F6A}"/>
              </a:ext>
            </a:extLst>
          </p:cNvPr>
          <p:cNvPicPr>
            <a:picLocks noChangeAspect="1"/>
          </p:cNvPicPr>
          <p:nvPr/>
        </p:nvPicPr>
        <p:blipFill>
          <a:blip r:embed="rId2"/>
          <a:stretch>
            <a:fillRect/>
          </a:stretch>
        </p:blipFill>
        <p:spPr>
          <a:xfrm>
            <a:off x="309638" y="2039197"/>
            <a:ext cx="9806818" cy="4739035"/>
          </a:xfrm>
          <a:prstGeom prst="rect">
            <a:avLst/>
          </a:prstGeom>
        </p:spPr>
      </p:pic>
    </p:spTree>
    <p:extLst>
      <p:ext uri="{BB962C8B-B14F-4D97-AF65-F5344CB8AC3E}">
        <p14:creationId xmlns:p14="http://schemas.microsoft.com/office/powerpoint/2010/main" val="408523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Bu </a:t>
            </a:r>
            <a:r>
              <a:rPr lang="tr-TR" b="1" dirty="0" err="1">
                <a:ea typeface="+mn-lt"/>
                <a:cs typeface="+mn-lt"/>
              </a:rPr>
              <a:t>InputModel</a:t>
            </a:r>
            <a:r>
              <a:rPr lang="tr-TR" b="1" dirty="0">
                <a:ea typeface="+mn-lt"/>
                <a:cs typeface="+mn-lt"/>
              </a:rPr>
              <a:t> </a:t>
            </a:r>
            <a:r>
              <a:rPr lang="tr-TR" dirty="0">
                <a:ea typeface="+mn-lt"/>
                <a:cs typeface="+mn-lt"/>
              </a:rPr>
              <a:t>içerisine, kullanıcı sınıfına eklediğimiz </a:t>
            </a:r>
            <a:r>
              <a:rPr lang="tr-TR" b="1" dirty="0">
                <a:ea typeface="+mn-lt"/>
                <a:cs typeface="+mn-lt"/>
              </a:rPr>
              <a:t>adı &amp; soyadı, adres, cinsiyet ve doğum tarihi </a:t>
            </a:r>
            <a:r>
              <a:rPr lang="tr-TR" dirty="0">
                <a:ea typeface="+mn-lt"/>
                <a:cs typeface="+mn-lt"/>
              </a:rPr>
              <a:t>özelliklerini ekleyelim.</a:t>
            </a:r>
            <a:endParaRPr lang="tr-TR">
              <a:ea typeface="+mn-lt"/>
              <a:cs typeface="+mn-lt"/>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D2C4E363-589B-EBA7-B5C6-D093055ED2FE}"/>
              </a:ext>
            </a:extLst>
          </p:cNvPr>
          <p:cNvPicPr>
            <a:picLocks noChangeAspect="1"/>
          </p:cNvPicPr>
          <p:nvPr/>
        </p:nvPicPr>
        <p:blipFill>
          <a:blip r:embed="rId2"/>
          <a:stretch>
            <a:fillRect/>
          </a:stretch>
        </p:blipFill>
        <p:spPr>
          <a:xfrm>
            <a:off x="309659" y="1020838"/>
            <a:ext cx="5440396" cy="5747657"/>
          </a:xfrm>
          <a:prstGeom prst="rect">
            <a:avLst/>
          </a:prstGeom>
        </p:spPr>
      </p:pic>
    </p:spTree>
    <p:extLst>
      <p:ext uri="{BB962C8B-B14F-4D97-AF65-F5344CB8AC3E}">
        <p14:creationId xmlns:p14="http://schemas.microsoft.com/office/powerpoint/2010/main" val="2186087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dirty="0">
                <a:ea typeface="+mn-lt"/>
                <a:cs typeface="+mn-lt"/>
              </a:rPr>
              <a:t>Burada gördüğünüz gibi kayıt sırasında kullanıcıdan istediğimiz bilgileri </a:t>
            </a:r>
            <a:r>
              <a:rPr lang="tr-TR" b="1" dirty="0" err="1">
                <a:ea typeface="+mn-lt"/>
                <a:cs typeface="+mn-lt"/>
              </a:rPr>
              <a:t>InputModel</a:t>
            </a:r>
            <a:r>
              <a:rPr lang="tr-TR" b="1" dirty="0">
                <a:ea typeface="+mn-lt"/>
                <a:cs typeface="+mn-lt"/>
              </a:rPr>
              <a:t> </a:t>
            </a:r>
            <a:r>
              <a:rPr lang="tr-TR" dirty="0">
                <a:ea typeface="+mn-lt"/>
                <a:cs typeface="+mn-lt"/>
              </a:rPr>
              <a:t>içerisine yerleştirdik. Fakat fazla olan bir şey var: </a:t>
            </a:r>
            <a:r>
              <a:rPr lang="tr-TR" b="1" dirty="0" err="1">
                <a:ea typeface="+mn-lt"/>
                <a:cs typeface="+mn-lt"/>
              </a:rPr>
              <a:t>UserName</a:t>
            </a:r>
            <a:endParaRPr lang="tr-TR" dirty="0" err="1"/>
          </a:p>
          <a:p>
            <a:pPr>
              <a:buNone/>
            </a:pPr>
            <a:endParaRPr lang="tr-TR" b="1" dirty="0">
              <a:ea typeface="+mn-lt"/>
              <a:cs typeface="+mn-lt"/>
            </a:endParaRPr>
          </a:p>
          <a:p>
            <a:pPr>
              <a:buNone/>
            </a:pPr>
            <a:r>
              <a:rPr lang="tr-TR" b="1" dirty="0" err="1">
                <a:ea typeface="+mn-lt"/>
                <a:cs typeface="+mn-lt"/>
              </a:rPr>
              <a:t>UserName</a:t>
            </a:r>
            <a:r>
              <a:rPr lang="tr-TR" b="1" dirty="0">
                <a:ea typeface="+mn-lt"/>
                <a:cs typeface="+mn-lt"/>
              </a:rPr>
              <a:t> </a:t>
            </a:r>
            <a:r>
              <a:rPr lang="tr-TR" dirty="0">
                <a:ea typeface="+mn-lt"/>
                <a:cs typeface="+mn-lt"/>
              </a:rPr>
              <a:t>özelliği zaten </a:t>
            </a:r>
            <a:r>
              <a:rPr lang="tr-TR" b="1" dirty="0">
                <a:ea typeface="+mn-lt"/>
                <a:cs typeface="+mn-lt"/>
              </a:rPr>
              <a:t>Identity </a:t>
            </a:r>
            <a:r>
              <a:rPr lang="tr-TR" dirty="0">
                <a:ea typeface="+mn-lt"/>
                <a:cs typeface="+mn-lt"/>
              </a:rPr>
              <a:t>yapısında </a:t>
            </a:r>
            <a:r>
              <a:rPr lang="tr-TR" b="1" dirty="0" err="1">
                <a:ea typeface="+mn-lt"/>
                <a:cs typeface="+mn-lt"/>
              </a:rPr>
              <a:t>IdentityUser</a:t>
            </a:r>
            <a:r>
              <a:rPr lang="tr-TR" b="1" dirty="0">
                <a:ea typeface="+mn-lt"/>
                <a:cs typeface="+mn-lt"/>
              </a:rPr>
              <a:t> </a:t>
            </a:r>
            <a:r>
              <a:rPr lang="tr-TR" dirty="0">
                <a:ea typeface="+mn-lt"/>
                <a:cs typeface="+mn-lt"/>
              </a:rPr>
              <a:t>sınıfı içerisinde bulunan bir özellik fakat birazdan göreceğiniz gibi </a:t>
            </a:r>
            <a:r>
              <a:rPr lang="tr-TR" b="1" dirty="0" err="1">
                <a:ea typeface="+mn-lt"/>
                <a:cs typeface="+mn-lt"/>
              </a:rPr>
              <a:t>Email</a:t>
            </a:r>
            <a:r>
              <a:rPr lang="tr-TR" b="1" dirty="0">
                <a:ea typeface="+mn-lt"/>
                <a:cs typeface="+mn-lt"/>
              </a:rPr>
              <a:t> </a:t>
            </a:r>
            <a:r>
              <a:rPr lang="tr-TR" dirty="0">
                <a:ea typeface="+mn-lt"/>
                <a:cs typeface="+mn-lt"/>
              </a:rPr>
              <a:t>ile aynı değeri alacak şeklinde kullanılıyor. </a:t>
            </a:r>
          </a:p>
          <a:p>
            <a:pPr>
              <a:buNone/>
            </a:pPr>
            <a:endParaRPr lang="tr-TR" dirty="0">
              <a:ea typeface="+mn-lt"/>
              <a:cs typeface="+mn-lt"/>
            </a:endParaRPr>
          </a:p>
          <a:p>
            <a:pPr>
              <a:buNone/>
            </a:pPr>
            <a:r>
              <a:rPr lang="tr-TR" dirty="0">
                <a:ea typeface="+mn-lt"/>
                <a:cs typeface="+mn-lt"/>
              </a:rPr>
              <a:t>Yani kullanıcının girdiği </a:t>
            </a:r>
            <a:r>
              <a:rPr lang="tr-TR" b="1" dirty="0" err="1">
                <a:ea typeface="+mn-lt"/>
                <a:cs typeface="+mn-lt"/>
              </a:rPr>
              <a:t>email</a:t>
            </a:r>
            <a:r>
              <a:rPr lang="tr-TR" dirty="0">
                <a:ea typeface="+mn-lt"/>
                <a:cs typeface="+mn-lt"/>
              </a:rPr>
              <a:t>, aynı zamanda kullanıcının </a:t>
            </a:r>
            <a:r>
              <a:rPr lang="tr-TR" b="1" dirty="0" err="1">
                <a:ea typeface="+mn-lt"/>
                <a:cs typeface="+mn-lt"/>
              </a:rPr>
              <a:t>UserName</a:t>
            </a:r>
            <a:r>
              <a:rPr lang="tr-TR" b="1" dirty="0">
                <a:ea typeface="+mn-lt"/>
                <a:cs typeface="+mn-lt"/>
              </a:rPr>
              <a:t> </a:t>
            </a:r>
            <a:r>
              <a:rPr lang="tr-TR" dirty="0">
                <a:ea typeface="+mn-lt"/>
                <a:cs typeface="+mn-lt"/>
              </a:rPr>
              <a:t>özelliği oluyor. Biz login ekranında </a:t>
            </a:r>
            <a:r>
              <a:rPr lang="tr-TR" dirty="0" err="1">
                <a:ea typeface="+mn-lt"/>
                <a:cs typeface="+mn-lt"/>
              </a:rPr>
              <a:t>email</a:t>
            </a:r>
            <a:r>
              <a:rPr lang="tr-TR" dirty="0">
                <a:ea typeface="+mn-lt"/>
                <a:cs typeface="+mn-lt"/>
              </a:rPr>
              <a:t> ile giriş yapmak yerine özel bir kullanıcı adı ile giriş yapmak istediğimiz bir senaryo düşünelim. O yüzden </a:t>
            </a:r>
            <a:r>
              <a:rPr lang="tr-TR" b="1" dirty="0" err="1">
                <a:ea typeface="+mn-lt"/>
                <a:cs typeface="+mn-lt"/>
              </a:rPr>
              <a:t>InputModel</a:t>
            </a:r>
            <a:r>
              <a:rPr lang="tr-TR" b="1" dirty="0">
                <a:ea typeface="+mn-lt"/>
                <a:cs typeface="+mn-lt"/>
              </a:rPr>
              <a:t> </a:t>
            </a:r>
            <a:r>
              <a:rPr lang="tr-TR" dirty="0">
                <a:ea typeface="+mn-lt"/>
                <a:cs typeface="+mn-lt"/>
              </a:rPr>
              <a:t>içerisinde </a:t>
            </a:r>
            <a:r>
              <a:rPr lang="tr-TR" dirty="0" err="1">
                <a:ea typeface="+mn-lt"/>
                <a:cs typeface="+mn-lt"/>
              </a:rPr>
              <a:t>UserName</a:t>
            </a:r>
            <a:r>
              <a:rPr lang="tr-TR" dirty="0">
                <a:ea typeface="+mn-lt"/>
                <a:cs typeface="+mn-lt"/>
              </a:rPr>
              <a:t> özelliğini de ekledik.</a:t>
            </a:r>
            <a:endParaRPr lang="tr-TR">
              <a:cs typeface="Calibri"/>
            </a:endParaRPr>
          </a:p>
          <a:p>
            <a:pPr>
              <a:buNone/>
            </a:pPr>
            <a:r>
              <a:rPr lang="tr-TR" dirty="0">
                <a:ea typeface="+mn-lt"/>
                <a:cs typeface="+mn-lt"/>
              </a:rPr>
              <a:t>Ayrıca kullanıcıya </a:t>
            </a:r>
            <a:r>
              <a:rPr lang="tr-TR" b="1" dirty="0">
                <a:ea typeface="+mn-lt"/>
                <a:cs typeface="+mn-lt"/>
              </a:rPr>
              <a:t>Öğrenci &amp; Öğretmen</a:t>
            </a:r>
            <a:r>
              <a:rPr lang="tr-TR" dirty="0">
                <a:ea typeface="+mn-lt"/>
                <a:cs typeface="+mn-lt"/>
              </a:rPr>
              <a:t> olmak üzere iki rolden birini seçtirmek istediğim için </a:t>
            </a:r>
            <a:r>
              <a:rPr lang="tr-TR" b="1" dirty="0">
                <a:ea typeface="+mn-lt"/>
                <a:cs typeface="+mn-lt"/>
              </a:rPr>
              <a:t>Role </a:t>
            </a:r>
            <a:r>
              <a:rPr lang="tr-TR" dirty="0">
                <a:ea typeface="+mn-lt"/>
                <a:cs typeface="+mn-lt"/>
              </a:rPr>
              <a:t>özelliği ekleyelim.</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237774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err="1">
                <a:ea typeface="+mn-lt"/>
                <a:cs typeface="+mn-lt"/>
              </a:rPr>
              <a:t>Register</a:t>
            </a:r>
            <a:r>
              <a:rPr lang="tr-TR" dirty="0">
                <a:ea typeface="+mn-lt"/>
                <a:cs typeface="+mn-lt"/>
              </a:rPr>
              <a:t> formu post edildiğinde çalışacak olacak </a:t>
            </a:r>
            <a:r>
              <a:rPr lang="tr-TR" b="1" dirty="0" err="1">
                <a:ea typeface="+mn-lt"/>
                <a:cs typeface="+mn-lt"/>
              </a:rPr>
              <a:t>OnPostAsync</a:t>
            </a:r>
            <a:r>
              <a:rPr lang="tr-TR" b="1" dirty="0">
                <a:ea typeface="+mn-lt"/>
                <a:cs typeface="+mn-lt"/>
              </a:rPr>
              <a:t> </a:t>
            </a:r>
            <a:r>
              <a:rPr lang="tr-TR" dirty="0">
                <a:ea typeface="+mn-lt"/>
                <a:cs typeface="+mn-lt"/>
              </a:rPr>
              <a:t>fonksiyonunu inceleyelim:</a:t>
            </a: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ea typeface="+mn-lt"/>
              <a:cs typeface="+mn-lt"/>
            </a:endParaRPr>
          </a:p>
          <a:p>
            <a:pPr marL="0" indent="0">
              <a:buNone/>
            </a:pPr>
            <a:r>
              <a:rPr lang="tr-TR" dirty="0">
                <a:ea typeface="+mn-lt"/>
                <a:cs typeface="+mn-lt"/>
              </a:rPr>
              <a:t>Gördüğümüz gibi yeni bir </a:t>
            </a:r>
            <a:r>
              <a:rPr lang="tr-TR" dirty="0" err="1">
                <a:ea typeface="+mn-lt"/>
                <a:cs typeface="+mn-lt"/>
              </a:rPr>
              <a:t>CustomUser</a:t>
            </a:r>
            <a:r>
              <a:rPr lang="tr-TR" dirty="0">
                <a:ea typeface="+mn-lt"/>
                <a:cs typeface="+mn-lt"/>
              </a:rPr>
              <a:t> oluştururken, kullanıcıya sadece </a:t>
            </a:r>
            <a:r>
              <a:rPr lang="tr-TR" b="1" dirty="0" err="1">
                <a:ea typeface="+mn-lt"/>
                <a:cs typeface="+mn-lt"/>
              </a:rPr>
              <a:t>UserName</a:t>
            </a:r>
            <a:r>
              <a:rPr lang="tr-TR" b="1" dirty="0">
                <a:ea typeface="+mn-lt"/>
                <a:cs typeface="+mn-lt"/>
              </a:rPr>
              <a:t>, </a:t>
            </a:r>
            <a:r>
              <a:rPr lang="tr-TR" b="1" dirty="0" err="1">
                <a:ea typeface="+mn-lt"/>
                <a:cs typeface="+mn-lt"/>
              </a:rPr>
              <a:t>Email</a:t>
            </a:r>
            <a:r>
              <a:rPr lang="tr-TR" b="1" dirty="0">
                <a:ea typeface="+mn-lt"/>
                <a:cs typeface="+mn-lt"/>
              </a:rPr>
              <a:t> ve </a:t>
            </a:r>
            <a:r>
              <a:rPr lang="tr-TR" b="1" dirty="0" err="1">
                <a:ea typeface="+mn-lt"/>
                <a:cs typeface="+mn-lt"/>
              </a:rPr>
              <a:t>Password</a:t>
            </a:r>
            <a:r>
              <a:rPr lang="tr-TR" dirty="0">
                <a:ea typeface="+mn-lt"/>
                <a:cs typeface="+mn-lt"/>
              </a:rPr>
              <a:t> bilgilerini atıyor. Yukarıda bahsettiğimiz gibi </a:t>
            </a:r>
            <a:r>
              <a:rPr lang="tr-TR" dirty="0" err="1">
                <a:ea typeface="+mn-lt"/>
                <a:cs typeface="+mn-lt"/>
              </a:rPr>
              <a:t>UserName</a:t>
            </a:r>
            <a:r>
              <a:rPr lang="tr-TR" dirty="0">
                <a:ea typeface="+mn-lt"/>
                <a:cs typeface="+mn-lt"/>
              </a:rPr>
              <a:t>, kullanıcının </a:t>
            </a:r>
            <a:r>
              <a:rPr lang="tr-TR" dirty="0" err="1">
                <a:ea typeface="+mn-lt"/>
                <a:cs typeface="+mn-lt"/>
              </a:rPr>
              <a:t>email</a:t>
            </a:r>
            <a:r>
              <a:rPr lang="tr-TR" dirty="0">
                <a:ea typeface="+mn-lt"/>
                <a:cs typeface="+mn-lt"/>
              </a:rPr>
              <a:t> adresiyle aynı değeri alıyor. Kullanıcı nesnesinin alacağı değerleri değiştiriyoruz:</a:t>
            </a:r>
            <a:endParaRPr lang="tr-TR">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A86D2F0D-EEE6-1F49-CD8A-7239A96DD778}"/>
              </a:ext>
            </a:extLst>
          </p:cNvPr>
          <p:cNvPicPr>
            <a:picLocks noChangeAspect="1"/>
          </p:cNvPicPr>
          <p:nvPr/>
        </p:nvPicPr>
        <p:blipFill>
          <a:blip r:embed="rId2"/>
          <a:stretch>
            <a:fillRect/>
          </a:stretch>
        </p:blipFill>
        <p:spPr>
          <a:xfrm>
            <a:off x="176590" y="1065621"/>
            <a:ext cx="10750247" cy="3493043"/>
          </a:xfrm>
          <a:prstGeom prst="rect">
            <a:avLst/>
          </a:prstGeom>
        </p:spPr>
      </p:pic>
    </p:spTree>
    <p:extLst>
      <p:ext uri="{BB962C8B-B14F-4D97-AF65-F5344CB8AC3E}">
        <p14:creationId xmlns:p14="http://schemas.microsoft.com/office/powerpoint/2010/main" val="330436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sz="2000" dirty="0">
                <a:ea typeface="+mn-lt"/>
                <a:cs typeface="+mn-lt"/>
              </a:rPr>
              <a:t>Yeni </a:t>
            </a:r>
            <a:r>
              <a:rPr lang="tr-TR" sz="2000" dirty="0" err="1">
                <a:ea typeface="+mn-lt"/>
                <a:cs typeface="+mn-lt"/>
              </a:rPr>
              <a:t>CustomUser</a:t>
            </a:r>
            <a:r>
              <a:rPr lang="tr-TR" sz="2000" dirty="0">
                <a:ea typeface="+mn-lt"/>
                <a:cs typeface="+mn-lt"/>
              </a:rPr>
              <a:t> nesnesini oluşturduktan sonra </a:t>
            </a:r>
            <a:r>
              <a:rPr lang="tr-TR" sz="2000" b="1" dirty="0">
                <a:ea typeface="+mn-lt"/>
                <a:cs typeface="+mn-lt"/>
              </a:rPr>
              <a:t>_</a:t>
            </a:r>
            <a:r>
              <a:rPr lang="tr-TR" sz="2000" b="1" dirty="0" err="1">
                <a:ea typeface="+mn-lt"/>
                <a:cs typeface="+mn-lt"/>
              </a:rPr>
              <a:t>userManager.CreateAsync</a:t>
            </a:r>
            <a:r>
              <a:rPr lang="tr-TR" sz="2000" b="1" dirty="0">
                <a:ea typeface="+mn-lt"/>
                <a:cs typeface="+mn-lt"/>
              </a:rPr>
              <a:t>(</a:t>
            </a:r>
            <a:r>
              <a:rPr lang="tr-TR" sz="2000" b="1" dirty="0" err="1">
                <a:ea typeface="+mn-lt"/>
                <a:cs typeface="+mn-lt"/>
              </a:rPr>
              <a:t>user</a:t>
            </a:r>
            <a:r>
              <a:rPr lang="tr-TR" sz="2000" b="1" dirty="0">
                <a:ea typeface="+mn-lt"/>
                <a:cs typeface="+mn-lt"/>
              </a:rPr>
              <a:t>, </a:t>
            </a:r>
            <a:r>
              <a:rPr lang="tr-TR" sz="2000" b="1" dirty="0" err="1">
                <a:ea typeface="+mn-lt"/>
                <a:cs typeface="+mn-lt"/>
              </a:rPr>
              <a:t>Input.Password</a:t>
            </a:r>
            <a:r>
              <a:rPr lang="tr-TR" sz="2000" b="1" dirty="0">
                <a:ea typeface="+mn-lt"/>
                <a:cs typeface="+mn-lt"/>
              </a:rPr>
              <a:t>)</a:t>
            </a:r>
            <a:r>
              <a:rPr lang="tr-TR" sz="2000" dirty="0">
                <a:ea typeface="+mn-lt"/>
                <a:cs typeface="+mn-lt"/>
              </a:rPr>
              <a:t> kodu ile o kullanıcıyı ve şifresiyle sisteme kaydederken,</a:t>
            </a:r>
            <a:r>
              <a:rPr lang="tr-TR" sz="2000" b="1" dirty="0">
                <a:ea typeface="+mn-lt"/>
                <a:cs typeface="+mn-lt"/>
              </a:rPr>
              <a:t> </a:t>
            </a:r>
            <a:r>
              <a:rPr lang="tr-TR" sz="2000" b="1" dirty="0" err="1">
                <a:ea typeface="+mn-lt"/>
                <a:cs typeface="+mn-lt"/>
              </a:rPr>
              <a:t>AddToRoleAsync</a:t>
            </a:r>
            <a:r>
              <a:rPr lang="tr-TR" sz="2000" b="1" dirty="0">
                <a:ea typeface="+mn-lt"/>
                <a:cs typeface="+mn-lt"/>
              </a:rPr>
              <a:t>(</a:t>
            </a:r>
            <a:r>
              <a:rPr lang="tr-TR" sz="2000" b="1" dirty="0" err="1">
                <a:ea typeface="+mn-lt"/>
                <a:cs typeface="+mn-lt"/>
              </a:rPr>
              <a:t>user</a:t>
            </a:r>
            <a:r>
              <a:rPr lang="tr-TR" sz="2000" b="1" dirty="0">
                <a:ea typeface="+mn-lt"/>
                <a:cs typeface="+mn-lt"/>
              </a:rPr>
              <a:t>, </a:t>
            </a:r>
            <a:r>
              <a:rPr lang="tr-TR" sz="2000" b="1" dirty="0" err="1">
                <a:ea typeface="+mn-lt"/>
                <a:cs typeface="+mn-lt"/>
              </a:rPr>
              <a:t>Input.Role</a:t>
            </a:r>
            <a:r>
              <a:rPr lang="tr-TR" sz="2000" b="1" dirty="0">
                <a:ea typeface="+mn-lt"/>
                <a:cs typeface="+mn-lt"/>
              </a:rPr>
              <a:t>)</a:t>
            </a:r>
            <a:r>
              <a:rPr lang="tr-TR" sz="2000" dirty="0">
                <a:ea typeface="+mn-lt"/>
                <a:cs typeface="+mn-lt"/>
              </a:rPr>
              <a:t> fonksiyonu ile de </a:t>
            </a:r>
            <a:r>
              <a:rPr lang="tr-TR" sz="2000" b="1" dirty="0" err="1">
                <a:ea typeface="+mn-lt"/>
                <a:cs typeface="+mn-lt"/>
              </a:rPr>
              <a:t>AspNetUserRoles</a:t>
            </a:r>
            <a:r>
              <a:rPr lang="tr-TR" sz="2000" b="1" dirty="0">
                <a:ea typeface="+mn-lt"/>
                <a:cs typeface="+mn-lt"/>
              </a:rPr>
              <a:t> </a:t>
            </a:r>
            <a:r>
              <a:rPr lang="tr-TR" sz="2000" dirty="0">
                <a:ea typeface="+mn-lt"/>
                <a:cs typeface="+mn-lt"/>
              </a:rPr>
              <a:t>tablosuna kullanıcıyı seçtiği rolüyle birlikte kaydedeceğiz. Bu sayfa üzerinde kayıt sonrası dönüş sayfası ve bir çok ayarı değiştirebiliriz.</a:t>
            </a:r>
          </a:p>
          <a:p>
            <a:pPr marL="0" indent="0">
              <a:buNone/>
            </a:pPr>
            <a:endParaRPr lang="tr-TR" sz="2000" dirty="0">
              <a:ea typeface="+mn-lt"/>
              <a:cs typeface="+mn-lt"/>
            </a:endParaRPr>
          </a:p>
          <a:p>
            <a:pPr marL="0" indent="0">
              <a:buNone/>
            </a:pPr>
            <a:endParaRPr lang="tr-TR" sz="2000" dirty="0">
              <a:ea typeface="+mn-lt"/>
              <a:cs typeface="+mn-lt"/>
            </a:endParaRPr>
          </a:p>
          <a:p>
            <a:pPr marL="0" indent="0">
              <a:buNone/>
            </a:pPr>
            <a:r>
              <a:rPr lang="tr-TR" sz="2000" dirty="0">
                <a:ea typeface="+mn-lt"/>
                <a:cs typeface="+mn-lt"/>
              </a:rPr>
              <a:t>Bizim sıradaki işlemimiz ise </a:t>
            </a:r>
            <a:r>
              <a:rPr lang="tr-TR" sz="2000" dirty="0" err="1">
                <a:ea typeface="+mn-lt"/>
                <a:cs typeface="+mn-lt"/>
              </a:rPr>
              <a:t>Register</a:t>
            </a:r>
            <a:r>
              <a:rPr lang="tr-TR" sz="2000" dirty="0">
                <a:ea typeface="+mn-lt"/>
                <a:cs typeface="+mn-lt"/>
              </a:rPr>
              <a:t> sayfasının html tarafını düzenlemek:</a:t>
            </a:r>
            <a:endParaRPr lang="tr-TR" sz="2000">
              <a:cs typeface="Calibri"/>
            </a:endParaRPr>
          </a:p>
          <a:p>
            <a:pPr marL="0" indent="0">
              <a:buNone/>
            </a:pPr>
            <a:endParaRPr lang="tr-TR" sz="2000" dirty="0">
              <a:cs typeface="Calibri"/>
            </a:endParaRPr>
          </a:p>
          <a:p>
            <a:pPr marL="0" indent="0">
              <a:buNone/>
            </a:pPr>
            <a:endParaRPr lang="tr-TR" dirty="0">
              <a:cs typeface="Calibri"/>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10F99411-60AC-79AA-7E8D-2B0D855DE2D7}"/>
              </a:ext>
            </a:extLst>
          </p:cNvPr>
          <p:cNvPicPr>
            <a:picLocks noChangeAspect="1"/>
          </p:cNvPicPr>
          <p:nvPr/>
        </p:nvPicPr>
        <p:blipFill>
          <a:blip r:embed="rId2"/>
          <a:stretch>
            <a:fillRect/>
          </a:stretch>
        </p:blipFill>
        <p:spPr>
          <a:xfrm>
            <a:off x="140305" y="1270121"/>
            <a:ext cx="9407675" cy="955281"/>
          </a:xfrm>
          <a:prstGeom prst="rect">
            <a:avLst/>
          </a:prstGeom>
        </p:spPr>
      </p:pic>
      <p:pic>
        <p:nvPicPr>
          <p:cNvPr id="4" name="Resim 4" descr="metin içeren bir resim&#10;&#10;Açıklama otomatik olarak oluşturuldu">
            <a:extLst>
              <a:ext uri="{FF2B5EF4-FFF2-40B4-BE49-F238E27FC236}">
                <a16:creationId xmlns:a16="http://schemas.microsoft.com/office/drawing/2014/main" xmlns="" id="{C3520A2E-9FA5-F57E-1B95-A7D18D5FE976}"/>
              </a:ext>
            </a:extLst>
          </p:cNvPr>
          <p:cNvPicPr>
            <a:picLocks noChangeAspect="1"/>
          </p:cNvPicPr>
          <p:nvPr/>
        </p:nvPicPr>
        <p:blipFill>
          <a:blip r:embed="rId3"/>
          <a:stretch>
            <a:fillRect/>
          </a:stretch>
        </p:blipFill>
        <p:spPr>
          <a:xfrm>
            <a:off x="214145" y="2593219"/>
            <a:ext cx="6151520" cy="4114800"/>
          </a:xfrm>
          <a:prstGeom prst="rect">
            <a:avLst/>
          </a:prstGeom>
        </p:spPr>
      </p:pic>
    </p:spTree>
    <p:extLst>
      <p:ext uri="{BB962C8B-B14F-4D97-AF65-F5344CB8AC3E}">
        <p14:creationId xmlns:p14="http://schemas.microsoft.com/office/powerpoint/2010/main" val="2460980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Bu form kayıt sayfasında kullanıcının girdiği değerleri ile yeni bir </a:t>
            </a:r>
            <a:r>
              <a:rPr lang="tr-TR" b="1" err="1">
                <a:ea typeface="+mn-lt"/>
                <a:cs typeface="+mn-lt"/>
              </a:rPr>
              <a:t>InputModel</a:t>
            </a:r>
            <a:r>
              <a:rPr lang="tr-TR" b="1" dirty="0">
                <a:ea typeface="+mn-lt"/>
                <a:cs typeface="+mn-lt"/>
              </a:rPr>
              <a:t> </a:t>
            </a:r>
            <a:r>
              <a:rPr lang="tr-TR" dirty="0">
                <a:ea typeface="+mn-lt"/>
                <a:cs typeface="+mn-lt"/>
              </a:rPr>
              <a:t>oluşturacak ve o değerlerle yeni bir kullanıcı oluşturmuş olacağız. </a:t>
            </a:r>
            <a:r>
              <a:rPr lang="tr-TR" err="1">
                <a:ea typeface="+mn-lt"/>
                <a:cs typeface="+mn-lt"/>
              </a:rPr>
              <a:t>Default</a:t>
            </a:r>
            <a:r>
              <a:rPr lang="tr-TR" dirty="0">
                <a:ea typeface="+mn-lt"/>
                <a:cs typeface="+mn-lt"/>
              </a:rPr>
              <a:t> olarak </a:t>
            </a:r>
            <a:r>
              <a:rPr lang="tr-TR" b="1" err="1">
                <a:ea typeface="+mn-lt"/>
                <a:cs typeface="+mn-lt"/>
              </a:rPr>
              <a:t>AspNetRoles</a:t>
            </a:r>
            <a:r>
              <a:rPr lang="tr-TR" b="1" dirty="0">
                <a:ea typeface="+mn-lt"/>
                <a:cs typeface="+mn-lt"/>
              </a:rPr>
              <a:t> </a:t>
            </a:r>
            <a:r>
              <a:rPr lang="tr-TR" dirty="0">
                <a:ea typeface="+mn-lt"/>
                <a:cs typeface="+mn-lt"/>
              </a:rPr>
              <a:t>tablosuna </a:t>
            </a:r>
            <a:r>
              <a:rPr lang="tr-TR" b="1" dirty="0">
                <a:ea typeface="+mn-lt"/>
                <a:cs typeface="+mn-lt"/>
              </a:rPr>
              <a:t>Öğrenci (Id:1) ve Öğretmen (Id:2)</a:t>
            </a:r>
            <a:r>
              <a:rPr lang="tr-TR" dirty="0">
                <a:ea typeface="+mn-lt"/>
                <a:cs typeface="+mn-lt"/>
              </a:rPr>
              <a:t> rollerini ekledim. Kayıt sayfasında da cinsiyet ile birlikte rolünü seçmesi için bir </a:t>
            </a:r>
            <a:r>
              <a:rPr lang="tr-TR" b="1" dirty="0" err="1">
                <a:ea typeface="+mn-lt"/>
                <a:cs typeface="+mn-lt"/>
              </a:rPr>
              <a:t>dropdown</a:t>
            </a:r>
            <a:r>
              <a:rPr lang="tr-TR" b="1" dirty="0">
                <a:ea typeface="+mn-lt"/>
                <a:cs typeface="+mn-lt"/>
              </a:rPr>
              <a:t> </a:t>
            </a:r>
            <a:r>
              <a:rPr lang="tr-TR" dirty="0">
                <a:ea typeface="+mn-lt"/>
                <a:cs typeface="+mn-lt"/>
              </a:rPr>
              <a:t>oluşturalım. Yeni bir kullanıcı eklemeye çalışalım!</a:t>
            </a:r>
          </a:p>
          <a:p>
            <a:pPr marL="0" indent="0">
              <a:buNone/>
            </a:pPr>
            <a:endParaRPr lang="tr-TR" dirty="0">
              <a:cs typeface="Calibri"/>
            </a:endParaRPr>
          </a:p>
        </p:txBody>
      </p:sp>
      <p:pic>
        <p:nvPicPr>
          <p:cNvPr id="2" name="Resim 3">
            <a:extLst>
              <a:ext uri="{FF2B5EF4-FFF2-40B4-BE49-F238E27FC236}">
                <a16:creationId xmlns:a16="http://schemas.microsoft.com/office/drawing/2014/main" xmlns="" id="{B6F51DDA-2A4D-CACD-B32F-1F3E024BBA64}"/>
              </a:ext>
            </a:extLst>
          </p:cNvPr>
          <p:cNvPicPr>
            <a:picLocks noChangeAspect="1"/>
          </p:cNvPicPr>
          <p:nvPr/>
        </p:nvPicPr>
        <p:blipFill>
          <a:blip r:embed="rId2"/>
          <a:stretch>
            <a:fillRect/>
          </a:stretch>
        </p:blipFill>
        <p:spPr>
          <a:xfrm>
            <a:off x="140305" y="2116757"/>
            <a:ext cx="7678057" cy="4656485"/>
          </a:xfrm>
          <a:prstGeom prst="rect">
            <a:avLst/>
          </a:prstGeom>
        </p:spPr>
      </p:pic>
    </p:spTree>
    <p:extLst>
      <p:ext uri="{BB962C8B-B14F-4D97-AF65-F5344CB8AC3E}">
        <p14:creationId xmlns:p14="http://schemas.microsoft.com/office/powerpoint/2010/main" val="2680397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Bilgileri onaylayıp kaydol tuşuna bastıktan sonra kullanıcı artık sisteme kaydolmuş olacak!</a:t>
            </a: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dirty="0">
                <a:ea typeface="+mn-lt"/>
                <a:cs typeface="+mn-lt"/>
              </a:rPr>
              <a:t>Kullanıcımız oluşturulurken rolünü de öğretmen (</a:t>
            </a:r>
            <a:r>
              <a:rPr lang="tr-TR" dirty="0" err="1">
                <a:ea typeface="+mn-lt"/>
                <a:cs typeface="+mn-lt"/>
              </a:rPr>
              <a:t>RoleId</a:t>
            </a:r>
            <a:r>
              <a:rPr lang="tr-TR" dirty="0">
                <a:ea typeface="+mn-lt"/>
                <a:cs typeface="+mn-lt"/>
              </a:rPr>
              <a:t>=2) olarak kaydettik</a:t>
            </a:r>
            <a:endParaRPr lang="tr-TR">
              <a:cs typeface="Calibri"/>
            </a:endParaRPr>
          </a:p>
        </p:txBody>
      </p:sp>
      <p:pic>
        <p:nvPicPr>
          <p:cNvPr id="2" name="Resim 3" descr="metin, ekran görüntüsü, ekran, siyah içeren bir resim&#10;&#10;Açıklama otomatik olarak oluşturuldu">
            <a:extLst>
              <a:ext uri="{FF2B5EF4-FFF2-40B4-BE49-F238E27FC236}">
                <a16:creationId xmlns:a16="http://schemas.microsoft.com/office/drawing/2014/main" xmlns="" id="{659C8E27-FE96-0A07-5A21-B10056E5CC19}"/>
              </a:ext>
            </a:extLst>
          </p:cNvPr>
          <p:cNvPicPr>
            <a:picLocks noChangeAspect="1"/>
          </p:cNvPicPr>
          <p:nvPr/>
        </p:nvPicPr>
        <p:blipFill>
          <a:blip r:embed="rId2"/>
          <a:stretch>
            <a:fillRect/>
          </a:stretch>
        </p:blipFill>
        <p:spPr>
          <a:xfrm>
            <a:off x="224971" y="1489740"/>
            <a:ext cx="8585200" cy="1786042"/>
          </a:xfrm>
          <a:prstGeom prst="rect">
            <a:avLst/>
          </a:prstGeom>
        </p:spPr>
      </p:pic>
      <p:pic>
        <p:nvPicPr>
          <p:cNvPr id="4" name="Resim 4">
            <a:extLst>
              <a:ext uri="{FF2B5EF4-FFF2-40B4-BE49-F238E27FC236}">
                <a16:creationId xmlns:a16="http://schemas.microsoft.com/office/drawing/2014/main" xmlns="" id="{31937F38-42AA-6B3C-A0ED-6525937283D6}"/>
              </a:ext>
            </a:extLst>
          </p:cNvPr>
          <p:cNvPicPr>
            <a:picLocks noChangeAspect="1"/>
          </p:cNvPicPr>
          <p:nvPr/>
        </p:nvPicPr>
        <p:blipFill>
          <a:blip r:embed="rId3"/>
          <a:stretch>
            <a:fillRect/>
          </a:stretch>
        </p:blipFill>
        <p:spPr>
          <a:xfrm>
            <a:off x="227088" y="4064453"/>
            <a:ext cx="5375728" cy="2526997"/>
          </a:xfrm>
          <a:prstGeom prst="rect">
            <a:avLst/>
          </a:prstGeom>
        </p:spPr>
      </p:pic>
    </p:spTree>
    <p:extLst>
      <p:ext uri="{BB962C8B-B14F-4D97-AF65-F5344CB8AC3E}">
        <p14:creationId xmlns:p14="http://schemas.microsoft.com/office/powerpoint/2010/main" val="3554136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Bu kullanıcıyla giriş yapmayı deneyelim fakat öncelikle login sayfasını düzenlememiz lazım. Hazır yapıda </a:t>
            </a:r>
            <a:r>
              <a:rPr lang="tr-TR" b="1" dirty="0" err="1">
                <a:ea typeface="+mn-lt"/>
                <a:cs typeface="+mn-lt"/>
              </a:rPr>
              <a:t>Email</a:t>
            </a:r>
            <a:r>
              <a:rPr lang="tr-TR" b="1" dirty="0">
                <a:ea typeface="+mn-lt"/>
                <a:cs typeface="+mn-lt"/>
              </a:rPr>
              <a:t> &amp; </a:t>
            </a:r>
            <a:r>
              <a:rPr lang="tr-TR" b="1" dirty="0" err="1">
                <a:ea typeface="+mn-lt"/>
                <a:cs typeface="+mn-lt"/>
              </a:rPr>
              <a:t>Password</a:t>
            </a:r>
            <a:r>
              <a:rPr lang="tr-TR" dirty="0">
                <a:ea typeface="+mn-lt"/>
                <a:cs typeface="+mn-lt"/>
              </a:rPr>
              <a:t> ikilisiyle giriş yapıyorduk, biz bunu </a:t>
            </a:r>
            <a:r>
              <a:rPr lang="tr-TR" dirty="0" err="1">
                <a:ea typeface="+mn-lt"/>
                <a:cs typeface="+mn-lt"/>
              </a:rPr>
              <a:t>login.cshtml</a:t>
            </a:r>
            <a:r>
              <a:rPr lang="tr-TR" dirty="0">
                <a:ea typeface="+mn-lt"/>
                <a:cs typeface="+mn-lt"/>
              </a:rPr>
              <a:t> ve </a:t>
            </a:r>
            <a:r>
              <a:rPr lang="tr-TR" dirty="0" err="1">
                <a:ea typeface="+mn-lt"/>
                <a:cs typeface="+mn-lt"/>
              </a:rPr>
              <a:t>login.cshtml.cs</a:t>
            </a:r>
            <a:r>
              <a:rPr lang="tr-TR" dirty="0">
                <a:ea typeface="+mn-lt"/>
                <a:cs typeface="+mn-lt"/>
              </a:rPr>
              <a:t> dosyalarında </a:t>
            </a:r>
            <a:r>
              <a:rPr lang="tr-TR" dirty="0" err="1">
                <a:ea typeface="+mn-lt"/>
                <a:cs typeface="+mn-lt"/>
              </a:rPr>
              <a:t>Email</a:t>
            </a:r>
            <a:r>
              <a:rPr lang="tr-TR" dirty="0">
                <a:ea typeface="+mn-lt"/>
                <a:cs typeface="+mn-lt"/>
              </a:rPr>
              <a:t> yazan yerleri </a:t>
            </a:r>
            <a:r>
              <a:rPr lang="tr-TR" b="1" dirty="0" err="1">
                <a:ea typeface="+mn-lt"/>
                <a:cs typeface="+mn-lt"/>
              </a:rPr>
              <a:t>UserName</a:t>
            </a:r>
            <a:r>
              <a:rPr lang="tr-TR" b="1" dirty="0">
                <a:ea typeface="+mn-lt"/>
                <a:cs typeface="+mn-lt"/>
              </a:rPr>
              <a:t> </a:t>
            </a:r>
            <a:r>
              <a:rPr lang="tr-TR" dirty="0">
                <a:ea typeface="+mn-lt"/>
                <a:cs typeface="+mn-lt"/>
              </a:rPr>
              <a:t>olarak </a:t>
            </a:r>
            <a:r>
              <a:rPr lang="tr-TR" b="1" dirty="0">
                <a:ea typeface="+mn-lt"/>
                <a:cs typeface="+mn-lt"/>
              </a:rPr>
              <a:t>değiştiriyoruz</a:t>
            </a:r>
            <a:r>
              <a:rPr lang="tr-TR" dirty="0">
                <a:ea typeface="+mn-lt"/>
                <a:cs typeface="+mn-lt"/>
              </a:rPr>
              <a:t>.</a:t>
            </a:r>
            <a:endParaRPr lang="tr-TR">
              <a:ea typeface="+mn-lt"/>
              <a:cs typeface="+mn-lt"/>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029549E5-3F5F-24F3-E1FF-D7018FAA7627}"/>
              </a:ext>
            </a:extLst>
          </p:cNvPr>
          <p:cNvPicPr>
            <a:picLocks noChangeAspect="1"/>
          </p:cNvPicPr>
          <p:nvPr/>
        </p:nvPicPr>
        <p:blipFill>
          <a:blip r:embed="rId2"/>
          <a:stretch>
            <a:fillRect/>
          </a:stretch>
        </p:blipFill>
        <p:spPr>
          <a:xfrm>
            <a:off x="358019" y="1910020"/>
            <a:ext cx="7956247" cy="3437104"/>
          </a:xfrm>
          <a:prstGeom prst="rect">
            <a:avLst/>
          </a:prstGeom>
        </p:spPr>
      </p:pic>
      <p:pic>
        <p:nvPicPr>
          <p:cNvPr id="4" name="Resim 4" descr="metin içeren bir resim&#10;&#10;Açıklama otomatik olarak oluşturuldu">
            <a:extLst>
              <a:ext uri="{FF2B5EF4-FFF2-40B4-BE49-F238E27FC236}">
                <a16:creationId xmlns:a16="http://schemas.microsoft.com/office/drawing/2014/main" xmlns="" id="{EF8E1096-5395-4052-DC0A-109519AC11CD}"/>
              </a:ext>
            </a:extLst>
          </p:cNvPr>
          <p:cNvPicPr>
            <a:picLocks noChangeAspect="1"/>
          </p:cNvPicPr>
          <p:nvPr/>
        </p:nvPicPr>
        <p:blipFill>
          <a:blip r:embed="rId3"/>
          <a:stretch>
            <a:fillRect/>
          </a:stretch>
        </p:blipFill>
        <p:spPr>
          <a:xfrm>
            <a:off x="8473924" y="1914350"/>
            <a:ext cx="3674533" cy="3343776"/>
          </a:xfrm>
          <a:prstGeom prst="rect">
            <a:avLst/>
          </a:prstGeom>
        </p:spPr>
      </p:pic>
      <p:pic>
        <p:nvPicPr>
          <p:cNvPr id="5" name="Resim 5" descr="metin içeren bir resim&#10;&#10;Açıklama otomatik olarak oluşturuldu">
            <a:extLst>
              <a:ext uri="{FF2B5EF4-FFF2-40B4-BE49-F238E27FC236}">
                <a16:creationId xmlns:a16="http://schemas.microsoft.com/office/drawing/2014/main" xmlns="" id="{4A03E144-E6B0-3B64-1428-67E2BAB62BD7}"/>
              </a:ext>
            </a:extLst>
          </p:cNvPr>
          <p:cNvPicPr>
            <a:picLocks noChangeAspect="1"/>
          </p:cNvPicPr>
          <p:nvPr/>
        </p:nvPicPr>
        <p:blipFill>
          <a:blip r:embed="rId4"/>
          <a:stretch>
            <a:fillRect/>
          </a:stretch>
        </p:blipFill>
        <p:spPr>
          <a:xfrm>
            <a:off x="406400" y="5421933"/>
            <a:ext cx="10822819" cy="1263468"/>
          </a:xfrm>
          <a:prstGeom prst="rect">
            <a:avLst/>
          </a:prstGeom>
        </p:spPr>
      </p:pic>
    </p:spTree>
    <p:extLst>
      <p:ext uri="{BB962C8B-B14F-4D97-AF65-F5344CB8AC3E}">
        <p14:creationId xmlns:p14="http://schemas.microsoft.com/office/powerpoint/2010/main" val="375905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b="1" dirty="0">
                <a:ea typeface="+mn-lt"/>
                <a:cs typeface="+mn-lt"/>
              </a:rPr>
              <a:t>Asp.NET </a:t>
            </a:r>
            <a:r>
              <a:rPr lang="tr-TR" b="1" dirty="0" err="1">
                <a:ea typeface="+mn-lt"/>
                <a:cs typeface="+mn-lt"/>
              </a:rPr>
              <a:t>Core</a:t>
            </a:r>
            <a:r>
              <a:rPr lang="tr-TR" b="1" dirty="0">
                <a:ea typeface="+mn-lt"/>
                <a:cs typeface="+mn-lt"/>
              </a:rPr>
              <a:t> Identity</a:t>
            </a:r>
            <a:r>
              <a:rPr lang="tr-TR" dirty="0">
                <a:ea typeface="+mn-lt"/>
                <a:cs typeface="+mn-lt"/>
              </a:rPr>
              <a:t>; üyelerin,</a:t>
            </a:r>
            <a:r>
              <a:rPr lang="tr-TR" b="1" dirty="0">
                <a:ea typeface="+mn-lt"/>
                <a:cs typeface="+mn-lt"/>
              </a:rPr>
              <a:t> login(giriş), </a:t>
            </a:r>
            <a:r>
              <a:rPr lang="tr-TR" b="1" dirty="0" err="1">
                <a:ea typeface="+mn-lt"/>
                <a:cs typeface="+mn-lt"/>
              </a:rPr>
              <a:t>out</a:t>
            </a:r>
            <a:r>
              <a:rPr lang="tr-TR" b="1" dirty="0">
                <a:ea typeface="+mn-lt"/>
                <a:cs typeface="+mn-lt"/>
              </a:rPr>
              <a:t>(çıkış), yetkilendirme, </a:t>
            </a:r>
            <a:r>
              <a:rPr lang="tr-TR" b="1" dirty="0" err="1">
                <a:ea typeface="+mn-lt"/>
                <a:cs typeface="+mn-lt"/>
              </a:rPr>
              <a:t>token</a:t>
            </a:r>
            <a:r>
              <a:rPr lang="tr-TR" b="1" dirty="0">
                <a:ea typeface="+mn-lt"/>
                <a:cs typeface="+mn-lt"/>
              </a:rPr>
              <a:t>, şifre hatırlatma vs</a:t>
            </a:r>
            <a:r>
              <a:rPr lang="tr-TR" dirty="0">
                <a:ea typeface="+mn-lt"/>
                <a:cs typeface="+mn-lt"/>
              </a:rPr>
              <a:t>. tüm işlemleri hızlı bir şekilde gerçekleştirmemizi sağlayan ve bunların dışında önceki nesillere nazaran herhangi bir kısıtlaması olmaksızın uygulamalarımızı destekleyen çağdaş bir üyelik sistemidir. </a:t>
            </a:r>
          </a:p>
          <a:p>
            <a:pPr marL="0" indent="0">
              <a:buNone/>
            </a:pPr>
            <a:r>
              <a:rPr lang="tr-TR" dirty="0">
                <a:ea typeface="+mn-lt"/>
                <a:cs typeface="+mn-lt"/>
              </a:rPr>
              <a:t>Çağdaştır çünkü günümüzdeki üçüncü kaynaklardan sağlanan modern oturum süreçlerini</a:t>
            </a:r>
            <a:r>
              <a:rPr lang="tr-TR" b="1" dirty="0">
                <a:ea typeface="+mn-lt"/>
                <a:cs typeface="+mn-lt"/>
              </a:rPr>
              <a:t>(Facebook Login, Google Login, Twitter Login vs.) </a:t>
            </a:r>
            <a:r>
              <a:rPr lang="tr-TR" dirty="0">
                <a:ea typeface="+mn-lt"/>
                <a:cs typeface="+mn-lt"/>
              </a:rPr>
              <a:t>desteklemekte ve tüm inşayı hızlı bir şekilde gerçekleştirmektedir. </a:t>
            </a:r>
            <a:endParaRPr lang="tr-TR">
              <a:ea typeface="+mn-lt"/>
              <a:cs typeface="+mn-lt"/>
            </a:endParaRPr>
          </a:p>
          <a:p>
            <a:pPr marL="0" indent="0">
              <a:buNone/>
            </a:pPr>
            <a:r>
              <a:rPr lang="tr-TR" b="1" dirty="0">
                <a:ea typeface="+mn-lt"/>
                <a:cs typeface="+mn-lt"/>
              </a:rPr>
              <a:t>Asp.NET </a:t>
            </a:r>
            <a:r>
              <a:rPr lang="tr-TR" b="1" dirty="0" err="1">
                <a:ea typeface="+mn-lt"/>
                <a:cs typeface="+mn-lt"/>
              </a:rPr>
              <a:t>Core</a:t>
            </a:r>
            <a:r>
              <a:rPr lang="tr-TR" b="1" dirty="0">
                <a:ea typeface="+mn-lt"/>
                <a:cs typeface="+mn-lt"/>
              </a:rPr>
              <a:t> Identity</a:t>
            </a:r>
            <a:r>
              <a:rPr lang="tr-TR" dirty="0">
                <a:ea typeface="+mn-lt"/>
                <a:cs typeface="+mn-lt"/>
              </a:rPr>
              <a:t> kütüphanesini varsa diğerlerinden ayıran ve lehine puan kazandıran en büyük özelliği esnek olmasıdır. Yani sağladığı özelliklerden tarafımızca beğenilmeyen yahut daha iyisi düşünülebilen sistemler </a:t>
            </a:r>
            <a:r>
              <a:rPr lang="tr-TR" dirty="0" err="1">
                <a:ea typeface="+mn-lt"/>
                <a:cs typeface="+mn-lt"/>
              </a:rPr>
              <a:t>custom</a:t>
            </a:r>
            <a:r>
              <a:rPr lang="tr-TR" dirty="0">
                <a:ea typeface="+mn-lt"/>
                <a:cs typeface="+mn-lt"/>
              </a:rPr>
              <a:t> olarak geliştirilebilmekte ve çok rahat bir şekilde uygulamaya </a:t>
            </a:r>
            <a:r>
              <a:rPr lang="tr-TR" dirty="0" err="1">
                <a:ea typeface="+mn-lt"/>
                <a:cs typeface="+mn-lt"/>
              </a:rPr>
              <a:t>identity</a:t>
            </a:r>
            <a:r>
              <a:rPr lang="tr-TR" dirty="0">
                <a:ea typeface="+mn-lt"/>
                <a:cs typeface="+mn-lt"/>
              </a:rPr>
              <a:t> üzerinden entegre edilebilmektedirler. İşte bu </a:t>
            </a:r>
            <a:r>
              <a:rPr lang="tr-TR" dirty="0" err="1">
                <a:ea typeface="+mn-lt"/>
                <a:cs typeface="+mn-lt"/>
              </a:rPr>
              <a:t>özelliğide</a:t>
            </a:r>
            <a:r>
              <a:rPr lang="tr-TR" dirty="0">
                <a:ea typeface="+mn-lt"/>
                <a:cs typeface="+mn-lt"/>
              </a:rPr>
              <a:t> büyük fark yaratmakta ve bizleri gelişmenin ileriki noktalarında olası uyumsuzluk şüphelerinden kurtarmaktadır. Keza bu özellik, önceki </a:t>
            </a:r>
            <a:r>
              <a:rPr lang="tr-TR" b="1" dirty="0" err="1">
                <a:ea typeface="+mn-lt"/>
                <a:cs typeface="+mn-lt"/>
              </a:rPr>
              <a:t>Membership</a:t>
            </a:r>
            <a:r>
              <a:rPr lang="tr-TR" b="1" dirty="0">
                <a:ea typeface="+mn-lt"/>
                <a:cs typeface="+mn-lt"/>
              </a:rPr>
              <a:t> </a:t>
            </a:r>
            <a:r>
              <a:rPr lang="tr-TR" dirty="0">
                <a:ea typeface="+mn-lt"/>
                <a:cs typeface="+mn-lt"/>
              </a:rPr>
              <a:t>üyelik sisteminden </a:t>
            </a:r>
            <a:r>
              <a:rPr lang="tr-TR" dirty="0" err="1">
                <a:ea typeface="+mn-lt"/>
                <a:cs typeface="+mn-lt"/>
              </a:rPr>
              <a:t>Identity’i</a:t>
            </a:r>
            <a:r>
              <a:rPr lang="tr-TR" dirty="0">
                <a:ea typeface="+mn-lt"/>
                <a:cs typeface="+mn-lt"/>
              </a:rPr>
              <a:t> ayıran en büyük farkı yaratmaktadır.</a:t>
            </a:r>
            <a:endParaRPr lang="tr-TR" dirty="0"/>
          </a:p>
        </p:txBody>
      </p:sp>
    </p:spTree>
    <p:extLst>
      <p:ext uri="{BB962C8B-B14F-4D97-AF65-F5344CB8AC3E}">
        <p14:creationId xmlns:p14="http://schemas.microsoft.com/office/powerpoint/2010/main" val="3756827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err="1">
                <a:ea typeface="+mn-lt"/>
                <a:cs typeface="+mn-lt"/>
              </a:rPr>
              <a:t>Email</a:t>
            </a:r>
            <a:r>
              <a:rPr lang="tr-TR" dirty="0">
                <a:ea typeface="+mn-lt"/>
                <a:cs typeface="+mn-lt"/>
              </a:rPr>
              <a:t> yerine kullanıcı adıyla giriş yapmayı deneyelim:</a:t>
            </a:r>
          </a:p>
          <a:p>
            <a:pPr marL="0" indent="0">
              <a:buNone/>
            </a:pPr>
            <a:r>
              <a:rPr lang="tr-TR" dirty="0">
                <a:ea typeface="+mn-lt"/>
                <a:cs typeface="+mn-lt"/>
              </a:rPr>
              <a:t>Artık oluşturduğumuz kullanıcı ile ve kullanıcı adıyla giriş yapabiliyoruz.</a:t>
            </a:r>
            <a:endParaRPr lang="tr-TR" dirty="0"/>
          </a:p>
          <a:p>
            <a:pPr marL="0" indent="0">
              <a:buNone/>
            </a:pPr>
            <a:endParaRPr lang="tr-TR" dirty="0">
              <a:cs typeface="Calibri"/>
            </a:endParaRPr>
          </a:p>
        </p:txBody>
      </p:sp>
      <p:pic>
        <p:nvPicPr>
          <p:cNvPr id="2" name="Resim 3">
            <a:extLst>
              <a:ext uri="{FF2B5EF4-FFF2-40B4-BE49-F238E27FC236}">
                <a16:creationId xmlns:a16="http://schemas.microsoft.com/office/drawing/2014/main" xmlns="" id="{E4E6581D-F5ED-6290-6080-270A5AA5DE63}"/>
              </a:ext>
            </a:extLst>
          </p:cNvPr>
          <p:cNvPicPr>
            <a:picLocks noChangeAspect="1"/>
          </p:cNvPicPr>
          <p:nvPr/>
        </p:nvPicPr>
        <p:blipFill>
          <a:blip r:embed="rId2"/>
          <a:stretch>
            <a:fillRect/>
          </a:stretch>
        </p:blipFill>
        <p:spPr>
          <a:xfrm>
            <a:off x="140305" y="1242538"/>
            <a:ext cx="4702628" cy="5473589"/>
          </a:xfrm>
          <a:prstGeom prst="rect">
            <a:avLst/>
          </a:prstGeom>
        </p:spPr>
      </p:pic>
      <p:pic>
        <p:nvPicPr>
          <p:cNvPr id="4" name="Resim 4">
            <a:extLst>
              <a:ext uri="{FF2B5EF4-FFF2-40B4-BE49-F238E27FC236}">
                <a16:creationId xmlns:a16="http://schemas.microsoft.com/office/drawing/2014/main" xmlns="" id="{1C4A1626-F358-DCE5-CC91-DF4926B5E02C}"/>
              </a:ext>
            </a:extLst>
          </p:cNvPr>
          <p:cNvPicPr>
            <a:picLocks noChangeAspect="1"/>
          </p:cNvPicPr>
          <p:nvPr/>
        </p:nvPicPr>
        <p:blipFill>
          <a:blip r:embed="rId3"/>
          <a:stretch>
            <a:fillRect/>
          </a:stretch>
        </p:blipFill>
        <p:spPr>
          <a:xfrm>
            <a:off x="5280780" y="1273779"/>
            <a:ext cx="5912152" cy="5580439"/>
          </a:xfrm>
          <a:prstGeom prst="rect">
            <a:avLst/>
          </a:prstGeom>
        </p:spPr>
      </p:pic>
    </p:spTree>
    <p:extLst>
      <p:ext uri="{BB962C8B-B14F-4D97-AF65-F5344CB8AC3E}">
        <p14:creationId xmlns:p14="http://schemas.microsoft.com/office/powerpoint/2010/main" val="400950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err="1">
                <a:ea typeface="+mn-lt"/>
                <a:cs typeface="+mn-lt"/>
              </a:rPr>
              <a:t>CustomUser</a:t>
            </a:r>
            <a:r>
              <a:rPr lang="tr-TR" dirty="0">
                <a:ea typeface="+mn-lt"/>
                <a:cs typeface="+mn-lt"/>
              </a:rPr>
              <a:t> sınıfı ile eklediğimiz özellikleri ve kullanıcının rolünü test etmek adına bunları sağ üstteki kısımda görüntülemeye çalışalım:</a:t>
            </a:r>
            <a:endParaRPr lang="tr-TR">
              <a:ea typeface="+mn-lt"/>
              <a:cs typeface="+mn-lt"/>
            </a:endParaRP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0EE67888-0D32-F4AF-3F11-DD7599F9F63E}"/>
              </a:ext>
            </a:extLst>
          </p:cNvPr>
          <p:cNvPicPr>
            <a:picLocks noChangeAspect="1"/>
          </p:cNvPicPr>
          <p:nvPr/>
        </p:nvPicPr>
        <p:blipFill>
          <a:blip r:embed="rId2"/>
          <a:stretch>
            <a:fillRect/>
          </a:stretch>
        </p:blipFill>
        <p:spPr>
          <a:xfrm>
            <a:off x="200782" y="1124525"/>
            <a:ext cx="10411579" cy="5419331"/>
          </a:xfrm>
          <a:prstGeom prst="rect">
            <a:avLst/>
          </a:prstGeom>
        </p:spPr>
      </p:pic>
    </p:spTree>
    <p:extLst>
      <p:ext uri="{BB962C8B-B14F-4D97-AF65-F5344CB8AC3E}">
        <p14:creationId xmlns:p14="http://schemas.microsoft.com/office/powerpoint/2010/main" val="3964775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dirty="0">
                <a:ea typeface="+mn-lt"/>
                <a:cs typeface="+mn-lt"/>
              </a:rPr>
              <a:t>Gördüğünüz gibi artık kullanıcının bütün bilgilerine erişebiliyoruz. Rollere göre istediğiniz sayfayı istediğiniz rol için erişilebilir yapıp veya erişime kapatabilirsiniz. </a:t>
            </a:r>
            <a:r>
              <a:rPr lang="tr-TR" dirty="0">
                <a:latin typeface="Consolas"/>
                <a:cs typeface="Calibri" panose="020F0502020204030204"/>
              </a:rPr>
              <a:t>[</a:t>
            </a:r>
            <a:r>
              <a:rPr lang="tr-TR" dirty="0" err="1">
                <a:latin typeface="Consolas"/>
                <a:cs typeface="Calibri" panose="020F0502020204030204"/>
              </a:rPr>
              <a:t>Authorize</a:t>
            </a:r>
            <a:r>
              <a:rPr lang="tr-TR" dirty="0">
                <a:latin typeface="Consolas"/>
                <a:cs typeface="Calibri" panose="020F0502020204030204"/>
              </a:rPr>
              <a:t>(</a:t>
            </a:r>
            <a:r>
              <a:rPr lang="tr-TR" dirty="0" err="1">
                <a:latin typeface="Consolas"/>
                <a:cs typeface="Calibri" panose="020F0502020204030204"/>
              </a:rPr>
              <a:t>Roles</a:t>
            </a:r>
            <a:r>
              <a:rPr lang="tr-TR" dirty="0">
                <a:latin typeface="Consolas"/>
                <a:cs typeface="Calibri" panose="020F0502020204030204"/>
              </a:rPr>
              <a:t> = "Öğretmen")]</a:t>
            </a:r>
            <a:endParaRPr lang="tr-TR" dirty="0"/>
          </a:p>
          <a:p>
            <a:pPr>
              <a:buNone/>
            </a:pPr>
            <a:endParaRPr lang="tr-TR" dirty="0">
              <a:latin typeface="Consolas"/>
              <a:ea typeface="+mn-lt"/>
              <a:cs typeface="+mn-lt"/>
            </a:endParaRPr>
          </a:p>
          <a:p>
            <a:pPr>
              <a:buNone/>
            </a:pPr>
            <a:r>
              <a:rPr lang="tr-TR" dirty="0">
                <a:ea typeface="+mn-lt"/>
                <a:cs typeface="+mn-lt"/>
              </a:rPr>
              <a:t> Kimlik Doğrulamasına sahip ve Rol Bazlı bir üyelik sistemi oluşturduk, hazır Identity yapısını istediğimiz şekilde düzenleriz.</a:t>
            </a:r>
            <a:endParaRPr lang="tr-TR" dirty="0"/>
          </a:p>
          <a:p>
            <a:pPr>
              <a:buNone/>
            </a:pPr>
            <a:endParaRPr lang="tr-TR" dirty="0">
              <a:cs typeface="Calibri" panose="020F0502020204030204"/>
            </a:endParaRPr>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8F932326-B3F6-3AA0-B963-2E6542E2B409}"/>
              </a:ext>
            </a:extLst>
          </p:cNvPr>
          <p:cNvPicPr>
            <a:picLocks noChangeAspect="1"/>
          </p:cNvPicPr>
          <p:nvPr/>
        </p:nvPicPr>
        <p:blipFill>
          <a:blip r:embed="rId2"/>
          <a:stretch>
            <a:fillRect/>
          </a:stretch>
        </p:blipFill>
        <p:spPr>
          <a:xfrm>
            <a:off x="418495" y="3120874"/>
            <a:ext cx="10738152" cy="1946728"/>
          </a:xfrm>
          <a:prstGeom prst="rect">
            <a:avLst/>
          </a:prstGeom>
        </p:spPr>
      </p:pic>
    </p:spTree>
    <p:extLst>
      <p:ext uri="{BB962C8B-B14F-4D97-AF65-F5344CB8AC3E}">
        <p14:creationId xmlns:p14="http://schemas.microsoft.com/office/powerpoint/2010/main" val="316801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2051694" cy="6625242"/>
          </a:xfrm>
        </p:spPr>
        <p:txBody>
          <a:bodyPr vert="horz" lIns="91440" tIns="45720" rIns="91440" bIns="45720" rtlCol="0" anchor="t">
            <a:normAutofit fontScale="92500" lnSpcReduction="20000"/>
          </a:bodyPr>
          <a:lstStyle/>
          <a:p>
            <a:pPr>
              <a:buNone/>
            </a:pPr>
            <a:r>
              <a:rPr lang="tr-TR" b="1" dirty="0"/>
              <a:t>Temel Kavramlar</a:t>
            </a:r>
          </a:p>
          <a:p>
            <a:pPr>
              <a:buNone/>
            </a:pPr>
            <a:r>
              <a:rPr lang="tr-TR" dirty="0">
                <a:ea typeface="+mn-lt"/>
                <a:cs typeface="+mn-lt"/>
              </a:rPr>
              <a:t>Bizler tüm içeriklerimizde ilgili yapıları kuramsal olarak temellendirmeyi ve kavramsal olarak terminolojiyi destekler nitelikte ilerlemeyi tercih ediyoruz. </a:t>
            </a:r>
            <a:endParaRPr lang="tr-TR" dirty="0"/>
          </a:p>
          <a:p>
            <a:pPr>
              <a:buNone/>
            </a:pPr>
            <a:r>
              <a:rPr lang="tr-TR" dirty="0" err="1">
                <a:ea typeface="+mn-lt"/>
                <a:cs typeface="+mn-lt"/>
              </a:rPr>
              <a:t>Herşeyden</a:t>
            </a:r>
            <a:r>
              <a:rPr lang="tr-TR" dirty="0">
                <a:ea typeface="+mn-lt"/>
                <a:cs typeface="+mn-lt"/>
              </a:rPr>
              <a:t> önce üyelik sistemi</a:t>
            </a:r>
            <a:r>
              <a:rPr lang="tr-TR" b="1" dirty="0">
                <a:ea typeface="+mn-lt"/>
                <a:cs typeface="+mn-lt"/>
              </a:rPr>
              <a:t>(Asp.NET </a:t>
            </a:r>
            <a:r>
              <a:rPr lang="tr-TR" b="1" dirty="0" err="1">
                <a:ea typeface="+mn-lt"/>
                <a:cs typeface="+mn-lt"/>
              </a:rPr>
              <a:t>Core</a:t>
            </a:r>
            <a:r>
              <a:rPr lang="tr-TR" b="1" dirty="0">
                <a:ea typeface="+mn-lt"/>
                <a:cs typeface="+mn-lt"/>
              </a:rPr>
              <a:t> Identity)</a:t>
            </a:r>
            <a:r>
              <a:rPr lang="tr-TR" dirty="0">
                <a:ea typeface="+mn-lt"/>
                <a:cs typeface="+mn-lt"/>
              </a:rPr>
              <a:t> deyince şu dört kavramın izahını yapabilmek gerekmektedir;</a:t>
            </a:r>
            <a:endParaRPr lang="tr-TR" dirty="0"/>
          </a:p>
          <a:p>
            <a:pPr marL="285750" indent="-285750">
              <a:buFont typeface="Arial"/>
              <a:buChar char="•"/>
            </a:pPr>
            <a:r>
              <a:rPr lang="tr-TR" b="1" dirty="0" err="1">
                <a:ea typeface="+mn-lt"/>
                <a:cs typeface="+mn-lt"/>
              </a:rPr>
              <a:t>Authentication</a:t>
            </a:r>
            <a:r>
              <a:rPr lang="tr-TR" b="1" dirty="0">
                <a:ea typeface="+mn-lt"/>
                <a:cs typeface="+mn-lt"/>
              </a:rPr>
              <a:t/>
            </a:r>
            <a:br>
              <a:rPr lang="tr-TR" b="1" dirty="0">
                <a:ea typeface="+mn-lt"/>
                <a:cs typeface="+mn-lt"/>
              </a:rPr>
            </a:br>
            <a:r>
              <a:rPr lang="tr-TR" dirty="0">
                <a:ea typeface="+mn-lt"/>
                <a:cs typeface="+mn-lt"/>
              </a:rPr>
              <a:t>Kullanıcının sistem tarafında tanımlanan kişi olup olmadığının doğrulanmasıdır. Bir başka deyişle kimlik doğrulamasıdır.</a:t>
            </a:r>
            <a:endParaRPr lang="tr-TR" dirty="0"/>
          </a:p>
          <a:p>
            <a:pPr marL="285750" indent="-285750">
              <a:buFont typeface="Arial"/>
              <a:buChar char="•"/>
            </a:pPr>
            <a:r>
              <a:rPr lang="tr-TR" b="1" dirty="0" err="1">
                <a:ea typeface="+mn-lt"/>
                <a:cs typeface="+mn-lt"/>
              </a:rPr>
              <a:t>Authorization</a:t>
            </a:r>
            <a:r>
              <a:rPr lang="tr-TR" b="1" dirty="0">
                <a:ea typeface="+mn-lt"/>
                <a:cs typeface="+mn-lt"/>
              </a:rPr>
              <a:t/>
            </a:r>
            <a:br>
              <a:rPr lang="tr-TR" b="1" dirty="0">
                <a:ea typeface="+mn-lt"/>
                <a:cs typeface="+mn-lt"/>
              </a:rPr>
            </a:br>
            <a:r>
              <a:rPr lang="tr-TR" dirty="0">
                <a:ea typeface="+mn-lt"/>
                <a:cs typeface="+mn-lt"/>
              </a:rPr>
              <a:t>Sistemde doğrulanan kullanıcının hangi sınırlara sahip olduğunun belirlenmesidir. </a:t>
            </a:r>
            <a:r>
              <a:rPr lang="tr-TR" dirty="0" err="1">
                <a:ea typeface="+mn-lt"/>
                <a:cs typeface="+mn-lt"/>
              </a:rPr>
              <a:t>Bunada</a:t>
            </a:r>
            <a:r>
              <a:rPr lang="tr-TR" dirty="0">
                <a:ea typeface="+mn-lt"/>
                <a:cs typeface="+mn-lt"/>
              </a:rPr>
              <a:t> da kimlik yetkilendirmesi diyebiliriz.</a:t>
            </a:r>
            <a:endParaRPr lang="tr-TR" dirty="0"/>
          </a:p>
          <a:p>
            <a:pPr marL="0" indent="0">
              <a:buFont typeface="Arial"/>
              <a:buChar char="•"/>
            </a:pPr>
            <a:r>
              <a:rPr lang="tr-TR" b="1" dirty="0" err="1">
                <a:ea typeface="+mn-lt"/>
                <a:cs typeface="+mn-lt"/>
              </a:rPr>
              <a:t>Claims</a:t>
            </a:r>
            <a:r>
              <a:rPr lang="tr-TR" b="1" dirty="0">
                <a:ea typeface="+mn-lt"/>
                <a:cs typeface="+mn-lt"/>
              </a:rPr>
              <a:t/>
            </a:r>
            <a:br>
              <a:rPr lang="tr-TR" b="1" dirty="0">
                <a:ea typeface="+mn-lt"/>
                <a:cs typeface="+mn-lt"/>
              </a:rPr>
            </a:br>
            <a:r>
              <a:rPr lang="tr-TR" dirty="0">
                <a:ea typeface="+mn-lt"/>
                <a:cs typeface="+mn-lt"/>
              </a:rPr>
              <a:t>    Doğrulanmış kullanıcıya açılmış oturum üzerinde kullanıcı kendisine has bilgileri                  </a:t>
            </a:r>
            <a:r>
              <a:rPr lang="tr-TR" dirty="0" err="1">
                <a:ea typeface="+mn-lt"/>
                <a:cs typeface="+mn-lt"/>
              </a:rPr>
              <a:t>Claims</a:t>
            </a:r>
            <a:r>
              <a:rPr lang="tr-TR" dirty="0">
                <a:ea typeface="+mn-lt"/>
                <a:cs typeface="+mn-lt"/>
              </a:rPr>
              <a:t> yapısı aracılığıyla tutabilmektedir. Örneğin; kullanıcı adı ve şifre ile </a:t>
            </a:r>
          </a:p>
          <a:p>
            <a:pPr marL="0" indent="0">
              <a:buNone/>
            </a:pPr>
            <a:r>
              <a:rPr lang="tr-TR" dirty="0">
                <a:ea typeface="+mn-lt"/>
                <a:cs typeface="+mn-lt"/>
              </a:rPr>
              <a:t>   doğrulanmış kullanıcının köpeğinin adını </a:t>
            </a:r>
            <a:r>
              <a:rPr lang="tr-TR" dirty="0" err="1">
                <a:ea typeface="+mn-lt"/>
                <a:cs typeface="+mn-lt"/>
              </a:rPr>
              <a:t>claim</a:t>
            </a:r>
            <a:r>
              <a:rPr lang="tr-TR" dirty="0">
                <a:ea typeface="+mn-lt"/>
                <a:cs typeface="+mn-lt"/>
              </a:rPr>
              <a:t> ile o oturumda taşıyabilmekteyiz.</a:t>
            </a:r>
            <a:endParaRPr lang="tr-TR" dirty="0">
              <a:cs typeface="Calibri" panose="020F0502020204030204"/>
            </a:endParaRPr>
          </a:p>
          <a:p>
            <a:pPr>
              <a:buFont typeface="Arial"/>
              <a:buChar char="•"/>
            </a:pPr>
            <a:r>
              <a:rPr lang="tr-TR" b="1" dirty="0">
                <a:ea typeface="+mn-lt"/>
                <a:cs typeface="+mn-lt"/>
              </a:rPr>
              <a:t>Third </a:t>
            </a:r>
            <a:r>
              <a:rPr lang="tr-TR" b="1" dirty="0" err="1">
                <a:ea typeface="+mn-lt"/>
                <a:cs typeface="+mn-lt"/>
              </a:rPr>
              <a:t>Party</a:t>
            </a:r>
            <a:r>
              <a:rPr lang="tr-TR" b="1" dirty="0">
                <a:ea typeface="+mn-lt"/>
                <a:cs typeface="+mn-lt"/>
              </a:rPr>
              <a:t> </a:t>
            </a:r>
            <a:r>
              <a:rPr lang="tr-TR" b="1" dirty="0" err="1">
                <a:ea typeface="+mn-lt"/>
                <a:cs typeface="+mn-lt"/>
              </a:rPr>
              <a:t>Authentication</a:t>
            </a:r>
            <a:r>
              <a:rPr lang="tr-TR" b="1" dirty="0">
                <a:ea typeface="+mn-lt"/>
                <a:cs typeface="+mn-lt"/>
              </a:rPr>
              <a:t/>
            </a:r>
            <a:br>
              <a:rPr lang="tr-TR" b="1" dirty="0">
                <a:ea typeface="+mn-lt"/>
                <a:cs typeface="+mn-lt"/>
              </a:rPr>
            </a:br>
            <a:r>
              <a:rPr lang="tr-TR" dirty="0">
                <a:ea typeface="+mn-lt"/>
                <a:cs typeface="+mn-lt"/>
              </a:rPr>
              <a:t>Üçüncü taraf kimlik doğrulamadır. Facebook, Google, Twitter vs. gibi doğal ve organik yollarla kişilerin tanımlandığı ve insanlığa mal olmuş hali hazırda kullanılan sistemler üzerinden gerçekleştirilen kimlik doğrulamasıdır.</a:t>
            </a:r>
            <a:endParaRPr lang="tr-TR" dirty="0"/>
          </a:p>
          <a:p>
            <a:pPr marL="285750" indent="-285750">
              <a:buFont typeface="Arial"/>
              <a:buChar char="•"/>
            </a:pPr>
            <a:endParaRPr lang="tr-TR" b="1" dirty="0">
              <a:cs typeface="Calibri" panose="020F0502020204030204"/>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34519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sz="2400" dirty="0">
                <a:ea typeface="+mn-lt"/>
                <a:cs typeface="+mn-lt"/>
              </a:rPr>
              <a:t>Bir Asp.NET </a:t>
            </a:r>
            <a:r>
              <a:rPr lang="tr-TR" sz="2400" dirty="0" err="1">
                <a:ea typeface="+mn-lt"/>
                <a:cs typeface="+mn-lt"/>
              </a:rPr>
              <a:t>Core</a:t>
            </a:r>
            <a:r>
              <a:rPr lang="tr-TR" sz="2400" dirty="0">
                <a:ea typeface="+mn-lt"/>
                <a:cs typeface="+mn-lt"/>
              </a:rPr>
              <a:t> uygulamasında </a:t>
            </a:r>
            <a:r>
              <a:rPr lang="tr-TR" sz="2400" b="1" dirty="0">
                <a:ea typeface="+mn-lt"/>
                <a:cs typeface="+mn-lt"/>
              </a:rPr>
              <a:t>Identity </a:t>
            </a:r>
            <a:r>
              <a:rPr lang="tr-TR" sz="2400" dirty="0">
                <a:ea typeface="+mn-lt"/>
                <a:cs typeface="+mn-lt"/>
              </a:rPr>
              <a:t>üyelik sisteminin kullanılabilmesi için </a:t>
            </a:r>
            <a:r>
              <a:rPr lang="tr-TR" sz="2400" b="1" dirty="0" err="1">
                <a:ea typeface="+mn-lt"/>
                <a:cs typeface="+mn-lt"/>
              </a:rPr>
              <a:t>Microsoft.AspNetCore.Identity</a:t>
            </a:r>
            <a:r>
              <a:rPr lang="tr-TR" sz="2400" dirty="0">
                <a:ea typeface="+mn-lt"/>
                <a:cs typeface="+mn-lt"/>
              </a:rPr>
              <a:t> kütüphanesinin ilgili projeye entegre edilmiş olması yeterlidir.</a:t>
            </a:r>
          </a:p>
          <a:p>
            <a:pPr>
              <a:buNone/>
            </a:pPr>
            <a:r>
              <a:rPr lang="tr-TR" sz="2400" dirty="0">
                <a:ea typeface="+mn-lt"/>
                <a:cs typeface="+mn-lt"/>
              </a:rPr>
              <a:t>Visual </a:t>
            </a:r>
            <a:r>
              <a:rPr lang="tr-TR" sz="2400" dirty="0" err="1">
                <a:ea typeface="+mn-lt"/>
                <a:cs typeface="+mn-lt"/>
              </a:rPr>
              <a:t>Studio</a:t>
            </a:r>
            <a:r>
              <a:rPr lang="tr-TR" sz="2400" dirty="0">
                <a:ea typeface="+mn-lt"/>
                <a:cs typeface="+mn-lt"/>
              </a:rPr>
              <a:t> üzerinde “</a:t>
            </a:r>
            <a:r>
              <a:rPr lang="tr-TR" sz="2400" b="1" dirty="0" err="1">
                <a:ea typeface="+mn-lt"/>
                <a:cs typeface="+mn-lt"/>
              </a:rPr>
              <a:t>Create</a:t>
            </a:r>
            <a:r>
              <a:rPr lang="tr-TR" sz="2400" b="1" dirty="0">
                <a:ea typeface="+mn-lt"/>
                <a:cs typeface="+mn-lt"/>
              </a:rPr>
              <a:t> a </a:t>
            </a:r>
            <a:r>
              <a:rPr lang="tr-TR" sz="2400" b="1" dirty="0" err="1">
                <a:ea typeface="+mn-lt"/>
                <a:cs typeface="+mn-lt"/>
              </a:rPr>
              <a:t>new</a:t>
            </a:r>
            <a:r>
              <a:rPr lang="tr-TR" sz="2400" b="1" dirty="0">
                <a:ea typeface="+mn-lt"/>
                <a:cs typeface="+mn-lt"/>
              </a:rPr>
              <a:t> </a:t>
            </a:r>
            <a:r>
              <a:rPr lang="tr-TR" sz="2400" b="1" dirty="0" err="1">
                <a:ea typeface="+mn-lt"/>
                <a:cs typeface="+mn-lt"/>
              </a:rPr>
              <a:t>project</a:t>
            </a:r>
            <a:r>
              <a:rPr lang="tr-TR" sz="2400" b="1" dirty="0">
                <a:ea typeface="+mn-lt"/>
                <a:cs typeface="+mn-lt"/>
              </a:rPr>
              <a:t>/Yeni proje oluştur</a:t>
            </a:r>
            <a:r>
              <a:rPr lang="tr-TR" sz="2400" dirty="0">
                <a:ea typeface="+mn-lt"/>
                <a:cs typeface="+mn-lt"/>
              </a:rPr>
              <a:t>” seçeneğini seçelim ve gelen proje türleri arasında “</a:t>
            </a:r>
            <a:r>
              <a:rPr lang="tr-TR" sz="2400" b="1" dirty="0">
                <a:ea typeface="+mn-lt"/>
                <a:cs typeface="+mn-lt"/>
              </a:rPr>
              <a:t>ASP.NET </a:t>
            </a:r>
            <a:r>
              <a:rPr lang="tr-TR" sz="2400" b="1" dirty="0" err="1">
                <a:ea typeface="+mn-lt"/>
                <a:cs typeface="+mn-lt"/>
              </a:rPr>
              <a:t>Core</a:t>
            </a:r>
            <a:r>
              <a:rPr lang="tr-TR" sz="2400" b="1" dirty="0">
                <a:ea typeface="+mn-lt"/>
                <a:cs typeface="+mn-lt"/>
              </a:rPr>
              <a:t> Web Application (C#)</a:t>
            </a:r>
            <a:r>
              <a:rPr lang="tr-TR" sz="2400" dirty="0">
                <a:ea typeface="+mn-lt"/>
                <a:cs typeface="+mn-lt"/>
              </a:rPr>
              <a:t>” türünü seçerek devam edelim.</a:t>
            </a:r>
          </a:p>
          <a:p>
            <a:pPr>
              <a:buNone/>
            </a:pPr>
            <a:r>
              <a:rPr lang="tr-TR" sz="2400" dirty="0">
                <a:ea typeface="+mn-lt"/>
                <a:cs typeface="+mn-lt"/>
              </a:rPr>
              <a:t>Gelen ekranda proje adını girdikten ve devam ettikten sonra karşımıza aşağıdaki ekran gelecek. Aşağıdaki ekranda “</a:t>
            </a:r>
            <a:r>
              <a:rPr lang="tr-TR" sz="2400" b="1" dirty="0">
                <a:ea typeface="+mn-lt"/>
                <a:cs typeface="+mn-lt"/>
              </a:rPr>
              <a:t>No </a:t>
            </a:r>
            <a:r>
              <a:rPr lang="tr-TR" sz="2400" b="1" dirty="0" err="1">
                <a:ea typeface="+mn-lt"/>
                <a:cs typeface="+mn-lt"/>
              </a:rPr>
              <a:t>Authentication</a:t>
            </a:r>
            <a:r>
              <a:rPr lang="tr-TR" sz="2400" dirty="0">
                <a:ea typeface="+mn-lt"/>
                <a:cs typeface="+mn-lt"/>
              </a:rPr>
              <a:t>” seçeneği değiştirerek “</a:t>
            </a:r>
            <a:r>
              <a:rPr lang="tr-TR" sz="2400" b="1" dirty="0" err="1">
                <a:ea typeface="+mn-lt"/>
                <a:cs typeface="+mn-lt"/>
              </a:rPr>
              <a:t>Individual</a:t>
            </a:r>
            <a:r>
              <a:rPr lang="tr-TR" sz="2400" b="1" dirty="0">
                <a:ea typeface="+mn-lt"/>
                <a:cs typeface="+mn-lt"/>
              </a:rPr>
              <a:t> User </a:t>
            </a:r>
            <a:r>
              <a:rPr lang="tr-TR" sz="2400" b="1" dirty="0" err="1">
                <a:ea typeface="+mn-lt"/>
                <a:cs typeface="+mn-lt"/>
              </a:rPr>
              <a:t>Accounts</a:t>
            </a:r>
            <a:r>
              <a:rPr lang="tr-TR" sz="2400" dirty="0">
                <a:ea typeface="+mn-lt"/>
                <a:cs typeface="+mn-lt"/>
              </a:rPr>
              <a:t>” seçeneğini seçiyoruz ve projemizi oluşturuyoruz.</a:t>
            </a:r>
          </a:p>
          <a:p>
            <a:pPr marL="0" indent="0">
              <a:buNone/>
            </a:pPr>
            <a:endParaRPr lang="tr-TR" dirty="0">
              <a:ea typeface="+mn-lt"/>
              <a:cs typeface="+mn-lt"/>
            </a:endParaRPr>
          </a:p>
        </p:txBody>
      </p:sp>
      <p:pic>
        <p:nvPicPr>
          <p:cNvPr id="2" name="Resim 3">
            <a:extLst>
              <a:ext uri="{FF2B5EF4-FFF2-40B4-BE49-F238E27FC236}">
                <a16:creationId xmlns:a16="http://schemas.microsoft.com/office/drawing/2014/main" xmlns="" id="{95A459F6-9430-BE5D-D65B-F329F1D3F030}"/>
              </a:ext>
            </a:extLst>
          </p:cNvPr>
          <p:cNvPicPr>
            <a:picLocks noChangeAspect="1"/>
          </p:cNvPicPr>
          <p:nvPr/>
        </p:nvPicPr>
        <p:blipFill>
          <a:blip r:embed="rId2"/>
          <a:stretch>
            <a:fillRect/>
          </a:stretch>
        </p:blipFill>
        <p:spPr>
          <a:xfrm>
            <a:off x="370114" y="3090424"/>
            <a:ext cx="9347199" cy="3555818"/>
          </a:xfrm>
          <a:prstGeom prst="rect">
            <a:avLst/>
          </a:prstGeom>
        </p:spPr>
      </p:pic>
    </p:spTree>
    <p:extLst>
      <p:ext uri="{BB962C8B-B14F-4D97-AF65-F5344CB8AC3E}">
        <p14:creationId xmlns:p14="http://schemas.microsoft.com/office/powerpoint/2010/main" val="292637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a:ea typeface="+mn-lt"/>
                <a:cs typeface="+mn-lt"/>
              </a:rPr>
              <a:t>Bu seçenekle birlikte </a:t>
            </a:r>
            <a:r>
              <a:rPr lang="tr-TR" b="1" dirty="0">
                <a:ea typeface="+mn-lt"/>
                <a:cs typeface="+mn-lt"/>
              </a:rPr>
              <a:t>Identity </a:t>
            </a:r>
            <a:r>
              <a:rPr lang="tr-TR" dirty="0">
                <a:ea typeface="+mn-lt"/>
                <a:cs typeface="+mn-lt"/>
              </a:rPr>
              <a:t>yapısı ve bir takım ek ayarlar projemize otomatik olarak eklenecektir. Gelin bu bir takım ayarları ve projemize hazır olarak gelen yapıları inceleyelim.</a:t>
            </a:r>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2168A235-51E7-2E41-25CF-79B609FE7F87}"/>
              </a:ext>
            </a:extLst>
          </p:cNvPr>
          <p:cNvPicPr>
            <a:picLocks noChangeAspect="1"/>
          </p:cNvPicPr>
          <p:nvPr/>
        </p:nvPicPr>
        <p:blipFill>
          <a:blip r:embed="rId2"/>
          <a:stretch>
            <a:fillRect/>
          </a:stretch>
        </p:blipFill>
        <p:spPr>
          <a:xfrm>
            <a:off x="224971" y="1434172"/>
            <a:ext cx="7460342" cy="5344322"/>
          </a:xfrm>
          <a:prstGeom prst="rect">
            <a:avLst/>
          </a:prstGeom>
        </p:spPr>
      </p:pic>
    </p:spTree>
    <p:extLst>
      <p:ext uri="{BB962C8B-B14F-4D97-AF65-F5344CB8AC3E}">
        <p14:creationId xmlns:p14="http://schemas.microsoft.com/office/powerpoint/2010/main" val="75879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b="1" dirty="0"/>
              <a:t>Neler farklı?</a:t>
            </a:r>
            <a:endParaRPr lang="tr-TR" dirty="0"/>
          </a:p>
          <a:p>
            <a:pPr>
              <a:buNone/>
            </a:pPr>
            <a:r>
              <a:rPr lang="tr-TR" dirty="0">
                <a:ea typeface="+mn-lt"/>
                <a:cs typeface="+mn-lt"/>
              </a:rPr>
              <a:t>Gördüğünüz gibi </a:t>
            </a:r>
            <a:r>
              <a:rPr lang="tr-TR" b="1" dirty="0">
                <a:ea typeface="+mn-lt"/>
                <a:cs typeface="+mn-lt"/>
              </a:rPr>
              <a:t>Identity </a:t>
            </a:r>
            <a:r>
              <a:rPr lang="tr-TR" dirty="0">
                <a:ea typeface="+mn-lt"/>
                <a:cs typeface="+mn-lt"/>
              </a:rPr>
              <a:t>yapılarının ve sayfalarının tutulacağı Identity alanı </a:t>
            </a:r>
            <a:r>
              <a:rPr lang="tr-TR" b="1" dirty="0" err="1">
                <a:ea typeface="+mn-lt"/>
                <a:cs typeface="+mn-lt"/>
              </a:rPr>
              <a:t>Areas</a:t>
            </a:r>
            <a:r>
              <a:rPr lang="tr-TR" b="1" dirty="0">
                <a:ea typeface="+mn-lt"/>
                <a:cs typeface="+mn-lt"/>
              </a:rPr>
              <a:t> </a:t>
            </a:r>
            <a:r>
              <a:rPr lang="tr-TR" dirty="0">
                <a:ea typeface="+mn-lt"/>
                <a:cs typeface="+mn-lt"/>
              </a:rPr>
              <a:t>klasörü altında oluşturulmuş. Bunun yanında </a:t>
            </a:r>
            <a:r>
              <a:rPr lang="tr-TR" b="1" dirty="0">
                <a:ea typeface="+mn-lt"/>
                <a:cs typeface="+mn-lt"/>
              </a:rPr>
              <a:t>Data </a:t>
            </a:r>
            <a:r>
              <a:rPr lang="tr-TR" dirty="0">
                <a:ea typeface="+mn-lt"/>
                <a:cs typeface="+mn-lt"/>
              </a:rPr>
              <a:t>içerisinde hazır bir </a:t>
            </a:r>
            <a:r>
              <a:rPr lang="tr-TR" b="1" dirty="0" err="1">
                <a:ea typeface="+mn-lt"/>
                <a:cs typeface="+mn-lt"/>
              </a:rPr>
              <a:t>DbContext</a:t>
            </a:r>
            <a:r>
              <a:rPr lang="tr-TR" b="1" dirty="0">
                <a:ea typeface="+mn-lt"/>
                <a:cs typeface="+mn-lt"/>
              </a:rPr>
              <a:t> </a:t>
            </a:r>
            <a:r>
              <a:rPr lang="tr-TR" dirty="0">
                <a:ea typeface="+mn-lt"/>
                <a:cs typeface="+mn-lt"/>
              </a:rPr>
              <a:t>ve </a:t>
            </a:r>
            <a:r>
              <a:rPr lang="tr-TR" b="1" dirty="0">
                <a:ea typeface="+mn-lt"/>
                <a:cs typeface="+mn-lt"/>
              </a:rPr>
              <a:t>Migration </a:t>
            </a:r>
            <a:r>
              <a:rPr lang="tr-TR" dirty="0">
                <a:ea typeface="+mn-lt"/>
                <a:cs typeface="+mn-lt"/>
              </a:rPr>
              <a:t>oluşturulduğunu da görüyoruz. Bu </a:t>
            </a:r>
            <a:r>
              <a:rPr lang="tr-TR" dirty="0" err="1">
                <a:ea typeface="+mn-lt"/>
                <a:cs typeface="+mn-lt"/>
              </a:rPr>
              <a:t>context</a:t>
            </a:r>
            <a:r>
              <a:rPr lang="tr-TR" dirty="0">
                <a:ea typeface="+mn-lt"/>
                <a:cs typeface="+mn-lt"/>
              </a:rPr>
              <a:t> alışa geldiğimiz </a:t>
            </a:r>
            <a:r>
              <a:rPr lang="tr-TR" b="1" dirty="0" err="1">
                <a:ea typeface="+mn-lt"/>
                <a:cs typeface="+mn-lt"/>
              </a:rPr>
              <a:t>DbContext</a:t>
            </a:r>
            <a:r>
              <a:rPr lang="tr-TR" b="1" dirty="0">
                <a:ea typeface="+mn-lt"/>
                <a:cs typeface="+mn-lt"/>
              </a:rPr>
              <a:t> </a:t>
            </a:r>
            <a:r>
              <a:rPr lang="tr-TR" dirty="0">
                <a:ea typeface="+mn-lt"/>
                <a:cs typeface="+mn-lt"/>
              </a:rPr>
              <a:t>sınıfından değil, </a:t>
            </a:r>
            <a:r>
              <a:rPr lang="tr-TR" b="1" dirty="0" err="1">
                <a:ea typeface="+mn-lt"/>
                <a:cs typeface="+mn-lt"/>
              </a:rPr>
              <a:t>IdentityDbContext</a:t>
            </a:r>
            <a:r>
              <a:rPr lang="tr-TR" b="1" dirty="0">
                <a:ea typeface="+mn-lt"/>
                <a:cs typeface="+mn-lt"/>
              </a:rPr>
              <a:t> </a:t>
            </a:r>
            <a:r>
              <a:rPr lang="tr-TR" dirty="0">
                <a:ea typeface="+mn-lt"/>
                <a:cs typeface="+mn-lt"/>
              </a:rPr>
              <a:t>sınıfından türetilmiştir. Bunun sebebi Identity içerisindeki yapıların ve tabloların normal </a:t>
            </a:r>
            <a:r>
              <a:rPr lang="tr-TR" b="1" dirty="0" err="1">
                <a:ea typeface="+mn-lt"/>
                <a:cs typeface="+mn-lt"/>
              </a:rPr>
              <a:t>DbContext</a:t>
            </a:r>
            <a:r>
              <a:rPr lang="tr-TR" b="1" dirty="0">
                <a:ea typeface="+mn-lt"/>
                <a:cs typeface="+mn-lt"/>
              </a:rPr>
              <a:t> </a:t>
            </a:r>
            <a:r>
              <a:rPr lang="tr-TR" dirty="0">
                <a:ea typeface="+mn-lt"/>
                <a:cs typeface="+mn-lt"/>
              </a:rPr>
              <a:t>sınıfından farklı olması ve içerisinde bulunmamasıdır. </a:t>
            </a:r>
            <a:r>
              <a:rPr lang="tr-TR" b="1" dirty="0">
                <a:ea typeface="+mn-lt"/>
                <a:cs typeface="+mn-lt"/>
              </a:rPr>
              <a:t>Migration </a:t>
            </a:r>
            <a:r>
              <a:rPr lang="tr-TR" dirty="0">
                <a:ea typeface="+mn-lt"/>
                <a:cs typeface="+mn-lt"/>
              </a:rPr>
              <a:t>işlemini </a:t>
            </a:r>
            <a:r>
              <a:rPr lang="tr-TR" dirty="0" err="1">
                <a:ea typeface="+mn-lt"/>
                <a:cs typeface="+mn-lt"/>
              </a:rPr>
              <a:t>veritabanına</a:t>
            </a:r>
            <a:r>
              <a:rPr lang="tr-TR" dirty="0">
                <a:ea typeface="+mn-lt"/>
                <a:cs typeface="+mn-lt"/>
              </a:rPr>
              <a:t> yansıttığımızda farkı daha iyi anlayacağız.</a:t>
            </a:r>
            <a:endParaRPr lang="tr-TR" dirty="0"/>
          </a:p>
          <a:p>
            <a:pPr>
              <a:buNone/>
            </a:pPr>
            <a:r>
              <a:rPr lang="tr-TR" dirty="0">
                <a:ea typeface="+mn-lt"/>
                <a:cs typeface="+mn-lt"/>
              </a:rPr>
              <a:t>Aşağıda gördüğünüz gibi </a:t>
            </a:r>
            <a:r>
              <a:rPr lang="tr-TR" b="1" dirty="0" err="1">
                <a:ea typeface="+mn-lt"/>
                <a:cs typeface="+mn-lt"/>
              </a:rPr>
              <a:t>appsettings.json</a:t>
            </a:r>
            <a:r>
              <a:rPr lang="tr-TR" dirty="0">
                <a:ea typeface="+mn-lt"/>
                <a:cs typeface="+mn-lt"/>
              </a:rPr>
              <a:t> içerisinde otomatik olarak bir </a:t>
            </a:r>
            <a:r>
              <a:rPr lang="tr-TR" dirty="0" err="1">
                <a:ea typeface="+mn-lt"/>
                <a:cs typeface="+mn-lt"/>
              </a:rPr>
              <a:t>connection</a:t>
            </a:r>
            <a:r>
              <a:rPr lang="tr-TR" dirty="0">
                <a:ea typeface="+mn-lt"/>
                <a:cs typeface="+mn-lt"/>
              </a:rPr>
              <a:t> </a:t>
            </a:r>
            <a:r>
              <a:rPr lang="tr-TR" dirty="0" err="1">
                <a:ea typeface="+mn-lt"/>
                <a:cs typeface="+mn-lt"/>
              </a:rPr>
              <a:t>string</a:t>
            </a:r>
            <a:r>
              <a:rPr lang="tr-TR" dirty="0">
                <a:ea typeface="+mn-lt"/>
                <a:cs typeface="+mn-lt"/>
              </a:rPr>
              <a:t> oluşturulmuş.</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5243B3B3-7F74-32C4-34C5-3BA48FFFDAA7}"/>
              </a:ext>
            </a:extLst>
          </p:cNvPr>
          <p:cNvPicPr>
            <a:picLocks noChangeAspect="1"/>
          </p:cNvPicPr>
          <p:nvPr/>
        </p:nvPicPr>
        <p:blipFill>
          <a:blip r:embed="rId2"/>
          <a:stretch>
            <a:fillRect/>
          </a:stretch>
        </p:blipFill>
        <p:spPr>
          <a:xfrm>
            <a:off x="309638" y="4660295"/>
            <a:ext cx="8367485" cy="1879600"/>
          </a:xfrm>
          <a:prstGeom prst="rect">
            <a:avLst/>
          </a:prstGeom>
        </p:spPr>
      </p:pic>
    </p:spTree>
    <p:extLst>
      <p:ext uri="{BB962C8B-B14F-4D97-AF65-F5344CB8AC3E}">
        <p14:creationId xmlns:p14="http://schemas.microsoft.com/office/powerpoint/2010/main" val="62177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a:buNone/>
            </a:pPr>
            <a:r>
              <a:rPr lang="tr-TR" dirty="0">
                <a:ea typeface="+mn-lt"/>
                <a:cs typeface="+mn-lt"/>
              </a:rPr>
              <a:t>Ayrıca aşağıda </a:t>
            </a:r>
            <a:r>
              <a:rPr lang="tr-TR" b="1" dirty="0" err="1">
                <a:ea typeface="+mn-lt"/>
                <a:cs typeface="+mn-lt"/>
              </a:rPr>
              <a:t>Program.cs</a:t>
            </a:r>
            <a:r>
              <a:rPr lang="tr-TR" b="1" dirty="0">
                <a:ea typeface="+mn-lt"/>
                <a:cs typeface="+mn-lt"/>
              </a:rPr>
              <a:t> </a:t>
            </a:r>
            <a:r>
              <a:rPr lang="tr-TR" dirty="0">
                <a:ea typeface="+mn-lt"/>
                <a:cs typeface="+mn-lt"/>
              </a:rPr>
              <a:t>içerisinde de </a:t>
            </a:r>
            <a:r>
              <a:rPr lang="tr-TR" b="1" dirty="0" err="1">
                <a:ea typeface="+mn-lt"/>
                <a:cs typeface="+mn-lt"/>
              </a:rPr>
              <a:t>SqlServer</a:t>
            </a:r>
            <a:r>
              <a:rPr lang="tr-TR" b="1" dirty="0">
                <a:ea typeface="+mn-lt"/>
                <a:cs typeface="+mn-lt"/>
              </a:rPr>
              <a:t> </a:t>
            </a:r>
            <a:r>
              <a:rPr lang="tr-TR" dirty="0">
                <a:ea typeface="+mn-lt"/>
                <a:cs typeface="+mn-lt"/>
              </a:rPr>
              <a:t>kullanılarak </a:t>
            </a:r>
            <a:r>
              <a:rPr lang="tr-TR" dirty="0" err="1">
                <a:ea typeface="+mn-lt"/>
                <a:cs typeface="+mn-lt"/>
              </a:rPr>
              <a:t>veritabanı</a:t>
            </a:r>
            <a:r>
              <a:rPr lang="tr-TR" dirty="0">
                <a:ea typeface="+mn-lt"/>
                <a:cs typeface="+mn-lt"/>
              </a:rPr>
              <a:t> ayarları </a:t>
            </a:r>
            <a:r>
              <a:rPr lang="tr-TR" b="1" dirty="0" err="1">
                <a:ea typeface="+mn-lt"/>
                <a:cs typeface="+mn-lt"/>
              </a:rPr>
              <a:t>ConfigureServices</a:t>
            </a:r>
            <a:r>
              <a:rPr lang="tr-TR" b="1" dirty="0">
                <a:ea typeface="+mn-lt"/>
                <a:cs typeface="+mn-lt"/>
              </a:rPr>
              <a:t> </a:t>
            </a:r>
            <a:r>
              <a:rPr lang="tr-TR" dirty="0">
                <a:ea typeface="+mn-lt"/>
                <a:cs typeface="+mn-lt"/>
              </a:rPr>
              <a:t>metodu içerisinde tanımlanmış.</a:t>
            </a:r>
            <a:endParaRPr lang="tr-TR" dirty="0"/>
          </a:p>
          <a:p>
            <a:pPr>
              <a:buNone/>
            </a:pPr>
            <a:r>
              <a:rPr lang="tr-TR" dirty="0">
                <a:ea typeface="+mn-lt"/>
                <a:cs typeface="+mn-lt"/>
              </a:rPr>
              <a:t>Aşağısındaki </a:t>
            </a:r>
            <a:r>
              <a:rPr lang="tr-TR" b="1" dirty="0" err="1">
                <a:ea typeface="+mn-lt"/>
                <a:cs typeface="+mn-lt"/>
              </a:rPr>
              <a:t>AddDefaultIdentity</a:t>
            </a:r>
            <a:r>
              <a:rPr lang="tr-TR" b="1" dirty="0">
                <a:ea typeface="+mn-lt"/>
                <a:cs typeface="+mn-lt"/>
              </a:rPr>
              <a:t> </a:t>
            </a:r>
            <a:r>
              <a:rPr lang="tr-TR" dirty="0">
                <a:ea typeface="+mn-lt"/>
                <a:cs typeface="+mn-lt"/>
              </a:rPr>
              <a:t>ise Identity ayarlarını servise kaydettiğimiz fonksiyon olarak otomatik olarak oluşturulmuş ve </a:t>
            </a:r>
            <a:r>
              <a:rPr lang="tr-TR" dirty="0" err="1">
                <a:ea typeface="+mn-lt"/>
                <a:cs typeface="+mn-lt"/>
              </a:rPr>
              <a:t>farkettiyseniz</a:t>
            </a:r>
            <a:r>
              <a:rPr lang="tr-TR" dirty="0">
                <a:ea typeface="+mn-lt"/>
                <a:cs typeface="+mn-lt"/>
              </a:rPr>
              <a:t> </a:t>
            </a:r>
            <a:r>
              <a:rPr lang="tr-TR" dirty="0" err="1">
                <a:ea typeface="+mn-lt"/>
                <a:cs typeface="+mn-lt"/>
              </a:rPr>
              <a:t>IdentityUser</a:t>
            </a:r>
            <a:r>
              <a:rPr lang="tr-TR" dirty="0">
                <a:ea typeface="+mn-lt"/>
                <a:cs typeface="+mn-lt"/>
              </a:rPr>
              <a:t> adlı bir sınıf kullanılmış bu yapı içerisinde. Bu </a:t>
            </a:r>
            <a:r>
              <a:rPr lang="tr-TR" b="1" dirty="0" err="1">
                <a:ea typeface="+mn-lt"/>
                <a:cs typeface="+mn-lt"/>
              </a:rPr>
              <a:t>IdentityUser</a:t>
            </a:r>
            <a:r>
              <a:rPr lang="tr-TR" b="1" dirty="0">
                <a:ea typeface="+mn-lt"/>
                <a:cs typeface="+mn-lt"/>
              </a:rPr>
              <a:t> </a:t>
            </a:r>
            <a:r>
              <a:rPr lang="tr-TR" dirty="0">
                <a:ea typeface="+mn-lt"/>
                <a:cs typeface="+mn-lt"/>
              </a:rPr>
              <a:t>sınıfı Identity yapısı içerisinde kullanıcımızı temsil eden sınıf olarak kaydedilmiş. İçerisindeki özellikleri birazdan göreceğiz, ileride ise burayı kendi sınıflarımızla güncelleyeceğiz.</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C5DEA88F-45A5-3F1E-1231-91110427ECBA}"/>
              </a:ext>
            </a:extLst>
          </p:cNvPr>
          <p:cNvPicPr>
            <a:picLocks noChangeAspect="1"/>
          </p:cNvPicPr>
          <p:nvPr/>
        </p:nvPicPr>
        <p:blipFill>
          <a:blip r:embed="rId2"/>
          <a:stretch>
            <a:fillRect/>
          </a:stretch>
        </p:blipFill>
        <p:spPr>
          <a:xfrm>
            <a:off x="454781" y="3544778"/>
            <a:ext cx="8633580" cy="3034158"/>
          </a:xfrm>
          <a:prstGeom prst="rect">
            <a:avLst/>
          </a:prstGeom>
        </p:spPr>
      </p:pic>
    </p:spTree>
    <p:extLst>
      <p:ext uri="{BB962C8B-B14F-4D97-AF65-F5344CB8AC3E}">
        <p14:creationId xmlns:p14="http://schemas.microsoft.com/office/powerpoint/2010/main" val="27715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CFC8B96-01AA-A8E2-AAFD-D488A9C45EB2}"/>
              </a:ext>
            </a:extLst>
          </p:cNvPr>
          <p:cNvSpPr>
            <a:spLocks noGrp="1"/>
          </p:cNvSpPr>
          <p:nvPr>
            <p:ph idx="1"/>
          </p:nvPr>
        </p:nvSpPr>
        <p:spPr>
          <a:xfrm>
            <a:off x="136677" y="144387"/>
            <a:ext cx="11942837" cy="6625242"/>
          </a:xfrm>
        </p:spPr>
        <p:txBody>
          <a:bodyPr vert="horz" lIns="91440" tIns="45720" rIns="91440" bIns="45720" rtlCol="0" anchor="t">
            <a:normAutofit/>
          </a:bodyPr>
          <a:lstStyle/>
          <a:p>
            <a:pPr marL="0" indent="0">
              <a:buNone/>
            </a:pPr>
            <a:r>
              <a:rPr lang="tr-TR" dirty="0" err="1">
                <a:ea typeface="+mn-lt"/>
                <a:cs typeface="+mn-lt"/>
              </a:rPr>
              <a:t>Gördüğüniz</a:t>
            </a:r>
            <a:r>
              <a:rPr lang="tr-TR" dirty="0">
                <a:ea typeface="+mn-lt"/>
                <a:cs typeface="+mn-lt"/>
              </a:rPr>
              <a:t> gibi projenin iskeleti ve temel taşları otomatik olarak oluşturulmuş, yapmamız gereken ilk iş hali hazırda bulunan </a:t>
            </a:r>
            <a:r>
              <a:rPr lang="tr-TR" b="1" dirty="0" err="1">
                <a:ea typeface="+mn-lt"/>
                <a:cs typeface="+mn-lt"/>
              </a:rPr>
              <a:t>migration</a:t>
            </a:r>
            <a:r>
              <a:rPr lang="tr-TR" b="1" dirty="0">
                <a:ea typeface="+mn-lt"/>
                <a:cs typeface="+mn-lt"/>
              </a:rPr>
              <a:t> </a:t>
            </a:r>
            <a:r>
              <a:rPr lang="tr-TR" dirty="0">
                <a:ea typeface="+mn-lt"/>
                <a:cs typeface="+mn-lt"/>
              </a:rPr>
              <a:t>ve ayarları </a:t>
            </a:r>
            <a:r>
              <a:rPr lang="tr-TR" dirty="0" err="1">
                <a:ea typeface="+mn-lt"/>
                <a:cs typeface="+mn-lt"/>
              </a:rPr>
              <a:t>veritabanına</a:t>
            </a:r>
            <a:r>
              <a:rPr lang="tr-TR" dirty="0">
                <a:ea typeface="+mn-lt"/>
                <a:cs typeface="+mn-lt"/>
              </a:rPr>
              <a:t> yansıtmak.</a:t>
            </a:r>
          </a:p>
          <a:p>
            <a:pPr marL="0" indent="0">
              <a:buNone/>
            </a:pPr>
            <a:endParaRPr lang="tr-TR" dirty="0">
              <a:cs typeface="Calibri" panose="020F0502020204030204"/>
            </a:endParaRP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dirty="0">
                <a:ea typeface="+mn-lt"/>
                <a:cs typeface="+mn-lt"/>
              </a:rPr>
              <a:t>Bu işlemin ardından </a:t>
            </a:r>
            <a:r>
              <a:rPr lang="tr-TR" b="1" dirty="0" err="1">
                <a:ea typeface="+mn-lt"/>
                <a:cs typeface="+mn-lt"/>
              </a:rPr>
              <a:t>migrationlar</a:t>
            </a:r>
            <a:r>
              <a:rPr lang="tr-TR" b="1" dirty="0">
                <a:ea typeface="+mn-lt"/>
                <a:cs typeface="+mn-lt"/>
              </a:rPr>
              <a:t> </a:t>
            </a:r>
            <a:r>
              <a:rPr lang="tr-TR" dirty="0">
                <a:ea typeface="+mn-lt"/>
                <a:cs typeface="+mn-lt"/>
              </a:rPr>
              <a:t>ve ayarların hepsi </a:t>
            </a:r>
            <a:r>
              <a:rPr lang="tr-TR" dirty="0" err="1">
                <a:ea typeface="+mn-lt"/>
                <a:cs typeface="+mn-lt"/>
              </a:rPr>
              <a:t>veritabanına</a:t>
            </a:r>
            <a:r>
              <a:rPr lang="tr-TR" dirty="0">
                <a:ea typeface="+mn-lt"/>
                <a:cs typeface="+mn-lt"/>
              </a:rPr>
              <a:t> yansımış olacak, hemen kontrol edelim:</a:t>
            </a:r>
          </a:p>
          <a:p>
            <a:pPr marL="0" indent="0">
              <a:buNone/>
            </a:pPr>
            <a:endParaRPr lang="tr-TR" dirty="0">
              <a:ea typeface="+mn-lt"/>
              <a:cs typeface="+mn-lt"/>
            </a:endParaRPr>
          </a:p>
        </p:txBody>
      </p:sp>
      <p:pic>
        <p:nvPicPr>
          <p:cNvPr id="2" name="Resim 3" descr="metin içeren bir resim&#10;&#10;Açıklama otomatik olarak oluşturuldu">
            <a:extLst>
              <a:ext uri="{FF2B5EF4-FFF2-40B4-BE49-F238E27FC236}">
                <a16:creationId xmlns:a16="http://schemas.microsoft.com/office/drawing/2014/main" xmlns="" id="{A96A49B1-FEB0-4AF7-1A66-EAE015DF2BF2}"/>
              </a:ext>
            </a:extLst>
          </p:cNvPr>
          <p:cNvPicPr>
            <a:picLocks noChangeAspect="1"/>
          </p:cNvPicPr>
          <p:nvPr/>
        </p:nvPicPr>
        <p:blipFill>
          <a:blip r:embed="rId2"/>
          <a:stretch>
            <a:fillRect/>
          </a:stretch>
        </p:blipFill>
        <p:spPr>
          <a:xfrm>
            <a:off x="309638" y="1473088"/>
            <a:ext cx="7545009" cy="1396012"/>
          </a:xfrm>
          <a:prstGeom prst="rect">
            <a:avLst/>
          </a:prstGeom>
        </p:spPr>
      </p:pic>
      <p:pic>
        <p:nvPicPr>
          <p:cNvPr id="4" name="Resim 4" descr="metin içeren bir resim&#10;&#10;Açıklama otomatik olarak oluşturuldu">
            <a:extLst>
              <a:ext uri="{FF2B5EF4-FFF2-40B4-BE49-F238E27FC236}">
                <a16:creationId xmlns:a16="http://schemas.microsoft.com/office/drawing/2014/main" xmlns="" id="{610B0304-76B4-E31C-2182-D8A30C75DF3B}"/>
              </a:ext>
            </a:extLst>
          </p:cNvPr>
          <p:cNvPicPr>
            <a:picLocks noChangeAspect="1"/>
          </p:cNvPicPr>
          <p:nvPr/>
        </p:nvPicPr>
        <p:blipFill>
          <a:blip r:embed="rId3"/>
          <a:stretch>
            <a:fillRect/>
          </a:stretch>
        </p:blipFill>
        <p:spPr>
          <a:xfrm>
            <a:off x="309638" y="3982461"/>
            <a:ext cx="6504819" cy="2606317"/>
          </a:xfrm>
          <a:prstGeom prst="rect">
            <a:avLst/>
          </a:prstGeom>
        </p:spPr>
      </p:pic>
    </p:spTree>
    <p:extLst>
      <p:ext uri="{BB962C8B-B14F-4D97-AF65-F5344CB8AC3E}">
        <p14:creationId xmlns:p14="http://schemas.microsoft.com/office/powerpoint/2010/main" val="206701119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Widescreen</PresentationFormat>
  <Paragraphs>158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Ofis Teması</vt:lpstr>
      <vt:lpstr>  ASP.NET Core Identity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1051</cp:revision>
  <dcterms:created xsi:type="dcterms:W3CDTF">2012-08-15T22:53:30Z</dcterms:created>
  <dcterms:modified xsi:type="dcterms:W3CDTF">2023-08-05T13:09:45Z</dcterms:modified>
</cp:coreProperties>
</file>