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9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1EAC-0FA6-430B-99BA-48F5FC941FA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927-208E-4979-BA3B-D721C5C56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MonolithFir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andru/cs711/2002fa/reading/saga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gis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omain-Driven-Design-Tackling-Complexity-Software/dp/032112521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dev/dotnet-istanbul-microservices-demo/blob/dd075c11071baff36bab24263921ff5ff1060c7b/DotnetIst.Services.Customers/src/Services.Customers/Handlers/AddProductToBasketHandler.cs#L4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elk-stack" TargetMode="External"/><Relationship Id="rId2" Type="http://schemas.openxmlformats.org/officeDocument/2006/relationships/hyperlink" Target="https://getseq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Mikroservis Mimarisi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Authentication, Throttling </a:t>
            </a:r>
            <a:r>
              <a:rPr lang="en-US" b="1" dirty="0" err="1" smtClean="0">
                <a:effectLst/>
              </a:rPr>
              <a:t>Gibi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İşlemlerin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Merkezileştirilmemesi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maddeyi</a:t>
            </a:r>
            <a:r>
              <a:rPr lang="en-US" dirty="0" smtClean="0">
                <a:effectLst/>
              </a:rPr>
              <a:t> Throttling (</a:t>
            </a:r>
            <a:r>
              <a:rPr lang="en-US" b="1" dirty="0" smtClean="0">
                <a:effectLst/>
              </a:rPr>
              <a:t>Rate Limiting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’e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client </a:t>
            </a:r>
            <a:r>
              <a:rPr lang="en-US" dirty="0" err="1" smtClean="0">
                <a:effectLst/>
              </a:rPr>
              <a:t>istatistikleri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kanallardan</a:t>
            </a:r>
            <a:r>
              <a:rPr lang="en-US" dirty="0" smtClean="0">
                <a:effectLst/>
              </a:rPr>
              <a:t> (web, </a:t>
            </a:r>
            <a:r>
              <a:rPr lang="en-US" dirty="0" err="1" smtClean="0">
                <a:effectLst/>
              </a:rPr>
              <a:t>mobil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sıklıkla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tüketiliyor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biniyor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doğrusu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yapılar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Api</a:t>
            </a:r>
            <a:r>
              <a:rPr lang="en-US" b="1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adlandırılan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client’lardan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Data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fırsatı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bulduğum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IBM’</a:t>
            </a:r>
            <a:r>
              <a:rPr lang="en-US" dirty="0" err="1" smtClean="0">
                <a:effectLst/>
              </a:rPr>
              <a:t>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Datapower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open source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(</a:t>
            </a:r>
            <a:r>
              <a:rPr lang="en-US" b="1" dirty="0" smtClean="0">
                <a:effectLst/>
              </a:rPr>
              <a:t>Kong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Tyk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vs.)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kullanılmadığı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takdirde</a:t>
            </a:r>
            <a:r>
              <a:rPr lang="en-US" dirty="0" smtClean="0">
                <a:effectLst/>
              </a:rPr>
              <a:t>, Rate Limiting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artıracaktır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gateway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merkezileştirilebilecek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gateway’ler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yetenekli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araçlardır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7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Tavsiyeler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Startup’lar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olgunlaşmış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ekiplerdeki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yeni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başlanacak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projeler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r>
              <a:rPr lang="en-US" b="1" dirty="0" smtClean="0">
                <a:effectLst/>
              </a:rPr>
              <a:t>;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2–5 </a:t>
            </a:r>
            <a:r>
              <a:rPr lang="en-US" dirty="0" err="1" smtClean="0">
                <a:effectLst/>
              </a:rPr>
              <a:t>kişilik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, monolith </a:t>
            </a:r>
            <a:r>
              <a:rPr lang="en-US" dirty="0" err="1" smtClean="0">
                <a:effectLst/>
              </a:rPr>
              <a:t>başlamanızda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Zaten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gücünüzü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ezmek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2–5 </a:t>
            </a:r>
            <a:r>
              <a:rPr lang="en-US" dirty="0" err="1" smtClean="0">
                <a:effectLst/>
              </a:rPr>
              <a:t>kişilik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Ekibiniz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büyüdükçe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netleşmeye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başladıkça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oluşturup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Konuyla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Monolith den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dönüşüm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r>
              <a:rPr lang="en-US" b="1" dirty="0" smtClean="0">
                <a:effectLst/>
              </a:rPr>
              <a:t>;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hafife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almayın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neyin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araştırmadan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kazmayı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vurmayın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maddelerden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çıkacaktır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Netflix’in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hikayedir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Cloud-Based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</a:t>
            </a:r>
            <a:r>
              <a:rPr lang="en-US" dirty="0" err="1" smtClean="0">
                <a:effectLst/>
              </a:rPr>
              <a:t>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yanılmıyorsam</a:t>
            </a:r>
            <a:r>
              <a:rPr lang="en-US" dirty="0" smtClean="0">
                <a:effectLst/>
              </a:rPr>
              <a:t> 2009–2010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bitirdiklerinde</a:t>
            </a:r>
            <a:r>
              <a:rPr lang="en-US" dirty="0" smtClean="0">
                <a:effectLst/>
              </a:rPr>
              <a:t> 2016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gelinmişti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ciddiyetini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kilit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Netfilix’in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hikayesinden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Toparlarsak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kafasına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organizasyonel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kültürel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gerektirdiğinin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Geliştiricilerin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aşamasında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oynaması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edinmemiş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çıkıyorsanız</a:t>
            </a:r>
            <a:r>
              <a:rPr lang="en-US" dirty="0" smtClean="0">
                <a:effectLst/>
              </a:rPr>
              <a:t>,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eğitim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elzemdir</a:t>
            </a:r>
            <a:r>
              <a:rPr lang="en-US" dirty="0" smtClean="0">
                <a:effectLst/>
              </a:rPr>
              <a:t>. Bu size </a:t>
            </a:r>
            <a:r>
              <a:rPr lang="en-US" dirty="0" err="1" smtClean="0">
                <a:effectLst/>
              </a:rPr>
              <a:t>vakit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kazandıracağı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adımlarla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ilerlemenize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Monolith'den</a:t>
            </a:r>
            <a:r>
              <a:rPr lang="en-US" b="1" dirty="0"/>
              <a:t> </a:t>
            </a:r>
            <a:r>
              <a:rPr lang="en-US" b="1" dirty="0" err="1" smtClean="0"/>
              <a:t>Mikroservis'e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/>
              <a:t>Y</a:t>
            </a:r>
            <a:r>
              <a:rPr lang="en-US" dirty="0" err="1" smtClean="0">
                <a:effectLst/>
              </a:rPr>
              <a:t>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başlarken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olsak</a:t>
            </a:r>
            <a:r>
              <a:rPr lang="en-US" dirty="0" smtClean="0">
                <a:effectLst/>
              </a:rPr>
              <a:t> da,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koşulda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kullanmaktan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kaçınmalıyız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İlki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İletişim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dönüştürülmesi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ihtiva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etmekte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DDD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konuları da oldukça önemli olmaktadır. 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Dönüştürme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İşlemine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Nereden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Başlamalıyız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katmanlar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oluşmuş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pratiklere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uyulmadan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sancılı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tahmin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geldiği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0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kullanılmakta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ayıklama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durdurup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lüksümüz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Nefes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</a:t>
            </a:r>
            <a:r>
              <a:rPr lang="en-US" dirty="0" smtClean="0">
                <a:effectLst/>
              </a:rPr>
              <a:t> var.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'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ayırma</a:t>
            </a:r>
            <a:r>
              <a:rPr lang="en-US" dirty="0" smtClean="0">
                <a:effectLst/>
              </a:rPr>
              <a:t>'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indirgemek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eylem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doğacak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sınırlanır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çıkacaktır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sorularak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vermeliyiz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çizmeliyiz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DDD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</a:t>
            </a:r>
            <a:r>
              <a:rPr lang="tr-TR" dirty="0" smtClean="0">
                <a:effectLst/>
              </a:rPr>
              <a:t>konusudur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2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hararetli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toplantılar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belirledik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Domain-Driven Design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ilerleyeceksek</a:t>
            </a:r>
            <a:r>
              <a:rPr lang="en-US" dirty="0" smtClean="0">
                <a:effectLst/>
              </a:rPr>
              <a:t>, Bounded-</a:t>
            </a:r>
            <a:r>
              <a:rPr lang="en-US" dirty="0" err="1" smtClean="0">
                <a:effectLst/>
              </a:rPr>
              <a:t>Context'lerimiz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olmalıyız</a:t>
            </a:r>
            <a:r>
              <a:rPr lang="en-US" dirty="0" smtClean="0">
                <a:effectLst/>
              </a:rPr>
              <a:t>. Ne </a:t>
            </a:r>
            <a:r>
              <a:rPr lang="en-US" dirty="0" err="1" smtClean="0">
                <a:effectLst/>
              </a:rPr>
              <a:t>demiştik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öyleyse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kopararak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kontrollü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gerekmekte.Dönüşümü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tamamlayana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, monolith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</a:t>
            </a:r>
            <a:r>
              <a:rPr lang="en-US" dirty="0" smtClean="0">
                <a:effectLst/>
              </a:rPr>
              <a:t> bu.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İlk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seçmeliyiz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acemilik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döneminiz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, e-</a:t>
            </a:r>
            <a:r>
              <a:rPr lang="en-US" dirty="0" err="1" smtClean="0">
                <a:effectLst/>
              </a:rPr>
              <a:t>posta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yükümlü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bağımlılığı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olmuyor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modüllerle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koparıp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başlangıç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tabanınızdaki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NoSQL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taşıyarak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izolasyonu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sağlayabilirsiniz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unutmamalıyız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</a:t>
            </a:r>
            <a:r>
              <a:rPr lang="tr-TR" dirty="0" smtClean="0">
                <a:effectLst/>
              </a:rPr>
              <a:t>u da oldukça önemlidir.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8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sürecindeyken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talebin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konumlandırılması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Konumlandırmadan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yapılacağı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;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a)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b="1" dirty="0" smtClean="0">
                <a:effectLst/>
              </a:rPr>
              <a:t>b)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Mikroservis'lerden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önceliğiniz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bağlantılıysa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konumlandırmak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kadarda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olmayabilir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sınırlarımızı</a:t>
            </a:r>
            <a:r>
              <a:rPr lang="en-US" dirty="0" smtClean="0">
                <a:effectLst/>
              </a:rPr>
              <a:t> (Bounded </a:t>
            </a:r>
            <a:r>
              <a:rPr lang="en-US" dirty="0" err="1" smtClean="0">
                <a:effectLst/>
              </a:rPr>
              <a:t>Contex'lerimizi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çizdiysek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zorlanmadan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Bu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0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Transaction </a:t>
            </a:r>
            <a:r>
              <a:rPr lang="en-US" b="1" dirty="0" err="1" smtClean="0"/>
              <a:t>Yönetimi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Bütünlüğü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(Data Consistency)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kapıya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çıkan kavramlar.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bütünlüğü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nedir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ACID </a:t>
            </a:r>
            <a:r>
              <a:rPr lang="en-US" dirty="0" err="1" smtClean="0">
                <a:effectLst/>
              </a:rPr>
              <a:t>prensipler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uygulamalarda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Two-Phase Commit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kalıpları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Kavramı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</a:t>
            </a:r>
            <a:r>
              <a:rPr lang="en-US" dirty="0" err="1" smtClean="0">
                <a:effectLst/>
              </a:rPr>
              <a:t>kelime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kazanabilmekte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Bankacılık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sektöründe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EFT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kullanılırken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muhasebe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deftere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</a:t>
            </a:r>
            <a:r>
              <a:rPr lang="en-US" dirty="0" err="1" smtClean="0">
                <a:effectLst/>
              </a:rPr>
              <a:t>’dır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business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konusuysa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Yönetiminden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kastımızın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sitesinde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işletilemez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gelirse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yapmalıyız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yöneteceğiz</a:t>
            </a:r>
            <a:r>
              <a:rPr lang="en-US" dirty="0" smtClean="0">
                <a:effectLst/>
              </a:rPr>
              <a:t>? Bu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sorunumuz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İşte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transaction </a:t>
            </a:r>
            <a:r>
              <a:rPr lang="en-US" b="1" dirty="0" err="1" smtClean="0">
                <a:effectLst/>
              </a:rPr>
              <a:t>bütünlüğü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yönetimi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oluşturmakta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ACID </a:t>
            </a:r>
            <a:r>
              <a:rPr lang="en-US" b="1" dirty="0" err="1" smtClean="0">
                <a:effectLst/>
              </a:rPr>
              <a:t>Prensipler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ACID, </a:t>
            </a:r>
            <a:r>
              <a:rPr lang="en-US" dirty="0" err="1" smtClean="0">
                <a:effectLst/>
              </a:rPr>
              <a:t>değişikliklerin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Atomicity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Consistency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Isolation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Durability </a:t>
            </a:r>
            <a:r>
              <a:rPr lang="en-US" dirty="0" err="1" smtClean="0">
                <a:effectLst/>
              </a:rPr>
              <a:t>prensipleridir</a:t>
            </a:r>
            <a:r>
              <a:rPr lang="en-US" b="1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8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Atomicity</a:t>
            </a:r>
            <a:r>
              <a:rPr lang="en-US" dirty="0" smtClean="0">
                <a:effectLst/>
              </a:rPr>
              <a:t>: En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tanesi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Consistency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datalarımızın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geçersiz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sonuçlanmışsa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güncel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transaction,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güncelleyebilir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Isolation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sıralamayla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ilgilenmez.Bir</a:t>
            </a:r>
            <a:r>
              <a:rPr lang="en-US" dirty="0" smtClean="0">
                <a:effectLst/>
              </a:rPr>
              <a:t> transaction,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okuyamaz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Durability</a:t>
            </a:r>
            <a:r>
              <a:rPr lang="en-US" dirty="0" smtClean="0">
                <a:effectLst/>
              </a:rPr>
              <a:t>: Commit </a:t>
            </a:r>
            <a:r>
              <a:rPr lang="en-US" dirty="0" err="1" smtClean="0">
                <a:effectLst/>
              </a:rPr>
              <a:t>edilerek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dayanıklı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sabit</a:t>
            </a:r>
            <a:r>
              <a:rPr lang="en-US" dirty="0" smtClean="0">
                <a:effectLst/>
              </a:rPr>
              <a:t> disk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saklanmasıdır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Donanım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arızası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 transaction log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backup’lar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prensibe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etmektedir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6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Monolith </a:t>
            </a:r>
            <a:r>
              <a:rPr lang="en-US" b="1" dirty="0" err="1" smtClean="0">
                <a:effectLst/>
              </a:rPr>
              <a:t>Uygulamalarda</a:t>
            </a:r>
            <a:r>
              <a:rPr lang="en-US" b="1" dirty="0" smtClean="0">
                <a:effectLst/>
              </a:rPr>
              <a:t> Transaction </a:t>
            </a:r>
            <a:r>
              <a:rPr lang="en-US" b="1" dirty="0" err="1" smtClean="0">
                <a:effectLst/>
              </a:rPr>
              <a:t>Yönetimi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framework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içerirler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dotnet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TransactionScope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class’ı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Bu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geliştirilmişlerdir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api’lar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basitçe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scope</a:t>
            </a:r>
            <a:r>
              <a:rPr lang="en-US" dirty="0" err="1" smtClean="0">
                <a:effectLst/>
              </a:rPr>
              <a:t>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çalıştığında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scope’dak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Transaction scope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edilene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yapılırsa</a:t>
            </a:r>
            <a:r>
              <a:rPr lang="en-US" dirty="0" smtClean="0">
                <a:effectLst/>
              </a:rPr>
              <a:t>, scope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işletilmiş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Rollback </a:t>
            </a:r>
            <a:r>
              <a:rPr lang="en-US" dirty="0" err="1" smtClean="0">
                <a:effectLst/>
              </a:rPr>
              <a:t>yapmadan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edildiğinde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yazılarak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alıntısında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TransactionScope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transaction 2 </a:t>
            </a:r>
            <a:r>
              <a:rPr lang="en-US" dirty="0" err="1" smtClean="0">
                <a:effectLst/>
              </a:rPr>
              <a:t>step’li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Complete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metodunun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çalışmamasına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yazılmamasıyla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sonuçlanacaktır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3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2011 </a:t>
            </a:r>
            <a:r>
              <a:rPr lang="en-US" dirty="0" err="1" smtClean="0">
                <a:effectLst/>
              </a:rPr>
              <a:t>yılındaki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telaffuzundan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bugüne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popülerliğini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geçtikçe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artırdı</a:t>
            </a:r>
            <a:r>
              <a:rPr lang="en-US" b="1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uygulamalarının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başladı.Bu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koyulduktan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başlık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inceleyeceğiz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Uygunluğu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İçin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mıyız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Tavsiyeler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günlerce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lüzum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görmeden</a:t>
            </a:r>
            <a:r>
              <a:rPr lang="en-US" dirty="0" smtClean="0">
                <a:effectLst/>
              </a:rPr>
              <a:t>, “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geçiyoruz</a:t>
            </a:r>
            <a:r>
              <a:rPr lang="en-US" b="1" dirty="0" smtClean="0">
                <a:effectLst/>
              </a:rPr>
              <a:t> !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yeterli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ar-ge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sıvayan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var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“</a:t>
            </a:r>
            <a:r>
              <a:rPr lang="en-US" b="1" dirty="0" err="1" smtClean="0">
                <a:effectLst/>
              </a:rPr>
              <a:t>başarısızlık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hikayesi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çıkmazdı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0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Mimari’de</a:t>
            </a:r>
            <a:r>
              <a:rPr lang="en-US" b="1" dirty="0" smtClean="0">
                <a:effectLst/>
              </a:rPr>
              <a:t> Transaction </a:t>
            </a:r>
            <a:r>
              <a:rPr lang="en-US" b="1" dirty="0" err="1" smtClean="0">
                <a:effectLst/>
              </a:rPr>
              <a:t>Yönetimi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Kimlik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doğrulamadan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caching’den</a:t>
            </a:r>
            <a:r>
              <a:rPr lang="en-US" dirty="0" smtClean="0">
                <a:effectLst/>
              </a:rPr>
              <a:t> integration test </a:t>
            </a:r>
            <a:r>
              <a:rPr lang="en-US" dirty="0" err="1" smtClean="0">
                <a:effectLst/>
              </a:rPr>
              <a:t>yazmaya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çıkmakta</a:t>
            </a:r>
            <a:r>
              <a:rPr lang="en-US" dirty="0" smtClean="0">
                <a:effectLst/>
              </a:rPr>
              <a:t>.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sanırım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prensiplerini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korumak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2PC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konularına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Two-Phase Commit (2PC)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2PC,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prensipleri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korumaya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protokoldür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İsminden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anlaşılacağı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oluşmaktadır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Kordinatör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ümüz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faz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prepare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oylama</a:t>
            </a:r>
            <a:r>
              <a:rPr lang="en-US" dirty="0" smtClean="0">
                <a:effectLst/>
              </a:rPr>
              <a:t> (voting)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geçer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fazı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adlandırılır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almıştık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Kordinatör</a:t>
            </a:r>
            <a:r>
              <a:rPr lang="en-US" b="1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olmadıklarını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transaction’dan</a:t>
            </a:r>
            <a:r>
              <a:rPr lang="en-US" dirty="0" smtClean="0">
                <a:effectLst/>
              </a:rPr>
              <a:t> commit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alırsa</a:t>
            </a:r>
            <a:r>
              <a:rPr lang="en-US" dirty="0" smtClean="0">
                <a:effectLst/>
              </a:rPr>
              <a:t> 2.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diske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senaryosuna</a:t>
            </a:r>
            <a:r>
              <a:rPr lang="en-US" dirty="0" smtClean="0"/>
              <a:t> </a:t>
            </a:r>
            <a:r>
              <a:rPr lang="en-US" dirty="0" err="1" smtClean="0"/>
              <a:t>gelecek</a:t>
            </a:r>
            <a:r>
              <a:rPr lang="en-US" dirty="0" smtClean="0"/>
              <a:t> </a:t>
            </a:r>
            <a:r>
              <a:rPr lang="en-US" dirty="0" err="1" smtClean="0"/>
              <a:t>olursak</a:t>
            </a:r>
            <a:r>
              <a:rPr lang="en-US" dirty="0" smtClean="0"/>
              <a:t>; </a:t>
            </a:r>
            <a:r>
              <a:rPr lang="en-US" b="1" dirty="0" err="1" smtClean="0"/>
              <a:t>Kordinatör</a:t>
            </a:r>
            <a:r>
              <a:rPr lang="en-US" dirty="0" smtClean="0"/>
              <a:t>, 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sonunda</a:t>
            </a:r>
            <a:r>
              <a:rPr lang="en-US" dirty="0" smtClean="0"/>
              <a:t> </a:t>
            </a:r>
            <a:r>
              <a:rPr lang="en-US" dirty="0" err="1" smtClean="0"/>
              <a:t>transaction’lardan</a:t>
            </a:r>
            <a:r>
              <a:rPr lang="en-US" dirty="0" smtClean="0"/>
              <a:t> </a:t>
            </a:r>
            <a:r>
              <a:rPr lang="en-US" b="1" dirty="0" err="1" smtClean="0"/>
              <a:t>birisinden</a:t>
            </a:r>
            <a:r>
              <a:rPr lang="en-US" b="1" dirty="0" smtClean="0"/>
              <a:t> bile</a:t>
            </a:r>
            <a:r>
              <a:rPr lang="en-US" dirty="0" smtClean="0"/>
              <a:t> commit </a:t>
            </a:r>
            <a:r>
              <a:rPr lang="en-US" dirty="0" err="1" smtClean="0"/>
              <a:t>edilemez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oluştu</a:t>
            </a:r>
            <a:r>
              <a:rPr lang="en-US" dirty="0" smtClean="0"/>
              <a:t> </a:t>
            </a:r>
            <a:r>
              <a:rPr lang="en-US" dirty="0" err="1" smtClean="0"/>
              <a:t>bilgisini</a:t>
            </a:r>
            <a:r>
              <a:rPr lang="en-US" dirty="0" smtClean="0"/>
              <a:t> </a:t>
            </a:r>
            <a:r>
              <a:rPr lang="en-US" dirty="0" err="1" smtClean="0"/>
              <a:t>alırsa</a:t>
            </a:r>
            <a:r>
              <a:rPr lang="en-US" dirty="0" smtClean="0"/>
              <a:t> </a:t>
            </a:r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transaction’ları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iptal</a:t>
            </a:r>
            <a:r>
              <a:rPr lang="en-US" dirty="0" smtClean="0"/>
              <a:t> </a:t>
            </a:r>
            <a:r>
              <a:rPr lang="en-US" dirty="0" err="1" smtClean="0"/>
              <a:t>edilmiş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89" y="2384750"/>
            <a:ext cx="7343775" cy="41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Saga Pattern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mimarilerde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Pattern, </a:t>
            </a:r>
            <a:r>
              <a:rPr lang="en-US" dirty="0" smtClean="0">
                <a:effectLst/>
              </a:rPr>
              <a:t>ilk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1987 </a:t>
            </a:r>
            <a:r>
              <a:rPr lang="en-US" dirty="0" err="1" smtClean="0">
                <a:effectLst/>
              </a:rPr>
              <a:t>yılında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akademik</a:t>
            </a:r>
            <a:r>
              <a:rPr lang="en-US" b="1" dirty="0" smtClean="0">
                <a:effectLst/>
                <a:hlinkClick r:id="rId2"/>
              </a:rPr>
              <a:t> </a:t>
            </a:r>
            <a:r>
              <a:rPr lang="en-US" b="1" dirty="0" err="1" smtClean="0">
                <a:effectLst/>
                <a:hlinkClick r:id="rId2"/>
              </a:rPr>
              <a:t>bir</a:t>
            </a:r>
            <a:r>
              <a:rPr lang="en-US" b="1" dirty="0" smtClean="0">
                <a:effectLst/>
                <a:hlinkClick r:id="rId2"/>
              </a:rPr>
              <a:t> </a:t>
            </a:r>
            <a:r>
              <a:rPr lang="en-US" b="1" dirty="0" err="1" smtClean="0">
                <a:effectLst/>
                <a:hlinkClick r:id="rId2"/>
              </a:rPr>
              <a:t>makalede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Saga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dizisidir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ilk transaction, </a:t>
            </a:r>
            <a:r>
              <a:rPr lang="en-US" dirty="0" err="1" smtClean="0">
                <a:effectLst/>
              </a:rPr>
              <a:t>dış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kullanıcının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butonuna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tıklaması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tetiklenir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tetiklenecektir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Transaction’lardan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iptal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Atomicity </a:t>
            </a:r>
            <a:r>
              <a:rPr lang="en-US" dirty="0" err="1" smtClean="0">
                <a:effectLst/>
              </a:rPr>
              <a:t>presibine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havada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çizimlerimle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Ben </a:t>
            </a:r>
            <a:r>
              <a:rPr lang="en-US" b="1" dirty="0" smtClean="0">
                <a:effectLst/>
              </a:rPr>
              <a:t>Events/Choreography </a:t>
            </a:r>
            <a:r>
              <a:rPr lang="en-US" dirty="0" err="1" smtClean="0">
                <a:effectLst/>
              </a:rPr>
              <a:t>metodu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implemente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edeceğimizden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Dilerseniz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Command/Orchestration </a:t>
            </a:r>
            <a:r>
              <a:rPr lang="en-US" dirty="0" err="1" smtClean="0">
                <a:effectLst/>
              </a:rPr>
              <a:t>metodunu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araştırabilirsiniz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8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Events/Choreography </a:t>
            </a:r>
            <a:r>
              <a:rPr lang="en-US" b="1" dirty="0" err="1" smtClean="0">
                <a:effectLst/>
              </a:rPr>
              <a:t>Yöntemiyle</a:t>
            </a:r>
            <a:r>
              <a:rPr lang="en-US" b="1" dirty="0" smtClean="0">
                <a:effectLst/>
              </a:rPr>
              <a:t> Saga </a:t>
            </a:r>
            <a:r>
              <a:rPr lang="en-US" b="1" dirty="0" err="1" smtClean="0">
                <a:effectLst/>
              </a:rPr>
              <a:t>Uygulaması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tetiklenerek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local </a:t>
            </a:r>
            <a:r>
              <a:rPr lang="en-US" dirty="0" err="1" smtClean="0">
                <a:effectLst/>
              </a:rPr>
              <a:t>transaction’larını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“ben </a:t>
            </a:r>
            <a:r>
              <a:rPr lang="en-US" dirty="0" err="1" smtClean="0">
                <a:effectLst/>
              </a:rPr>
              <a:t>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hallettim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sende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demesini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</a:t>
            </a:r>
            <a:r>
              <a:rPr lang="en-US" dirty="0" smtClean="0">
                <a:effectLst/>
              </a:rPr>
              <a:t>. Son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fırlatmaz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sonlanır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Events/Choreography </a:t>
            </a:r>
            <a:r>
              <a:rPr lang="en-US" dirty="0" err="1" smtClean="0">
                <a:effectLst/>
              </a:rPr>
              <a:t>yöntemi</a:t>
            </a:r>
            <a:r>
              <a:rPr lang="en-US" b="1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Saga’nın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Uygulaması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nispeten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karmaşıklığının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artacağını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diyagramı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r>
              <a:rPr lang="en-US" sz="1800" b="1" dirty="0" err="1" smtClean="0">
                <a:effectLst/>
              </a:rPr>
              <a:t>Örnek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Başarılı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İşlem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Senaryosu</a:t>
            </a:r>
            <a:r>
              <a:rPr lang="en-US" sz="1800" b="1" dirty="0" smtClean="0">
                <a:effectLst/>
              </a:rPr>
              <a:t> (Commit)</a:t>
            </a: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Senaryomuz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gayet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basit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Hatırlarsanız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transaction’ımız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harici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müdahale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tetikleniyordu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Kullanıcının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ekrandan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Satın Al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butonuna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tıklamasıyla</a:t>
            </a:r>
            <a:r>
              <a:rPr lang="en-US" sz="1800" dirty="0" smtClean="0">
                <a:effectLst/>
              </a:rPr>
              <a:t>;</a:t>
            </a:r>
          </a:p>
          <a:p>
            <a:r>
              <a:rPr lang="en-US" sz="1800" dirty="0" err="1" smtClean="0">
                <a:effectLst/>
              </a:rPr>
              <a:t>Saga’mızın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Oluşturuldu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Alındı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fırlatılır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Stok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Stoktan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Düşüldü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Bildirim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ve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Servisleri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Bildirim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kullanıcıya</a:t>
            </a:r>
            <a:r>
              <a:rPr lang="en-US" sz="1800" dirty="0" smtClean="0">
                <a:effectLst/>
              </a:rPr>
              <a:t> e-mail/</a:t>
            </a:r>
            <a:r>
              <a:rPr lang="en-US" sz="1800" dirty="0" err="1" smtClean="0">
                <a:effectLst/>
              </a:rPr>
              <a:t>sms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gönderir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siparişin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durumunu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Başarıyla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Tamamlandı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günceller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29" y="1098129"/>
            <a:ext cx="409615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effectLst/>
              </a:rPr>
              <a:t>Örnek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Başarısız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İşlem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Senaryosu</a:t>
            </a:r>
            <a:r>
              <a:rPr lang="en-US" sz="1800" b="1" dirty="0" smtClean="0">
                <a:effectLst/>
              </a:rPr>
              <a:t> (Rollback)</a:t>
            </a: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Kullanıcının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ekrandan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smtClean="0">
                <a:effectLst/>
              </a:rPr>
              <a:t>Satın Al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butonuna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tıklamasıyla</a:t>
            </a:r>
            <a:r>
              <a:rPr lang="en-US" sz="1800" dirty="0" smtClean="0">
                <a:effectLst/>
              </a:rPr>
              <a:t>;</a:t>
            </a:r>
          </a:p>
          <a:p>
            <a:r>
              <a:rPr lang="en-US" sz="1800" dirty="0" err="1" smtClean="0">
                <a:effectLst/>
              </a:rPr>
              <a:t>Saga’mızın</a:t>
            </a:r>
            <a:r>
              <a:rPr lang="en-US" sz="1800" dirty="0" smtClean="0">
                <a:effectLst/>
              </a:rPr>
              <a:t> ilk </a:t>
            </a:r>
            <a:r>
              <a:rPr lang="en-US" sz="1800" dirty="0" err="1" smtClean="0">
                <a:effectLst/>
              </a:rPr>
              <a:t>transaction’ı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Oluşturuldu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Alındı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fırlatılır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Stok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Ürün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Stokta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Yok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Hata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Event’ini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fırlatır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smtClean="0">
                <a:effectLst/>
              </a:rPr>
              <a:t>Bu </a:t>
            </a:r>
            <a:r>
              <a:rPr lang="en-US" sz="1800" dirty="0" err="1" smtClean="0">
                <a:effectLst/>
              </a:rPr>
              <a:t>event’i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dinleyen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Ödeme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ve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Sipariş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Servisleri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tetiklenir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Ödeme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kullanıcıya</a:t>
            </a:r>
            <a:r>
              <a:rPr lang="en-US" sz="1800" dirty="0" smtClean="0">
                <a:effectLst/>
              </a:rPr>
              <a:t> para </a:t>
            </a:r>
            <a:r>
              <a:rPr lang="en-US" sz="1800" dirty="0" err="1" smtClean="0">
                <a:effectLst/>
              </a:rPr>
              <a:t>iadesi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yapar</a:t>
            </a:r>
            <a:r>
              <a:rPr lang="en-US" sz="1800" dirty="0" smtClean="0">
                <a:effectLst/>
              </a:rPr>
              <a:t>.</a:t>
            </a:r>
          </a:p>
          <a:p>
            <a:r>
              <a:rPr lang="en-US" sz="1800" dirty="0" err="1" smtClean="0">
                <a:effectLst/>
              </a:rPr>
              <a:t>Sipariş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Servisi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siparişin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durumunu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b="1" dirty="0" err="1" smtClean="0">
                <a:effectLst/>
              </a:rPr>
              <a:t>Başarısız</a:t>
            </a:r>
            <a:r>
              <a:rPr lang="en-US" sz="1800" b="1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günceller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9" y="253388"/>
            <a:ext cx="5078374" cy="63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0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Diyagramları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Yorumlayalım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Fırlatma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hava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olabileceğinden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Diyagramlarda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berlittiğim</a:t>
            </a:r>
            <a:r>
              <a:rPr lang="tr-TR" dirty="0" smtClean="0">
                <a:effectLst/>
              </a:rPr>
              <a:t>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message </a:t>
            </a:r>
            <a:r>
              <a:rPr lang="en-US" dirty="0" err="1" smtClean="0">
                <a:effectLst/>
              </a:rPr>
              <a:t>queue’ya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mu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konusuysa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MsMQ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Kafka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Gelelim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Dinleme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olayına</a:t>
            </a:r>
            <a:r>
              <a:rPr lang="en-US" b="1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Message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Queue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her event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Sipariş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Oluştu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Subscribe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yazılacağını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RabbitMq’nun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gelişmiş</a:t>
            </a:r>
            <a:r>
              <a:rPr lang="en-US" dirty="0" smtClean="0">
                <a:effectLst/>
              </a:rPr>
              <a:t> routing </a:t>
            </a:r>
            <a:r>
              <a:rPr lang="en-US" dirty="0" err="1" smtClean="0">
                <a:effectLst/>
              </a:rPr>
              <a:t>yapısıyla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diagramlarını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söylenecek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Düşüldü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dikkatinizi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çekmek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‘</a:t>
            </a:r>
            <a:r>
              <a:rPr lang="en-US" b="1" dirty="0" err="1" smtClean="0">
                <a:effectLst/>
              </a:rPr>
              <a:t>kuyruk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kuyruklara</a:t>
            </a:r>
            <a:r>
              <a:rPr lang="en-US" b="1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kullanmıştık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biz </a:t>
            </a:r>
            <a:r>
              <a:rPr lang="en-US" b="1" dirty="0" err="1" smtClean="0">
                <a:effectLst/>
              </a:rPr>
              <a:t>RabbitMQ’ya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Gelelim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senaryoya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Stok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yolundaydı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ekranında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gördüğü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Stoktan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Düşme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fırlattı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durumunda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önceki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için</a:t>
            </a:r>
            <a:r>
              <a:rPr lang="en-US" b="1" dirty="0" smtClean="0">
                <a:effectLst/>
              </a:rPr>
              <a:t> event </a:t>
            </a:r>
            <a:r>
              <a:rPr lang="en-US" b="1" dirty="0" err="1" smtClean="0">
                <a:effectLst/>
              </a:rPr>
              <a:t>fırlatılır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oluşturulması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Saga </a:t>
            </a:r>
            <a:r>
              <a:rPr lang="en-US" dirty="0" err="1" smtClean="0">
                <a:effectLst/>
              </a:rPr>
              <a:t>akışını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sekteye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gerekmeyebilir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Bildirim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retry </a:t>
            </a:r>
            <a:r>
              <a:rPr lang="en-US" b="1" dirty="0" err="1" smtClean="0">
                <a:effectLst/>
              </a:rPr>
              <a:t>policy’</a:t>
            </a:r>
            <a:r>
              <a:rPr lang="en-US" dirty="0" err="1" smtClean="0">
                <a:effectLst/>
              </a:rPr>
              <a:t>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Saga </a:t>
            </a:r>
            <a:r>
              <a:rPr lang="en-US" b="1" dirty="0" err="1" smtClean="0">
                <a:effectLst/>
              </a:rPr>
              <a:t>mı</a:t>
            </a:r>
            <a:r>
              <a:rPr lang="en-US" b="1" dirty="0" smtClean="0">
                <a:effectLst/>
              </a:rPr>
              <a:t>? 2PC mi?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 ben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etmeliyiz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nedeni</a:t>
            </a:r>
            <a:r>
              <a:rPr lang="en-US" dirty="0" smtClean="0">
                <a:effectLst/>
              </a:rPr>
              <a:t>, 2PC </a:t>
            </a:r>
            <a:r>
              <a:rPr lang="en-US" dirty="0" err="1" smtClean="0">
                <a:effectLst/>
              </a:rPr>
              <a:t>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dezavantaj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Hatırlayın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katılımcılardan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lock'lı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2PC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gerçekleştireceğiniz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senaryoyu</a:t>
            </a:r>
            <a:r>
              <a:rPr lang="en-US" dirty="0" smtClean="0">
                <a:effectLst/>
              </a:rPr>
              <a:t> Saga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yapabilirken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3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Saga’yı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Long Running Transaction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dediğimiz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transaction’ı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step’lere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kullanırken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2PC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nisbeten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Saga’da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step’lere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sipariş</a:t>
            </a:r>
            <a:r>
              <a:rPr lang="en-US" b="1" dirty="0" smtClean="0">
                <a:effectLst/>
              </a:rPr>
              <a:t>-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-</a:t>
            </a:r>
            <a:r>
              <a:rPr lang="en-US" b="1" dirty="0" err="1" smtClean="0">
                <a:effectLst/>
              </a:rPr>
              <a:t>stok</a:t>
            </a:r>
            <a:r>
              <a:rPr lang="en-US" b="1" dirty="0" smtClean="0">
                <a:effectLst/>
              </a:rPr>
              <a:t>-email vs..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bölerek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Saga’da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step’ten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commit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yapıldığından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yansıdığından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adımında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müşteriden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ödeme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alınması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rollback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Ödeme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rollback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müşteriye</a:t>
            </a:r>
            <a:r>
              <a:rPr lang="en-US" dirty="0" smtClean="0">
                <a:effectLst/>
              </a:rPr>
              <a:t> para </a:t>
            </a:r>
            <a:r>
              <a:rPr lang="en-US" dirty="0" err="1" smtClean="0">
                <a:effectLst/>
              </a:rPr>
              <a:t>iadesi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esnasında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? Bu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Saga’nın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Tabanı</a:t>
            </a:r>
            <a:r>
              <a:rPr lang="en-US" b="1" dirty="0"/>
              <a:t> </a:t>
            </a:r>
            <a:r>
              <a:rPr lang="en-US" b="1" dirty="0" err="1" smtClean="0"/>
              <a:t>Tasarımı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Monolith’den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başlayacağınız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tartışıp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araştırmalar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soru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‘</a:t>
            </a:r>
            <a:r>
              <a:rPr lang="en-US" b="1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‘</a:t>
            </a:r>
            <a:r>
              <a:rPr lang="en-US" b="1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oluşturmalı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kalmalı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tip (RDBMS, NoSQL)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seçmeli</a:t>
            </a:r>
            <a:r>
              <a:rPr lang="en-US" dirty="0" smtClean="0">
                <a:effectLst/>
              </a:rPr>
              <a:t>?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Tipleri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alternatiflerimizin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alternatifler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hakkında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derinlemesine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kararlarda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(RDBMS)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(NoSQL-Not Only SQL)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tr-TR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İlişkisel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Yönetim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Sistemleri</a:t>
            </a:r>
            <a:r>
              <a:rPr lang="en-US" b="1" dirty="0" smtClean="0">
                <a:effectLst/>
              </a:rPr>
              <a:t> (RDBMS)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tanımlayabilmemize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erişebilmemize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sütunlardan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oluşurlar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tablo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sütun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ilişkilerin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tanımlanabilmesine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RDBMS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güncelleme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yazılımlardır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Çoğu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SQL </a:t>
            </a:r>
            <a:r>
              <a:rPr lang="en-US" dirty="0" smtClean="0">
                <a:effectLst/>
              </a:rPr>
              <a:t>(Structured Query Language) </a:t>
            </a:r>
            <a:r>
              <a:rPr lang="en-US" dirty="0" err="1" smtClean="0">
                <a:effectLst/>
              </a:rPr>
              <a:t>dilini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kullanmaktadır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ilişki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ilişkiler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data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sağlamasındaki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etkendir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6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  <a:r>
              <a:rPr lang="en-US" dirty="0" smtClean="0">
                <a:effectLst/>
              </a:rPr>
              <a:t>”</a:t>
            </a:r>
            <a:r>
              <a:rPr lang="en-US" dirty="0" err="1" smtClean="0">
                <a:effectLst/>
              </a:rPr>
              <a:t>sorusuna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bakacağız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iyileştirmeler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sebebiniz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Belirli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Teknoloji</a:t>
            </a:r>
            <a:r>
              <a:rPr lang="en-US" b="1" dirty="0" smtClean="0">
                <a:effectLst/>
              </a:rPr>
              <a:t> / </a:t>
            </a:r>
            <a:r>
              <a:rPr lang="en-US" b="1" dirty="0" err="1" smtClean="0">
                <a:effectLst/>
              </a:rPr>
              <a:t>Dil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Ekosisteminde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Sıkışmak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repository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Talep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doğrultusunda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Kullanıcılarınızın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yükleyeceği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araba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fotoğraflarından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plakanın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programlama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elverişli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yaşayacaksınız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geliştirelim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dille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go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python </a:t>
            </a:r>
            <a:r>
              <a:rPr lang="en-US" dirty="0" smtClean="0">
                <a:effectLst/>
              </a:rPr>
              <a:t>vs..) </a:t>
            </a:r>
            <a:r>
              <a:rPr lang="en-US" dirty="0" err="1" smtClean="0">
                <a:effectLst/>
              </a:rPr>
              <a:t>geliştirerek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teknoloji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stack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genişletelim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başladıysanız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Ölçeklenebilirlik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iyiyiz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dediniz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sayınız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geçtikçe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Derken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döndüğü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şikayetleri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image’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kuyruklayıp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kurmuşsunuz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fotoğraf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süreniz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uzadı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mutsuz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arttırımı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uygulamanızı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ölçekleyebilir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yere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ölçeklendirmeye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görüntü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mu? </a:t>
            </a:r>
            <a:r>
              <a:rPr lang="en-US" dirty="0" err="1" smtClean="0">
                <a:effectLst/>
              </a:rPr>
              <a:t>Cevabınız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dilediğinizce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dikey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Basit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Örnek</a:t>
            </a:r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MusteriDetay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tablolar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kurarsanız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silerken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kayıtla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kayıt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silinemeyeceğini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söyler.Alternatif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sildiğinizde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otomatik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silinmiş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silinmeden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kalabilirdi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gerçekleştiğini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MusteriDetay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Musteri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geçilebilmesi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vaad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özelliklerindendir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Bugün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piyasaya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baktığımızda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popüler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MySQL (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), MSSQL, Oracle, IBM DB2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sıralayabiliriz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bilinçli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coğrafi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(GIS)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PostgreSQL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içerdiği</a:t>
            </a:r>
            <a:r>
              <a:rPr lang="en-US" dirty="0" smtClean="0">
                <a:effectLst/>
              </a:rPr>
              <a:t> GIS </a:t>
            </a:r>
            <a:r>
              <a:rPr lang="en-US" dirty="0" err="1" smtClean="0">
                <a:effectLst/>
              </a:rPr>
              <a:t>spesifik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eklentileri</a:t>
            </a:r>
            <a:r>
              <a:rPr lang="en-US" dirty="0" smtClean="0">
                <a:effectLst/>
              </a:rPr>
              <a:t> ( </a:t>
            </a:r>
            <a:r>
              <a:rPr lang="en-US" dirty="0" smtClean="0">
                <a:effectLst/>
                <a:hlinkClick r:id="rId2"/>
              </a:rPr>
              <a:t>https://postgis.net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çıkmaktadır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GIS </a:t>
            </a:r>
            <a:r>
              <a:rPr lang="en-US" dirty="0" err="1" smtClean="0">
                <a:effectLst/>
              </a:rPr>
              <a:t>örneğini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sebebim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Yapacağımız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RDBMS / NoSQL </a:t>
            </a:r>
            <a:r>
              <a:rPr lang="en-US" dirty="0" err="1" smtClean="0">
                <a:effectLst/>
              </a:rPr>
              <a:t>seçimden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kıldıktan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içlerindeki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alternatifler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vurgulamaktı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8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İlişkisel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Olmayan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Tabanları</a:t>
            </a:r>
            <a:r>
              <a:rPr lang="en-US" b="1" dirty="0" smtClean="0">
                <a:effectLst/>
              </a:rPr>
              <a:t> (NoSQL)</a:t>
            </a:r>
          </a:p>
          <a:p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geçmişi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yaklaşık</a:t>
            </a:r>
            <a:r>
              <a:rPr lang="en-US" dirty="0" smtClean="0">
                <a:effectLst/>
              </a:rPr>
              <a:t> 40 </a:t>
            </a:r>
            <a:r>
              <a:rPr lang="en-US" dirty="0" err="1" smtClean="0">
                <a:effectLst/>
              </a:rPr>
              <a:t>yıl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dayanır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Şüphesiz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zamandan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göstermektedir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itibariyle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boyutta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cluster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değillerdir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cluster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efektif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depolama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teknolojisine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artarken</a:t>
            </a:r>
            <a:r>
              <a:rPr lang="en-US" dirty="0" smtClean="0">
                <a:effectLst/>
              </a:rPr>
              <a:t>, NoSQL </a:t>
            </a:r>
            <a:r>
              <a:rPr lang="en-US" dirty="0" err="1" smtClean="0">
                <a:effectLst/>
              </a:rPr>
              <a:t>kavramı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1998 </a:t>
            </a:r>
            <a:r>
              <a:rPr lang="en-US" dirty="0" err="1" smtClean="0">
                <a:effectLst/>
              </a:rPr>
              <a:t>yılında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camiası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trafiğe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odaklandı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NoSQL, </a:t>
            </a:r>
            <a:r>
              <a:rPr lang="en-US" b="1" dirty="0" err="1" smtClean="0">
                <a:effectLst/>
              </a:rPr>
              <a:t>RDBMS’lerin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sahip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olduğu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güçlü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anlık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tutarlılığından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vereceği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taviz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daha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performans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erişilebilirlik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elde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etmeye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yöneldi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neydi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anlık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hızlı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immediate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NoSQL de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nihai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tutarlılığına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bırakır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bölümdeki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Seviye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alt </a:t>
            </a:r>
            <a:r>
              <a:rPr lang="en-US" dirty="0" err="1" smtClean="0">
                <a:effectLst/>
              </a:rPr>
              <a:t>başlığında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effectLst/>
              </a:rPr>
              <a:t>CAP </a:t>
            </a:r>
            <a:r>
              <a:rPr lang="en-US" sz="1800" b="1" dirty="0" err="1" smtClean="0">
                <a:effectLst/>
              </a:rPr>
              <a:t>Teoremi</a:t>
            </a:r>
            <a:endParaRPr lang="en-US" sz="1800" b="1" dirty="0" smtClean="0">
              <a:effectLst/>
            </a:endParaRPr>
          </a:p>
          <a:p>
            <a:pPr marL="0" indent="0">
              <a:buNone/>
            </a:pPr>
            <a:r>
              <a:rPr lang="en-US" sz="1800" dirty="0" err="1" smtClean="0">
                <a:effectLst/>
              </a:rPr>
              <a:t>NoSQL’in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performans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erişilebilirlik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için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tutarlılığından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taviz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verdiğinden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bahsettik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Taviz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vermeden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bahsetmişken</a:t>
            </a:r>
            <a:r>
              <a:rPr lang="en-US" sz="1800" dirty="0" smtClean="0">
                <a:effectLst/>
              </a:rPr>
              <a:t>, CAP </a:t>
            </a:r>
            <a:r>
              <a:rPr lang="en-US" sz="1800" dirty="0" err="1" smtClean="0">
                <a:effectLst/>
              </a:rPr>
              <a:t>teoremine</a:t>
            </a:r>
            <a:r>
              <a:rPr lang="en-US" sz="1800" dirty="0" smtClean="0">
                <a:effectLst/>
              </a:rPr>
              <a:t> de </a:t>
            </a:r>
            <a:r>
              <a:rPr lang="en-US" sz="1800" dirty="0" err="1" smtClean="0">
                <a:effectLst/>
              </a:rPr>
              <a:t>değinmek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gerekiyor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Muhtemelen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çoğunuzun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daha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önce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şekilde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denk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geldiği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düşündüğüm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aşağıda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görsel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teoremi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başına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açıklıyor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aslında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Dikkat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ederseniz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ortada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kırmızı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çarpı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işareti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yani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bu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üç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özelliğin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tamamının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NoSQL </a:t>
            </a:r>
            <a:r>
              <a:rPr lang="en-US" sz="1800" dirty="0" err="1" smtClean="0">
                <a:effectLst/>
              </a:rPr>
              <a:t>mimari</a:t>
            </a:r>
            <a:r>
              <a:rPr lang="en-US" sz="1800" dirty="0" smtClean="0">
                <a:effectLst/>
              </a:rPr>
              <a:t> de </a:t>
            </a:r>
            <a:r>
              <a:rPr lang="en-US" sz="1800" dirty="0" err="1" smtClean="0">
                <a:effectLst/>
              </a:rPr>
              <a:t>olamayacağını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anlamamız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gerekiyor</a:t>
            </a:r>
            <a:r>
              <a:rPr lang="en-US" sz="1800" dirty="0" smtClean="0">
                <a:effectLst/>
              </a:rPr>
              <a:t>. </a:t>
            </a:r>
            <a:r>
              <a:rPr lang="en-US" sz="1800" dirty="0" err="1" smtClean="0">
                <a:effectLst/>
              </a:rPr>
              <a:t>CAP’ın</a:t>
            </a:r>
            <a:r>
              <a:rPr lang="en-US" sz="1800" dirty="0" smtClean="0">
                <a:effectLst/>
              </a:rPr>
              <a:t> C,A,P sine </a:t>
            </a:r>
            <a:r>
              <a:rPr lang="en-US" sz="1800" dirty="0" err="1" smtClean="0">
                <a:effectLst/>
              </a:rPr>
              <a:t>birer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cümle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ile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bakalım</a:t>
            </a:r>
            <a:r>
              <a:rPr lang="en-US" sz="18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Consistency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Dağıtık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sistemdeki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tüm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node’ların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aynı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veriye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sahip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olması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Availability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Sisteme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yapılan</a:t>
            </a:r>
            <a:r>
              <a:rPr lang="en-US" sz="1800" dirty="0" smtClean="0">
                <a:effectLst/>
              </a:rPr>
              <a:t> her </a:t>
            </a:r>
            <a:r>
              <a:rPr lang="en-US" sz="1800" dirty="0" err="1" smtClean="0">
                <a:effectLst/>
              </a:rPr>
              <a:t>isteğin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başarılı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olsun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başarısız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olsun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yanıt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alabilmesi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durumu</a:t>
            </a:r>
            <a:r>
              <a:rPr lang="en-US" sz="1800" dirty="0" smtClean="0">
                <a:effectLst/>
              </a:rPr>
              <a:t>. (En </a:t>
            </a:r>
            <a:r>
              <a:rPr lang="en-US" sz="1800" dirty="0" err="1" smtClean="0">
                <a:effectLst/>
              </a:rPr>
              <a:t>güncel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veriye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sahip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olmasa</a:t>
            </a:r>
            <a:r>
              <a:rPr lang="en-US" sz="1800" dirty="0" smtClean="0">
                <a:effectLst/>
              </a:rPr>
              <a:t> bile.)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Partition Tolerance</a:t>
            </a:r>
            <a:r>
              <a:rPr lang="en-US" sz="1800" dirty="0" smtClean="0">
                <a:effectLst/>
              </a:rPr>
              <a:t>: </a:t>
            </a:r>
            <a:r>
              <a:rPr lang="en-US" sz="1800" dirty="0" err="1" smtClean="0">
                <a:effectLst/>
              </a:rPr>
              <a:t>Mevcut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node’lardan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kısmında</a:t>
            </a:r>
            <a:r>
              <a:rPr lang="en-US" sz="1800" dirty="0" smtClean="0">
                <a:effectLst/>
              </a:rPr>
              <a:t> network </a:t>
            </a:r>
            <a:r>
              <a:rPr lang="en-US" sz="1800" dirty="0" err="1" smtClean="0">
                <a:effectLst/>
              </a:rPr>
              <a:t>veya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başka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sebepten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ötürü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bir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sorun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meydana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gelerek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erişilmez</a:t>
            </a:r>
            <a:r>
              <a:rPr lang="en-US" sz="1800" dirty="0" smtClean="0">
                <a:effectLst/>
              </a:rPr>
              <a:t> hale </a:t>
            </a:r>
            <a:r>
              <a:rPr lang="en-US" sz="1800" dirty="0" err="1" smtClean="0">
                <a:effectLst/>
              </a:rPr>
              <a:t>gelse</a:t>
            </a:r>
            <a:r>
              <a:rPr lang="en-US" sz="1800" dirty="0" smtClean="0">
                <a:effectLst/>
              </a:rPr>
              <a:t> bile, </a:t>
            </a:r>
            <a:r>
              <a:rPr lang="en-US" sz="1800" dirty="0" err="1" smtClean="0">
                <a:effectLst/>
              </a:rPr>
              <a:t>sistemin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çalışmasına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devam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edebilmesidir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83" y="3437262"/>
            <a:ext cx="7590234" cy="34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Document Based</a:t>
            </a:r>
            <a:r>
              <a:rPr lang="en-US" dirty="0" smtClean="0">
                <a:effectLst/>
              </a:rPr>
              <a:t> ( </a:t>
            </a:r>
            <a:r>
              <a:rPr lang="en-US" dirty="0" err="1" smtClean="0">
                <a:effectLst/>
              </a:rPr>
              <a:t>MongoDB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CouchDB</a:t>
            </a:r>
            <a:r>
              <a:rPr lang="en-US" dirty="0" smtClean="0">
                <a:effectLst/>
              </a:rPr>
              <a:t>, etc.) E-</a:t>
            </a:r>
            <a:r>
              <a:rPr lang="en-US" dirty="0" err="1" smtClean="0">
                <a:effectLst/>
              </a:rPr>
              <a:t>ticaret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siteleri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İçerik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Key/Value</a:t>
            </a:r>
            <a:r>
              <a:rPr lang="en-US" dirty="0" smtClean="0">
                <a:effectLst/>
              </a:rPr>
              <a:t> ( </a:t>
            </a:r>
            <a:r>
              <a:rPr lang="en-US" dirty="0" err="1" smtClean="0">
                <a:effectLst/>
              </a:rPr>
              <a:t>Redis</a:t>
            </a:r>
            <a:r>
              <a:rPr lang="en-US" dirty="0" smtClean="0">
                <a:effectLst/>
              </a:rPr>
              <a:t> etc.)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oturum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sepeti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saklama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Graph Based </a:t>
            </a:r>
            <a:r>
              <a:rPr lang="en-US" dirty="0" smtClean="0">
                <a:effectLst/>
              </a:rPr>
              <a:t>( Neo4J etc.)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, Graph </a:t>
            </a:r>
            <a:r>
              <a:rPr lang="en-US" dirty="0" err="1" smtClean="0">
                <a:effectLst/>
              </a:rPr>
              <a:t>tabanlı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Column Based</a:t>
            </a:r>
            <a:r>
              <a:rPr lang="en-US" dirty="0" smtClean="0">
                <a:effectLst/>
              </a:rPr>
              <a:t> ( Cassandra, </a:t>
            </a:r>
            <a:r>
              <a:rPr lang="en-US" dirty="0" err="1" smtClean="0">
                <a:effectLst/>
              </a:rPr>
              <a:t>HBase</a:t>
            </a:r>
            <a:r>
              <a:rPr lang="en-US" dirty="0" smtClean="0">
                <a:effectLst/>
              </a:rPr>
              <a:t> etc.) Transaction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IoT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vb.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RDBMS vs NoSQL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ta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meselesinden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başlıklar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karşılaştırmasını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Ölçeklenebilirlik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ölçeklenebilmesi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güçlü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pahalı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dikeyde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ölçeklendirme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gidilir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kolayca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ölçeklenebileceğinden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Citus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PostgreSQL’i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node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paralel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üretiliyor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ACID </a:t>
            </a:r>
            <a:r>
              <a:rPr lang="en-US" b="1" dirty="0" err="1" smtClean="0">
                <a:effectLst/>
              </a:rPr>
              <a:t>Prensipler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olmadıkları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tam da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görüşler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Graph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ACID’dir</a:t>
            </a:r>
            <a:r>
              <a:rPr lang="en-US" dirty="0" smtClean="0">
                <a:effectLst/>
              </a:rPr>
              <a:t>. (Neo4J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.)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diğerleri</a:t>
            </a:r>
            <a:r>
              <a:rPr lang="en-US" dirty="0" smtClean="0">
                <a:effectLst/>
              </a:rPr>
              <a:t>? </a:t>
            </a:r>
            <a:r>
              <a:rPr lang="en-US" b="1" dirty="0" smtClean="0">
                <a:effectLst/>
              </a:rPr>
              <a:t>CAP </a:t>
            </a:r>
            <a:r>
              <a:rPr lang="en-US" dirty="0" err="1" smtClean="0">
                <a:effectLst/>
              </a:rPr>
              <a:t>teoreminden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AP 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seçerek</a:t>
            </a:r>
            <a:r>
              <a:rPr lang="en-US" dirty="0" smtClean="0">
                <a:effectLst/>
              </a:rPr>
              <a:t> Strong </a:t>
            </a:r>
            <a:r>
              <a:rPr lang="en-US" dirty="0" err="1" smtClean="0">
                <a:effectLst/>
              </a:rPr>
              <a:t>Consistency’den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verebiliyorlar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strong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kullandım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eventual da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Consistency </a:t>
            </a:r>
            <a:r>
              <a:rPr lang="en-US" dirty="0" err="1" smtClean="0">
                <a:effectLst/>
              </a:rPr>
              <a:t>sağlamış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oluyorlar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AP’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ACID </a:t>
            </a:r>
            <a:r>
              <a:rPr lang="en-US" dirty="0" err="1" smtClean="0">
                <a:effectLst/>
              </a:rPr>
              <a:t>uyumlu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Kaldı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ACID, </a:t>
            </a:r>
            <a:r>
              <a:rPr lang="en-US" dirty="0" err="1" smtClean="0">
                <a:effectLst/>
              </a:rPr>
              <a:t>Consistency’den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ACID </a:t>
            </a:r>
            <a:r>
              <a:rPr lang="en-US" dirty="0" err="1" smtClean="0">
                <a:effectLst/>
              </a:rPr>
              <a:t>prensiplerden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hatırlayınız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Bakım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Maliyetleri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eğitilmiş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NoSQL’e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fazladır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danışmanlık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danışmanlık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gelmektedir</a:t>
            </a:r>
            <a:r>
              <a:rPr lang="en-US" dirty="0" smtClean="0">
                <a:effectLst/>
              </a:rPr>
              <a:t>.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Maliyet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çoğunun</a:t>
            </a:r>
            <a:r>
              <a:rPr lang="en-US" dirty="0" smtClean="0">
                <a:effectLst/>
              </a:rPr>
              <a:t> open source </a:t>
            </a:r>
            <a:r>
              <a:rPr lang="en-US" dirty="0" err="1" smtClean="0">
                <a:effectLst/>
              </a:rPr>
              <a:t>oluşu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etkendir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Lisans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ciddi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8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Olgunluk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eskiye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dayandıkları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topluluğa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yetişmiş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gücüne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stabil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çalıştıklarını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SQL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manipülasyonu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uzmanlaşan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Big Data </a:t>
            </a:r>
            <a:r>
              <a:rPr lang="en-US" b="1" dirty="0" err="1" smtClean="0">
                <a:effectLst/>
              </a:rPr>
              <a:t>Uygulamalarında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Kullanım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Direkt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tip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projelerde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kullanılabilmektedir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düşünülerek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unstructured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kaydedilir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işlenerek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structured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yazılır</a:t>
            </a:r>
            <a:r>
              <a:rPr lang="en-US" dirty="0" smtClean="0">
                <a:effectLst/>
              </a:rPr>
              <a:t>. Ham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NoSQL de, </a:t>
            </a:r>
            <a:r>
              <a:rPr lang="en-US" dirty="0" err="1" smtClean="0">
                <a:effectLst/>
              </a:rPr>
              <a:t>işlenmiş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SQL de </a:t>
            </a:r>
            <a:r>
              <a:rPr lang="en-US" dirty="0" err="1" smtClean="0">
                <a:effectLst/>
              </a:rPr>
              <a:t>tutulması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Böylelikle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(Data Consistency)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RDBMS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ederken</a:t>
            </a:r>
            <a:r>
              <a:rPr lang="en-US" dirty="0" smtClean="0">
                <a:effectLst/>
              </a:rPr>
              <a:t>, NoSQL de durum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yetinmeyeceğiz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anlaşılacağından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3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Şema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Bağımlılığı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NoSQL </a:t>
            </a:r>
            <a:r>
              <a:rPr lang="en-US" dirty="0" err="1" smtClean="0">
                <a:effectLst/>
              </a:rPr>
              <a:t>şema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dokunmadan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değiştirilebilir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de </a:t>
            </a:r>
            <a:r>
              <a:rPr lang="en-US" b="1" dirty="0" smtClean="0">
                <a:effectLst/>
              </a:rPr>
              <a:t>change management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Sonuç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yanlıştır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ikisinin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diğerine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yapabilmektir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Doğru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Seçme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Bildiğiniz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programlama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framework’e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vs.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kurtarıyor</a:t>
            </a:r>
            <a:r>
              <a:rPr lang="en-US" dirty="0" smtClean="0">
                <a:effectLst/>
              </a:rPr>
              <a:t>.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platformlarda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kalırsanız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dil</a:t>
            </a:r>
            <a:r>
              <a:rPr lang="en-US" dirty="0" smtClean="0">
                <a:effectLst/>
              </a:rPr>
              <a:t>, framework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monolith’den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geçişlerde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parçalanırken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seçenek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ilerleniyor.En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gözlemlerim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okuduklarım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kadarıyla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Konfor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alanımızdan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istemeyişimiz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sebeplerden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neticesi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hatayı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kaçınılmaz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;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tersi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atomik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tasarlayıp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seçmeliyiz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kriterleri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parametre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Yüksek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Seviye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Tutarlılığı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Ölçeklenebilme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Gereksinimi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Consistency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kaçınılmazken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edebilirsiniz</a:t>
            </a:r>
            <a:r>
              <a:rPr lang="en-US" dirty="0" smtClean="0">
                <a:effectLst/>
              </a:rPr>
              <a:t>. NoSQL de </a:t>
            </a:r>
            <a:r>
              <a:rPr lang="en-US" b="1" dirty="0" smtClean="0">
                <a:effectLst/>
              </a:rPr>
              <a:t>immediate consistency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söylemiştik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NoSQL’i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ettiniz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30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Trafiğiniz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node (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ölçekleniyorsunuz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Sosyal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medya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içeriklere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yorumlar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sayılarının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node</a:t>
            </a:r>
            <a:r>
              <a:rPr lang="en-US" dirty="0" err="1" smtClean="0">
                <a:effectLst/>
              </a:rPr>
              <a:t>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olmaması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teşkil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Türkiye’de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sayısını</a:t>
            </a:r>
            <a:r>
              <a:rPr lang="en-US" dirty="0" smtClean="0">
                <a:effectLst/>
              </a:rPr>
              <a:t> 500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Rusya’da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495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Eventual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node’lar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beğeni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tutuluyor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Biz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tercihinde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Immediate </a:t>
            </a:r>
            <a:r>
              <a:rPr lang="en-US" b="1" dirty="0" err="1" smtClean="0">
                <a:effectLst/>
              </a:rPr>
              <a:t>Consistecy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finansal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Parasal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ACID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kazandığından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RDBMS’ler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Servisler</a:t>
            </a:r>
            <a:r>
              <a:rPr lang="en-US" b="1" dirty="0"/>
              <a:t> </a:t>
            </a:r>
            <a:r>
              <a:rPr lang="en-US" b="1" dirty="0" err="1"/>
              <a:t>Arası</a:t>
            </a:r>
            <a:r>
              <a:rPr lang="en-US" b="1" dirty="0"/>
              <a:t> </a:t>
            </a:r>
            <a:r>
              <a:rPr lang="en-US" b="1" dirty="0" err="1" smtClean="0"/>
              <a:t>İletişim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Request-Driven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</a:t>
            </a:r>
            <a:r>
              <a:rPr lang="en-US" dirty="0" smtClean="0">
                <a:effectLst/>
              </a:rPr>
              <a:t> da, http </a:t>
            </a:r>
            <a:r>
              <a:rPr lang="en-US" dirty="0" err="1" smtClean="0">
                <a:effectLst/>
              </a:rPr>
              <a:t>trafiğimiz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,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client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IO </a:t>
            </a:r>
            <a:r>
              <a:rPr lang="en-US" dirty="0" smtClean="0">
                <a:effectLst/>
              </a:rPr>
              <a:t>(Thread Blocking IO)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client’larıyla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socket</a:t>
            </a:r>
            <a:r>
              <a:rPr lang="en-US" dirty="0" err="1" smtClean="0">
                <a:effectLst/>
              </a:rPr>
              <a:t>’ler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socket’ler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sonsuz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socket </a:t>
            </a:r>
            <a:r>
              <a:rPr lang="en-US" dirty="0" err="1" smtClean="0">
                <a:effectLst/>
              </a:rPr>
              <a:t>kullanımı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konudur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cimri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davranmamız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sırf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azaltacağız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Aşağı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tükürsek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yukarı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tükürsek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bıyık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verebilmekten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zaten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Kolay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Hızlı</a:t>
            </a:r>
            <a:r>
              <a:rPr lang="en-US" b="1" dirty="0" smtClean="0">
                <a:effectLst/>
              </a:rPr>
              <a:t> Release </a:t>
            </a:r>
            <a:r>
              <a:rPr lang="en-US" b="1" dirty="0" err="1" smtClean="0">
                <a:effectLst/>
              </a:rPr>
              <a:t>Çıkabilme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“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ufak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değişiklikte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koca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uygulamayı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olduğu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gibi</a:t>
            </a:r>
            <a:r>
              <a:rPr lang="en-US" b="1" dirty="0" smtClean="0">
                <a:effectLst/>
              </a:rPr>
              <a:t> deploy </a:t>
            </a:r>
            <a:r>
              <a:rPr lang="en-US" b="1" dirty="0" err="1" smtClean="0">
                <a:effectLst/>
              </a:rPr>
              <a:t>ediyoruz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tarzı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başladıysanız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projedeki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alamıyorsanız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gözünüz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büyüttüğünüz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irili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ufaklı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gelmiş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Geçiş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Hazır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mıyız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başlamalısınız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inceleyelim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Güçlü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DevOps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Ekibi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önemlisi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kültürünün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hakkıyla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Martin Fowler,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taşıyabilmenin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DevOps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takımına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servislerinizin</a:t>
            </a:r>
            <a:r>
              <a:rPr lang="en-US" dirty="0" smtClean="0">
                <a:effectLst/>
              </a:rPr>
              <a:t> building, configuration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deploying </a:t>
            </a:r>
            <a:r>
              <a:rPr lang="en-US" dirty="0" err="1" smtClean="0">
                <a:effectLst/>
              </a:rPr>
              <a:t>süreçleri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CI/CD </a:t>
            </a:r>
            <a:r>
              <a:rPr lang="en-US" b="1" dirty="0" err="1" smtClean="0">
                <a:effectLst/>
              </a:rPr>
              <a:t>pipeline’ı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kalabilir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vakit</a:t>
            </a:r>
            <a:r>
              <a:rPr lang="en-US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nakit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kaybına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uğrayabilirsiniz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İlk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yürütebilirsiniz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production </a:t>
            </a:r>
            <a:r>
              <a:rPr lang="en-US" dirty="0" err="1" smtClean="0">
                <a:effectLst/>
              </a:rPr>
              <a:t>ortamınızı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full-automated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31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effectLst/>
              </a:rPr>
              <a:t>Bu </a:t>
            </a:r>
            <a:r>
              <a:rPr lang="en-US" sz="2000" dirty="0" err="1" smtClean="0">
                <a:effectLst/>
              </a:rPr>
              <a:t>mimari</a:t>
            </a:r>
            <a:r>
              <a:rPr lang="en-US" sz="2000" dirty="0" smtClean="0">
                <a:effectLst/>
              </a:rPr>
              <a:t> de </a:t>
            </a:r>
            <a:r>
              <a:rPr lang="en-US" sz="2000" dirty="0" err="1" smtClean="0">
                <a:effectLst/>
              </a:rPr>
              <a:t>adından</a:t>
            </a:r>
            <a:r>
              <a:rPr lang="en-US" sz="2000" dirty="0" smtClean="0">
                <a:effectLst/>
              </a:rPr>
              <a:t> da </a:t>
            </a:r>
            <a:r>
              <a:rPr lang="en-US" sz="2000" dirty="0" err="1" smtClean="0">
                <a:effectLst/>
              </a:rPr>
              <a:t>anlaşılacağı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üzere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service, </a:t>
            </a:r>
            <a:r>
              <a:rPr lang="en-US" sz="2000" dirty="0" err="1" smtClean="0">
                <a:effectLst/>
              </a:rPr>
              <a:t>verisine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ihtiyaç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duyduğu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diğer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doğrudan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istekte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bulunur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Servislerimizin</a:t>
            </a:r>
            <a:r>
              <a:rPr lang="en-US" sz="2000" dirty="0" smtClean="0">
                <a:effectLst/>
              </a:rPr>
              <a:t> modern </a:t>
            </a:r>
            <a:r>
              <a:rPr lang="en-US" sz="2000" b="1" dirty="0" smtClean="0">
                <a:effectLst/>
              </a:rPr>
              <a:t>Rest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servisleri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olduğunu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kabul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edersek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yapılan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istekler</a:t>
            </a:r>
            <a:r>
              <a:rPr lang="en-US" sz="2000" dirty="0" smtClean="0">
                <a:effectLst/>
              </a:rPr>
              <a:t>, </a:t>
            </a:r>
            <a:r>
              <a:rPr lang="en-US" sz="2000" b="1" dirty="0" smtClean="0">
                <a:effectLst/>
              </a:rPr>
              <a:t>GET, POST, DELETE </a:t>
            </a:r>
            <a:r>
              <a:rPr lang="en-US" sz="2000" b="1" dirty="0" err="1" smtClean="0">
                <a:effectLst/>
              </a:rPr>
              <a:t>ve</a:t>
            </a:r>
            <a:r>
              <a:rPr lang="en-US" sz="2000" b="1" dirty="0" smtClean="0">
                <a:effectLst/>
              </a:rPr>
              <a:t> UPDATE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isteklerinden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ibaret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olacaktır</a:t>
            </a:r>
            <a:r>
              <a:rPr lang="en-US" sz="20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tr-TR" sz="2000" dirty="0" smtClean="0">
                <a:effectLst/>
              </a:rPr>
              <a:t>Aşağıdaki </a:t>
            </a:r>
            <a:r>
              <a:rPr lang="en-US" sz="2000" dirty="0" err="1" smtClean="0">
                <a:effectLst/>
              </a:rPr>
              <a:t>çizimde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smtClean="0">
                <a:effectLst/>
              </a:rPr>
              <a:t>fire-and-forget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iletişim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şeklini</a:t>
            </a:r>
            <a:r>
              <a:rPr lang="en-US" sz="2000" dirty="0" smtClean="0">
                <a:effectLst/>
              </a:rPr>
              <a:t> de </a:t>
            </a:r>
            <a:r>
              <a:rPr lang="en-US" sz="2000" dirty="0" err="1" smtClean="0">
                <a:effectLst/>
              </a:rPr>
              <a:t>göstermiş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olmak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adına</a:t>
            </a:r>
            <a:r>
              <a:rPr lang="en-US" sz="2000" dirty="0" smtClean="0">
                <a:effectLst/>
              </a:rPr>
              <a:t>, sarı </a:t>
            </a:r>
            <a:r>
              <a:rPr lang="en-US" sz="2000" dirty="0" err="1" smtClean="0">
                <a:effectLst/>
              </a:rPr>
              <a:t>renkli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servisten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geri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dönüş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belirtmedi</a:t>
            </a:r>
            <a:r>
              <a:rPr lang="tr-TR" sz="2000" dirty="0" smtClean="0">
                <a:effectLst/>
              </a:rPr>
              <a:t>k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Elbette</a:t>
            </a:r>
            <a:r>
              <a:rPr lang="en-US" sz="2000" dirty="0" smtClean="0">
                <a:effectLst/>
              </a:rPr>
              <a:t> her http </a:t>
            </a:r>
            <a:r>
              <a:rPr lang="en-US" sz="2000" dirty="0" err="1" smtClean="0">
                <a:effectLst/>
              </a:rPr>
              <a:t>request’in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http </a:t>
            </a:r>
            <a:r>
              <a:rPr lang="en-US" sz="2000" dirty="0" err="1" smtClean="0">
                <a:effectLst/>
              </a:rPr>
              <a:t>response’u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olacaktır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burada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isteği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yapan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kırmızı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yeşil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servislerin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dönen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resonse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ile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ilgilenmediklerini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anlıyoruz</a:t>
            </a:r>
            <a:r>
              <a:rPr lang="en-US" sz="2000" dirty="0" smtClean="0">
                <a:effectLst/>
              </a:rPr>
              <a:t>. </a:t>
            </a:r>
            <a:r>
              <a:rPr lang="en-US" sz="2000" dirty="0" err="1" smtClean="0">
                <a:effectLst/>
              </a:rPr>
              <a:t>Örneğin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bu</a:t>
            </a:r>
            <a:r>
              <a:rPr lang="en-US" sz="2000" dirty="0" smtClean="0">
                <a:effectLst/>
              </a:rPr>
              <a:t> sarı </a:t>
            </a:r>
            <a:r>
              <a:rPr lang="en-US" sz="2000" dirty="0" err="1" smtClean="0">
                <a:effectLst/>
              </a:rPr>
              <a:t>renkli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servisimiz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notifikasyon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veya</a:t>
            </a:r>
            <a:r>
              <a:rPr lang="en-US" sz="2000" dirty="0" smtClean="0">
                <a:effectLst/>
              </a:rPr>
              <a:t> log </a:t>
            </a:r>
            <a:r>
              <a:rPr lang="en-US" sz="2000" dirty="0" err="1" smtClean="0">
                <a:effectLst/>
              </a:rPr>
              <a:t>servisimiz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olabilir</a:t>
            </a:r>
            <a:r>
              <a:rPr lang="en-US" sz="2000" dirty="0" smtClean="0">
                <a:effectLst/>
              </a:rPr>
              <a:t>. (</a:t>
            </a:r>
            <a:r>
              <a:rPr lang="en-US" sz="2000" dirty="0" err="1" smtClean="0">
                <a:effectLst/>
              </a:rPr>
              <a:t>Loglama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işlemini</a:t>
            </a:r>
            <a:r>
              <a:rPr lang="en-US" sz="2000" dirty="0" smtClean="0">
                <a:effectLst/>
              </a:rPr>
              <a:t> http </a:t>
            </a:r>
            <a:r>
              <a:rPr lang="en-US" sz="2000" dirty="0" err="1" smtClean="0">
                <a:effectLst/>
              </a:rPr>
              <a:t>servis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üzerinden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yapmak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err="1" smtClean="0">
                <a:effectLst/>
              </a:rPr>
              <a:t>genelde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yanlış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bir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tercih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olur</a:t>
            </a:r>
            <a:r>
              <a:rPr lang="en-US" sz="2000" dirty="0" smtClean="0">
                <a:effectLst/>
              </a:rPr>
              <a:t>)</a:t>
            </a:r>
            <a:endParaRPr lang="tr-TR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39" y="2424744"/>
            <a:ext cx="4333875" cy="4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8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Request-Driven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sağlayabiliriz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Senkron</a:t>
            </a:r>
            <a:r>
              <a:rPr lang="en-US" b="1" dirty="0" smtClean="0">
                <a:effectLst/>
              </a:rPr>
              <a:t> (Synchronous) </a:t>
            </a:r>
            <a:r>
              <a:rPr lang="en-US" b="1" dirty="0" err="1" smtClean="0">
                <a:effectLst/>
              </a:rPr>
              <a:t>İletişim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Http </a:t>
            </a:r>
            <a:r>
              <a:rPr lang="en-US" dirty="0" err="1" smtClean="0">
                <a:effectLst/>
              </a:rPr>
              <a:t>protokolü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protokoldür</a:t>
            </a:r>
            <a:r>
              <a:rPr lang="en-US" dirty="0" smtClean="0">
                <a:effectLst/>
              </a:rPr>
              <a:t>. Client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</a:t>
            </a:r>
            <a:r>
              <a:rPr lang="en-US" dirty="0" smtClean="0">
                <a:effectLst/>
              </a:rPr>
              <a:t>. Client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çağrısını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thread’in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blocklanması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thread’in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bloklanmaması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call back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gelmesi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ilginç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Client’in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çağrısını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yapması</a:t>
            </a:r>
            <a:r>
              <a:rPr lang="en-US" dirty="0" smtClean="0">
                <a:effectLst/>
              </a:rPr>
              <a:t>(</a:t>
            </a:r>
            <a:r>
              <a:rPr lang="en-US" b="1" dirty="0" smtClean="0">
                <a:effectLst/>
              </a:rPr>
              <a:t>call back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almış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protokolünü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çalıştırdığımız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Buna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.Net</a:t>
            </a:r>
            <a:r>
              <a:rPr lang="en-US" dirty="0" smtClean="0">
                <a:effectLst/>
              </a:rPr>
              <a:t> Framework 4.5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 </a:t>
            </a:r>
            <a:r>
              <a:rPr lang="en-US" dirty="0" err="1" smtClean="0">
                <a:effectLst/>
              </a:rPr>
              <a:t>yapısını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Mikroservis'lerinizi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DotNet’in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popüler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framework’lerin</a:t>
            </a:r>
            <a:r>
              <a:rPr lang="en-US" dirty="0" smtClean="0">
                <a:effectLst/>
              </a:rPr>
              <a:t> (java, </a:t>
            </a:r>
            <a:r>
              <a:rPr lang="en-US" dirty="0" err="1" smtClean="0">
                <a:effectLst/>
              </a:rPr>
              <a:t>php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nodejs</a:t>
            </a:r>
            <a:r>
              <a:rPr lang="en-US" dirty="0" smtClean="0">
                <a:effectLst/>
              </a:rPr>
              <a:t>, ruby, go vs.) </a:t>
            </a:r>
            <a:r>
              <a:rPr lang="en-US" dirty="0" err="1" smtClean="0">
                <a:effectLst/>
              </a:rPr>
              <a:t>hepsi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call back </a:t>
            </a:r>
            <a:r>
              <a:rPr lang="en-US" dirty="0" err="1" smtClean="0">
                <a:effectLst/>
              </a:rPr>
              <a:t>yapısına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midir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dotnet’in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sadeleştirdiği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sadeleştirebilirler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dotnet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güzellemesi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async</a:t>
            </a:r>
            <a:r>
              <a:rPr lang="en-US" b="1" dirty="0" smtClean="0">
                <a:effectLst/>
              </a:rPr>
              <a:t>/await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Asenkron</a:t>
            </a:r>
            <a:r>
              <a:rPr lang="en-US" b="1" dirty="0" smtClean="0">
                <a:effectLst/>
              </a:rPr>
              <a:t> (Asynchronous) </a:t>
            </a:r>
            <a:r>
              <a:rPr lang="en-US" b="1" dirty="0" err="1" smtClean="0">
                <a:effectLst/>
              </a:rPr>
              <a:t>İletişim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call back </a:t>
            </a:r>
            <a:r>
              <a:rPr lang="en-US" dirty="0" err="1" smtClean="0">
                <a:effectLst/>
              </a:rPr>
              <a:t>mekanizmalarıyla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asenkronizasyon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haricinde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kullanabileceğimiz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üstelik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protocol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AMQP’</a:t>
            </a:r>
            <a:r>
              <a:rPr lang="en-US" dirty="0" err="1" smtClean="0">
                <a:effectLst/>
              </a:rPr>
              <a:t>den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(Advanced Message Queuing Protocol)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bahsedelim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’nin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özelliklerini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yönlendirme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kuyruklama</a:t>
            </a:r>
            <a:r>
              <a:rPr lang="en-US" dirty="0" smtClean="0">
                <a:effectLst/>
              </a:rPr>
              <a:t>, routing (p2p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pub/sub), </a:t>
            </a:r>
            <a:r>
              <a:rPr lang="en-US" dirty="0" err="1" smtClean="0">
                <a:effectLst/>
              </a:rPr>
              <a:t>dayanıklılık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güvenilirlik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sıralayabiliriz</a:t>
            </a:r>
            <a:r>
              <a:rPr lang="en-US" dirty="0" smtClean="0">
                <a:effectLst/>
              </a:rPr>
              <a:t>. AMQP,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kolaylaştırdığı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çalışabilirlik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interoperability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yönlerini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güçlendirmemize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olanak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sağlıyor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’nin</a:t>
            </a:r>
            <a:r>
              <a:rPr lang="en-US" dirty="0" smtClean="0">
                <a:effectLst/>
              </a:rPr>
              <a:t> reliability (</a:t>
            </a:r>
            <a:r>
              <a:rPr lang="en-US" dirty="0" err="1" smtClean="0">
                <a:effectLst/>
              </a:rPr>
              <a:t>güvenilirlik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özelliğine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parantez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AMQP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içerdiği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(</a:t>
            </a:r>
            <a:r>
              <a:rPr lang="en-US" b="1" dirty="0" smtClean="0">
                <a:effectLst/>
              </a:rPr>
              <a:t>delivery guarantees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modu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kazanmıştır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at-most-once : </a:t>
            </a: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kaçırılma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riski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consumer’dan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teyit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at-least-once : </a:t>
            </a: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tekrarlı</a:t>
            </a:r>
            <a:r>
              <a:rPr lang="en-US" dirty="0" smtClean="0">
                <a:effectLst/>
              </a:rPr>
              <a:t> (duplicate) </a:t>
            </a:r>
            <a:r>
              <a:rPr lang="en-US" dirty="0" err="1" smtClean="0">
                <a:effectLst/>
              </a:rPr>
              <a:t>gönderilme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riski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consumer’dan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teyit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exactly-once : </a:t>
            </a:r>
            <a:r>
              <a:rPr lang="en-US" dirty="0" err="1" smtClean="0">
                <a:effectLst/>
              </a:rPr>
              <a:t>Publisher’ın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yaygın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spesifik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kısıtlı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Kafka </a:t>
            </a:r>
            <a:r>
              <a:rPr lang="en-US" dirty="0" err="1" smtClean="0">
                <a:effectLst/>
              </a:rPr>
              <a:t>destekler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yöntemden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edeceğine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konfigrasyonu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yapmalısınız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işlemleriniz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idempotent </a:t>
            </a:r>
            <a:r>
              <a:rPr lang="en-US" dirty="0" err="1" smtClean="0">
                <a:effectLst/>
              </a:rPr>
              <a:t>yapıdaysa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teşkil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etmiyorsa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at-least-onc</a:t>
            </a:r>
            <a:r>
              <a:rPr lang="en-US" dirty="0" smtClean="0">
                <a:effectLst/>
              </a:rPr>
              <a:t>e </a:t>
            </a:r>
            <a:r>
              <a:rPr lang="en-US" dirty="0" err="1" smtClean="0">
                <a:effectLst/>
              </a:rPr>
              <a:t>modunu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AMQP</a:t>
            </a:r>
            <a:r>
              <a:rPr lang="en-US" dirty="0" err="1" smtClean="0">
                <a:effectLst/>
              </a:rPr>
              <a:t>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destekleyen</a:t>
            </a:r>
            <a:r>
              <a:rPr lang="en-US" dirty="0" smtClean="0">
                <a:effectLst/>
              </a:rPr>
              <a:t> modern message </a:t>
            </a:r>
            <a:r>
              <a:rPr lang="en-US" dirty="0" err="1" smtClean="0">
                <a:effectLst/>
              </a:rPr>
              <a:t>broker’lara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baktığımızda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gelenlerden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96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Event-Driven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bütünlüğünün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data’mızın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state’</a:t>
            </a:r>
            <a:r>
              <a:rPr lang="en-US" dirty="0" err="1" smtClean="0">
                <a:effectLst/>
              </a:rPr>
              <a:t>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konusudur</a:t>
            </a:r>
            <a:r>
              <a:rPr lang="en-US" dirty="0" smtClean="0">
                <a:effectLst/>
              </a:rPr>
              <a:t>. Buna transaction </a:t>
            </a:r>
            <a:r>
              <a:rPr lang="en-US" dirty="0" err="1" smtClean="0">
                <a:effectLst/>
              </a:rPr>
              <a:t>bütünlüğünün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götürmeyecek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malumu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transaction </a:t>
            </a:r>
            <a:r>
              <a:rPr lang="en-US" dirty="0" err="1" smtClean="0">
                <a:effectLst/>
              </a:rPr>
              <a:t>yönetimi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götüren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değineceğiz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Derken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mimari’de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paylaşmasıdır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duyduğumuz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 </a:t>
            </a:r>
            <a:r>
              <a:rPr lang="en-US" b="1" dirty="0" err="1" smtClean="0">
                <a:effectLst/>
              </a:rPr>
              <a:t>fırlatma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karşılığı</a:t>
            </a:r>
            <a:r>
              <a:rPr lang="en-US" dirty="0" smtClean="0">
                <a:effectLst/>
              </a:rPr>
              <a:t> “ben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duyurulur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yabancı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hayatımız</a:t>
            </a:r>
            <a:r>
              <a:rPr lang="en-US" dirty="0" smtClean="0">
                <a:effectLst/>
              </a:rPr>
              <a:t> da bile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; </a:t>
            </a:r>
            <a:r>
              <a:rPr lang="en-US" dirty="0" err="1" smtClean="0">
                <a:effectLst/>
              </a:rPr>
              <a:t>canınız</a:t>
            </a:r>
            <a:r>
              <a:rPr lang="en-US" dirty="0" smtClean="0">
                <a:effectLst/>
              </a:rPr>
              <a:t> hamburger </a:t>
            </a:r>
            <a:r>
              <a:rPr lang="en-US" dirty="0" err="1" smtClean="0">
                <a:effectLst/>
              </a:rPr>
              <a:t>çekti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soluğu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hamburgercide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karşılayan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konuşuyorsunuz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siparişinizin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Siparişiniz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mecburen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bekleyeceksiniz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Sizinle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bekleyip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saçma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senkron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request-driven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tam da bu.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kaynaklarımızı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iletir</a:t>
            </a:r>
            <a:r>
              <a:rPr lang="en-US" dirty="0" smtClean="0">
                <a:effectLst/>
              </a:rPr>
              <a:t>. (</a:t>
            </a:r>
            <a:r>
              <a:rPr lang="en-US" b="1" dirty="0" err="1" smtClean="0">
                <a:effectLst/>
              </a:rPr>
              <a:t>order_created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ilgilenirken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masa </a:t>
            </a:r>
            <a:r>
              <a:rPr lang="en-US" dirty="0" err="1" smtClean="0">
                <a:effectLst/>
              </a:rPr>
              <a:t>bulup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Siparişiniz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bitince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“x </a:t>
            </a:r>
            <a:r>
              <a:rPr lang="en-US" dirty="0" err="1" smtClean="0">
                <a:effectLst/>
              </a:rPr>
              <a:t>nolu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verir</a:t>
            </a:r>
            <a:r>
              <a:rPr lang="en-US" dirty="0" smtClean="0">
                <a:effectLst/>
              </a:rPr>
              <a:t>, (</a:t>
            </a:r>
            <a:r>
              <a:rPr lang="en-US" b="1" dirty="0" err="1" smtClean="0">
                <a:effectLst/>
              </a:rPr>
              <a:t>order_ready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siparişi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Order_ready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muhatabı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çalışan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siparişinizin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alırsınız</a:t>
            </a:r>
            <a:r>
              <a:rPr lang="en-US" dirty="0" smtClean="0">
                <a:effectLst/>
              </a:rPr>
              <a:t>. (</a:t>
            </a:r>
            <a:r>
              <a:rPr lang="en-US" b="1" dirty="0" err="1" smtClean="0">
                <a:effectLst/>
              </a:rPr>
              <a:t>order_delivered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uzatmamak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atlamakla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gündelik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event-driven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çizimde</a:t>
            </a:r>
            <a:r>
              <a:rPr lang="en-US" dirty="0" smtClean="0">
                <a:effectLst/>
              </a:rPr>
              <a:t> 4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, hem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tüketen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producer,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consumer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ikisi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üstlendiği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Örneğin</a:t>
            </a:r>
            <a:r>
              <a:rPr lang="en-US" dirty="0" smtClean="0"/>
              <a:t>;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senaryomuzda</a:t>
            </a:r>
            <a:r>
              <a:rPr lang="en-US" dirty="0" smtClean="0"/>
              <a:t> </a:t>
            </a:r>
            <a:r>
              <a:rPr lang="en-US" dirty="0" err="1" smtClean="0"/>
              <a:t>hamburgeri</a:t>
            </a:r>
            <a:r>
              <a:rPr lang="en-US" dirty="0" smtClean="0"/>
              <a:t> </a:t>
            </a:r>
            <a:r>
              <a:rPr lang="en-US" dirty="0" err="1" smtClean="0"/>
              <a:t>hazırlayıp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görevliye</a:t>
            </a:r>
            <a:r>
              <a:rPr lang="en-US" dirty="0" smtClean="0"/>
              <a:t> </a:t>
            </a:r>
            <a:r>
              <a:rPr lang="en-US" dirty="0" err="1" smtClean="0"/>
              <a:t>teslim</a:t>
            </a:r>
            <a:r>
              <a:rPr lang="en-US" dirty="0" smtClean="0"/>
              <a:t> </a:t>
            </a:r>
            <a:r>
              <a:rPr lang="en-US" dirty="0" err="1" smtClean="0"/>
              <a:t>eden</a:t>
            </a:r>
            <a:r>
              <a:rPr lang="en-US" dirty="0" smtClean="0"/>
              <a:t> </a:t>
            </a:r>
            <a:r>
              <a:rPr lang="en-US" dirty="0" err="1" smtClean="0"/>
              <a:t>görevli</a:t>
            </a:r>
            <a:r>
              <a:rPr lang="en-US" dirty="0" smtClean="0"/>
              <a:t>, </a:t>
            </a:r>
            <a:r>
              <a:rPr lang="en-US" b="1" dirty="0" err="1" smtClean="0"/>
              <a:t>order_created</a:t>
            </a:r>
            <a:r>
              <a:rPr lang="en-US" b="1" dirty="0" smtClean="0"/>
              <a:t> </a:t>
            </a:r>
            <a:r>
              <a:rPr lang="en-US" b="1" dirty="0" err="1" smtClean="0"/>
              <a:t>event</a:t>
            </a:r>
            <a:r>
              <a:rPr lang="en-US" dirty="0" err="1" smtClean="0"/>
              <a:t>’ini</a:t>
            </a:r>
            <a:r>
              <a:rPr lang="en-US" dirty="0" smtClean="0"/>
              <a:t> </a:t>
            </a:r>
            <a:r>
              <a:rPr lang="en-US" dirty="0" err="1" smtClean="0"/>
              <a:t>dinleyerek</a:t>
            </a:r>
            <a:r>
              <a:rPr lang="en-US" dirty="0" smtClean="0"/>
              <a:t>, </a:t>
            </a:r>
            <a:r>
              <a:rPr lang="en-US" b="1" dirty="0" err="1" smtClean="0"/>
              <a:t>order_ready</a:t>
            </a:r>
            <a:r>
              <a:rPr lang="en-US" b="1" dirty="0" smtClean="0"/>
              <a:t> </a:t>
            </a:r>
            <a:r>
              <a:rPr lang="en-US" b="1" dirty="0" err="1" smtClean="0"/>
              <a:t>event</a:t>
            </a:r>
            <a:r>
              <a:rPr lang="en-US" dirty="0" err="1" smtClean="0"/>
              <a:t>’ini</a:t>
            </a:r>
            <a:r>
              <a:rPr lang="en-US" dirty="0" smtClean="0"/>
              <a:t> </a:t>
            </a:r>
            <a:r>
              <a:rPr lang="en-US" dirty="0" err="1" smtClean="0"/>
              <a:t>oluşturduğu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servistir</a:t>
            </a:r>
            <a:r>
              <a:rPr lang="en-US" dirty="0" smtClean="0"/>
              <a:t> </a:t>
            </a:r>
            <a:r>
              <a:rPr lang="en-US" dirty="0" err="1" smtClean="0"/>
              <a:t>diyebiliriz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8" y="1457325"/>
            <a:ext cx="9177049" cy="5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Event-Driven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sayabiliriz</a:t>
            </a:r>
            <a:r>
              <a:rPr lang="en-US" dirty="0" smtClean="0">
                <a:effectLst/>
              </a:rPr>
              <a:t>;</a:t>
            </a:r>
          </a:p>
          <a:p>
            <a:r>
              <a:rPr lang="en-US" dirty="0" err="1" smtClean="0">
                <a:effectLst/>
              </a:rPr>
              <a:t>Gevşek-Bağlı</a:t>
            </a:r>
            <a:r>
              <a:rPr lang="en-US" dirty="0" smtClean="0">
                <a:effectLst/>
              </a:rPr>
              <a:t>(loosely coupled)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development </a:t>
            </a:r>
            <a:r>
              <a:rPr lang="en-US" dirty="0" err="1" smtClean="0">
                <a:effectLst/>
              </a:rPr>
              <a:t>eforunu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azaltır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İletişimimiz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(scalability) </a:t>
            </a:r>
            <a:r>
              <a:rPr lang="en-US" dirty="0" err="1" smtClean="0">
                <a:effectLst/>
              </a:rPr>
              <a:t>sağlar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sayesinde</a:t>
            </a:r>
            <a:r>
              <a:rPr lang="en-US" dirty="0" smtClean="0">
                <a:effectLst/>
              </a:rPr>
              <a:t>, consumer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sebepten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durumdayken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olunca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kaybı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)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Hybrid </a:t>
            </a:r>
            <a:r>
              <a:rPr lang="en-US" b="1" dirty="0" err="1" smtClean="0">
                <a:effectLst/>
              </a:rPr>
              <a:t>Mimari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anlaşılacağı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aşinalığınız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“hybrid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duyulur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bakışta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örneklendirmesi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yapamayabilirsiniz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Neticede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yaklaşım</a:t>
            </a:r>
            <a:r>
              <a:rPr lang="en-US" dirty="0" smtClean="0">
                <a:effectLst/>
              </a:rPr>
              <a:t>, request-driven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yaygın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gördüğüm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öyle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42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, request-driven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inşa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sistemlere</a:t>
            </a:r>
            <a:r>
              <a:rPr lang="en-US" dirty="0" smtClean="0"/>
              <a:t> </a:t>
            </a:r>
            <a:r>
              <a:rPr lang="en-US" dirty="0" err="1" smtClean="0"/>
              <a:t>ihtiyaca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event-bus</a:t>
            </a:r>
            <a:r>
              <a:rPr lang="en-US" dirty="0" smtClean="0"/>
              <a:t>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entegre</a:t>
            </a:r>
            <a:r>
              <a:rPr lang="en-US" dirty="0" smtClean="0"/>
              <a:t> </a:t>
            </a:r>
            <a:r>
              <a:rPr lang="en-US" dirty="0" err="1" smtClean="0"/>
              <a:t>edilebiliyor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9" y="1433512"/>
            <a:ext cx="9221118" cy="51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5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olursak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Request-Driven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kurgulanmış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Mikroservis’leriniz</a:t>
            </a:r>
            <a:r>
              <a:rPr lang="en-US" dirty="0" smtClean="0">
                <a:effectLst/>
              </a:rPr>
              <a:t> var. </a:t>
            </a:r>
            <a:r>
              <a:rPr lang="en-US" dirty="0" err="1" smtClean="0">
                <a:effectLst/>
              </a:rPr>
              <a:t>Uygulamanıza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ekleyeceksiniz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kullanıcılara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göndermeliler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Hemen</a:t>
            </a:r>
            <a:r>
              <a:rPr lang="en-US" dirty="0" smtClean="0">
                <a:effectLst/>
              </a:rPr>
              <a:t> Notification Service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oluşturdunuz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request-driven </a:t>
            </a:r>
            <a:r>
              <a:rPr lang="en-US" dirty="0" err="1" smtClean="0">
                <a:effectLst/>
              </a:rPr>
              <a:t>yapınıza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notification service </a:t>
            </a:r>
            <a:r>
              <a:rPr lang="en-US" dirty="0" err="1" smtClean="0">
                <a:effectLst/>
              </a:rPr>
              <a:t>kendisine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okuyamaz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, Kafka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mesajları</a:t>
            </a:r>
            <a:r>
              <a:rPr lang="en-US" dirty="0" smtClean="0">
                <a:effectLst/>
              </a:rPr>
              <a:t> notification </a:t>
            </a:r>
            <a:r>
              <a:rPr lang="en-US" dirty="0" err="1" smtClean="0">
                <a:effectLst/>
              </a:rPr>
              <a:t>service’in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dinlediği</a:t>
            </a:r>
            <a:r>
              <a:rPr lang="en-US" dirty="0" smtClean="0">
                <a:effectLst/>
              </a:rPr>
              <a:t> bi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ederler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Fire-and-Forget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. Notification service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notification </a:t>
            </a:r>
            <a:r>
              <a:rPr lang="en-US" dirty="0" err="1" smtClean="0">
                <a:effectLst/>
              </a:rPr>
              <a:t>service’imiz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sebepten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erişilemez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gelirse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birikmiş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eksiksiz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senaryoda</a:t>
            </a:r>
            <a:r>
              <a:rPr lang="en-US" dirty="0" smtClean="0">
                <a:effectLst/>
              </a:rPr>
              <a:t> Request-Driven </a:t>
            </a:r>
            <a:r>
              <a:rPr lang="en-US" dirty="0" err="1" smtClean="0">
                <a:effectLst/>
              </a:rPr>
              <a:t>mimaride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retry-policy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uygulamadıysak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notifikasyonları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kaybetmiş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retry-policy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ihtimali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1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DDD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Mikroservis</a:t>
            </a:r>
            <a:r>
              <a:rPr lang="en-US" b="1" dirty="0"/>
              <a:t> </a:t>
            </a:r>
            <a:r>
              <a:rPr lang="en-US" b="1" dirty="0" err="1" smtClean="0"/>
              <a:t>Mimari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>
                <a:effectLst/>
              </a:rPr>
              <a:t>Bahsettiğimiz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iletişimde</a:t>
            </a:r>
            <a:r>
              <a:rPr lang="en-US" dirty="0" smtClean="0">
                <a:effectLst/>
              </a:rPr>
              <a:t> event-based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uygulansa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bağımsızlık</a:t>
            </a:r>
            <a:r>
              <a:rPr lang="en-US" dirty="0" smtClean="0">
                <a:effectLst/>
              </a:rPr>
              <a:t>"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aykırı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oluştuğundan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isteklerinden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kurtularak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ulaşırız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sorusunun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arayacağız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başlıklarda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anlatmaya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çalışacağım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madde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inceleyeceğiz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düşündüm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Domain-Driven Design</a:t>
            </a:r>
          </a:p>
          <a:p>
            <a:r>
              <a:rPr lang="en-US" dirty="0" smtClean="0">
                <a:effectLst/>
              </a:rPr>
              <a:t>Bounded Context </a:t>
            </a:r>
            <a:r>
              <a:rPr lang="en-US" dirty="0" err="1" smtClean="0">
                <a:effectLst/>
              </a:rPr>
              <a:t>nedir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 smtClean="0">
                <a:effectLst/>
              </a:rPr>
              <a:t>Her Bounded Context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 mi?</a:t>
            </a:r>
          </a:p>
          <a:p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Mikroservis’ler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paylaşımı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Cloud Provider </a:t>
            </a:r>
            <a:r>
              <a:rPr lang="en-US" b="1" dirty="0" err="1" smtClean="0">
                <a:effectLst/>
              </a:rPr>
              <a:t>Üzerinde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Uzmanlaşmak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on-premise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organizasyonunuz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ekipmanlarınızla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yayınlayabilirsiniz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elbette</a:t>
            </a:r>
            <a:r>
              <a:rPr lang="en-US" dirty="0" smtClean="0">
                <a:effectLst/>
              </a:rPr>
              <a:t>. Her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olmasa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ilerlenebilir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ürününüz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live </a:t>
            </a:r>
            <a:r>
              <a:rPr lang="en-US" dirty="0" err="1" smtClean="0">
                <a:effectLst/>
              </a:rPr>
              <a:t>olmadan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cloud provider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aws</a:t>
            </a:r>
            <a:r>
              <a:rPr lang="en-US" dirty="0" smtClean="0">
                <a:effectLst/>
              </a:rPr>
              <a:t>, google cloud, azure vs.)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, cloud-based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geçerek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operasyonel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yükünüzü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azaltıp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trafiği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tarifeyi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, ram/</a:t>
            </a:r>
            <a:r>
              <a:rPr lang="en-US" dirty="0" err="1" smtClean="0">
                <a:effectLst/>
              </a:rPr>
              <a:t>cpu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yetersiz</a:t>
            </a:r>
            <a:r>
              <a:rPr lang="en-US" dirty="0" smtClean="0">
                <a:effectLst/>
              </a:rPr>
              <a:t> mi </a:t>
            </a:r>
            <a:r>
              <a:rPr lang="en-US" dirty="0" err="1" smtClean="0">
                <a:effectLst/>
              </a:rPr>
              <a:t>kaldı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hayatınızdan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elinizde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En </a:t>
            </a:r>
            <a:r>
              <a:rPr lang="en-US" b="1" dirty="0" err="1" smtClean="0">
                <a:effectLst/>
              </a:rPr>
              <a:t>Az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Container </a:t>
            </a:r>
            <a:r>
              <a:rPr lang="en-US" b="1" dirty="0" err="1" smtClean="0">
                <a:effectLst/>
              </a:rPr>
              <a:t>Teknolojisi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Üzerinde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Uzmanlaşmak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Container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Container Orchestration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kazandırdıkları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hepimizin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malumu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yapıdaki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varken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vazgeçilmez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abartı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b="1" dirty="0" smtClean="0">
                <a:effectLst/>
              </a:rPr>
              <a:t> &amp; DDD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soluklu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olgunluk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monolith den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dönüştürmeyi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planlıyorsunuz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Hedefte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rağmen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başlarken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bence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yapmalısınız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yapınızı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aldığınız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teknik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kararların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ileride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unutmamalısınız</a:t>
            </a:r>
            <a:r>
              <a:rPr lang="en-US" dirty="0" smtClean="0">
                <a:effectLst/>
              </a:rPr>
              <a:t>. Tam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bahsedebiliriz</a:t>
            </a:r>
            <a:r>
              <a:rPr lang="en-US" dirty="0" smtClean="0">
                <a:effectLst/>
              </a:rPr>
              <a:t>.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projede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hem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avantajı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kavramı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Mesela</a:t>
            </a:r>
            <a:r>
              <a:rPr lang="en-US" dirty="0" smtClean="0">
                <a:effectLst/>
              </a:rPr>
              <a:t>, son </a:t>
            </a:r>
            <a:r>
              <a:rPr lang="en-US" dirty="0" err="1" smtClean="0">
                <a:effectLst/>
              </a:rPr>
              <a:t>zamanlarda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başladığım</a:t>
            </a:r>
            <a:r>
              <a:rPr lang="tr-TR" dirty="0" smtClean="0">
                <a:effectLst/>
              </a:rPr>
              <a:t>ız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Modular Monolith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tasarımdan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</a:t>
            </a:r>
            <a:r>
              <a:rPr lang="tr-TR" dirty="0" smtClean="0">
                <a:effectLst/>
              </a:rPr>
              <a:t>debiliriz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ismiyle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müsemma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Aşina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olduğumuz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arındırılmış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44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Bounded Context </a:t>
            </a:r>
            <a:r>
              <a:rPr lang="en-US" b="1" dirty="0" err="1" smtClean="0">
                <a:effectLst/>
              </a:rPr>
              <a:t>Nedir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Bounded Context,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da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kastettiğim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;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</a:t>
            </a:r>
            <a:r>
              <a:rPr lang="en-US" b="1" dirty="0" err="1" smtClean="0">
                <a:effectLst/>
              </a:rPr>
              <a:t>Context’in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sınırlarının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belirlenmesi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Aggregate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Domain’im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tane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Keşfedilmesi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Bounded </a:t>
            </a:r>
            <a:r>
              <a:rPr lang="en-US" dirty="0" err="1" smtClean="0">
                <a:effectLst/>
              </a:rPr>
              <a:t>Context’leri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expert’ler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çıkarmalıyız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; Bounded Context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belirledim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değişmez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düşünceye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kapılmamalıyız</a:t>
            </a:r>
            <a:r>
              <a:rPr lang="en-US" dirty="0" smtClean="0">
                <a:effectLst/>
              </a:rPr>
              <a:t>. Domain </a:t>
            </a:r>
            <a:r>
              <a:rPr lang="en-US" dirty="0" err="1" smtClean="0">
                <a:effectLst/>
              </a:rPr>
              <a:t>expert’lerle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şartları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, Bounded </a:t>
            </a:r>
            <a:r>
              <a:rPr lang="en-US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şekillendirmeniz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(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belirginleşene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DDD’yi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bırakmalı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ölçüde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netleştirdikten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uygulamanızı</a:t>
            </a:r>
            <a:r>
              <a:rPr lang="en-US" dirty="0" smtClean="0">
                <a:effectLst/>
              </a:rPr>
              <a:t> DDD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refactor </a:t>
            </a:r>
            <a:r>
              <a:rPr lang="en-US" dirty="0" err="1" smtClean="0">
                <a:effectLst/>
              </a:rPr>
              <a:t>etmelisiniz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refactoring </a:t>
            </a:r>
            <a:r>
              <a:rPr lang="en-US" dirty="0" err="1" smtClean="0">
                <a:effectLst/>
              </a:rPr>
              <a:t>sürecinin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başlatma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zamanınıza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belirleneceği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çabuk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gerekebilir</a:t>
            </a:r>
            <a:r>
              <a:rPr lang="en-US" dirty="0" smtClean="0">
                <a:effectLst/>
              </a:rPr>
              <a:t>.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5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belirlerken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expert’ler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uçlarından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faydalanabiliriz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‘x’ </a:t>
            </a:r>
            <a:r>
              <a:rPr lang="en-US" dirty="0" err="1" smtClean="0">
                <a:effectLst/>
              </a:rPr>
              <a:t>kelimesi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bürünüyorsa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;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kelimesi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Shipment </a:t>
            </a:r>
            <a:r>
              <a:rPr lang="en-US" b="1" dirty="0" err="1" smtClean="0">
                <a:effectLst/>
              </a:rPr>
              <a:t>Context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ağırlığı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gelirken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Inventory </a:t>
            </a:r>
            <a:r>
              <a:rPr lang="en-US" b="1" dirty="0" err="1" smtClean="0">
                <a:effectLst/>
              </a:rPr>
              <a:t>Context</a:t>
            </a:r>
            <a:r>
              <a:rPr lang="en-US" dirty="0" err="1" smtClean="0">
                <a:effectLst/>
              </a:rPr>
              <a:t>’in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sayı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ibaret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;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Context’lerinizi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tanımladınız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diyelim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değiştirdiğinizde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context’te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kalıyorsunuz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kötüsü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yaşanmaya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değerlendirmemiz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DDD’de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Aggregate Root, Entity, Value object, Domain Event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tanımlamaları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Bounded </a:t>
            </a:r>
            <a:r>
              <a:rPr lang="en-US" dirty="0" err="1" smtClean="0">
                <a:effectLst/>
              </a:rPr>
              <a:t>Context’lerimizi</a:t>
            </a:r>
            <a:r>
              <a:rPr lang="en-US" dirty="0" smtClean="0">
                <a:effectLst/>
              </a:rPr>
              <a:t> de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Neden</a:t>
            </a:r>
            <a:r>
              <a:rPr lang="en-US" b="1" dirty="0" smtClean="0">
                <a:effectLst/>
              </a:rPr>
              <a:t> ‘Bounded’ Context?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Eric </a:t>
            </a:r>
            <a:r>
              <a:rPr lang="en-US" dirty="0" err="1" smtClean="0">
                <a:effectLst/>
              </a:rPr>
              <a:t>Evans’ın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kitabının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kapağında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belirttiği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DDD’nin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domainlerde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yazılımın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karmaşıklıkla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mücadele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Yazılımda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baktığınızda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önünüze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çıkan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loosely coupled (</a:t>
            </a:r>
            <a:r>
              <a:rPr lang="en-US" b="1" dirty="0" err="1" smtClean="0">
                <a:effectLst/>
              </a:rPr>
              <a:t>gevşek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bağlı</a:t>
            </a:r>
            <a:r>
              <a:rPr lang="en-US" b="1" dirty="0" smtClean="0">
                <a:effectLst/>
              </a:rPr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gerekliliği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parçacıkları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module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isimlendiriyoruz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Modüler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duymuşsunuzdur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DDD’de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isimlendiriliyor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gösteren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kavramının</a:t>
            </a:r>
            <a:r>
              <a:rPr lang="en-US" dirty="0" smtClean="0">
                <a:effectLst/>
              </a:rPr>
              <a:t> hem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hem de </a:t>
            </a:r>
            <a:r>
              <a:rPr lang="en-US" b="1" dirty="0" smtClean="0">
                <a:effectLst/>
              </a:rPr>
              <a:t>Shipment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Shipment domain </a:t>
            </a:r>
            <a:r>
              <a:rPr lang="en-US" dirty="0" err="1" smtClean="0">
                <a:effectLst/>
              </a:rPr>
              <a:t>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ayıramıyoruz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Dünyasında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kurgulayabilmemiz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modüllere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vardır</a:t>
            </a:r>
            <a:r>
              <a:rPr lang="en-US" dirty="0" smtClean="0">
                <a:effectLst/>
              </a:rPr>
              <a:t>. DDD ye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kelimesinin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Context’inde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anlamıyla</a:t>
            </a:r>
            <a:r>
              <a:rPr lang="en-US" dirty="0" smtClean="0">
                <a:effectLst/>
              </a:rPr>
              <a:t> Shipment </a:t>
            </a:r>
            <a:r>
              <a:rPr lang="en-US" dirty="0" err="1" smtClean="0">
                <a:effectLst/>
              </a:rPr>
              <a:t>Context’indeki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context </a:t>
            </a:r>
            <a:r>
              <a:rPr lang="en-US" dirty="0" err="1" smtClean="0">
                <a:effectLst/>
              </a:rPr>
              <a:t>sınırları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içerisindeyse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Bounded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80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Context ==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koşulda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.(</a:t>
            </a: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</a:t>
            </a:r>
            <a:r>
              <a:rPr lang="en-US" dirty="0" err="1" smtClean="0">
                <a:effectLst/>
              </a:rPr>
              <a:t>Context’i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deyişle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birden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doğurabilir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hareket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gereksinimine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kavram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</a:t>
            </a:r>
            <a:r>
              <a:rPr lang="en-US" dirty="0" smtClean="0">
                <a:effectLst/>
              </a:rPr>
              <a:t> 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Bounded Context </a:t>
            </a:r>
            <a:r>
              <a:rPr lang="en-US" b="1" dirty="0" err="1" smtClean="0">
                <a:effectLst/>
              </a:rPr>
              <a:t>bize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domain’in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çizerken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domain’den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etkilenmekle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beraber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teknik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organizasyonel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sınırları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belirler</a:t>
            </a:r>
            <a:r>
              <a:rPr lang="en-US" b="1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Özetlersek</a:t>
            </a:r>
            <a:r>
              <a:rPr lang="en-US" dirty="0" smtClean="0">
                <a:effectLst/>
              </a:rPr>
              <a:t>, DDD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geliştirdiğimiz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uygulamamızın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yaparken</a:t>
            </a:r>
            <a:r>
              <a:rPr lang="en-US" dirty="0" smtClean="0">
                <a:effectLst/>
              </a:rPr>
              <a:t>, “Her Bounded Context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oluşturmalıyız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kalıbın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8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Bounded </a:t>
            </a:r>
            <a:r>
              <a:rPr lang="en-US" b="1" dirty="0" err="1" smtClean="0">
                <a:effectLst/>
              </a:rPr>
              <a:t>Context’ler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Mikroservis’ler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Paylaşımı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hazırlıktı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 . </a:t>
            </a:r>
            <a:r>
              <a:rPr lang="en-US" dirty="0" err="1" smtClean="0">
                <a:effectLst/>
              </a:rPr>
              <a:t>Başlamadan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amacımızı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cümleyle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özetlemek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 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Birbirlerinin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verisine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ihtiyaç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duyan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servislerimizin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ihtiyacını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servisleri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birbirlerine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bağımlı</a:t>
            </a:r>
            <a:r>
              <a:rPr lang="en-US" b="1" dirty="0" smtClean="0">
                <a:effectLst/>
              </a:rPr>
              <a:t> hale </a:t>
            </a:r>
            <a:r>
              <a:rPr lang="en-US" b="1" dirty="0" err="1" smtClean="0">
                <a:effectLst/>
              </a:rPr>
              <a:t>getirmeden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sınırları</a:t>
            </a:r>
            <a:r>
              <a:rPr lang="en-US" b="1" dirty="0" smtClean="0">
                <a:effectLst/>
              </a:rPr>
              <a:t>(boundaries) </a:t>
            </a:r>
            <a:r>
              <a:rPr lang="en-US" b="1" dirty="0" err="1" smtClean="0">
                <a:effectLst/>
              </a:rPr>
              <a:t>ihlal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etmeden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giderebilmek</a:t>
            </a:r>
            <a:r>
              <a:rPr lang="en-US" b="1" dirty="0" smtClean="0">
                <a:effectLst/>
              </a:rPr>
              <a:t>,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ifade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zorunluluğunu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çözmemizi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</a:t>
            </a:r>
            <a:r>
              <a:rPr lang="tr-TR" dirty="0" smtClean="0">
                <a:effectLst/>
              </a:rPr>
              <a:t>biliriz.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Meseleyi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basitleştirilmiş</a:t>
            </a:r>
            <a:r>
              <a:rPr lang="en-US" dirty="0" smtClean="0">
                <a:effectLst/>
              </a:rPr>
              <a:t> Bounded Context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Customer, 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context’leri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Customer </a:t>
            </a:r>
            <a:r>
              <a:rPr lang="en-US" dirty="0" err="1" smtClean="0">
                <a:effectLst/>
              </a:rPr>
              <a:t>müşteri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içerirken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3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Bounded </a:t>
            </a:r>
            <a:r>
              <a:rPr lang="en-US" sz="2400" dirty="0" err="1" smtClean="0">
                <a:effectLst/>
              </a:rPr>
              <a:t>Context’lerimizi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birbiriyle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oldukları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noktaları</a:t>
            </a:r>
            <a:r>
              <a:rPr lang="tr-TR" sz="2400" dirty="0" smtClean="0"/>
              <a:t>na aşağıdaki şekilde bakalım</a:t>
            </a:r>
            <a:r>
              <a:rPr lang="en-US" sz="2400" dirty="0" smtClean="0">
                <a:effectLst/>
              </a:rPr>
              <a:t>.</a:t>
            </a: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>
              <a:effectLst/>
            </a:endParaRP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Dikkat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ettiyseniz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context’i</a:t>
            </a:r>
            <a:r>
              <a:rPr lang="en-US" sz="2400" dirty="0" smtClean="0">
                <a:effectLst/>
              </a:rPr>
              <a:t> hem Product hem de Customer </a:t>
            </a:r>
            <a:r>
              <a:rPr lang="en-US" sz="2400" dirty="0" err="1" smtClean="0">
                <a:effectLst/>
              </a:rPr>
              <a:t>ile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durumda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deyişle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iki</a:t>
            </a:r>
            <a:r>
              <a:rPr lang="en-US" sz="2400" dirty="0" smtClean="0">
                <a:effectLst/>
              </a:rPr>
              <a:t> context in </a:t>
            </a:r>
            <a:r>
              <a:rPr lang="en-US" sz="2400" dirty="0" err="1" smtClean="0">
                <a:effectLst/>
              </a:rPr>
              <a:t>verisine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ihtiyaç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duymakta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Yuvarlak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belirttiğim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konseptler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ise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sadece</a:t>
            </a:r>
            <a:r>
              <a:rPr lang="en-US" sz="2400" dirty="0" smtClean="0">
                <a:effectLst/>
              </a:rPr>
              <a:t> o context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anlamı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olan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diğer</a:t>
            </a:r>
            <a:r>
              <a:rPr lang="en-US" sz="2400" dirty="0" smtClean="0">
                <a:effectLst/>
              </a:rPr>
              <a:t> context </a:t>
            </a:r>
            <a:r>
              <a:rPr lang="en-US" sz="2400" dirty="0" err="1" smtClean="0">
                <a:effectLst/>
              </a:rPr>
              <a:t>leri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ilgilendirmeyen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entity’ler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örnek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vermek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gerekirse</a:t>
            </a:r>
            <a:r>
              <a:rPr lang="en-US" sz="2400" dirty="0" smtClean="0">
                <a:effectLst/>
              </a:rPr>
              <a:t>, Product context </a:t>
            </a:r>
            <a:r>
              <a:rPr lang="en-US" sz="2400" dirty="0" err="1" smtClean="0">
                <a:effectLst/>
              </a:rPr>
              <a:t>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içerisinde</a:t>
            </a:r>
            <a:r>
              <a:rPr lang="en-US" sz="2400" dirty="0" smtClean="0">
                <a:effectLst/>
              </a:rPr>
              <a:t> </a:t>
            </a:r>
            <a:r>
              <a:rPr lang="en-US" sz="2400" b="1" dirty="0" err="1" smtClean="0">
                <a:effectLst/>
              </a:rPr>
              <a:t>ProductCategory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adında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entity </a:t>
            </a:r>
            <a:r>
              <a:rPr lang="en-US" sz="2400" dirty="0" err="1" smtClean="0">
                <a:effectLst/>
              </a:rPr>
              <a:t>daha</a:t>
            </a:r>
            <a:r>
              <a:rPr lang="en-US" sz="2400" dirty="0" smtClean="0">
                <a:effectLst/>
              </a:rPr>
              <a:t> var. Discount </a:t>
            </a:r>
            <a:r>
              <a:rPr lang="en-US" sz="2400" dirty="0" err="1" smtClean="0">
                <a:effectLst/>
              </a:rPr>
              <a:t>servisi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indirim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uygularken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ürünün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kategori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bilgisine</a:t>
            </a:r>
            <a:r>
              <a:rPr lang="en-US" sz="2400" dirty="0" smtClean="0">
                <a:effectLst/>
              </a:rPr>
              <a:t> de </a:t>
            </a:r>
            <a:r>
              <a:rPr lang="en-US" sz="2400" dirty="0" err="1" smtClean="0">
                <a:effectLst/>
              </a:rPr>
              <a:t>ihtiyaç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duysaydı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category entity </a:t>
            </a:r>
            <a:r>
              <a:rPr lang="en-US" sz="2400" dirty="0" err="1" smtClean="0">
                <a:effectLst/>
              </a:rPr>
              <a:t>sini</a:t>
            </a:r>
            <a:r>
              <a:rPr lang="en-US" sz="2400" dirty="0" smtClean="0">
                <a:effectLst/>
              </a:rPr>
              <a:t> de </a:t>
            </a:r>
            <a:r>
              <a:rPr lang="en-US" sz="2400" dirty="0" err="1" smtClean="0">
                <a:effectLst/>
              </a:rPr>
              <a:t>ilişkili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olarak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göstermemiz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gerekecekti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err="1" smtClean="0">
                <a:effectLst/>
              </a:rPr>
              <a:t>Ancak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bu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örnek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senaryomuzda</a:t>
            </a:r>
            <a:r>
              <a:rPr lang="en-US" sz="2400" dirty="0" smtClean="0">
                <a:effectLst/>
              </a:rPr>
              <a:t> Discount </a:t>
            </a:r>
            <a:r>
              <a:rPr lang="en-US" sz="2400" dirty="0" err="1" smtClean="0">
                <a:effectLst/>
              </a:rPr>
              <a:t>servisinin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müşterinin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tipine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göre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bir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ürüne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indirim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uygulaması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isteniyor</a:t>
            </a:r>
            <a:r>
              <a:rPr lang="en-US" sz="2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34" y="728835"/>
            <a:ext cx="11093984" cy="24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3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6046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premium </a:t>
            </a:r>
            <a:r>
              <a:rPr lang="en-US" dirty="0" err="1" smtClean="0">
                <a:effectLst/>
              </a:rPr>
              <a:t>müşterilere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verişte</a:t>
            </a:r>
            <a:r>
              <a:rPr lang="en-US" dirty="0" smtClean="0">
                <a:effectLst/>
              </a:rPr>
              <a:t> %50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düşünelim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, hem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hem de </a:t>
            </a:r>
            <a:r>
              <a:rPr lang="en-US" dirty="0" err="1" smtClean="0">
                <a:effectLst/>
              </a:rPr>
              <a:t>müşterinin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CustomerType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duymaktadır</a:t>
            </a:r>
            <a:r>
              <a:rPr lang="en-US" dirty="0" smtClean="0">
                <a:effectLst/>
              </a:rPr>
              <a:t>. Bu 4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haricindeki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vurgulayarak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edelim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kabaca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tasarlayabilirdik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42" y="3178366"/>
            <a:ext cx="6019800" cy="36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6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uygulanırken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, “X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Y </a:t>
            </a:r>
            <a:r>
              <a:rPr lang="en-US" dirty="0" err="1" smtClean="0">
                <a:effectLst/>
              </a:rPr>
              <a:t>müşterisine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sorgusuyla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DDD’ye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dönersek</a:t>
            </a:r>
            <a:r>
              <a:rPr lang="en-US" dirty="0" smtClean="0">
                <a:effectLst/>
              </a:rPr>
              <a:t>, biz </a:t>
            </a:r>
            <a:r>
              <a:rPr lang="en-US" dirty="0" err="1" smtClean="0">
                <a:effectLst/>
              </a:rPr>
              <a:t>context’lerimizi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otonom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bürünmelerini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iletişimin</a:t>
            </a:r>
            <a:r>
              <a:rPr lang="en-US" dirty="0" smtClean="0">
                <a:effectLst/>
              </a:rPr>
              <a:t> event-based,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izlemeli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CustomerId’yi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CustomerType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ulaşmalı</a:t>
            </a:r>
            <a:r>
              <a:rPr lang="en-US" dirty="0" smtClean="0">
                <a:effectLst/>
              </a:rPr>
              <a:t>? Customer </a:t>
            </a:r>
            <a:r>
              <a:rPr lang="en-US" dirty="0" err="1" smtClean="0">
                <a:effectLst/>
              </a:rPr>
              <a:t>Service’e</a:t>
            </a:r>
            <a:r>
              <a:rPr lang="en-US" dirty="0" smtClean="0">
                <a:effectLst/>
              </a:rPr>
              <a:t>,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giderebilir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getirdiğinden</a:t>
            </a:r>
            <a:r>
              <a:rPr lang="en-US" dirty="0" smtClean="0">
                <a:effectLst/>
              </a:rPr>
              <a:t> biz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istemiyoruz</a:t>
            </a:r>
            <a:r>
              <a:rPr lang="en-US" dirty="0" smtClean="0">
                <a:effectLst/>
              </a:rPr>
              <a:t>. (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  <a:hlinkClick r:id="rId2"/>
              </a:rPr>
              <a:t>buradaki</a:t>
            </a:r>
            <a:r>
              <a:rPr lang="en-US" dirty="0" smtClean="0">
                <a:effectLst/>
              </a:rPr>
              <a:t> 40. </a:t>
            </a:r>
            <a:r>
              <a:rPr lang="en-US" dirty="0" err="1" smtClean="0">
                <a:effectLst/>
              </a:rPr>
              <a:t>satırda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.)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Peki</a:t>
            </a:r>
            <a:r>
              <a:rPr lang="en-US" b="1" dirty="0" smtClean="0">
                <a:effectLst/>
              </a:rPr>
              <a:t> ne </a:t>
            </a:r>
            <a:r>
              <a:rPr lang="en-US" b="1" dirty="0" err="1" smtClean="0">
                <a:effectLst/>
              </a:rPr>
              <a:t>yapmak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lazım</a:t>
            </a:r>
            <a:r>
              <a:rPr lang="en-US" b="1" dirty="0" smtClean="0">
                <a:effectLst/>
              </a:rPr>
              <a:t>?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,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servislerinden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read-only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kopyasını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? Buna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ilişkisel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3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sql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nosql</a:t>
            </a:r>
            <a:r>
              <a:rPr lang="en-US" dirty="0" smtClean="0">
                <a:effectLst/>
              </a:rPr>
              <a:t>/graph vb. her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49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</a:t>
            </a:r>
            <a:r>
              <a:rPr lang="en-US" dirty="0" smtClean="0"/>
              <a:t>: </a:t>
            </a:r>
            <a:r>
              <a:rPr lang="en-US" dirty="0" err="1" smtClean="0"/>
              <a:t>DDD’de</a:t>
            </a:r>
            <a:r>
              <a:rPr lang="en-US" dirty="0" smtClean="0"/>
              <a:t> her Bounded Context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izole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şartı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tabanında</a:t>
            </a:r>
            <a:r>
              <a:rPr lang="en-US" dirty="0" smtClean="0"/>
              <a:t> </a:t>
            </a:r>
            <a:r>
              <a:rPr lang="en-US" dirty="0" err="1" smtClean="0"/>
              <a:t>şema</a:t>
            </a:r>
            <a:r>
              <a:rPr lang="en-US" dirty="0" smtClean="0"/>
              <a:t> </a:t>
            </a:r>
            <a:r>
              <a:rPr lang="en-US" dirty="0" err="1" smtClean="0"/>
              <a:t>bazlı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ayrıma</a:t>
            </a:r>
            <a:r>
              <a:rPr lang="en-US" dirty="0" smtClean="0"/>
              <a:t> da </a:t>
            </a:r>
            <a:r>
              <a:rPr lang="en-US" dirty="0" err="1" smtClean="0"/>
              <a:t>gidilebilir</a:t>
            </a:r>
            <a:r>
              <a:rPr lang="en-US" dirty="0" smtClean="0"/>
              <a:t>. (</a:t>
            </a:r>
            <a:r>
              <a:rPr lang="en-US" dirty="0" err="1" smtClean="0"/>
              <a:t>Product.Product</a:t>
            </a:r>
            <a:r>
              <a:rPr lang="en-US" dirty="0" smtClean="0"/>
              <a:t>, </a:t>
            </a:r>
            <a:r>
              <a:rPr lang="en-US" dirty="0" err="1" smtClean="0"/>
              <a:t>Discount.Product</a:t>
            </a:r>
            <a:r>
              <a:rPr lang="en-US" dirty="0" smtClean="0"/>
              <a:t>, </a:t>
            </a:r>
            <a:r>
              <a:rPr lang="en-US" dirty="0" err="1" smtClean="0"/>
              <a:t>Discount.Customer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.)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2" y="1574379"/>
            <a:ext cx="992619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Container </a:t>
            </a:r>
            <a:r>
              <a:rPr lang="en-US" dirty="0" err="1" smtClean="0">
                <a:effectLst/>
              </a:rPr>
              <a:t>teknolojisi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olmaksızın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ilerlenebilir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geçirilmesinin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sıra</a:t>
            </a:r>
            <a:r>
              <a:rPr lang="en-US" dirty="0" smtClean="0">
                <a:effectLst/>
              </a:rPr>
              <a:t> deployment </a:t>
            </a:r>
            <a:r>
              <a:rPr lang="en-US" dirty="0" err="1" smtClean="0">
                <a:effectLst/>
              </a:rPr>
              <a:t>mekanizmasını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sanal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makinalardan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container’lara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başlatılmalı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ardından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container orchestration </a:t>
            </a:r>
            <a:r>
              <a:rPr lang="en-US" dirty="0" err="1" smtClean="0">
                <a:effectLst/>
              </a:rPr>
              <a:t>aracıyla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tamamlanmalıdır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Sanal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makinalar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Container'ları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avantajları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görüyorum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Gelişmiş</a:t>
            </a:r>
            <a:r>
              <a:rPr lang="en-US" b="1" dirty="0" smtClean="0">
                <a:effectLst/>
              </a:rPr>
              <a:t> Monitoring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Notification </a:t>
            </a:r>
            <a:r>
              <a:rPr lang="en-US" b="1" dirty="0" err="1" smtClean="0">
                <a:effectLst/>
              </a:rPr>
              <a:t>Araçları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monitor </a:t>
            </a:r>
            <a:r>
              <a:rPr lang="en-US" dirty="0" err="1" smtClean="0">
                <a:effectLst/>
              </a:rPr>
              <a:t>edilebilmesi</a:t>
            </a:r>
            <a:r>
              <a:rPr lang="en-US" dirty="0" smtClean="0">
                <a:effectLst/>
              </a:rPr>
              <a:t> son </a:t>
            </a:r>
            <a:r>
              <a:rPr lang="en-US" dirty="0" err="1" smtClean="0">
                <a:effectLst/>
              </a:rPr>
              <a:t>derece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, e-mail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kanallardan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hayatını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sürdürebilmesi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cevap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monitoring </a:t>
            </a:r>
            <a:r>
              <a:rPr lang="en-US" dirty="0" err="1" smtClean="0">
                <a:effectLst/>
              </a:rPr>
              <a:t>aracının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araştırmasının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şarttır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monitoring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alert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mevcuttur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9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kopyalarının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belirtmiştik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read-only den </a:t>
            </a:r>
            <a:r>
              <a:rPr lang="en-US" dirty="0" err="1" smtClean="0">
                <a:effectLst/>
              </a:rPr>
              <a:t>kastımızı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açalım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service, </a:t>
            </a:r>
            <a:r>
              <a:rPr lang="en-US" b="1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 Service</a:t>
            </a:r>
            <a:r>
              <a:rPr lang="en-US" dirty="0" smtClean="0">
                <a:effectLst/>
              </a:rPr>
              <a:t> (discount service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service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 )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yakalayarak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Discount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tabanındaki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ettiyseniz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Price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Context’i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saklıyoruz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harici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yapılmamalıdır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ProductDeleted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ProductUpdated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ProductDeactivated</a:t>
            </a:r>
            <a:r>
              <a:rPr lang="en-US" dirty="0" smtClean="0">
                <a:effectLst/>
              </a:rPr>
              <a:t> vb.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haricinde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yapılmamalıdır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diyebiliriz</a:t>
            </a:r>
            <a:r>
              <a:rPr lang="en-US" dirty="0" smtClean="0">
                <a:effectLst/>
              </a:rPr>
              <a:t>. Read-only den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buydu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kez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olmalısınız</a:t>
            </a:r>
            <a:r>
              <a:rPr lang="en-US" dirty="0" smtClean="0">
                <a:effectLst/>
              </a:rPr>
              <a:t>; “Discount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Customer </a:t>
            </a:r>
            <a:r>
              <a:rPr lang="en-US" dirty="0" err="1" smtClean="0">
                <a:effectLst/>
              </a:rPr>
              <a:t>kopya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Başımıza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muyuz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Evet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service’in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eklenemezse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meydana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gönderilememiş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Event-Driven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uğraştıysanız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kaybolmuş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akıbeti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meçhul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problemiyle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karşılaşmışsınızdır</a:t>
            </a:r>
            <a:r>
              <a:rPr lang="en-US" dirty="0" smtClean="0">
                <a:effectLst/>
              </a:rPr>
              <a:t>. Can </a:t>
            </a:r>
            <a:r>
              <a:rPr lang="en-US" dirty="0" err="1" smtClean="0">
                <a:effectLst/>
              </a:rPr>
              <a:t>sıkıcı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Discount </a:t>
            </a:r>
            <a:r>
              <a:rPr lang="en-US" dirty="0" err="1" smtClean="0">
                <a:effectLst/>
              </a:rPr>
              <a:t>servisimizin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, “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yoktur</a:t>
            </a:r>
            <a:r>
              <a:rPr lang="en-US" dirty="0" smtClean="0">
                <a:effectLst/>
              </a:rPr>
              <a:t>.” </a:t>
            </a:r>
            <a:r>
              <a:rPr lang="en-US" dirty="0" err="1" smtClean="0">
                <a:effectLst/>
              </a:rPr>
              <a:t>şeklinde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Açıkçası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sağlayabilmek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bahsedeceğiz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read-only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bulamazsa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gerçek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oradan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Sorgu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ihtimallidir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yoksa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yok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Discount service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bozukluğunu</a:t>
            </a:r>
            <a:r>
              <a:rPr lang="en-US" dirty="0" smtClean="0">
                <a:effectLst/>
              </a:rPr>
              <a:t> size </a:t>
            </a:r>
            <a:r>
              <a:rPr lang="en-US" dirty="0" err="1" smtClean="0">
                <a:effectLst/>
              </a:rPr>
              <a:t>bildirmek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fırlatabilir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6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”Ben x </a:t>
            </a:r>
            <a:r>
              <a:rPr lang="en-US" dirty="0" err="1" smtClean="0">
                <a:effectLst/>
              </a:rPr>
              <a:t>id’li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bulamadım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sorduğumda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söyledi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Hayırdır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anlamına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bahsediyorum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dinleyen</a:t>
            </a:r>
            <a:r>
              <a:rPr lang="en-US" dirty="0" smtClean="0">
                <a:effectLst/>
              </a:rPr>
              <a:t> “Repair” </a:t>
            </a:r>
            <a:r>
              <a:rPr lang="en-US" dirty="0" err="1" smtClean="0">
                <a:effectLst/>
              </a:rPr>
              <a:t>rolünde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x </a:t>
            </a:r>
            <a:r>
              <a:rPr lang="en-US" dirty="0" err="1" smtClean="0">
                <a:effectLst/>
              </a:rPr>
              <a:t>id’li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Product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durum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“Repair”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gönderebilirler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Normal </a:t>
            </a:r>
            <a:r>
              <a:rPr lang="en-US" dirty="0" err="1" smtClean="0">
                <a:effectLst/>
              </a:rPr>
              <a:t>şartlarda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product id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talebiyle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beklemeyiz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bozulduğu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önerdiğim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edebilecek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düşüncesine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kapılmayın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Discount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işlemde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tablolarına</a:t>
            </a:r>
            <a:r>
              <a:rPr lang="en-US" dirty="0" smtClean="0">
                <a:effectLst/>
              </a:rPr>
              <a:t>(product, customer) </a:t>
            </a:r>
            <a:r>
              <a:rPr lang="en-US" dirty="0" err="1" smtClean="0">
                <a:effectLst/>
              </a:rPr>
              <a:t>bakacak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nadir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sorunlarında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ilerleyecek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repair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Kişisel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önerimden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girmeden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açıklayalım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metodunu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event-driven </a:t>
            </a:r>
            <a:r>
              <a:rPr lang="en-US" dirty="0" err="1" smtClean="0">
                <a:effectLst/>
              </a:rPr>
              <a:t>mimarileri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ilgilendiren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data consistency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292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Repair Service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güvenlik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değinmiş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tutarlılığını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tetiklendiğinde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eşitlenmesi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edecek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eşitleme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Domain </a:t>
            </a:r>
            <a:r>
              <a:rPr lang="en-US" b="1" dirty="0" err="1" smtClean="0">
                <a:effectLst/>
              </a:rPr>
              <a:t>Event’lerin</a:t>
            </a:r>
            <a:r>
              <a:rPr lang="en-US" b="1" dirty="0" smtClean="0">
                <a:effectLst/>
              </a:rPr>
              <a:t> Persistent(</a:t>
            </a:r>
            <a:r>
              <a:rPr lang="en-US" b="1" dirty="0" err="1" smtClean="0">
                <a:effectLst/>
              </a:rPr>
              <a:t>kalıcı</a:t>
            </a:r>
            <a:r>
              <a:rPr lang="en-US" b="1" dirty="0" smtClean="0">
                <a:effectLst/>
              </a:rPr>
              <a:t>) </a:t>
            </a:r>
            <a:r>
              <a:rPr lang="en-US" b="1" dirty="0" err="1" smtClean="0">
                <a:effectLst/>
              </a:rPr>
              <a:t>olarak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saklanması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Event Sourcing </a:t>
            </a:r>
            <a:r>
              <a:rPr lang="en-US" dirty="0" err="1" smtClean="0">
                <a:effectLst/>
              </a:rPr>
              <a:t>yönteminde</a:t>
            </a:r>
            <a:r>
              <a:rPr lang="en-US" dirty="0" smtClean="0">
                <a:effectLst/>
              </a:rPr>
              <a:t>, event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bus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stream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sağlanır</a:t>
            </a:r>
            <a:r>
              <a:rPr lang="en-US" dirty="0" smtClean="0">
                <a:effectLst/>
              </a:rPr>
              <a:t>. Her listener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Outbox Pattern</a:t>
            </a:r>
            <a:endParaRPr lang="tr-TR" b="1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yöntemde</a:t>
            </a:r>
            <a:r>
              <a:rPr lang="en-US" dirty="0" smtClean="0">
                <a:effectLst/>
              </a:rPr>
              <a:t> Domain </a:t>
            </a:r>
            <a:r>
              <a:rPr lang="en-US" dirty="0" err="1" smtClean="0">
                <a:effectLst/>
              </a:rPr>
              <a:t>Event’ler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fırlatan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“outbox” </a:t>
            </a:r>
            <a:r>
              <a:rPr lang="en-US" dirty="0" err="1" smtClean="0">
                <a:effectLst/>
              </a:rPr>
              <a:t>rolündeki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tabloya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yazılıyor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event’den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sisteme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eklendiğinde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ürün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ProductCreated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event’inin</a:t>
            </a:r>
            <a:r>
              <a:rPr lang="en-US" dirty="0" smtClean="0">
                <a:effectLst/>
              </a:rPr>
              <a:t>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db’ye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garantileniyor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185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İkinci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outbox </a:t>
            </a:r>
            <a:r>
              <a:rPr lang="en-US" dirty="0" err="1" smtClean="0">
                <a:effectLst/>
              </a:rPr>
              <a:t>tablosuna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alınarak</a:t>
            </a:r>
            <a:r>
              <a:rPr lang="en-US" dirty="0" smtClean="0">
                <a:effectLst/>
              </a:rPr>
              <a:t> event </a:t>
            </a:r>
            <a:r>
              <a:rPr lang="en-US" dirty="0" err="1" smtClean="0">
                <a:effectLst/>
              </a:rPr>
              <a:t>bus’a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bağımsız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metotla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</a:t>
            </a:r>
            <a:r>
              <a:rPr lang="en-US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Retry Policy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Publisher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listener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listener’a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iletildiğinden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başarılı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</a:t>
            </a:r>
            <a:r>
              <a:rPr lang="en-US" dirty="0" smtClean="0">
                <a:effectLst/>
              </a:rPr>
              <a:t> “acknowledgement”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göndermesini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sağlayabilirsiniz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azından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event’in</a:t>
            </a:r>
            <a:r>
              <a:rPr lang="en-US" dirty="0" smtClean="0">
                <a:effectLst/>
              </a:rPr>
              <a:t> listener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alındığından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işlendiğinden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</a:t>
            </a:r>
            <a:r>
              <a:rPr lang="en-US" dirty="0" smtClean="0">
                <a:effectLst/>
              </a:rPr>
              <a:t>, listener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“acknowledgement”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aşamada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gönderdiğidir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event’i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(Discount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ürünü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tabloya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kaydetmesi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başarıyla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dışında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belirtmekte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</a:t>
            </a:r>
            <a:r>
              <a:rPr lang="en-US" dirty="0" smtClean="0">
                <a:effectLst/>
              </a:rPr>
              <a:t> var.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Sonuç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Yazılım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beraberinde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neredeyse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adeta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Tıpkı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yazıda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verisinin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kopyasını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kazanımımız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otonom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iken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read-only </a:t>
            </a:r>
            <a:r>
              <a:rPr lang="en-US" dirty="0" err="1" smtClean="0">
                <a:effectLst/>
              </a:rPr>
              <a:t>kopyanın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senkronizasyonu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beraberinde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8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Entegrasyon</a:t>
            </a:r>
            <a:r>
              <a:rPr lang="en-US" b="1" dirty="0"/>
              <a:t> </a:t>
            </a:r>
            <a:r>
              <a:rPr lang="en-US" b="1" dirty="0" err="1" smtClean="0"/>
              <a:t>Testi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Integration Test </a:t>
            </a:r>
            <a:r>
              <a:rPr lang="en-US" dirty="0" err="1" smtClean="0">
                <a:effectLst/>
              </a:rPr>
              <a:t>yazmak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gerektiriyor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Unit Test </a:t>
            </a:r>
            <a:r>
              <a:rPr lang="en-US" dirty="0" err="1" smtClean="0">
                <a:effectLst/>
              </a:rPr>
              <a:t>yazmaya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kıyasla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kilit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. Unit Test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fonksiyonelliğini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Integration </a:t>
            </a:r>
            <a:r>
              <a:rPr lang="en-US" dirty="0" err="1" smtClean="0">
                <a:effectLst/>
              </a:rPr>
              <a:t>Test’e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duyarız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girince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seviyesi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artıyor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M</a:t>
            </a:r>
            <a:r>
              <a:rPr lang="en-US" b="1" dirty="0" smtClean="0">
                <a:effectLst/>
              </a:rPr>
              <a:t>onolith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Integration Test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yazdıysanız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net </a:t>
            </a:r>
            <a:r>
              <a:rPr lang="en-US" dirty="0" err="1" smtClean="0">
                <a:effectLst/>
              </a:rPr>
              <a:t>görebilirsiniz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testlerinin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</a:t>
            </a:r>
            <a:r>
              <a:rPr lang="en-US" dirty="0" smtClean="0">
                <a:effectLst/>
              </a:rPr>
              <a:t> Integration Test </a:t>
            </a:r>
            <a:r>
              <a:rPr lang="en-US" dirty="0" err="1" smtClean="0">
                <a:effectLst/>
              </a:rPr>
              <a:t>yazmanın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 Driven Contracts Testing </a:t>
            </a:r>
            <a:r>
              <a:rPr lang="en-US" dirty="0" err="1" smtClean="0">
                <a:effectLst/>
              </a:rPr>
              <a:t>yaklaşımı</a:t>
            </a:r>
            <a:r>
              <a:rPr lang="tr-TR" dirty="0" smtClean="0">
                <a:effectLst/>
              </a:rPr>
              <a:t> oldukça önemli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Entegrasyon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Testi’ne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Neden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İhtiyaç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Duyuyoruz</a:t>
            </a:r>
            <a:r>
              <a:rPr lang="en-US" b="1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Mimariler’de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entegrasyon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orantılı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artacaktır</a:t>
            </a:r>
            <a:r>
              <a:rPr lang="en-US" dirty="0" smtClean="0">
                <a:effectLst/>
              </a:rPr>
              <a:t>. 10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100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konuştuğu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şüphesiz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863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kurumsal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müşterilerimizle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alakalı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duyabileceği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sağlamakta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Aksi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şanslıysanız</a:t>
            </a:r>
            <a:r>
              <a:rPr lang="en-US" dirty="0" smtClean="0">
                <a:effectLst/>
              </a:rPr>
              <a:t> test </a:t>
            </a:r>
            <a:r>
              <a:rPr lang="en-US" dirty="0" err="1" smtClean="0">
                <a:effectLst/>
              </a:rPr>
              <a:t>ortamında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verecektir</a:t>
            </a:r>
            <a:r>
              <a:rPr lang="en-US" dirty="0" smtClean="0">
                <a:effectLst/>
              </a:rPr>
              <a:t>. En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eden</a:t>
            </a:r>
            <a:r>
              <a:rPr lang="en-US" dirty="0" smtClean="0">
                <a:effectLst/>
              </a:rPr>
              <a:t> test </a:t>
            </a:r>
            <a:r>
              <a:rPr lang="en-US" dirty="0" err="1" smtClean="0">
                <a:effectLst/>
              </a:rPr>
              <a:t>süreçlerinin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kapsamında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vermesiyle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haberdar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olacaksınız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en son </a:t>
            </a:r>
            <a:r>
              <a:rPr lang="en-US" dirty="0" err="1" smtClean="0">
                <a:effectLst/>
              </a:rPr>
              <a:t>isteyeceğimiz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>
                <a:effectLst/>
              </a:rPr>
              <a:t>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 de </a:t>
            </a:r>
            <a:r>
              <a:rPr lang="en-US" b="1" dirty="0" err="1" smtClean="0">
                <a:effectLst/>
              </a:rPr>
              <a:t>CustomerService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bildirimlerini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yöneteceğiz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manuel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miyiz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Ayrıca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değiştirdiğimiz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etkileyeceğini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muyuz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Bunun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tuttuğumuz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dokümantasyona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</a:t>
            </a:r>
            <a:r>
              <a:rPr lang="en-US" dirty="0" smtClean="0">
                <a:effectLst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küçük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ekiptir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muhtemelen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ilerletebilirsiniz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kastımız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değişiklikten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bildirilmesidir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onlarca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yüzlerce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bahsediyorsak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manüel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maalesef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4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Çare</a:t>
            </a:r>
            <a:r>
              <a:rPr lang="en-US" b="1" dirty="0" smtClean="0">
                <a:effectLst/>
              </a:rPr>
              <a:t>: Consumer Driven Contracts Testing (CDC Testing)</a:t>
            </a:r>
          </a:p>
          <a:p>
            <a:r>
              <a:rPr lang="en-US" dirty="0" err="1" smtClean="0">
                <a:effectLst/>
              </a:rPr>
              <a:t>Mikroservislerinizde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yaptığınız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ufak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Consumer</a:t>
            </a:r>
            <a:r>
              <a:rPr lang="en-US" dirty="0" smtClean="0">
                <a:effectLst/>
              </a:rPr>
              <a:t>’ </a:t>
            </a:r>
            <a:r>
              <a:rPr lang="en-US" dirty="0" err="1" smtClean="0">
                <a:effectLst/>
              </a:rPr>
              <a:t>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etkilediğini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problemimiz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CDC testing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problem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CDC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yaklaşımını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anlaşmaya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tanımlayabiliriz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yaklaşım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Service Provider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Service Consumer </a:t>
            </a:r>
            <a:r>
              <a:rPr lang="en-US" dirty="0" err="1" smtClean="0">
                <a:effectLst/>
              </a:rPr>
              <a:t>tarafında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değişiklik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paylaşılması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kuruludur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b="1" dirty="0" err="1" smtClean="0">
                <a:effectLst/>
              </a:rPr>
              <a:t>CDC</a:t>
            </a:r>
            <a:r>
              <a:rPr lang="en-US" dirty="0" err="1" smtClean="0">
                <a:effectLst/>
              </a:rPr>
              <a:t>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Consumer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Provider </a:t>
            </a:r>
            <a:r>
              <a:rPr lang="en-US" dirty="0" err="1" smtClean="0">
                <a:effectLst/>
              </a:rPr>
              <a:t>servislerini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İletişim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CDC’yi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uygulamak</a:t>
            </a:r>
            <a:r>
              <a:rPr lang="en-US" dirty="0" smtClean="0">
                <a:effectLst/>
              </a:rPr>
              <a:t> da o </a:t>
            </a:r>
            <a:r>
              <a:rPr lang="en-US" dirty="0" err="1" smtClean="0">
                <a:effectLst/>
              </a:rPr>
              <a:t>denli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zorlaşacaktır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ekibin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sorumluluğunda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senaryodur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CDC’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uygulayacağız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başladığınızı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tahmin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ederek</a:t>
            </a:r>
            <a:r>
              <a:rPr lang="en-US" dirty="0" smtClean="0">
                <a:effectLst/>
              </a:rPr>
              <a:t> size </a:t>
            </a:r>
            <a:r>
              <a:rPr lang="en-US" b="1" dirty="0" smtClean="0">
                <a:effectLst/>
                <a:hlinkClick r:id="rId2"/>
              </a:rPr>
              <a:t>Pact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framework’den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6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Loglama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smtClean="0"/>
              <a:t>Monitoring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Loglama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Üzerine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Genel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Tavsiyeler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alabiliriz.Dağıtık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sistemlerde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çalıştığı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sunucuyu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trace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izlemek</a:t>
            </a:r>
            <a:r>
              <a:rPr lang="en-US" b="1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beklenmedik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etkili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inebilmek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sunulurken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haliyle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Buna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de </a:t>
            </a:r>
            <a:r>
              <a:rPr lang="en-US" b="1" dirty="0" smtClean="0">
                <a:effectLst/>
              </a:rPr>
              <a:t>cloud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oluşmuş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Zira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bildiğiniz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auto-scale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kapatılabiliyor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mimarimizi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kaybı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cluster’ınızın</a:t>
            </a:r>
            <a:r>
              <a:rPr lang="en-US" dirty="0" smtClean="0">
                <a:effectLst/>
              </a:rPr>
              <a:t> auto-scale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olmaması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bulundurmamız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468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Logların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Merkezileştirilmesi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Yapımız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, ilk </a:t>
            </a:r>
            <a:r>
              <a:rPr lang="en-US" dirty="0" err="1" smtClean="0">
                <a:effectLst/>
              </a:rPr>
              <a:t>düşünmemiz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ürettiği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file’a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DB’ye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başkasının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saatler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Merkezileştirme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bad </a:t>
            </a:r>
            <a:r>
              <a:rPr lang="en-US" b="1" dirty="0" err="1" smtClean="0">
                <a:effectLst/>
              </a:rPr>
              <a:t>practice’</a:t>
            </a:r>
            <a:r>
              <a:rPr lang="en-US" dirty="0" err="1" smtClean="0">
                <a:effectLst/>
              </a:rPr>
              <a:t>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isteriz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atomik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domain’e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odaklansın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sıfır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olsun</a:t>
            </a:r>
            <a:r>
              <a:rPr lang="en-US" dirty="0" smtClean="0">
                <a:effectLst/>
              </a:rPr>
              <a:t>. Hal </a:t>
            </a:r>
            <a:r>
              <a:rPr lang="en-US" dirty="0" err="1" smtClean="0">
                <a:effectLst/>
              </a:rPr>
              <a:t>böyleyken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türlü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irili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ufaklı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başlarız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geldiğinde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log service </a:t>
            </a:r>
            <a:r>
              <a:rPr lang="en-US" dirty="0" err="1" smtClean="0">
                <a:effectLst/>
              </a:rPr>
              <a:t>oluşturup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</a:t>
            </a:r>
            <a:r>
              <a:rPr lang="en-US" dirty="0" smtClean="0">
                <a:effectLst/>
              </a:rPr>
              <a:t>. İlk </a:t>
            </a:r>
            <a:r>
              <a:rPr lang="en-US" dirty="0" err="1" smtClean="0">
                <a:effectLst/>
              </a:rPr>
              <a:t>bakışta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normalmiş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gözükse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sayısı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dolayısıyla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üretilen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miktarı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arttıkça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trafiği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ağrısı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çıkaracağımız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ders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üstlenen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http service </a:t>
            </a:r>
            <a:r>
              <a:rPr lang="en-US" dirty="0" err="1" smtClean="0">
                <a:effectLst/>
              </a:rPr>
              <a:t>oluşturmaktan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kaçınmamız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Her </a:t>
            </a: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İzole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Tabanı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ait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kapalı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depolama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gerektirir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Monolith </a:t>
            </a:r>
            <a:r>
              <a:rPr lang="en-US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kısmı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etapta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düşünülmeyebiliyor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şekillenmeye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monolith </a:t>
            </a:r>
            <a:r>
              <a:rPr lang="en-US" dirty="0" err="1" smtClean="0">
                <a:effectLst/>
              </a:rPr>
              <a:t>yapıdan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kopmaya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başladıkça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tabanlarının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izolasyonu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konuşulmaya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başlanıyor</a:t>
            </a:r>
            <a:r>
              <a:rPr lang="en-US" dirty="0" smtClean="0">
                <a:effectLst/>
              </a:rPr>
              <a:t>. Tam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aşılması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karşımıza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çıkıyor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aşılamazsa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vazgeçiliyor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servisleri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harcanan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</a:t>
            </a:r>
            <a:r>
              <a:rPr lang="en-US" dirty="0" smtClean="0">
                <a:effectLst/>
              </a:rPr>
              <a:t>), </a:t>
            </a:r>
            <a:r>
              <a:rPr lang="en-US" dirty="0" err="1" smtClean="0">
                <a:effectLst/>
              </a:rPr>
              <a:t>ya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verilerek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ilerleniyor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"</a:t>
            </a:r>
            <a:r>
              <a:rPr lang="en-US" dirty="0" err="1" smtClean="0">
                <a:effectLst/>
              </a:rPr>
              <a:t>bağımsızlık</a:t>
            </a:r>
            <a:r>
              <a:rPr lang="en-US" dirty="0" smtClean="0">
                <a:effectLst/>
              </a:rPr>
              <a:t>"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aykırı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durum.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 Bu </a:t>
            </a:r>
            <a:r>
              <a:rPr lang="en-US" dirty="0" err="1" smtClean="0">
                <a:effectLst/>
              </a:rPr>
              <a:t>yüzden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Mimari’ye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dönüşümde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kısmını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ayrıştırılamayacağı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eforunun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kafa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patlatmak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32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Merkezileştirme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Aggregation Tool </a:t>
            </a:r>
            <a:r>
              <a:rPr lang="en-US" b="1" dirty="0" err="1" smtClean="0">
                <a:effectLst/>
              </a:rPr>
              <a:t>Kullanma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Aggregation </a:t>
            </a:r>
            <a:r>
              <a:rPr lang="en-US" dirty="0" err="1" smtClean="0">
                <a:effectLst/>
              </a:rPr>
              <a:t>araçları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lokasyonda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benzer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formatta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ihtiyacı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çıkmıştır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seçeceğiniz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yöntem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nerede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tuttuğunuza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belirlenecektir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sunucusunda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dizine</a:t>
            </a:r>
            <a:r>
              <a:rPr lang="en-US" dirty="0" smtClean="0">
                <a:effectLst/>
              </a:rPr>
              <a:t> .txt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verdiniz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birleştirme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job </a:t>
            </a:r>
            <a:r>
              <a:rPr lang="en-US" dirty="0" err="1" smtClean="0">
                <a:effectLst/>
              </a:rPr>
              <a:t>yazar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belirli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aralıklarla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dizine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txt’leri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toplayabilirsiniz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sonuçta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log aggregation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geliştirilen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. </a:t>
            </a:r>
            <a:r>
              <a:rPr lang="en-US" b="1" dirty="0" smtClean="0">
                <a:effectLst/>
              </a:rPr>
              <a:t>ELK (elastic search, </a:t>
            </a:r>
            <a:r>
              <a:rPr lang="en-US" b="1" dirty="0" err="1" smtClean="0">
                <a:effectLst/>
              </a:rPr>
              <a:t>logstash,kibana</a:t>
            </a:r>
            <a:r>
              <a:rPr lang="en-US" b="1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stack’inin</a:t>
            </a:r>
            <a:r>
              <a:rPr lang="en-US" dirty="0" smtClean="0">
                <a:effectLst/>
              </a:rPr>
              <a:t> aggregation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logstash</a:t>
            </a:r>
            <a:r>
              <a:rPr lang="en-US" dirty="0" err="1" smtClean="0">
                <a:effectLst/>
              </a:rPr>
              <a:t>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önerebilirim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mesela</a:t>
            </a:r>
            <a:r>
              <a:rPr lang="en-US" dirty="0" smtClean="0">
                <a:effectLst/>
              </a:rPr>
              <a:t>. 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Log’daki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Tüm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Alanların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Aranabilir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Olması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doğaldır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durumda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alabilecek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odaklanırsanız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25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Hız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index </a:t>
            </a:r>
            <a:r>
              <a:rPr lang="en-US" dirty="0" err="1" smtClean="0">
                <a:effectLst/>
              </a:rPr>
              <a:t>oluşturma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aklımıza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CustomerId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UserId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LogLevel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index’lenme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olmazdır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kritik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InstanceId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dakikalarca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beklemek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can </a:t>
            </a:r>
            <a:r>
              <a:rPr lang="en-US" dirty="0" err="1" smtClean="0">
                <a:effectLst/>
              </a:rPr>
              <a:t>sıkıcı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çözüm</a:t>
            </a:r>
            <a:r>
              <a:rPr lang="en-US" dirty="0" smtClean="0">
                <a:effectLst/>
              </a:rPr>
              <a:t> index </a:t>
            </a:r>
            <a:r>
              <a:rPr lang="en-US" dirty="0" err="1" smtClean="0">
                <a:effectLst/>
              </a:rPr>
              <a:t>oluşturmaksa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oluşturmuyoruz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Index’leme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boyutlu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memory’de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büyüklüğüne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kaplayacaktır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Üstelik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bununla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kalmaz</a:t>
            </a:r>
            <a:r>
              <a:rPr lang="en-US" dirty="0" smtClean="0">
                <a:effectLst/>
              </a:rPr>
              <a:t>,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insert/delete/update </a:t>
            </a:r>
            <a:r>
              <a:rPr lang="en-US" dirty="0" err="1" smtClean="0">
                <a:effectLst/>
              </a:rPr>
              <a:t>komutundan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indexlerin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güncellenmesi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gerekmektedir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insert/delete/update </a:t>
            </a:r>
            <a:r>
              <a:rPr lang="en-US" dirty="0" err="1" smtClean="0">
                <a:effectLst/>
              </a:rPr>
              <a:t>sürelerinizin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uzamasına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index’leme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de ,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önüne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geçebilirsiniz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</a:t>
            </a:r>
            <a:r>
              <a:rPr lang="en-US" b="1" dirty="0" err="1" smtClean="0">
                <a:effectLst/>
              </a:rPr>
              <a:t>Seviyesinin</a:t>
            </a:r>
            <a:r>
              <a:rPr lang="en-US" b="1" dirty="0" smtClean="0">
                <a:effectLst/>
              </a:rPr>
              <a:t> (Log Level) </a:t>
            </a:r>
            <a:r>
              <a:rPr lang="en-US" b="1" dirty="0" err="1" smtClean="0">
                <a:effectLst/>
              </a:rPr>
              <a:t>Dinamik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Ayarlanması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satır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log’un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kaynaklarınızı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tükettiğini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maliyetinizi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süresini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artırdığını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bağlamda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ayaktayken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runtime’</a:t>
            </a:r>
            <a:r>
              <a:rPr lang="en-US" dirty="0" err="1" smtClean="0">
                <a:effectLst/>
              </a:rPr>
              <a:t>da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seviyemizi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dinamik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olarak,uygulamamızı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kesintiye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uğratmadan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değiştirmek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isteyebiliriz.Elbette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kullandığımız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yardımcı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kütüphanenin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varsa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ağırlıklı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Production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süreliğine</a:t>
            </a:r>
            <a:r>
              <a:rPr lang="en-US" dirty="0" smtClean="0">
                <a:effectLst/>
              </a:rPr>
              <a:t> Debug </a:t>
            </a:r>
            <a:r>
              <a:rPr lang="en-US" dirty="0" err="1" smtClean="0">
                <a:effectLst/>
              </a:rPr>
              <a:t>seviyesinde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atılmasını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isteyebiliriz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kalkarken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seviyesini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pasife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çekip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dokunmayan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kurtulabiliriz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52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Asenkron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Loglama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yolla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log’u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açısından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logger thread</a:t>
            </a:r>
            <a:r>
              <a:rPr lang="en-US" dirty="0" smtClean="0">
                <a:effectLst/>
              </a:rPr>
              <a:t>, o an </a:t>
            </a:r>
            <a:r>
              <a:rPr lang="en-US" dirty="0" err="1" smtClean="0">
                <a:effectLst/>
              </a:rPr>
              <a:t>yürütülmekte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(http </a:t>
            </a:r>
            <a:r>
              <a:rPr lang="en-US" dirty="0" err="1" smtClean="0">
                <a:effectLst/>
              </a:rPr>
              <a:t>isteğinin</a:t>
            </a:r>
            <a:r>
              <a:rPr lang="en-US" dirty="0" smtClean="0">
                <a:effectLst/>
              </a:rPr>
              <a:t>) </a:t>
            </a:r>
            <a:r>
              <a:rPr lang="en-US" dirty="0" err="1" smtClean="0">
                <a:effectLst/>
              </a:rPr>
              <a:t>thread’ini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block’lamayacağı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kaybına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uygulamanızın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sonucuyla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ilgilenmemesi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deyişle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fire-and-forget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gönderilmelidir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CorrelationId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Kullanımı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transaction’ın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icra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3–5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web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birbirlerini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tetiklediği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senaryoyu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satın alma </a:t>
            </a:r>
            <a:r>
              <a:rPr lang="en-US" dirty="0" err="1" smtClean="0">
                <a:effectLst/>
              </a:rPr>
              <a:t>işlemi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planda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,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atıldığını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biliyoruz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işlemin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istediğimizde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numarası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no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görebilseydik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güzel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olurdu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mi?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gruplamayı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X-Correlation-Id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header’ını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kullanabiliriz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header’a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bazında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unique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</a:t>
            </a:r>
            <a:r>
              <a:rPr lang="en-US" dirty="0" smtClean="0">
                <a:effectLst/>
              </a:rPr>
              <a:t> set </a:t>
            </a:r>
            <a:r>
              <a:rPr lang="en-US" dirty="0" err="1" smtClean="0">
                <a:effectLst/>
              </a:rPr>
              <a:t>etmemiz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gerekmekte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tablomuza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CorrelationId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geriye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header’ı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request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response’</a:t>
            </a:r>
            <a:r>
              <a:rPr lang="en-US" dirty="0" err="1" smtClean="0">
                <a:effectLst/>
              </a:rPr>
              <a:t>uiçin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set </a:t>
            </a:r>
            <a:r>
              <a:rPr lang="en-US" dirty="0" err="1" smtClean="0">
                <a:effectLst/>
              </a:rPr>
              <a:t>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Örnek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senaryomuzdaki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adet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servisten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birisi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CorrelationId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geçecektir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Kulaktan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kulağa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oyunu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196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Detaylı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Anlaşılabilir</a:t>
            </a:r>
            <a:r>
              <a:rPr lang="en-US" b="1" dirty="0" smtClean="0">
                <a:effectLst/>
              </a:rPr>
              <a:t> Log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duyuyorsak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gidiyor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istisnai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Gerek</a:t>
            </a:r>
            <a:r>
              <a:rPr lang="en-US" dirty="0" smtClean="0">
                <a:effectLst/>
              </a:rPr>
              <a:t> development </a:t>
            </a:r>
            <a:r>
              <a:rPr lang="en-US" dirty="0" err="1" smtClean="0">
                <a:effectLst/>
              </a:rPr>
              <a:t>aşamasında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gerekse</a:t>
            </a:r>
            <a:r>
              <a:rPr lang="en-US" dirty="0" smtClean="0">
                <a:effectLst/>
              </a:rPr>
              <a:t> production </a:t>
            </a:r>
            <a:r>
              <a:rPr lang="en-US" dirty="0" err="1" smtClean="0">
                <a:effectLst/>
              </a:rPr>
              <a:t>ortamımızda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caizse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yeteri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kadar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verebildikleri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. Bu da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bizim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error </a:t>
            </a:r>
            <a:r>
              <a:rPr lang="en-US" b="1" dirty="0" err="1" smtClean="0">
                <a:effectLst/>
              </a:rPr>
              <a:t>log</a:t>
            </a:r>
            <a:r>
              <a:rPr lang="en-US" dirty="0" err="1" smtClean="0">
                <a:effectLst/>
              </a:rPr>
              <a:t>’ları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içermelidir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dedim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çünkü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inmeye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yardımcı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içermeyen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kimseye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olmayacaktır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Sözün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özü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incelerken</a:t>
            </a:r>
            <a:r>
              <a:rPr lang="en-US" dirty="0" smtClean="0">
                <a:effectLst/>
              </a:rPr>
              <a:t> “</a:t>
            </a:r>
            <a:r>
              <a:rPr lang="en-US" dirty="0" err="1" smtClean="0">
                <a:effectLst/>
              </a:rPr>
              <a:t>Keşke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elimizde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olsaydı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geçiriyorsanız</a:t>
            </a:r>
            <a:r>
              <a:rPr lang="en-US" dirty="0" smtClean="0">
                <a:effectLst/>
              </a:rPr>
              <a:t>, o </a:t>
            </a:r>
            <a:r>
              <a:rPr lang="en-US" dirty="0" err="1" smtClean="0">
                <a:effectLst/>
              </a:rPr>
              <a:t>bilgi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açmanın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</a:t>
            </a:r>
            <a:r>
              <a:rPr lang="en-US" b="1" dirty="0" err="1" smtClean="0">
                <a:effectLst/>
              </a:rPr>
              <a:t>Zamanı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İçin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Utc</a:t>
            </a:r>
            <a:r>
              <a:rPr lang="en-US" b="1" dirty="0" smtClean="0">
                <a:effectLst/>
              </a:rPr>
              <a:t> Time </a:t>
            </a:r>
            <a:r>
              <a:rPr lang="en-US" b="1" dirty="0" err="1" smtClean="0">
                <a:effectLst/>
              </a:rPr>
              <a:t>Kullanımı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Özellikle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</a:t>
            </a:r>
            <a:r>
              <a:rPr lang="en-US" dirty="0" smtClean="0">
                <a:effectLst/>
              </a:rPr>
              <a:t> cloud </a:t>
            </a:r>
            <a:r>
              <a:rPr lang="en-US" dirty="0" err="1" smtClean="0">
                <a:effectLst/>
              </a:rPr>
              <a:t>üzerinde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senaryolarda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oluşması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alınacak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zone’da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olacağıyla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ilgilenmek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yüksek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erişilebilirliği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olacaktır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gelince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zamanının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zone’a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atılacağı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Zamana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order by </a:t>
            </a:r>
            <a:r>
              <a:rPr lang="en-US" dirty="0" err="1" smtClean="0">
                <a:effectLst/>
              </a:rPr>
              <a:t>ettiğiniz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sırasına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istemezsiniz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Utc</a:t>
            </a:r>
            <a:r>
              <a:rPr lang="en-US" dirty="0" smtClean="0">
                <a:effectLst/>
              </a:rPr>
              <a:t> time </a:t>
            </a:r>
            <a:r>
              <a:rPr lang="en-US" dirty="0" err="1" smtClean="0">
                <a:effectLst/>
              </a:rPr>
              <a:t>kullanmanızdır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Böylece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lokasyonlardaki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loglarda</a:t>
            </a:r>
            <a:r>
              <a:rPr lang="en-US" dirty="0" smtClean="0">
                <a:effectLst/>
              </a:rPr>
              <a:t> bile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yaşamamış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local </a:t>
            </a:r>
            <a:r>
              <a:rPr lang="en-US" dirty="0" err="1" smtClean="0">
                <a:effectLst/>
              </a:rPr>
              <a:t>zamanı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tabanınıza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TimeZone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opsiyonel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ekleyip</a:t>
            </a:r>
            <a:r>
              <a:rPr lang="en-US" dirty="0" smtClean="0">
                <a:effectLst/>
              </a:rPr>
              <a:t> time zone </a:t>
            </a:r>
            <a:r>
              <a:rPr lang="en-US" dirty="0" err="1" smtClean="0">
                <a:effectLst/>
              </a:rPr>
              <a:t>bilgisini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buraya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64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Instance Id </a:t>
            </a:r>
            <a:r>
              <a:rPr lang="en-US" b="1" dirty="0" err="1" smtClean="0">
                <a:effectLst/>
              </a:rPr>
              <a:t>Ekleme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herhangi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cloud provider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sunuyorsanız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auto-scaling </a:t>
            </a:r>
            <a:r>
              <a:rPr lang="en-US" dirty="0" err="1" smtClean="0">
                <a:effectLst/>
              </a:rPr>
              <a:t>özelliğini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kullanıyorsanız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yukarıda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bahsettiğim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durumuna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sunucular</a:t>
            </a:r>
            <a:r>
              <a:rPr lang="en-US" dirty="0" smtClean="0">
                <a:effectLst/>
              </a:rPr>
              <a:t> (instance) </a:t>
            </a:r>
            <a:r>
              <a:rPr lang="en-US" dirty="0" err="1" smtClean="0">
                <a:effectLst/>
              </a:rPr>
              <a:t>eklenip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çıkarılacaktır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Log’un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instance’dan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atıldığı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önemliyse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logunuza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InstanceId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çözebilirsiniz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Log Alert </a:t>
            </a:r>
            <a:r>
              <a:rPr lang="en-US" b="1" dirty="0" err="1" smtClean="0">
                <a:effectLst/>
              </a:rPr>
              <a:t>Sistemi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Loglama</a:t>
            </a:r>
            <a:r>
              <a:rPr lang="en-US" dirty="0" smtClean="0">
                <a:effectLst/>
              </a:rPr>
              <a:t> alt </a:t>
            </a:r>
            <a:r>
              <a:rPr lang="en-US" dirty="0" err="1" smtClean="0">
                <a:effectLst/>
              </a:rPr>
              <a:t>yapınız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olgunlaştı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sorunsuz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akıyor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sorgular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gayet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çalışıyor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mutlu</a:t>
            </a:r>
            <a:r>
              <a:rPr lang="en-US" dirty="0" smtClean="0">
                <a:effectLst/>
              </a:rPr>
              <a:t> size. </a:t>
            </a:r>
            <a:r>
              <a:rPr lang="en-US" dirty="0" err="1" smtClean="0">
                <a:effectLst/>
              </a:rPr>
              <a:t>Artık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öteye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taşımak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ortamda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hızlı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istiyorsanız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mutlaka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sistemini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devreye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sistemi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ücretsiz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third </a:t>
            </a:r>
            <a:r>
              <a:rPr lang="en-US" b="1" dirty="0" err="1" smtClean="0">
                <a:effectLst/>
              </a:rPr>
              <a:t>party</a:t>
            </a:r>
            <a:r>
              <a:rPr lang="en-US" dirty="0" err="1" smtClean="0">
                <a:effectLst/>
              </a:rPr>
              <a:t>araç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birlikte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kendi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implementasyonunuzu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yapabilirsiniz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tarz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yapılarıyla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örneğin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daki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LogDetail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alanında</a:t>
            </a:r>
            <a:r>
              <a:rPr lang="en-US" dirty="0" smtClean="0">
                <a:effectLst/>
              </a:rPr>
              <a:t> “</a:t>
            </a:r>
            <a:r>
              <a:rPr lang="en-US" b="1" dirty="0" smtClean="0">
                <a:effectLst/>
              </a:rPr>
              <a:t>DB Connection Timeout</a:t>
            </a:r>
            <a:r>
              <a:rPr lang="en-US" dirty="0" smtClean="0">
                <a:effectLst/>
              </a:rPr>
              <a:t>” </a:t>
            </a:r>
            <a:r>
              <a:rPr lang="en-US" dirty="0" err="1" smtClean="0">
                <a:effectLst/>
              </a:rPr>
              <a:t>hatası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geçiyorsa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kişilere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slack’ten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</a:t>
            </a:r>
            <a:r>
              <a:rPr lang="en-US" dirty="0" smtClean="0">
                <a:effectLst/>
              </a:rPr>
              <a:t> at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sms</a:t>
            </a:r>
            <a:r>
              <a:rPr lang="en-US" dirty="0" smtClean="0">
                <a:effectLst/>
              </a:rPr>
              <a:t> at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aksiyonlar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alabildiğimiz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oldukça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söyleyebilirim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Alarm </a:t>
            </a:r>
            <a:r>
              <a:rPr lang="en-US" dirty="0" err="1" smtClean="0">
                <a:effectLst/>
              </a:rPr>
              <a:t>konusu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deneyimleme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fırsatı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bulduğum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  <a:hlinkClick r:id="rId2"/>
              </a:rPr>
              <a:t>Seq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incelemenizi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öneririm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  <a:hlinkClick r:id="rId3"/>
              </a:rPr>
              <a:t>ELK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değişikliklerini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izleyerek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alarm </a:t>
            </a:r>
            <a:r>
              <a:rPr lang="en-US" dirty="0" err="1" smtClean="0">
                <a:effectLst/>
              </a:rPr>
              <a:t>kuralları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oluşturabilmeniz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85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Uçtan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Uca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Loglama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Mimarisi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Hatırlarsanız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http request </a:t>
            </a:r>
            <a:r>
              <a:rPr lang="en-US" dirty="0" err="1" smtClean="0">
                <a:effectLst/>
              </a:rPr>
              <a:t>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yapmanın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kötü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fikir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şekilde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merkezileştirmemiz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gerektiğini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söyledik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Yapmamız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şey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çokta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karmaşık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Her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oluşturduğu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olmaksızın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gönderebilir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Buradaki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Apache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Kafka </a:t>
            </a:r>
            <a:r>
              <a:rPr lang="en-US" dirty="0" err="1" smtClean="0">
                <a:effectLst/>
              </a:rPr>
              <a:t>veya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message broker </a:t>
            </a:r>
            <a:r>
              <a:rPr lang="en-US" dirty="0" err="1" smtClean="0">
                <a:effectLst/>
              </a:rPr>
              <a:t>olabileceği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RDBMS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NoSQL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tamamen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yoğunluğuna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yaptığınız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tasarıma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kalmış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Benim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tavsiyem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Kafka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RabbitMQ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ikilisinden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yönünde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yazacaksanız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RDBMS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NoSQL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olmalı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Loglarınızı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göndererek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ekstra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kurtarmış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olursunuz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değerli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kaynağınızdır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unutmayın</a:t>
            </a:r>
            <a:r>
              <a:rPr lang="en-US" dirty="0" smtClean="0">
                <a:effectLst/>
              </a:rPr>
              <a:t> DB </a:t>
            </a:r>
            <a:r>
              <a:rPr lang="en-US" dirty="0" err="1" smtClean="0">
                <a:effectLst/>
              </a:rPr>
              <a:t>sunucuları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ram’i</a:t>
            </a:r>
            <a:r>
              <a:rPr lang="en-US" dirty="0" smtClean="0">
                <a:effectLst/>
              </a:rPr>
              <a:t> sever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uygulamanız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kalkarken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yapılmadan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loglamaya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olabilir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bağlantısı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henüz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sağlanmadığı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loglayamayacaksınız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55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yapıları</a:t>
            </a:r>
            <a:r>
              <a:rPr lang="en-US" dirty="0" smtClean="0">
                <a:effectLst/>
              </a:rPr>
              <a:t> AMQP </a:t>
            </a:r>
            <a:r>
              <a:rPr lang="en-US" dirty="0" err="1" smtClean="0">
                <a:effectLst/>
              </a:rPr>
              <a:t>protokolünü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desteklerler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protokol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Http’nin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asenkron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mesajları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alıcısına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teslim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garantisi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nasıl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konfigüre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ettiğiniz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önemlidir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iletişimi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incelediğimiz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AMQP’den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hatırlarsanız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Tüm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bilgiler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ışığında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çizdiğim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aşağıdaki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basit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siz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uygulamalarınız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rahatlıkla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uygulayabilirsiniz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" y="2718975"/>
            <a:ext cx="12192000" cy="39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67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Son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5 </a:t>
            </a:r>
            <a:r>
              <a:rPr lang="en-US" dirty="0" err="1" smtClean="0">
                <a:effectLst/>
              </a:rPr>
              <a:t>parçadan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kısaca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gerekirse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Microservices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format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yoğunluklarda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mevcut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microservislerimiz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bacağını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oluşturmakta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Dikkat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aracı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bulunmuyor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Message Queue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Mikroservis’lerimizin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ürettikleri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publish </a:t>
            </a:r>
            <a:r>
              <a:rPr lang="en-US" dirty="0" err="1" smtClean="0">
                <a:effectLst/>
              </a:rPr>
              <a:t>ettikleri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kuyruğu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tanımladığımız</a:t>
            </a:r>
            <a:r>
              <a:rPr lang="en-US" dirty="0" smtClean="0">
                <a:effectLst/>
              </a:rPr>
              <a:t> message </a:t>
            </a:r>
            <a:r>
              <a:rPr lang="en-US" dirty="0" err="1" smtClean="0">
                <a:effectLst/>
              </a:rPr>
              <a:t>broker’ımız</a:t>
            </a:r>
            <a:r>
              <a:rPr lang="en-US" dirty="0" smtClean="0">
                <a:effectLst/>
              </a:rPr>
              <a:t>. Log </a:t>
            </a:r>
            <a:r>
              <a:rPr lang="en-US" dirty="0" err="1" smtClean="0">
                <a:effectLst/>
              </a:rPr>
              <a:t>yoğunluğuna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broker’ları</a:t>
            </a:r>
            <a:r>
              <a:rPr lang="en-US" dirty="0" smtClean="0">
                <a:effectLst/>
              </a:rPr>
              <a:t> da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ölçekleyebilirsiniz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yalnız</a:t>
            </a:r>
            <a:r>
              <a:rPr lang="en-US" dirty="0" smtClean="0">
                <a:effectLst/>
              </a:rPr>
              <a:t>, Kafka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ölçeklenebiliyorken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yanılmıyorsam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imkanı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RabbitMQ</a:t>
            </a:r>
            <a:r>
              <a:rPr lang="en-US" dirty="0" smtClean="0">
                <a:effectLst/>
              </a:rPr>
              <a:t> da,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farklı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kurup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aktif-aktif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çalışmasını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sağlayabiliyorsunuz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yükü</a:t>
            </a:r>
            <a:r>
              <a:rPr lang="en-US" dirty="0" smtClean="0">
                <a:effectLst/>
              </a:rPr>
              <a:t> 2 </a:t>
            </a:r>
            <a:r>
              <a:rPr lang="en-US" dirty="0" err="1" smtClean="0">
                <a:effectLst/>
              </a:rPr>
              <a:t>sunucu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dağıtarak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yatayda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ölçekleneyim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diyemiyorsunuz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Aggregation Tool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Aslında</a:t>
            </a:r>
            <a:r>
              <a:rPr lang="en-US" dirty="0" smtClean="0">
                <a:effectLst/>
              </a:rPr>
              <a:t> ELK </a:t>
            </a:r>
            <a:r>
              <a:rPr lang="en-US" dirty="0" err="1" smtClean="0">
                <a:effectLst/>
              </a:rPr>
              <a:t>bütün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aracıdır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demek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yanlış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olmaz</a:t>
            </a:r>
            <a:r>
              <a:rPr lang="en-US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Logstash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logları</a:t>
            </a:r>
            <a:r>
              <a:rPr lang="en-US" dirty="0" smtClean="0">
                <a:effectLst/>
              </a:rPr>
              <a:t> ilk </a:t>
            </a:r>
            <a:r>
              <a:rPr lang="en-US" dirty="0" err="1" smtClean="0">
                <a:effectLst/>
              </a:rPr>
              <a:t>karşılayan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isteğinize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manipüle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sonrasında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Elasticsearch’e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gönderen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taraf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ben, </a:t>
            </a:r>
            <a:r>
              <a:rPr lang="en-US" dirty="0" err="1" smtClean="0">
                <a:effectLst/>
              </a:rPr>
              <a:t>Logstash</a:t>
            </a:r>
            <a:r>
              <a:rPr lang="en-US" dirty="0" smtClean="0">
                <a:effectLst/>
              </a:rPr>
              <a:t> ELK </a:t>
            </a:r>
            <a:r>
              <a:rPr lang="en-US" dirty="0" err="1" smtClean="0">
                <a:effectLst/>
              </a:rPr>
              <a:t>stack’inin</a:t>
            </a:r>
            <a:r>
              <a:rPr lang="en-US" dirty="0" smtClean="0">
                <a:effectLst/>
              </a:rPr>
              <a:t> log aggregation </a:t>
            </a:r>
            <a:r>
              <a:rPr lang="en-US" dirty="0" err="1" smtClean="0">
                <a:effectLst/>
              </a:rPr>
              <a:t>tool’udur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demeyi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ediyorum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NoSQL Document DB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Elasticsearch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motoru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çalışmak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üzere</a:t>
            </a:r>
            <a:r>
              <a:rPr lang="en-US" dirty="0" smtClean="0">
                <a:effectLst/>
              </a:rPr>
              <a:t> optimize </a:t>
            </a:r>
            <a:r>
              <a:rPr lang="en-US" dirty="0" err="1" smtClean="0">
                <a:effectLst/>
              </a:rPr>
              <a:t>edilmiş</a:t>
            </a:r>
            <a:r>
              <a:rPr lang="en-US" dirty="0" smtClean="0">
                <a:effectLst/>
              </a:rPr>
              <a:t>, NoSQL document tipi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tabanıdır</a:t>
            </a:r>
            <a:r>
              <a:rPr lang="en-US" dirty="0" smtClean="0">
                <a:effectLst/>
              </a:rPr>
              <a:t>. ELK </a:t>
            </a:r>
            <a:r>
              <a:rPr lang="en-US" dirty="0" err="1" smtClean="0">
                <a:effectLst/>
              </a:rPr>
              <a:t>stack’inde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fiziksel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saklandığı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indexlendiği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sorgulandığı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burasıdır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effectLst/>
              </a:rPr>
              <a:t>Visualization Tool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ELK </a:t>
            </a:r>
            <a:r>
              <a:rPr lang="en-US" dirty="0" err="1" smtClean="0">
                <a:effectLst/>
              </a:rPr>
              <a:t>stack’ini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tercih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loglarımızı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listelemek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sorgulamak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çeşitli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grafiklerden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faydalanmak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stack’in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sunmuş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Kibana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visualiztion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tool’unu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kullanıyoruz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Kibana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kullanışlı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arayüzü</a:t>
            </a:r>
            <a:r>
              <a:rPr lang="en-US" dirty="0" smtClean="0">
                <a:effectLst/>
              </a:rPr>
              <a:t>, log </a:t>
            </a:r>
            <a:r>
              <a:rPr lang="en-US" dirty="0" err="1" smtClean="0">
                <a:effectLst/>
              </a:rPr>
              <a:t>sorgularken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işimizi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kolaylaştıran</a:t>
            </a:r>
            <a:r>
              <a:rPr lang="en-US" dirty="0" smtClean="0">
                <a:effectLst/>
              </a:rPr>
              <a:t> query </a:t>
            </a:r>
            <a:r>
              <a:rPr lang="en-US" dirty="0" err="1" smtClean="0">
                <a:effectLst/>
              </a:rPr>
              <a:t>syntax’ı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oluşturulan</a:t>
            </a:r>
            <a:r>
              <a:rPr lang="en-US" dirty="0" smtClean="0">
                <a:effectLst/>
              </a:rPr>
              <a:t> log </a:t>
            </a:r>
            <a:r>
              <a:rPr lang="en-US" dirty="0" err="1" smtClean="0">
                <a:effectLst/>
              </a:rPr>
              <a:t>raporlarını</a:t>
            </a:r>
            <a:r>
              <a:rPr lang="en-US" dirty="0" smtClean="0">
                <a:effectLst/>
              </a:rPr>
              <a:t> excel export </a:t>
            </a:r>
            <a:r>
              <a:rPr lang="en-US" dirty="0" err="1" smtClean="0">
                <a:effectLst/>
              </a:rPr>
              <a:t>edebilme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birçok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özelliği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bünyesinde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barındırıyor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effectLst/>
              </a:rPr>
              <a:t>Mikroservis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Mimari’yi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Uygularken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Yapılan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Hatalar</a:t>
            </a:r>
            <a:endParaRPr lang="en-US" b="1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Bu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zaman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içerisinde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oluşturan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Bunu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bağlayabiliriz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Birincisi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temel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prensipleri</a:t>
            </a:r>
            <a:r>
              <a:rPr lang="en-US" dirty="0" smtClean="0">
                <a:effectLst/>
              </a:rPr>
              <a:t> tam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anlayıp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benimsemeden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aceleyle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koyulmak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İkincisi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başlığı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altında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bahsettiğimiz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istemeden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olsa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bilinçli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veya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verilmek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zorunda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kalınan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tavizler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Şimdi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mimariyi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uygularken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aklımızın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köşesinde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sürekli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tutmamız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önemli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noktalardan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bahsedelim</a:t>
            </a:r>
            <a:r>
              <a:rPr lang="en-US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Servisler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Arası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Ortak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Kütüphane</a:t>
            </a:r>
            <a:r>
              <a:rPr lang="en-US" b="1" dirty="0" smtClean="0">
                <a:effectLst/>
              </a:rPr>
              <a:t> (library) </a:t>
            </a:r>
            <a:r>
              <a:rPr lang="en-US" b="1" dirty="0" err="1" smtClean="0">
                <a:effectLst/>
              </a:rPr>
              <a:t>Kullanmamaya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Çalışın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“E </a:t>
            </a:r>
            <a:r>
              <a:rPr lang="en-US" dirty="0" err="1" smtClean="0">
                <a:effectLst/>
              </a:rPr>
              <a:t>hani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DRY (don’t repeat yourself) </a:t>
            </a:r>
            <a:r>
              <a:rPr lang="en-US" dirty="0" err="1" smtClean="0">
                <a:effectLst/>
              </a:rPr>
              <a:t>prensibine</a:t>
            </a:r>
            <a:r>
              <a:rPr lang="en-US" dirty="0" smtClean="0">
                <a:effectLst/>
              </a:rPr>
              <a:t> ne </a:t>
            </a:r>
            <a:r>
              <a:rPr lang="en-US" dirty="0" err="1" smtClean="0">
                <a:effectLst/>
              </a:rPr>
              <a:t>oldu</a:t>
            </a:r>
            <a:r>
              <a:rPr lang="en-US" dirty="0" smtClean="0">
                <a:effectLst/>
              </a:rPr>
              <a:t>? </a:t>
            </a:r>
            <a:r>
              <a:rPr lang="en-US" dirty="0" err="1" smtClean="0">
                <a:effectLst/>
              </a:rPr>
              <a:t>Aynı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kodları</a:t>
            </a:r>
            <a:r>
              <a:rPr lang="en-US" dirty="0" smtClean="0">
                <a:effectLst/>
              </a:rPr>
              <a:t> her </a:t>
            </a:r>
            <a:r>
              <a:rPr lang="en-US" dirty="0" err="1" smtClean="0">
                <a:effectLst/>
              </a:rPr>
              <a:t>serviste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yazacak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mıyız</a:t>
            </a:r>
            <a:r>
              <a:rPr lang="en-US" dirty="0" smtClean="0">
                <a:effectLst/>
              </a:rPr>
              <a:t>?” </a:t>
            </a:r>
            <a:r>
              <a:rPr lang="en-US" dirty="0" err="1" smtClean="0">
                <a:effectLst/>
              </a:rPr>
              <a:t>diye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düşünebilirsiniz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Öncelikle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tekrarlı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oranımızı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mümkün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olduğunca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azaltmamız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tabi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DRY </a:t>
            </a:r>
            <a:r>
              <a:rPr lang="en-US" dirty="0" err="1" smtClean="0">
                <a:effectLst/>
              </a:rPr>
              <a:t>prensibinde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bahsedilen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konu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bussiness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logic</a:t>
            </a:r>
            <a:r>
              <a:rPr lang="en-US" dirty="0" err="1" smtClean="0">
                <a:effectLst/>
              </a:rPr>
              <a:t>’i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içeren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parçacığının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yazılması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Ancak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Mimari'de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işler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değişiyor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Eğer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ortak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kullanılan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fonksiyonlarınızı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servislerinizi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kütüphanelere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bağımlı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getirirseniz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mikroservice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sağladığı</a:t>
            </a:r>
            <a:r>
              <a:rPr lang="en-US" dirty="0" smtClean="0">
                <a:effectLst/>
              </a:rPr>
              <a:t> en </a:t>
            </a:r>
            <a:r>
              <a:rPr lang="en-US" dirty="0" err="1" smtClean="0">
                <a:effectLst/>
              </a:rPr>
              <a:t>büyük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kazanımlardan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miktar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taviz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vermiş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olacaksınız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kazanım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önceki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bölümde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olarak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getirdiğimiz</a:t>
            </a:r>
            <a:r>
              <a:rPr lang="en-US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bağımsızlık</a:t>
            </a:r>
            <a:r>
              <a:rPr lang="en-US" b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prensibidir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3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253388"/>
            <a:ext cx="11589745" cy="637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B</a:t>
            </a:r>
            <a:r>
              <a:rPr lang="en-US" dirty="0" smtClean="0"/>
              <a:t>u </a:t>
            </a:r>
            <a:r>
              <a:rPr lang="en-US" dirty="0" err="1" smtClean="0"/>
              <a:t>mimaride</a:t>
            </a:r>
            <a:r>
              <a:rPr lang="en-US" dirty="0" smtClean="0"/>
              <a:t> her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bağımsız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geliştirilip</a:t>
            </a:r>
            <a:r>
              <a:rPr lang="en-US" dirty="0" smtClean="0"/>
              <a:t>, </a:t>
            </a:r>
            <a:r>
              <a:rPr lang="en-US" dirty="0" err="1" smtClean="0"/>
              <a:t>yine</a:t>
            </a:r>
            <a:r>
              <a:rPr lang="en-US" dirty="0" smtClean="0"/>
              <a:t> </a:t>
            </a:r>
            <a:r>
              <a:rPr lang="en-US" dirty="0" err="1" smtClean="0"/>
              <a:t>bağımsız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b="1" dirty="0" smtClean="0"/>
              <a:t>release </a:t>
            </a:r>
            <a:r>
              <a:rPr lang="en-US" dirty="0" err="1" smtClean="0"/>
              <a:t>edilebilmelidir</a:t>
            </a:r>
            <a:r>
              <a:rPr lang="en-US" dirty="0" smtClean="0"/>
              <a:t>. </a:t>
            </a:r>
            <a:r>
              <a:rPr lang="en-US" dirty="0" err="1" smtClean="0"/>
              <a:t>Peki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servislerin</a:t>
            </a:r>
            <a:r>
              <a:rPr lang="en-US" dirty="0" smtClean="0"/>
              <a:t>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kullandıkları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izlememiz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? </a:t>
            </a:r>
            <a:r>
              <a:rPr lang="en-US" dirty="0" err="1" smtClean="0"/>
              <a:t>Şu</a:t>
            </a:r>
            <a:r>
              <a:rPr lang="en-US" dirty="0" smtClean="0"/>
              <a:t> 3 </a:t>
            </a:r>
            <a:r>
              <a:rPr lang="en-US" dirty="0" err="1" smtClean="0"/>
              <a:t>seçenekten</a:t>
            </a:r>
            <a:r>
              <a:rPr lang="en-US" dirty="0" smtClean="0"/>
              <a:t> </a:t>
            </a:r>
            <a:r>
              <a:rPr lang="en-US" dirty="0" err="1" smtClean="0"/>
              <a:t>birisini</a:t>
            </a:r>
            <a:r>
              <a:rPr lang="en-US" dirty="0" smtClean="0"/>
              <a:t> </a:t>
            </a:r>
            <a:r>
              <a:rPr lang="en-US" dirty="0" err="1" smtClean="0"/>
              <a:t>tercih</a:t>
            </a:r>
            <a:r>
              <a:rPr lang="en-US" dirty="0" smtClean="0"/>
              <a:t> </a:t>
            </a:r>
            <a:r>
              <a:rPr lang="en-US" dirty="0" err="1" smtClean="0"/>
              <a:t>edebiliriz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b="1" dirty="0" err="1" smtClean="0"/>
              <a:t>Servisler</a:t>
            </a:r>
            <a:r>
              <a:rPr lang="en-US" b="1" dirty="0" smtClean="0"/>
              <a:t> </a:t>
            </a:r>
            <a:r>
              <a:rPr lang="en-US" b="1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tekrarlı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kabullen</a:t>
            </a:r>
            <a:r>
              <a:rPr lang="en-US" dirty="0" smtClean="0"/>
              <a:t>.(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noktaya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b="1" dirty="0" smtClean="0"/>
              <a:t>business logic </a:t>
            </a:r>
            <a:r>
              <a:rPr lang="en-US" dirty="0" err="1" smtClean="0"/>
              <a:t>içeriyorsa</a:t>
            </a:r>
            <a:r>
              <a:rPr lang="en-US" b="1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shared service</a:t>
            </a:r>
            <a:r>
              <a:rPr lang="en-US" dirty="0" smtClean="0"/>
              <a:t> </a:t>
            </a:r>
            <a:r>
              <a:rPr lang="en-US" dirty="0" err="1" smtClean="0"/>
              <a:t>oluştur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mümkünse</a:t>
            </a:r>
            <a:r>
              <a:rPr lang="en-US" dirty="0" smtClean="0"/>
              <a:t>, </a:t>
            </a:r>
            <a:r>
              <a:rPr lang="en-US" dirty="0" err="1" smtClean="0"/>
              <a:t>servisleri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dizayn</a:t>
            </a:r>
            <a:r>
              <a:rPr lang="en-US" dirty="0" smtClean="0"/>
              <a:t> et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alt </a:t>
            </a:r>
            <a:r>
              <a:rPr lang="en-US" b="1" dirty="0" err="1" smtClean="0"/>
              <a:t>Mikroservis</a:t>
            </a:r>
            <a:r>
              <a:rPr lang="en-US" dirty="0" smtClean="0"/>
              <a:t>/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oluştur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Diğer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Bir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Servisin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Verisine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Erişim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Yöntemi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İzole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maddesinde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bahsetmiştik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burada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biraz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detaylandıralım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İzole’den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kasıt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sadece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olmasıdır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başka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erişim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sağlayamaz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erişmesi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gerekiyorsa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tabanının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sahibi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ilgili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üzerinden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erişmelidir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Yani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client </a:t>
            </a:r>
            <a:r>
              <a:rPr lang="en-US" dirty="0" err="1" smtClean="0">
                <a:effectLst/>
              </a:rPr>
              <a:t>gibi</a:t>
            </a:r>
            <a:r>
              <a:rPr lang="en-US" dirty="0" smtClean="0">
                <a:effectLst/>
              </a:rPr>
              <a:t> http </a:t>
            </a:r>
            <a:r>
              <a:rPr lang="en-US" dirty="0" err="1" smtClean="0">
                <a:effectLst/>
              </a:rPr>
              <a:t>isteğinde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bulunmalıdır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kuralda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edilebilen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kurallar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arasında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sayılabilir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Genelde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performans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endişesinden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dolayı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yapılan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hatada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B </a:t>
            </a:r>
            <a:r>
              <a:rPr lang="en-US" dirty="0" err="1" smtClean="0">
                <a:effectLst/>
              </a:rPr>
              <a:t>servisine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istekte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bulunmak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yerine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doğrudan</a:t>
            </a:r>
            <a:r>
              <a:rPr lang="en-US" dirty="0" smtClean="0">
                <a:effectLst/>
              </a:rPr>
              <a:t> B </a:t>
            </a:r>
            <a:r>
              <a:rPr lang="en-US" dirty="0" err="1" smtClean="0">
                <a:effectLst/>
              </a:rPr>
              <a:t>servisinin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tabanına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erişerek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Mikroservis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Mimarinin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gevşek</a:t>
            </a:r>
            <a:r>
              <a:rPr lang="en-US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bağlılık</a:t>
            </a:r>
            <a:r>
              <a:rPr lang="en-US" b="1" dirty="0" smtClean="0">
                <a:effectLst/>
              </a:rPr>
              <a:t> (loosely coupled) </a:t>
            </a:r>
            <a:r>
              <a:rPr lang="en-US" dirty="0" err="1" smtClean="0">
                <a:effectLst/>
              </a:rPr>
              <a:t>prensibinin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ihlaline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olmaktadır</a:t>
            </a:r>
            <a:r>
              <a:rPr lang="en-US" dirty="0" smtClean="0">
                <a:effectLst/>
              </a:rPr>
              <a:t>. Bu </a:t>
            </a:r>
            <a:r>
              <a:rPr lang="en-US" dirty="0" err="1" smtClean="0">
                <a:effectLst/>
              </a:rPr>
              <a:t>ayrıca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servisi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kompleks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bakımı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bir</a:t>
            </a:r>
            <a:r>
              <a:rPr lang="en-US" dirty="0" smtClean="0">
                <a:effectLst/>
              </a:rPr>
              <a:t> hale </a:t>
            </a:r>
            <a:r>
              <a:rPr lang="en-US" dirty="0" err="1" smtClean="0">
                <a:effectLst/>
              </a:rPr>
              <a:t>getirecektir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12624</Words>
  <Application>Microsoft Office PowerPoint</Application>
  <PresentationFormat>Widescreen</PresentationFormat>
  <Paragraphs>407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Mikroservis Mimarisi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Mikroservis Mimarisi</dc:title>
  <dc:creator>Windows User</dc:creator>
  <cp:lastModifiedBy>Microsoft account</cp:lastModifiedBy>
  <cp:revision>41</cp:revision>
  <dcterms:created xsi:type="dcterms:W3CDTF">2022-02-24T04:39:53Z</dcterms:created>
  <dcterms:modified xsi:type="dcterms:W3CDTF">2023-08-05T13:10:35Z</dcterms:modified>
</cp:coreProperties>
</file>