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5EAD2-5F14-49F8-A61C-F78DDC86CC83}" v="506" dt="2022-10-17T10:11:37.872"/>
    <p1510:client id="{7DD04007-999D-4967-AC4F-5A3572CA74E5}" v="464" dt="2022-10-14T06:25:46.69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5.08.2023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5.08.2023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5.08.2023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5.08.2023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5.08.2023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5.08.2023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a:bodyPr>
          <a:lstStyle/>
          <a:p>
            <a:r>
              <a:rPr lang="tr-TR" b="1" dirty="0" err="1"/>
              <a:t>Observer</a:t>
            </a:r>
            <a:r>
              <a:rPr lang="tr-TR" b="1" dirty="0"/>
              <a:t> Design </a:t>
            </a:r>
            <a:r>
              <a:rPr lang="tr-TR" b="1" dirty="0" err="1"/>
              <a:t>Pattern</a:t>
            </a:r>
            <a:endParaRPr lang="tr-TR" b="1" dirty="0" err="1">
              <a:cs typeface="Calibri Light"/>
            </a:endParaRPr>
          </a:p>
          <a:p>
            <a:endParaRPr lang="tr-TR" b="1" dirty="0">
              <a:cs typeface="Calibri Light"/>
            </a:endParaRPr>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a:bodyPr>
          <a:lstStyle/>
          <a:p>
            <a:pPr>
              <a:buNone/>
            </a:pPr>
            <a:r>
              <a:rPr lang="tr-TR" b="1" dirty="0" err="1"/>
              <a:t>Observer</a:t>
            </a:r>
            <a:r>
              <a:rPr lang="tr-TR" b="1" dirty="0"/>
              <a:t> (Gözlemci) Design </a:t>
            </a:r>
            <a:r>
              <a:rPr lang="tr-TR" b="1" dirty="0" err="1"/>
              <a:t>Pattern</a:t>
            </a:r>
            <a:endParaRPr lang="tr-TR">
              <a:cs typeface="Calibri" panose="020F0502020204030204"/>
            </a:endParaRPr>
          </a:p>
          <a:p>
            <a:pPr>
              <a:buNone/>
            </a:pPr>
            <a:r>
              <a:rPr lang="tr-TR" dirty="0" err="1">
                <a:ea typeface="+mn-lt"/>
                <a:cs typeface="+mn-lt"/>
              </a:rPr>
              <a:t>Observer</a:t>
            </a:r>
            <a:r>
              <a:rPr lang="tr-TR" dirty="0">
                <a:ea typeface="+mn-lt"/>
                <a:cs typeface="+mn-lt"/>
              </a:rPr>
              <a:t> </a:t>
            </a:r>
            <a:r>
              <a:rPr lang="tr-TR" dirty="0" err="1">
                <a:ea typeface="+mn-lt"/>
                <a:cs typeface="+mn-lt"/>
              </a:rPr>
              <a:t>pattern</a:t>
            </a:r>
            <a:r>
              <a:rPr lang="tr-TR" dirty="0">
                <a:ea typeface="+mn-lt"/>
                <a:cs typeface="+mn-lt"/>
              </a:rPr>
              <a:t>, bir nesne kümesi arasındaki </a:t>
            </a:r>
            <a:r>
              <a:rPr lang="tr-TR" dirty="0" err="1">
                <a:ea typeface="+mn-lt"/>
                <a:cs typeface="+mn-lt"/>
              </a:rPr>
              <a:t>one-to-many</a:t>
            </a:r>
            <a:r>
              <a:rPr lang="tr-TR" dirty="0">
                <a:ea typeface="+mn-lt"/>
                <a:cs typeface="+mn-lt"/>
              </a:rPr>
              <a:t> ilişkiyi tanımlar. Bir nesnenin durumu değiştiğinde, bütün bağımlılarına bildirilir.</a:t>
            </a:r>
            <a:endParaRPr lang="tr-TR">
              <a:cs typeface="Calibri" panose="020F0502020204030204"/>
            </a:endParaRPr>
          </a:p>
          <a:p>
            <a:pPr>
              <a:buNone/>
            </a:pPr>
            <a:r>
              <a:rPr lang="tr-TR" dirty="0" err="1">
                <a:ea typeface="+mn-lt"/>
                <a:cs typeface="+mn-lt"/>
              </a:rPr>
              <a:t>Observer</a:t>
            </a:r>
            <a:r>
              <a:rPr lang="tr-TR" dirty="0">
                <a:ea typeface="+mn-lt"/>
                <a:cs typeface="+mn-lt"/>
              </a:rPr>
              <a:t> </a:t>
            </a:r>
            <a:r>
              <a:rPr lang="tr-TR" dirty="0" err="1">
                <a:ea typeface="+mn-lt"/>
                <a:cs typeface="+mn-lt"/>
              </a:rPr>
              <a:t>pattern</a:t>
            </a:r>
            <a:r>
              <a:rPr lang="tr-TR" dirty="0">
                <a:ea typeface="+mn-lt"/>
                <a:cs typeface="+mn-lt"/>
              </a:rPr>
              <a:t>,  en çok kullanılan tasarım kalıplarından biridir.</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4" name="Resim 4">
            <a:extLst>
              <a:ext uri="{FF2B5EF4-FFF2-40B4-BE49-F238E27FC236}">
                <a16:creationId xmlns:a16="http://schemas.microsoft.com/office/drawing/2014/main" xmlns="" id="{2249442C-E961-59BE-954A-17EB35DB9ADA}"/>
              </a:ext>
            </a:extLst>
          </p:cNvPr>
          <p:cNvPicPr>
            <a:picLocks noChangeAspect="1"/>
          </p:cNvPicPr>
          <p:nvPr/>
        </p:nvPicPr>
        <p:blipFill>
          <a:blip r:embed="rId2"/>
          <a:stretch>
            <a:fillRect/>
          </a:stretch>
        </p:blipFill>
        <p:spPr>
          <a:xfrm>
            <a:off x="531465" y="2303680"/>
            <a:ext cx="10363198" cy="4427787"/>
          </a:xfrm>
          <a:prstGeom prst="rect">
            <a:avLst/>
          </a:prstGeom>
        </p:spPr>
      </p:pic>
    </p:spTree>
    <p:extLst>
      <p:ext uri="{BB962C8B-B14F-4D97-AF65-F5344CB8AC3E}">
        <p14:creationId xmlns:p14="http://schemas.microsoft.com/office/powerpoint/2010/main" val="130452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a:bodyPr>
          <a:lstStyle/>
          <a:p>
            <a:pPr>
              <a:buNone/>
            </a:pPr>
            <a:r>
              <a:rPr lang="tr-TR" b="1" dirty="0" err="1">
                <a:ea typeface="+mn-lt"/>
                <a:cs typeface="+mn-lt"/>
              </a:rPr>
              <a:t>Observer’lar</a:t>
            </a:r>
            <a:r>
              <a:rPr lang="tr-TR" b="1" dirty="0">
                <a:ea typeface="+mn-lt"/>
                <a:cs typeface="+mn-lt"/>
              </a:rPr>
              <a:t> </a:t>
            </a:r>
            <a:r>
              <a:rPr lang="tr-TR" dirty="0">
                <a:ea typeface="+mn-lt"/>
                <a:cs typeface="+mn-lt"/>
              </a:rPr>
              <a:t>(Gözlemciler), </a:t>
            </a:r>
            <a:r>
              <a:rPr lang="tr-TR" dirty="0" err="1">
                <a:ea typeface="+mn-lt"/>
                <a:cs typeface="+mn-lt"/>
              </a:rPr>
              <a:t>Subject</a:t>
            </a:r>
            <a:r>
              <a:rPr lang="tr-TR" dirty="0">
                <a:ea typeface="+mn-lt"/>
                <a:cs typeface="+mn-lt"/>
              </a:rPr>
              <a:t> (Özne)‘e bağımlıdır.</a:t>
            </a:r>
            <a:endParaRPr lang="tr-TR" dirty="0"/>
          </a:p>
          <a:p>
            <a:pPr>
              <a:buNone/>
            </a:pPr>
            <a:r>
              <a:rPr lang="tr-TR" b="1" dirty="0" err="1">
                <a:ea typeface="+mn-lt"/>
                <a:cs typeface="+mn-lt"/>
              </a:rPr>
              <a:t>Subject’in</a:t>
            </a:r>
            <a:r>
              <a:rPr lang="tr-TR" b="1" dirty="0">
                <a:ea typeface="+mn-lt"/>
                <a:cs typeface="+mn-lt"/>
              </a:rPr>
              <a:t> </a:t>
            </a:r>
            <a:r>
              <a:rPr lang="tr-TR" dirty="0">
                <a:ea typeface="+mn-lt"/>
                <a:cs typeface="+mn-lt"/>
              </a:rPr>
              <a:t>durumu değiştiğinde gözlemcilere haber verilir.</a:t>
            </a:r>
            <a:endParaRPr lang="tr-TR" dirty="0"/>
          </a:p>
          <a:p>
            <a:pPr>
              <a:buNone/>
            </a:pPr>
            <a:r>
              <a:rPr lang="tr-TR" b="1" dirty="0" err="1">
                <a:ea typeface="+mn-lt"/>
                <a:cs typeface="+mn-lt"/>
              </a:rPr>
              <a:t>Subject</a:t>
            </a:r>
            <a:r>
              <a:rPr lang="tr-TR" dirty="0">
                <a:ea typeface="+mn-lt"/>
                <a:cs typeface="+mn-lt"/>
              </a:rPr>
              <a:t>, </a:t>
            </a:r>
            <a:r>
              <a:rPr lang="tr-TR" dirty="0" err="1">
                <a:ea typeface="+mn-lt"/>
                <a:cs typeface="+mn-lt"/>
              </a:rPr>
              <a:t>object’in</a:t>
            </a:r>
            <a:r>
              <a:rPr lang="tr-TR" dirty="0">
                <a:ea typeface="+mn-lt"/>
                <a:cs typeface="+mn-lt"/>
              </a:rPr>
              <a:t> “durum bilgisini” tutar ve onu kontrol eder.</a:t>
            </a:r>
            <a:endParaRPr lang="tr-TR" dirty="0"/>
          </a:p>
          <a:p>
            <a:pPr>
              <a:buNone/>
            </a:pPr>
            <a:r>
              <a:rPr lang="tr-TR" dirty="0">
                <a:ea typeface="+mn-lt"/>
                <a:cs typeface="+mn-lt"/>
              </a:rPr>
              <a:t>1(</a:t>
            </a:r>
            <a:r>
              <a:rPr lang="tr-TR" dirty="0" err="1">
                <a:ea typeface="+mn-lt"/>
                <a:cs typeface="+mn-lt"/>
              </a:rPr>
              <a:t>One</a:t>
            </a:r>
            <a:r>
              <a:rPr lang="tr-TR" dirty="0">
                <a:ea typeface="+mn-lt"/>
                <a:cs typeface="+mn-lt"/>
              </a:rPr>
              <a:t>) </a:t>
            </a:r>
            <a:r>
              <a:rPr lang="tr-TR" dirty="0" err="1">
                <a:ea typeface="+mn-lt"/>
                <a:cs typeface="+mn-lt"/>
              </a:rPr>
              <a:t>Subject</a:t>
            </a:r>
            <a:r>
              <a:rPr lang="tr-TR" dirty="0">
                <a:ea typeface="+mn-lt"/>
                <a:cs typeface="+mn-lt"/>
              </a:rPr>
              <a:t> vardır. </a:t>
            </a:r>
            <a:r>
              <a:rPr lang="tr-TR" b="1" dirty="0" err="1">
                <a:ea typeface="+mn-lt"/>
                <a:cs typeface="+mn-lt"/>
              </a:rPr>
              <a:t>Observerlar</a:t>
            </a:r>
            <a:r>
              <a:rPr lang="tr-TR" b="1" dirty="0">
                <a:ea typeface="+mn-lt"/>
                <a:cs typeface="+mn-lt"/>
              </a:rPr>
              <a:t> </a:t>
            </a:r>
            <a:r>
              <a:rPr lang="tr-TR" dirty="0">
                <a:ea typeface="+mn-lt"/>
                <a:cs typeface="+mn-lt"/>
              </a:rPr>
              <a:t>“durum bilgisini” kullanırlar ama ona sahip </a:t>
            </a:r>
            <a:r>
              <a:rPr lang="tr-TR" dirty="0" err="1">
                <a:ea typeface="+mn-lt"/>
                <a:cs typeface="+mn-lt"/>
              </a:rPr>
              <a:t>değillerlerdir</a:t>
            </a:r>
            <a:r>
              <a:rPr lang="tr-TR" dirty="0">
                <a:ea typeface="+mn-lt"/>
                <a:cs typeface="+mn-lt"/>
              </a:rPr>
              <a:t>.</a:t>
            </a:r>
            <a:endParaRPr lang="tr-TR" dirty="0"/>
          </a:p>
          <a:p>
            <a:pPr>
              <a:buNone/>
            </a:pPr>
            <a:r>
              <a:rPr lang="tr-TR" b="1" dirty="0">
                <a:ea typeface="+mn-lt"/>
                <a:cs typeface="+mn-lt"/>
              </a:rPr>
              <a:t>1’den çok(</a:t>
            </a:r>
            <a:r>
              <a:rPr lang="tr-TR" b="1" dirty="0" err="1">
                <a:ea typeface="+mn-lt"/>
                <a:cs typeface="+mn-lt"/>
              </a:rPr>
              <a:t>Many</a:t>
            </a:r>
            <a:r>
              <a:rPr lang="tr-TR" b="1" dirty="0">
                <a:ea typeface="+mn-lt"/>
                <a:cs typeface="+mn-lt"/>
              </a:rPr>
              <a:t>)</a:t>
            </a:r>
            <a:r>
              <a:rPr lang="tr-TR" dirty="0">
                <a:ea typeface="+mn-lt"/>
                <a:cs typeface="+mn-lt"/>
              </a:rPr>
              <a:t> gözlemci vardır ve ”durum “ değiştiğinde </a:t>
            </a:r>
            <a:r>
              <a:rPr lang="tr-TR" b="1" dirty="0" err="1">
                <a:ea typeface="+mn-lt"/>
                <a:cs typeface="+mn-lt"/>
              </a:rPr>
              <a:t>Subject</a:t>
            </a:r>
            <a:r>
              <a:rPr lang="tr-TR" b="1" dirty="0">
                <a:ea typeface="+mn-lt"/>
                <a:cs typeface="+mn-lt"/>
              </a:rPr>
              <a:t> </a:t>
            </a:r>
            <a:r>
              <a:rPr lang="tr-TR" dirty="0">
                <a:ea typeface="+mn-lt"/>
                <a:cs typeface="+mn-lt"/>
              </a:rPr>
              <a:t>tarafından bilgilendirilirler.</a:t>
            </a:r>
            <a:endParaRPr lang="tr-TR" dirty="0"/>
          </a:p>
          <a:p>
            <a:pPr>
              <a:buNone/>
            </a:pPr>
            <a:r>
              <a:rPr lang="tr-TR" dirty="0" err="1">
                <a:ea typeface="+mn-lt"/>
                <a:cs typeface="+mn-lt"/>
              </a:rPr>
              <a:t>Subject</a:t>
            </a:r>
            <a:r>
              <a:rPr lang="tr-TR" dirty="0">
                <a:ea typeface="+mn-lt"/>
                <a:cs typeface="+mn-lt"/>
              </a:rPr>
              <a:t> ve </a:t>
            </a:r>
            <a:r>
              <a:rPr lang="tr-TR" dirty="0" err="1">
                <a:ea typeface="+mn-lt"/>
                <a:cs typeface="+mn-lt"/>
              </a:rPr>
              <a:t>Observerlar</a:t>
            </a:r>
            <a:r>
              <a:rPr lang="tr-TR" dirty="0">
                <a:ea typeface="+mn-lt"/>
                <a:cs typeface="+mn-lt"/>
              </a:rPr>
              <a:t> arasında </a:t>
            </a:r>
            <a:r>
              <a:rPr lang="tr-TR" b="1" dirty="0" err="1">
                <a:ea typeface="+mn-lt"/>
                <a:cs typeface="+mn-lt"/>
              </a:rPr>
              <a:t>One</a:t>
            </a:r>
            <a:r>
              <a:rPr lang="tr-TR" b="1" dirty="0">
                <a:ea typeface="+mn-lt"/>
                <a:cs typeface="+mn-lt"/>
              </a:rPr>
              <a:t> </a:t>
            </a:r>
            <a:r>
              <a:rPr lang="tr-TR" b="1" dirty="0" err="1">
                <a:ea typeface="+mn-lt"/>
                <a:cs typeface="+mn-lt"/>
              </a:rPr>
              <a:t>Subject</a:t>
            </a:r>
            <a:r>
              <a:rPr lang="tr-TR" b="1" dirty="0">
                <a:ea typeface="+mn-lt"/>
                <a:cs typeface="+mn-lt"/>
              </a:rPr>
              <a:t> -</a:t>
            </a:r>
            <a:r>
              <a:rPr lang="tr-TR" b="1" dirty="0" err="1">
                <a:ea typeface="+mn-lt"/>
                <a:cs typeface="+mn-lt"/>
              </a:rPr>
              <a:t>to-Many</a:t>
            </a:r>
            <a:r>
              <a:rPr lang="tr-TR" b="1" dirty="0">
                <a:ea typeface="+mn-lt"/>
                <a:cs typeface="+mn-lt"/>
              </a:rPr>
              <a:t> </a:t>
            </a:r>
            <a:r>
              <a:rPr lang="tr-TR" b="1" dirty="0" err="1">
                <a:ea typeface="+mn-lt"/>
                <a:cs typeface="+mn-lt"/>
              </a:rPr>
              <a:t>Observers</a:t>
            </a:r>
            <a:r>
              <a:rPr lang="tr-TR" dirty="0">
                <a:ea typeface="+mn-lt"/>
                <a:cs typeface="+mn-lt"/>
              </a:rPr>
              <a:t> ilişkisi vardır. </a:t>
            </a:r>
            <a:r>
              <a:rPr lang="tr-TR" dirty="0" err="1">
                <a:ea typeface="+mn-lt"/>
                <a:cs typeface="+mn-lt"/>
              </a:rPr>
              <a:t>Subject</a:t>
            </a:r>
            <a:r>
              <a:rPr lang="tr-TR" dirty="0">
                <a:ea typeface="+mn-lt"/>
                <a:cs typeface="+mn-lt"/>
              </a:rPr>
              <a:t> bu verilerin tek sahibi olduğu için, </a:t>
            </a:r>
            <a:r>
              <a:rPr lang="tr-TR" b="1" dirty="0">
                <a:ea typeface="+mn-lt"/>
                <a:cs typeface="+mn-lt"/>
              </a:rPr>
              <a:t>gözlemciler, veriler değiştiğinde onları güncellemek için </a:t>
            </a:r>
            <a:r>
              <a:rPr lang="tr-TR" b="1" dirty="0" err="1">
                <a:ea typeface="+mn-lt"/>
                <a:cs typeface="+mn-lt"/>
              </a:rPr>
              <a:t>Subject’e</a:t>
            </a:r>
            <a:r>
              <a:rPr lang="tr-TR" b="1" dirty="0">
                <a:ea typeface="+mn-lt"/>
                <a:cs typeface="+mn-lt"/>
              </a:rPr>
              <a:t> bağımlıdır. </a:t>
            </a:r>
            <a:r>
              <a:rPr lang="tr-TR" dirty="0">
                <a:ea typeface="+mn-lt"/>
                <a:cs typeface="+mn-lt"/>
              </a:rPr>
              <a:t>Birçok nesnenin aynı veriyi kontrol etmesine izin vermekten daha temiz bir Object </a:t>
            </a:r>
            <a:r>
              <a:rPr lang="tr-TR" dirty="0" err="1">
                <a:ea typeface="+mn-lt"/>
                <a:cs typeface="+mn-lt"/>
              </a:rPr>
              <a:t>Oriented</a:t>
            </a:r>
            <a:r>
              <a:rPr lang="tr-TR" dirty="0">
                <a:ea typeface="+mn-lt"/>
                <a:cs typeface="+mn-lt"/>
              </a:rPr>
              <a:t> tasarımdır.</a:t>
            </a:r>
            <a:endParaRPr lang="tr-TR" dirty="0"/>
          </a:p>
          <a:p>
            <a:pPr>
              <a:buNone/>
            </a:pPr>
            <a:r>
              <a:rPr lang="tr-TR" b="1" dirty="0" err="1">
                <a:ea typeface="+mn-lt"/>
                <a:cs typeface="+mn-lt"/>
              </a:rPr>
              <a:t>Loose</a:t>
            </a:r>
            <a:r>
              <a:rPr lang="tr-TR" b="1" dirty="0">
                <a:ea typeface="+mn-lt"/>
                <a:cs typeface="+mn-lt"/>
              </a:rPr>
              <a:t> </a:t>
            </a:r>
            <a:r>
              <a:rPr lang="tr-TR" b="1" dirty="0" err="1">
                <a:ea typeface="+mn-lt"/>
                <a:cs typeface="+mn-lt"/>
              </a:rPr>
              <a:t>Coupling’in</a:t>
            </a:r>
            <a:r>
              <a:rPr lang="tr-TR" b="1" dirty="0">
                <a:ea typeface="+mn-lt"/>
                <a:cs typeface="+mn-lt"/>
              </a:rPr>
              <a:t> gücü: </a:t>
            </a:r>
            <a:r>
              <a:rPr lang="tr-TR" dirty="0" err="1">
                <a:ea typeface="+mn-lt"/>
                <a:cs typeface="+mn-lt"/>
              </a:rPr>
              <a:t>Observer</a:t>
            </a:r>
            <a:r>
              <a:rPr lang="tr-TR" dirty="0">
                <a:ea typeface="+mn-lt"/>
                <a:cs typeface="+mn-lt"/>
              </a:rPr>
              <a:t> Design </a:t>
            </a:r>
            <a:r>
              <a:rPr lang="tr-TR" dirty="0" err="1">
                <a:ea typeface="+mn-lt"/>
                <a:cs typeface="+mn-lt"/>
              </a:rPr>
              <a:t>Pattern’da</a:t>
            </a:r>
            <a:r>
              <a:rPr lang="tr-TR" dirty="0">
                <a:ea typeface="+mn-lt"/>
                <a:cs typeface="+mn-lt"/>
              </a:rPr>
              <a:t> </a:t>
            </a:r>
            <a:r>
              <a:rPr lang="tr-TR" dirty="0" err="1">
                <a:ea typeface="+mn-lt"/>
                <a:cs typeface="+mn-lt"/>
              </a:rPr>
              <a:t>loose</a:t>
            </a:r>
            <a:r>
              <a:rPr lang="tr-TR" dirty="0">
                <a:ea typeface="+mn-lt"/>
                <a:cs typeface="+mn-lt"/>
              </a:rPr>
              <a:t> </a:t>
            </a:r>
            <a:r>
              <a:rPr lang="tr-TR" dirty="0" err="1">
                <a:ea typeface="+mn-lt"/>
                <a:cs typeface="+mn-lt"/>
              </a:rPr>
              <a:t>coupling</a:t>
            </a:r>
            <a:r>
              <a:rPr lang="tr-TR" dirty="0">
                <a:ea typeface="+mn-lt"/>
                <a:cs typeface="+mn-lt"/>
              </a:rPr>
              <a:t> ilişkisi vardır. İki obje birbiriyle ilişkilidir ama </a:t>
            </a:r>
            <a:r>
              <a:rPr lang="tr-TR" b="1" dirty="0">
                <a:ea typeface="+mn-lt"/>
                <a:cs typeface="+mn-lt"/>
              </a:rPr>
              <a:t>birbiri hakkında çok az şey bilirler. </a:t>
            </a:r>
            <a:r>
              <a:rPr lang="tr-TR" dirty="0">
                <a:ea typeface="+mn-lt"/>
                <a:cs typeface="+mn-lt"/>
              </a:rPr>
              <a:t>Birinde yaptığımız değişlik diğerini etkilemez.</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322445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a:bodyPr>
          <a:lstStyle/>
          <a:p>
            <a:pPr>
              <a:buNone/>
            </a:pPr>
            <a:r>
              <a:rPr lang="tr-TR" dirty="0">
                <a:ea typeface="+mn-lt"/>
                <a:cs typeface="+mn-lt"/>
              </a:rPr>
              <a:t>Bir nesnenin bir durumu ilgileniyorsak bu nesne bizim için ana biz öznedir. Bu öznemize durum değişikliğini başka nesnelere de haber vereceği için yayıncı olarak adlandırmak daha doğru olur. Bu nesnenin durumunu takip etmek isteyen diğer nesneler de bu nesnenin aboneleridir.</a:t>
            </a:r>
            <a:endParaRPr lang="tr-TR" dirty="0"/>
          </a:p>
          <a:p>
            <a:pPr>
              <a:buNone/>
            </a:pPr>
            <a:r>
              <a:rPr lang="tr-TR" b="1" dirty="0" err="1">
                <a:ea typeface="+mn-lt"/>
                <a:cs typeface="+mn-lt"/>
              </a:rPr>
              <a:t>Observer</a:t>
            </a:r>
            <a:r>
              <a:rPr lang="tr-TR" b="1" dirty="0">
                <a:ea typeface="+mn-lt"/>
                <a:cs typeface="+mn-lt"/>
              </a:rPr>
              <a:t> </a:t>
            </a:r>
            <a:r>
              <a:rPr lang="tr-TR" dirty="0">
                <a:ea typeface="+mn-lt"/>
                <a:cs typeface="+mn-lt"/>
              </a:rPr>
              <a:t>deseni, yayıncının sınıfı içerisine bir abonelik mekanizması eklenmesini tavsiye eder, böylece diğer nesneler bu nesnede gerçekleşen olaylara abone olabilir ya da abonelikten çıkabilir. Bu her ne kadar karmaşık görülse de aslında gayet basit bir süreçtir. Gerçekte süreç şöyle iler; 1) abone nesnelerin referanslarını saklayan bir </a:t>
            </a:r>
            <a:r>
              <a:rPr lang="tr-TR" dirty="0" err="1">
                <a:ea typeface="+mn-lt"/>
                <a:cs typeface="+mn-lt"/>
              </a:rPr>
              <a:t>array</a:t>
            </a:r>
            <a:r>
              <a:rPr lang="tr-TR" dirty="0">
                <a:ea typeface="+mn-lt"/>
                <a:cs typeface="+mn-lt"/>
              </a:rPr>
              <a:t> alanı 2) bu listeye abone eklemeyi veya çıkartmayı sağlayan bir kaç dışa açık (</a:t>
            </a:r>
            <a:r>
              <a:rPr lang="tr-TR" dirty="0" err="1">
                <a:ea typeface="+mn-lt"/>
                <a:cs typeface="+mn-lt"/>
              </a:rPr>
              <a:t>public</a:t>
            </a:r>
            <a:r>
              <a:rPr lang="tr-TR" dirty="0">
                <a:ea typeface="+mn-lt"/>
                <a:cs typeface="+mn-lt"/>
              </a:rPr>
              <a:t>) metot.</a:t>
            </a:r>
            <a:endParaRPr lang="tr-TR" dirty="0"/>
          </a:p>
          <a:p>
            <a:pPr>
              <a:buNone/>
            </a:pPr>
            <a:endParaRPr lang="tr-TR" dirty="0">
              <a:cs typeface="Calibri" panose="020F0502020204030204"/>
            </a:endParaRPr>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40C4C954-4CD4-DB47-18A4-0A9B9106A8FF}"/>
              </a:ext>
            </a:extLst>
          </p:cNvPr>
          <p:cNvPicPr>
            <a:picLocks noChangeAspect="1"/>
          </p:cNvPicPr>
          <p:nvPr/>
        </p:nvPicPr>
        <p:blipFill>
          <a:blip r:embed="rId2"/>
          <a:stretch>
            <a:fillRect/>
          </a:stretch>
        </p:blipFill>
        <p:spPr>
          <a:xfrm>
            <a:off x="900023" y="4327064"/>
            <a:ext cx="9313651" cy="2402057"/>
          </a:xfrm>
          <a:prstGeom prst="rect">
            <a:avLst/>
          </a:prstGeom>
        </p:spPr>
      </p:pic>
    </p:spTree>
    <p:extLst>
      <p:ext uri="{BB962C8B-B14F-4D97-AF65-F5344CB8AC3E}">
        <p14:creationId xmlns:p14="http://schemas.microsoft.com/office/powerpoint/2010/main" val="296803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a:bodyPr>
          <a:lstStyle/>
          <a:p>
            <a:pPr>
              <a:buNone/>
            </a:pPr>
            <a:r>
              <a:rPr lang="tr-TR" sz="2000" dirty="0">
                <a:ea typeface="+mn-lt"/>
                <a:cs typeface="+mn-lt"/>
              </a:rPr>
              <a:t>Bu mekanizma ile birlikte herhangi önemli bir olay olduğuna yayıncı tüm abonelerin üzerinden geçerek bu nesnelere özel bildirim metotlarını çağırabilir.</a:t>
            </a:r>
            <a:endParaRPr lang="tr-TR" sz="2000">
              <a:cs typeface="Calibri"/>
            </a:endParaRPr>
          </a:p>
          <a:p>
            <a:pPr>
              <a:buNone/>
            </a:pPr>
            <a:r>
              <a:rPr lang="tr-TR" sz="2000" dirty="0">
                <a:ea typeface="+mn-lt"/>
                <a:cs typeface="+mn-lt"/>
              </a:rPr>
              <a:t>Gerçek dünyada uygulamaların tek bir yayıncı sınıfında gerçekleşen olaylarla ilgilenen onlarca abone </a:t>
            </a:r>
            <a:r>
              <a:rPr lang="tr-TR" sz="2000" dirty="0" err="1">
                <a:ea typeface="+mn-lt"/>
                <a:cs typeface="+mn-lt"/>
              </a:rPr>
              <a:t>sınfıı</a:t>
            </a:r>
            <a:r>
              <a:rPr lang="tr-TR" sz="2000" dirty="0">
                <a:ea typeface="+mn-lt"/>
                <a:cs typeface="+mn-lt"/>
              </a:rPr>
              <a:t> olabilir. Bütün bunları yayıncının içinde doğrudan belirtip bir bağımlılık oluşturmak istemezsiniz, hatta çoğu zaman bu aboneleri önceden </a:t>
            </a:r>
            <a:r>
              <a:rPr lang="tr-TR" sz="2000" dirty="0" err="1">
                <a:ea typeface="+mn-lt"/>
                <a:cs typeface="+mn-lt"/>
              </a:rPr>
              <a:t>bilemeyebilrisiniz</a:t>
            </a:r>
            <a:r>
              <a:rPr lang="tr-TR" sz="2000" dirty="0">
                <a:ea typeface="+mn-lt"/>
                <a:cs typeface="+mn-lt"/>
              </a:rPr>
              <a:t>.</a:t>
            </a:r>
            <a:endParaRPr lang="tr-TR" sz="2000">
              <a:cs typeface="Calibri"/>
            </a:endParaRPr>
          </a:p>
          <a:p>
            <a:pPr>
              <a:buNone/>
            </a:pPr>
            <a:r>
              <a:rPr lang="tr-TR" sz="2000" dirty="0">
                <a:ea typeface="+mn-lt"/>
                <a:cs typeface="+mn-lt"/>
              </a:rPr>
              <a:t>Bu nedenle tüm abonelerin, yayıncının kendileri ile iletişime geçebileceği ortak bir arayüzü paylaşmaları önemlidir. Bu arayüz, yayıncının bağlamla ilgili bilgileri aktarabileceği parametreleri de olan bir bildirim metodu tanımlamalıdır.</a:t>
            </a:r>
            <a:endParaRPr lang="tr-TR" sz="2000" dirty="0"/>
          </a:p>
          <a:p>
            <a:pPr marL="0" indent="0">
              <a:buNone/>
            </a:pPr>
            <a:endParaRPr lang="tr-TR" dirty="0">
              <a:cs typeface="Calibri" panose="020F0502020204030204"/>
            </a:endParaRPr>
          </a:p>
        </p:txBody>
      </p:sp>
      <p:pic>
        <p:nvPicPr>
          <p:cNvPr id="2" name="Resim 3">
            <a:extLst>
              <a:ext uri="{FF2B5EF4-FFF2-40B4-BE49-F238E27FC236}">
                <a16:creationId xmlns:a16="http://schemas.microsoft.com/office/drawing/2014/main" xmlns="" id="{637E5A19-3033-7C43-A1CD-162342CB3058}"/>
              </a:ext>
            </a:extLst>
          </p:cNvPr>
          <p:cNvPicPr>
            <a:picLocks noChangeAspect="1"/>
          </p:cNvPicPr>
          <p:nvPr/>
        </p:nvPicPr>
        <p:blipFill>
          <a:blip r:embed="rId2"/>
          <a:stretch>
            <a:fillRect/>
          </a:stretch>
        </p:blipFill>
        <p:spPr>
          <a:xfrm>
            <a:off x="339307" y="2814588"/>
            <a:ext cx="11067688" cy="3931770"/>
          </a:xfrm>
          <a:prstGeom prst="rect">
            <a:avLst/>
          </a:prstGeom>
        </p:spPr>
      </p:pic>
    </p:spTree>
    <p:extLst>
      <p:ext uri="{BB962C8B-B14F-4D97-AF65-F5344CB8AC3E}">
        <p14:creationId xmlns:p14="http://schemas.microsoft.com/office/powerpoint/2010/main" val="2406677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a:bodyPr>
          <a:lstStyle/>
          <a:p>
            <a:pPr>
              <a:buNone/>
            </a:pPr>
            <a:r>
              <a:rPr lang="tr-TR" b="1" dirty="0"/>
              <a:t>Uygulanabilirlik</a:t>
            </a:r>
            <a:endParaRPr lang="tr-TR" dirty="0"/>
          </a:p>
          <a:p>
            <a:pPr>
              <a:buNone/>
            </a:pPr>
            <a:r>
              <a:rPr lang="tr-TR" b="1" dirty="0">
                <a:ea typeface="+mn-lt"/>
                <a:cs typeface="+mn-lt"/>
              </a:rPr>
              <a:t>Bir nesnedeki değişikliğin başka nesneleri de değiştirmesi gereken ve bu nesnelerin önceden bilinmesi mümkün olmayan durumlarda </a:t>
            </a:r>
            <a:r>
              <a:rPr lang="tr-TR" b="1" dirty="0" err="1">
                <a:ea typeface="+mn-lt"/>
                <a:cs typeface="+mn-lt"/>
              </a:rPr>
              <a:t>Observer</a:t>
            </a:r>
            <a:r>
              <a:rPr lang="tr-TR" b="1" dirty="0">
                <a:ea typeface="+mn-lt"/>
                <a:cs typeface="+mn-lt"/>
              </a:rPr>
              <a:t> desenini kullanabilirsiniz.</a:t>
            </a:r>
            <a:endParaRPr lang="tr-TR" dirty="0"/>
          </a:p>
          <a:p>
            <a:pPr>
              <a:buNone/>
            </a:pPr>
            <a:r>
              <a:rPr lang="tr-TR" dirty="0">
                <a:ea typeface="+mn-lt"/>
                <a:cs typeface="+mn-lt"/>
              </a:rPr>
              <a:t>Bu sorunla genelde kullanıcı arayüzleri ile çalışırken karşılaşırsınız. Örneğin bir buton sınıfı oluşturursunuz ve bu butona tıklandığında istemcinin belirleyeceği özel kodları tetikleyebilmesini istersiniz.</a:t>
            </a:r>
            <a:endParaRPr lang="tr-TR" dirty="0"/>
          </a:p>
          <a:p>
            <a:pPr>
              <a:buNone/>
            </a:pPr>
            <a:r>
              <a:rPr lang="tr-TR" dirty="0" err="1">
                <a:ea typeface="+mn-lt"/>
                <a:cs typeface="+mn-lt"/>
              </a:rPr>
              <a:t>Observer</a:t>
            </a:r>
            <a:r>
              <a:rPr lang="tr-TR" dirty="0">
                <a:ea typeface="+mn-lt"/>
                <a:cs typeface="+mn-lt"/>
              </a:rPr>
              <a:t> deseni yayıncının olay bildirimlerini abonelere gönderebilmesini sağlayan bir abonelik arayüzü oluşturur. Düğmelerinize bir abonelik mekanizması ekleyerek istemcinin düğmeye istediği özel kod parçalarını abone edebilmesini sağlarsınız.</a:t>
            </a:r>
            <a:endParaRPr lang="tr-TR" dirty="0"/>
          </a:p>
          <a:p>
            <a:pPr>
              <a:buNone/>
            </a:pPr>
            <a:r>
              <a:rPr lang="tr-TR" b="1" dirty="0">
                <a:ea typeface="+mn-lt"/>
                <a:cs typeface="+mn-lt"/>
              </a:rPr>
              <a:t>Uygulamanızdaki bazı nesnelerin başka bir nesneyi, belirli kullanımlar veya belirli bir süre için izlemesi gereken durumlarda bu deseni kullanabilirsiniz.</a:t>
            </a:r>
            <a:endParaRPr lang="tr-TR" dirty="0"/>
          </a:p>
          <a:p>
            <a:pPr>
              <a:buNone/>
            </a:pPr>
            <a:r>
              <a:rPr lang="tr-TR" dirty="0">
                <a:ea typeface="+mn-lt"/>
                <a:cs typeface="+mn-lt"/>
              </a:rPr>
              <a:t>Abonelik listesi dinamiktir, böylede aboneler istedikleri zaman abone olur veya abonelikten çıkabilirler.</a:t>
            </a:r>
            <a:endParaRPr lang="tr-TR" dirty="0"/>
          </a:p>
          <a:p>
            <a:pPr marL="0" indent="0">
              <a:buNone/>
            </a:pPr>
            <a:endParaRPr lang="tr-TR" dirty="0">
              <a:cs typeface="Calibri" panose="020F0502020204030204"/>
            </a:endParaRPr>
          </a:p>
        </p:txBody>
      </p:sp>
    </p:spTree>
    <p:extLst>
      <p:ext uri="{BB962C8B-B14F-4D97-AF65-F5344CB8AC3E}">
        <p14:creationId xmlns:p14="http://schemas.microsoft.com/office/powerpoint/2010/main" val="310508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lnSpcReduction="10000"/>
          </a:bodyPr>
          <a:lstStyle/>
          <a:p>
            <a:pPr>
              <a:buNone/>
            </a:pPr>
            <a:r>
              <a:rPr lang="tr-TR" b="1" dirty="0"/>
              <a:t>Diğer tasarım desenleri/kalıpları ile ilişkisi</a:t>
            </a:r>
            <a:endParaRPr lang="tr-TR" dirty="0"/>
          </a:p>
          <a:p>
            <a:pPr marL="285750" indent="-285750">
              <a:buFont typeface="Arial"/>
              <a:buChar char="•"/>
            </a:pPr>
            <a:r>
              <a:rPr lang="tr-TR" b="1" dirty="0" err="1">
                <a:ea typeface="+mn-lt"/>
                <a:cs typeface="+mn-lt"/>
              </a:rPr>
              <a:t>Chain</a:t>
            </a:r>
            <a:r>
              <a:rPr lang="tr-TR" b="1" dirty="0">
                <a:ea typeface="+mn-lt"/>
                <a:cs typeface="+mn-lt"/>
              </a:rPr>
              <a:t> of </a:t>
            </a:r>
            <a:r>
              <a:rPr lang="tr-TR" b="1" dirty="0" err="1">
                <a:ea typeface="+mn-lt"/>
                <a:cs typeface="+mn-lt"/>
              </a:rPr>
              <a:t>Responsiblity</a:t>
            </a:r>
            <a:r>
              <a:rPr lang="tr-TR" dirty="0">
                <a:ea typeface="+mn-lt"/>
                <a:cs typeface="+mn-lt"/>
              </a:rPr>
              <a:t>, </a:t>
            </a:r>
            <a:r>
              <a:rPr lang="tr-TR" b="1" dirty="0" err="1">
                <a:ea typeface="+mn-lt"/>
                <a:cs typeface="+mn-lt"/>
              </a:rPr>
              <a:t>Command</a:t>
            </a:r>
            <a:r>
              <a:rPr lang="tr-TR" dirty="0">
                <a:ea typeface="+mn-lt"/>
                <a:cs typeface="+mn-lt"/>
              </a:rPr>
              <a:t>, </a:t>
            </a:r>
            <a:r>
              <a:rPr lang="tr-TR" b="1" dirty="0" err="1">
                <a:ea typeface="+mn-lt"/>
                <a:cs typeface="+mn-lt"/>
              </a:rPr>
              <a:t>Mediator</a:t>
            </a:r>
            <a:r>
              <a:rPr lang="tr-TR" dirty="0">
                <a:ea typeface="+mn-lt"/>
                <a:cs typeface="+mn-lt"/>
              </a:rPr>
              <a:t> ve </a:t>
            </a:r>
            <a:r>
              <a:rPr lang="tr-TR" b="1" dirty="0" err="1">
                <a:ea typeface="+mn-lt"/>
                <a:cs typeface="+mn-lt"/>
              </a:rPr>
              <a:t>Observer</a:t>
            </a:r>
            <a:r>
              <a:rPr lang="tr-TR" b="1" dirty="0">
                <a:ea typeface="+mn-lt"/>
                <a:cs typeface="+mn-lt"/>
              </a:rPr>
              <a:t> </a:t>
            </a:r>
            <a:r>
              <a:rPr lang="tr-TR" dirty="0">
                <a:ea typeface="+mn-lt"/>
                <a:cs typeface="+mn-lt"/>
              </a:rPr>
              <a:t>alıcı ve göndericileri birbirine bağlamak için çeşitli yöntemler önerir</a:t>
            </a:r>
            <a:endParaRPr lang="tr-TR" dirty="0"/>
          </a:p>
          <a:p>
            <a:pPr marL="285750" indent="-285750">
              <a:buFont typeface="Arial"/>
              <a:buChar char="•"/>
            </a:pPr>
            <a:endParaRPr lang="tr-TR" dirty="0">
              <a:ea typeface="+mn-lt"/>
              <a:cs typeface="+mn-lt"/>
            </a:endParaRPr>
          </a:p>
          <a:p>
            <a:pPr marL="285750" lvl="1" indent="-285750">
              <a:buFont typeface="Arial"/>
              <a:buChar char="•"/>
            </a:pPr>
            <a:r>
              <a:rPr lang="tr-TR" b="1" dirty="0" err="1">
                <a:ea typeface="+mn-lt"/>
                <a:cs typeface="+mn-lt"/>
              </a:rPr>
              <a:t>Chain</a:t>
            </a:r>
            <a:r>
              <a:rPr lang="tr-TR" b="1" dirty="0">
                <a:ea typeface="+mn-lt"/>
                <a:cs typeface="+mn-lt"/>
              </a:rPr>
              <a:t> of </a:t>
            </a:r>
            <a:r>
              <a:rPr lang="tr-TR" b="1" dirty="0" err="1">
                <a:ea typeface="+mn-lt"/>
                <a:cs typeface="+mn-lt"/>
              </a:rPr>
              <a:t>Responsibility</a:t>
            </a:r>
            <a:r>
              <a:rPr lang="tr-TR" dirty="0">
                <a:ea typeface="+mn-lt"/>
                <a:cs typeface="+mn-lt"/>
              </a:rPr>
              <a:t> bir isteği potansiyel alıcılardan en az biri işleyene kadar dinamik bir potansiyel alıcı zinciri boyunca sırayla iletir.</a:t>
            </a:r>
            <a:endParaRPr lang="tr-TR" dirty="0"/>
          </a:p>
          <a:p>
            <a:pPr marL="285750" lvl="1" indent="-285750">
              <a:buFont typeface="Arial"/>
              <a:buChar char="•"/>
            </a:pPr>
            <a:r>
              <a:rPr lang="tr-TR" b="1" dirty="0" err="1">
                <a:ea typeface="+mn-lt"/>
                <a:cs typeface="+mn-lt"/>
              </a:rPr>
              <a:t>Command</a:t>
            </a:r>
            <a:r>
              <a:rPr lang="tr-TR" dirty="0">
                <a:ea typeface="+mn-lt"/>
                <a:cs typeface="+mn-lt"/>
              </a:rPr>
              <a:t> göndericiler ve alıcılar arasında tek yönlü bağlantılar kurar.</a:t>
            </a:r>
            <a:endParaRPr lang="tr-TR" dirty="0"/>
          </a:p>
          <a:p>
            <a:pPr marL="285750" lvl="1" indent="-285750">
              <a:buFont typeface="Arial"/>
              <a:buChar char="•"/>
            </a:pPr>
            <a:r>
              <a:rPr lang="tr-TR" b="1" dirty="0" err="1">
                <a:ea typeface="+mn-lt"/>
                <a:cs typeface="+mn-lt"/>
              </a:rPr>
              <a:t>Mediator</a:t>
            </a:r>
            <a:r>
              <a:rPr lang="tr-TR" dirty="0">
                <a:ea typeface="+mn-lt"/>
                <a:cs typeface="+mn-lt"/>
              </a:rPr>
              <a:t> göndericiler ve alıcılar arasındaki doğrudan bağlantıları ortadan kaldırarak onları bir aracı nesne aracılığıyla dolaylı olarak iletişim kurmaya zorlar.</a:t>
            </a:r>
            <a:endParaRPr lang="tr-TR" dirty="0"/>
          </a:p>
          <a:p>
            <a:pPr marL="285750" lvl="1" indent="-285750">
              <a:buFont typeface="Arial"/>
              <a:buChar char="•"/>
            </a:pPr>
            <a:endParaRPr lang="tr-TR" dirty="0">
              <a:ea typeface="+mn-lt"/>
              <a:cs typeface="+mn-lt"/>
            </a:endParaRPr>
          </a:p>
          <a:p>
            <a:pPr marL="285750" lvl="1" indent="-285750">
              <a:buFont typeface="Arial"/>
              <a:buChar char="•"/>
            </a:pPr>
            <a:r>
              <a:rPr lang="tr-TR" b="1" dirty="0" err="1">
                <a:ea typeface="+mn-lt"/>
                <a:cs typeface="+mn-lt"/>
              </a:rPr>
              <a:t>Observer</a:t>
            </a:r>
            <a:r>
              <a:rPr lang="tr-TR" dirty="0">
                <a:ea typeface="+mn-lt"/>
                <a:cs typeface="+mn-lt"/>
              </a:rPr>
              <a:t> alıcıların isteklere dinamik olarak abone olmalarını ve abonelikten çıkmalarını sağlar.</a:t>
            </a:r>
            <a:endParaRPr lang="tr-TR" dirty="0"/>
          </a:p>
          <a:p>
            <a:pPr marL="285750" lvl="1" indent="-285750">
              <a:buFont typeface="Arial"/>
              <a:buChar char="•"/>
            </a:pPr>
            <a:endParaRPr lang="tr-TR" dirty="0">
              <a:ea typeface="+mn-lt"/>
              <a:cs typeface="+mn-lt"/>
            </a:endParaRPr>
          </a:p>
          <a:p>
            <a:pPr marL="285750" lvl="1" indent="-285750">
              <a:buFont typeface="Arial"/>
              <a:buChar char="•"/>
            </a:pPr>
            <a:r>
              <a:rPr lang="tr-TR" b="1" dirty="0" err="1">
                <a:ea typeface="+mn-lt"/>
                <a:cs typeface="+mn-lt"/>
              </a:rPr>
              <a:t>Mediator</a:t>
            </a:r>
            <a:r>
              <a:rPr lang="tr-TR" dirty="0">
                <a:ea typeface="+mn-lt"/>
                <a:cs typeface="+mn-lt"/>
              </a:rPr>
              <a:t> ve </a:t>
            </a:r>
            <a:r>
              <a:rPr lang="tr-TR" b="1" dirty="0" err="1">
                <a:ea typeface="+mn-lt"/>
                <a:cs typeface="+mn-lt"/>
              </a:rPr>
              <a:t>Observer</a:t>
            </a:r>
            <a:r>
              <a:rPr lang="tr-TR" dirty="0">
                <a:ea typeface="+mn-lt"/>
                <a:cs typeface="+mn-lt"/>
              </a:rPr>
              <a:t> arasındaki fark genellikle belirgin değildir. Çoğu durumda bu kalıplardan herhangi birini uygulayabilirsiniz fakat bazen ikisini aynı anda uygulamanız gerekebilir. Bunu nasıl yapabileceğimize bakalım.</a:t>
            </a:r>
            <a:br>
              <a:rPr lang="tr-TR" dirty="0">
                <a:ea typeface="+mn-lt"/>
                <a:cs typeface="+mn-lt"/>
              </a:rPr>
            </a:br>
            <a:r>
              <a:rPr lang="tr-TR" dirty="0">
                <a:ea typeface="+mn-lt"/>
                <a:cs typeface="+mn-lt"/>
              </a:rPr>
              <a:t/>
            </a:r>
            <a:br>
              <a:rPr lang="tr-TR" dirty="0">
                <a:ea typeface="+mn-lt"/>
                <a:cs typeface="+mn-lt"/>
              </a:rPr>
            </a:br>
            <a:endParaRPr lang="tr-TR" dirty="0">
              <a:cs typeface="Calibri" panose="020F0502020204030204"/>
            </a:endParaRPr>
          </a:p>
          <a:p>
            <a:pPr marL="0" indent="0">
              <a:buNone/>
            </a:pPr>
            <a:endParaRPr lang="tr-TR" dirty="0">
              <a:cs typeface="Calibri" panose="020F0502020204030204"/>
            </a:endParaRPr>
          </a:p>
        </p:txBody>
      </p:sp>
    </p:spTree>
    <p:extLst>
      <p:ext uri="{BB962C8B-B14F-4D97-AF65-F5344CB8AC3E}">
        <p14:creationId xmlns:p14="http://schemas.microsoft.com/office/powerpoint/2010/main" val="392050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xmlns="" id="{967D6C02-45FE-59E6-8718-C83425D373A7}"/>
              </a:ext>
            </a:extLst>
          </p:cNvPr>
          <p:cNvSpPr>
            <a:spLocks noGrp="1"/>
          </p:cNvSpPr>
          <p:nvPr>
            <p:ph idx="1"/>
          </p:nvPr>
        </p:nvSpPr>
        <p:spPr>
          <a:xfrm>
            <a:off x="174523" y="191013"/>
            <a:ext cx="11793793" cy="6539014"/>
          </a:xfrm>
        </p:spPr>
        <p:txBody>
          <a:bodyPr vert="horz" lIns="91440" tIns="45720" rIns="91440" bIns="45720" rtlCol="0" anchor="t">
            <a:normAutofit fontScale="92500" lnSpcReduction="10000"/>
          </a:bodyPr>
          <a:lstStyle/>
          <a:p>
            <a:pPr marL="0" indent="0">
              <a:buNone/>
            </a:pPr>
            <a:r>
              <a:rPr lang="tr-TR" b="1" dirty="0" err="1">
                <a:ea typeface="+mn-lt"/>
                <a:cs typeface="+mn-lt"/>
              </a:rPr>
              <a:t>Mediator’ün</a:t>
            </a:r>
            <a:r>
              <a:rPr lang="tr-TR" b="1" dirty="0">
                <a:ea typeface="+mn-lt"/>
                <a:cs typeface="+mn-lt"/>
              </a:rPr>
              <a:t> </a:t>
            </a:r>
            <a:r>
              <a:rPr lang="tr-TR" dirty="0">
                <a:ea typeface="+mn-lt"/>
                <a:cs typeface="+mn-lt"/>
              </a:rPr>
              <a:t>birincil amacı, bir dizi sistem bileşeni arasındaki karşılıklı bağımlılıkları ortadan kaldırmaktır. Bileşenler bunun yerine tek bir aracı nesneye bağımlı hale gelir. </a:t>
            </a:r>
            <a:r>
              <a:rPr lang="tr-TR" b="1" dirty="0" err="1">
                <a:ea typeface="+mn-lt"/>
                <a:cs typeface="+mn-lt"/>
              </a:rPr>
              <a:t>Observer’ın</a:t>
            </a:r>
            <a:r>
              <a:rPr lang="tr-TR" b="1" dirty="0">
                <a:ea typeface="+mn-lt"/>
                <a:cs typeface="+mn-lt"/>
              </a:rPr>
              <a:t> </a:t>
            </a:r>
            <a:r>
              <a:rPr lang="tr-TR" dirty="0">
                <a:ea typeface="+mn-lt"/>
                <a:cs typeface="+mn-lt"/>
              </a:rPr>
              <a:t>amacı ise nesneler arasında bazılarının diğerlerinin alt nesnesi olarak hareket ettiği, dinamik tek taraflı bir bağlantı oluşturmaktır.</a:t>
            </a:r>
            <a:br>
              <a:rPr lang="tr-TR" dirty="0">
                <a:ea typeface="+mn-lt"/>
                <a:cs typeface="+mn-lt"/>
              </a:rPr>
            </a:br>
            <a:r>
              <a:rPr lang="tr-TR" dirty="0">
                <a:ea typeface="+mn-lt"/>
                <a:cs typeface="+mn-lt"/>
              </a:rPr>
              <a:t/>
            </a:r>
            <a:br>
              <a:rPr lang="tr-TR" dirty="0">
                <a:ea typeface="+mn-lt"/>
                <a:cs typeface="+mn-lt"/>
              </a:rPr>
            </a:br>
            <a:r>
              <a:rPr lang="tr-TR" b="1" dirty="0" err="1">
                <a:ea typeface="+mn-lt"/>
                <a:cs typeface="+mn-lt"/>
              </a:rPr>
              <a:t>Mediator</a:t>
            </a:r>
            <a:r>
              <a:rPr lang="tr-TR" b="1" dirty="0">
                <a:ea typeface="+mn-lt"/>
                <a:cs typeface="+mn-lt"/>
              </a:rPr>
              <a:t> </a:t>
            </a:r>
            <a:r>
              <a:rPr lang="tr-TR" dirty="0">
                <a:ea typeface="+mn-lt"/>
                <a:cs typeface="+mn-lt"/>
              </a:rPr>
              <a:t>deseninin </a:t>
            </a:r>
            <a:r>
              <a:rPr lang="tr-TR" b="1" dirty="0" err="1">
                <a:ea typeface="+mn-lt"/>
                <a:cs typeface="+mn-lt"/>
              </a:rPr>
              <a:t>Observer</a:t>
            </a:r>
            <a:r>
              <a:rPr lang="tr-TR" b="1" dirty="0">
                <a:ea typeface="+mn-lt"/>
                <a:cs typeface="+mn-lt"/>
              </a:rPr>
              <a:t> </a:t>
            </a:r>
            <a:r>
              <a:rPr lang="tr-TR" dirty="0">
                <a:ea typeface="+mn-lt"/>
                <a:cs typeface="+mn-lt"/>
              </a:rPr>
              <a:t>tabanlı popüler bir uygulama yöntemi var. Bu yöntemde </a:t>
            </a:r>
            <a:r>
              <a:rPr lang="tr-TR" dirty="0" err="1">
                <a:ea typeface="+mn-lt"/>
                <a:cs typeface="+mn-lt"/>
              </a:rPr>
              <a:t>mediator</a:t>
            </a:r>
            <a:r>
              <a:rPr lang="tr-TR" dirty="0">
                <a:ea typeface="+mn-lt"/>
                <a:cs typeface="+mn-lt"/>
              </a:rPr>
              <a:t> yayıncı, bileşenler ise </a:t>
            </a:r>
            <a:r>
              <a:rPr lang="tr-TR" dirty="0" err="1">
                <a:ea typeface="+mn-lt"/>
                <a:cs typeface="+mn-lt"/>
              </a:rPr>
              <a:t>mediator’ün</a:t>
            </a:r>
            <a:r>
              <a:rPr lang="tr-TR" dirty="0">
                <a:ea typeface="+mn-lt"/>
                <a:cs typeface="+mn-lt"/>
              </a:rPr>
              <a:t> olaylarına (</a:t>
            </a:r>
            <a:r>
              <a:rPr lang="tr-TR" dirty="0" err="1">
                <a:ea typeface="+mn-lt"/>
                <a:cs typeface="+mn-lt"/>
              </a:rPr>
              <a:t>event</a:t>
            </a:r>
            <a:r>
              <a:rPr lang="tr-TR" dirty="0">
                <a:ea typeface="+mn-lt"/>
                <a:cs typeface="+mn-lt"/>
              </a:rPr>
              <a:t>) abone olan (</a:t>
            </a:r>
            <a:r>
              <a:rPr lang="tr-TR" dirty="0" err="1">
                <a:ea typeface="+mn-lt"/>
                <a:cs typeface="+mn-lt"/>
              </a:rPr>
              <a:t>subscribe</a:t>
            </a:r>
            <a:r>
              <a:rPr lang="tr-TR" dirty="0">
                <a:ea typeface="+mn-lt"/>
                <a:cs typeface="+mn-lt"/>
              </a:rPr>
              <a:t>) ya da abonelikten çıkan (</a:t>
            </a:r>
            <a:r>
              <a:rPr lang="tr-TR" b="1" dirty="0" err="1">
                <a:ea typeface="+mn-lt"/>
                <a:cs typeface="+mn-lt"/>
              </a:rPr>
              <a:t>unsubscribe</a:t>
            </a:r>
            <a:r>
              <a:rPr lang="tr-TR" dirty="0">
                <a:ea typeface="+mn-lt"/>
                <a:cs typeface="+mn-lt"/>
              </a:rPr>
              <a:t>) aboneler olarak hareket ederler. </a:t>
            </a:r>
            <a:r>
              <a:rPr lang="tr-TR" dirty="0" err="1">
                <a:ea typeface="+mn-lt"/>
                <a:cs typeface="+mn-lt"/>
              </a:rPr>
              <a:t>Mediator</a:t>
            </a:r>
            <a:r>
              <a:rPr lang="tr-TR" dirty="0">
                <a:ea typeface="+mn-lt"/>
                <a:cs typeface="+mn-lt"/>
              </a:rPr>
              <a:t> bu şekilde inşa edildiğinde </a:t>
            </a:r>
            <a:r>
              <a:rPr lang="tr-TR" b="1" dirty="0" err="1">
                <a:ea typeface="+mn-lt"/>
                <a:cs typeface="+mn-lt"/>
              </a:rPr>
              <a:t>Observer’a</a:t>
            </a:r>
            <a:r>
              <a:rPr lang="tr-TR" b="1" dirty="0">
                <a:ea typeface="+mn-lt"/>
                <a:cs typeface="+mn-lt"/>
              </a:rPr>
              <a:t> </a:t>
            </a:r>
            <a:r>
              <a:rPr lang="tr-TR" dirty="0">
                <a:ea typeface="+mn-lt"/>
                <a:cs typeface="+mn-lt"/>
              </a:rPr>
              <a:t>çok benzer.</a:t>
            </a:r>
          </a:p>
          <a:p>
            <a:pPr marL="0" indent="0">
              <a:buNone/>
            </a:pPr>
            <a:r>
              <a:rPr lang="tr-TR" b="1" dirty="0" err="1">
                <a:ea typeface="+mn-lt"/>
                <a:cs typeface="+mn-lt"/>
              </a:rPr>
              <a:t>Mediator</a:t>
            </a:r>
            <a:r>
              <a:rPr lang="tr-TR" b="1" dirty="0">
                <a:ea typeface="+mn-lt"/>
                <a:cs typeface="+mn-lt"/>
              </a:rPr>
              <a:t> </a:t>
            </a:r>
            <a:r>
              <a:rPr lang="tr-TR" dirty="0">
                <a:ea typeface="+mn-lt"/>
                <a:cs typeface="+mn-lt"/>
              </a:rPr>
              <a:t>ve </a:t>
            </a:r>
            <a:r>
              <a:rPr lang="tr-TR" b="1" dirty="0" err="1">
                <a:ea typeface="+mn-lt"/>
                <a:cs typeface="+mn-lt"/>
              </a:rPr>
              <a:t>Observer’ın</a:t>
            </a:r>
            <a:r>
              <a:rPr lang="tr-TR" b="1" dirty="0">
                <a:ea typeface="+mn-lt"/>
                <a:cs typeface="+mn-lt"/>
              </a:rPr>
              <a:t> </a:t>
            </a:r>
            <a:r>
              <a:rPr lang="tr-TR" dirty="0">
                <a:ea typeface="+mn-lt"/>
                <a:cs typeface="+mn-lt"/>
              </a:rPr>
              <a:t>ortak noktaları vardır ve bazen birbirleriyle iç içe girebilirler, ama birbirlerinden tamamen farklı kullanımları da vardır.</a:t>
            </a:r>
            <a:br>
              <a:rPr lang="tr-TR" dirty="0">
                <a:ea typeface="+mn-lt"/>
                <a:cs typeface="+mn-lt"/>
              </a:rPr>
            </a:br>
            <a:r>
              <a:rPr lang="tr-TR" dirty="0">
                <a:ea typeface="+mn-lt"/>
                <a:cs typeface="+mn-lt"/>
              </a:rPr>
              <a:t/>
            </a:r>
            <a:br>
              <a:rPr lang="tr-TR" dirty="0">
                <a:ea typeface="+mn-lt"/>
                <a:cs typeface="+mn-lt"/>
              </a:rPr>
            </a:br>
            <a:r>
              <a:rPr lang="tr-TR" b="1" dirty="0" err="1">
                <a:ea typeface="+mn-lt"/>
                <a:cs typeface="+mn-lt"/>
              </a:rPr>
              <a:t>Mediator</a:t>
            </a:r>
            <a:r>
              <a:rPr lang="tr-TR" b="1" dirty="0">
                <a:ea typeface="+mn-lt"/>
                <a:cs typeface="+mn-lt"/>
              </a:rPr>
              <a:t> </a:t>
            </a:r>
            <a:r>
              <a:rPr lang="tr-TR" dirty="0">
                <a:ea typeface="+mn-lt"/>
                <a:cs typeface="+mn-lt"/>
              </a:rPr>
              <a:t>desenini farklı şekillerde uygulayabileceğinize de dikkat edin. Örneğin tüm bileşenleri kalıcı olarak bir </a:t>
            </a:r>
            <a:r>
              <a:rPr lang="tr-TR" dirty="0" err="1">
                <a:ea typeface="+mn-lt"/>
                <a:cs typeface="+mn-lt"/>
              </a:rPr>
              <a:t>mediator</a:t>
            </a:r>
            <a:r>
              <a:rPr lang="tr-TR" dirty="0">
                <a:ea typeface="+mn-lt"/>
                <a:cs typeface="+mn-lt"/>
              </a:rPr>
              <a:t> nesnesine bağlayabilirsiniz. Bu uygulama </a:t>
            </a:r>
            <a:r>
              <a:rPr lang="tr-TR" b="1" dirty="0" err="1">
                <a:ea typeface="+mn-lt"/>
                <a:cs typeface="+mn-lt"/>
              </a:rPr>
              <a:t>Observer’a</a:t>
            </a:r>
            <a:r>
              <a:rPr lang="tr-TR" b="1" dirty="0">
                <a:ea typeface="+mn-lt"/>
                <a:cs typeface="+mn-lt"/>
              </a:rPr>
              <a:t> </a:t>
            </a:r>
            <a:r>
              <a:rPr lang="tr-TR" dirty="0">
                <a:ea typeface="+mn-lt"/>
                <a:cs typeface="+mn-lt"/>
              </a:rPr>
              <a:t>benzemez ve hala bir </a:t>
            </a:r>
            <a:r>
              <a:rPr lang="tr-TR" b="1" dirty="0" err="1">
                <a:ea typeface="+mn-lt"/>
                <a:cs typeface="+mn-lt"/>
              </a:rPr>
              <a:t>Mediator</a:t>
            </a:r>
            <a:r>
              <a:rPr lang="tr-TR" b="1" dirty="0">
                <a:ea typeface="+mn-lt"/>
                <a:cs typeface="+mn-lt"/>
              </a:rPr>
              <a:t> </a:t>
            </a:r>
            <a:r>
              <a:rPr lang="tr-TR" dirty="0">
                <a:ea typeface="+mn-lt"/>
                <a:cs typeface="+mn-lt"/>
              </a:rPr>
              <a:t>desenidir.</a:t>
            </a:r>
            <a:br>
              <a:rPr lang="tr-TR" dirty="0">
                <a:ea typeface="+mn-lt"/>
                <a:cs typeface="+mn-lt"/>
              </a:rPr>
            </a:br>
            <a:r>
              <a:rPr lang="tr-TR" dirty="0">
                <a:ea typeface="+mn-lt"/>
                <a:cs typeface="+mn-lt"/>
              </a:rPr>
              <a:t/>
            </a:r>
            <a:br>
              <a:rPr lang="tr-TR" dirty="0">
                <a:ea typeface="+mn-lt"/>
                <a:cs typeface="+mn-lt"/>
              </a:rPr>
            </a:br>
            <a:r>
              <a:rPr lang="tr-TR" dirty="0">
                <a:ea typeface="+mn-lt"/>
                <a:cs typeface="+mn-lt"/>
              </a:rPr>
              <a:t>Şimdi tüm bileşenlerin yayıncı haline geldiği ve birbirileri arasında dinamik bağlantılara izin verilen bir program hayal edin. Burada merkezi bir </a:t>
            </a:r>
            <a:r>
              <a:rPr lang="tr-TR" b="1" dirty="0" err="1">
                <a:ea typeface="+mn-lt"/>
                <a:cs typeface="+mn-lt"/>
              </a:rPr>
              <a:t>mediator</a:t>
            </a:r>
            <a:r>
              <a:rPr lang="tr-TR" b="1" dirty="0">
                <a:ea typeface="+mn-lt"/>
                <a:cs typeface="+mn-lt"/>
              </a:rPr>
              <a:t> </a:t>
            </a:r>
            <a:r>
              <a:rPr lang="tr-TR" dirty="0">
                <a:ea typeface="+mn-lt"/>
                <a:cs typeface="+mn-lt"/>
              </a:rPr>
              <a:t>nesnesi yokken, dağıtık bir </a:t>
            </a:r>
            <a:r>
              <a:rPr lang="tr-TR" b="1" dirty="0" err="1">
                <a:ea typeface="+mn-lt"/>
                <a:cs typeface="+mn-lt"/>
              </a:rPr>
              <a:t>observer</a:t>
            </a:r>
            <a:r>
              <a:rPr lang="tr-TR" b="1" dirty="0">
                <a:ea typeface="+mn-lt"/>
                <a:cs typeface="+mn-lt"/>
              </a:rPr>
              <a:t> </a:t>
            </a:r>
            <a:r>
              <a:rPr lang="tr-TR" dirty="0">
                <a:ea typeface="+mn-lt"/>
                <a:cs typeface="+mn-lt"/>
              </a:rPr>
              <a:t>yapısı olabilir.</a:t>
            </a:r>
            <a:endParaRPr lang="tr-TR" dirty="0"/>
          </a:p>
        </p:txBody>
      </p:sp>
    </p:spTree>
    <p:extLst>
      <p:ext uri="{BB962C8B-B14F-4D97-AF65-F5344CB8AC3E}">
        <p14:creationId xmlns:p14="http://schemas.microsoft.com/office/powerpoint/2010/main" val="2284229232"/>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Ofis Teması</vt:lpstr>
      <vt:lpstr>Observer Design Pattern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474</cp:revision>
  <dcterms:created xsi:type="dcterms:W3CDTF">2012-08-15T22:53:30Z</dcterms:created>
  <dcterms:modified xsi:type="dcterms:W3CDTF">2023-08-05T13:11:20Z</dcterms:modified>
</cp:coreProperties>
</file>