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F0D27-C91C-409A-AF04-5EBF11E78648}" v="312" dt="2022-10-13T05:38:19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Dapper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Dapper</a:t>
            </a:r>
            <a:endParaRPr lang="tr-TR" dirty="0" err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Veritabanını</a:t>
            </a:r>
            <a:r>
              <a:rPr lang="tr-TR" dirty="0">
                <a:ea typeface="+mn-lt"/>
                <a:cs typeface="+mn-lt"/>
              </a:rPr>
              <a:t> oluşturduktan sonra artık uygulamamıza başlayabiliriz. Uygulamamızda </a:t>
            </a:r>
            <a:r>
              <a:rPr lang="tr-TR" b="1" dirty="0">
                <a:ea typeface="+mn-lt"/>
                <a:cs typeface="+mn-lt"/>
              </a:rPr>
              <a:t>Domain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b="1" dirty="0">
                <a:ea typeface="+mn-lt"/>
                <a:cs typeface="+mn-lt"/>
              </a:rPr>
              <a:t>Application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b="1" dirty="0" err="1">
                <a:ea typeface="+mn-lt"/>
                <a:cs typeface="+mn-lt"/>
              </a:rPr>
              <a:t>Infrastructure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ve </a:t>
            </a:r>
            <a:r>
              <a:rPr lang="tr-TR" b="1" dirty="0">
                <a:ea typeface="+mn-lt"/>
                <a:cs typeface="+mn-lt"/>
              </a:rPr>
              <a:t>Web</a:t>
            </a:r>
            <a:r>
              <a:rPr lang="tr-TR" dirty="0">
                <a:ea typeface="+mn-lt"/>
                <a:cs typeface="+mn-lt"/>
              </a:rPr>
              <a:t> olmak üzere 4 katmanlı bir yapı oluşturacağız. </a:t>
            </a:r>
            <a:r>
              <a:rPr lang="tr-TR" dirty="0" err="1">
                <a:ea typeface="+mn-lt"/>
                <a:cs typeface="+mn-lt"/>
              </a:rPr>
              <a:t>Infrastructure</a:t>
            </a:r>
            <a:r>
              <a:rPr lang="tr-TR" dirty="0">
                <a:ea typeface="+mn-lt"/>
                <a:cs typeface="+mn-lt"/>
              </a:rPr>
              <a:t> katmanında uygulamamızın 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ile alakalı entegrasyonunu sağlayacağız.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İlk olarak “</a:t>
            </a:r>
            <a:r>
              <a:rPr lang="tr-TR" b="1" dirty="0" err="1">
                <a:ea typeface="+mn-lt"/>
                <a:cs typeface="+mn-lt"/>
              </a:rPr>
              <a:t>DapperTodoDemo</a:t>
            </a:r>
            <a:r>
              <a:rPr lang="tr-TR" dirty="0">
                <a:ea typeface="+mn-lt"/>
                <a:cs typeface="+mn-lt"/>
              </a:rPr>
              <a:t>” adında boş bir </a:t>
            </a:r>
            <a:r>
              <a:rPr lang="tr-TR" dirty="0" err="1">
                <a:ea typeface="+mn-lt"/>
                <a:cs typeface="+mn-lt"/>
              </a:rPr>
              <a:t>solution</a:t>
            </a:r>
            <a:r>
              <a:rPr lang="tr-TR" dirty="0">
                <a:ea typeface="+mn-lt"/>
                <a:cs typeface="+mn-lt"/>
              </a:rPr>
              <a:t> oluşturalım. Ve ilgili katmanları tanımlayalım.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C643E59E-F1C8-5807-3C41-E69A8D5E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3342194"/>
            <a:ext cx="7976558" cy="31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b="1" dirty="0"/>
              <a:t>Domain Katmanı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Oluşturmuş olduğumuz </a:t>
            </a:r>
            <a:r>
              <a:rPr lang="tr-TR" dirty="0" err="1">
                <a:ea typeface="+mn-lt"/>
                <a:cs typeface="+mn-lt"/>
              </a:rPr>
              <a:t>Solution’a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“</a:t>
            </a:r>
            <a:r>
              <a:rPr lang="tr-TR" b="1" dirty="0" err="1">
                <a:ea typeface="+mn-lt"/>
                <a:cs typeface="+mn-lt"/>
              </a:rPr>
              <a:t>DapperTodoDemo.Domain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 adında bir </a:t>
            </a:r>
            <a:r>
              <a:rPr lang="tr-TR" dirty="0" err="1">
                <a:ea typeface="+mn-lt"/>
                <a:cs typeface="+mn-lt"/>
              </a:rPr>
              <a:t>class-library</a:t>
            </a:r>
            <a:r>
              <a:rPr lang="tr-TR" dirty="0">
                <a:ea typeface="+mn-lt"/>
                <a:cs typeface="+mn-lt"/>
              </a:rPr>
              <a:t> tanımlayalım. Burada, “</a:t>
            </a:r>
            <a:r>
              <a:rPr lang="tr-TR" dirty="0" err="1">
                <a:ea typeface="+mn-lt"/>
                <a:cs typeface="+mn-lt"/>
              </a:rPr>
              <a:t>TodoItems</a:t>
            </a:r>
            <a:r>
              <a:rPr lang="tr-TR" dirty="0">
                <a:ea typeface="+mn-lt"/>
                <a:cs typeface="+mn-lt"/>
              </a:rPr>
              <a:t>” isimli </a:t>
            </a:r>
            <a:r>
              <a:rPr lang="tr-TR" dirty="0" err="1">
                <a:ea typeface="+mn-lt"/>
                <a:cs typeface="+mn-lt"/>
              </a:rPr>
              <a:t>veritabanındaki</a:t>
            </a:r>
            <a:r>
              <a:rPr lang="tr-TR" dirty="0">
                <a:ea typeface="+mn-lt"/>
                <a:cs typeface="+mn-lt"/>
              </a:rPr>
              <a:t> tablomuza karşılık gelecek olan </a:t>
            </a:r>
            <a:r>
              <a:rPr lang="tr-TR" dirty="0" err="1">
                <a:ea typeface="+mn-lt"/>
                <a:cs typeface="+mn-lt"/>
              </a:rPr>
              <a:t>entity’i</a:t>
            </a:r>
            <a:r>
              <a:rPr lang="tr-TR" dirty="0">
                <a:ea typeface="+mn-lt"/>
                <a:cs typeface="+mn-lt"/>
              </a:rPr>
              <a:t> tanımlayacağız.</a:t>
            </a:r>
            <a:endParaRPr lang="tr-TR" dirty="0"/>
          </a:p>
          <a:p>
            <a:pPr>
              <a:buNone/>
            </a:pPr>
            <a:r>
              <a:rPr lang="tr-TR" b="1" dirty="0" err="1">
                <a:latin typeface="Consolas"/>
                <a:cs typeface="Calibri" panose="020F0502020204030204"/>
              </a:rPr>
              <a:t>TodoItem</a:t>
            </a:r>
            <a:r>
              <a:rPr lang="tr-TR" dirty="0" err="1">
                <a:ea typeface="+mn-lt"/>
                <a:cs typeface="+mn-lt"/>
              </a:rPr>
              <a:t>adında</a:t>
            </a:r>
            <a:r>
              <a:rPr lang="tr-TR" dirty="0">
                <a:ea typeface="+mn-lt"/>
                <a:cs typeface="+mn-lt"/>
              </a:rPr>
              <a:t> bir sınıf ve </a:t>
            </a:r>
            <a:r>
              <a:rPr lang="tr-TR" b="1" dirty="0" err="1">
                <a:latin typeface="Consolas"/>
                <a:cs typeface="Calibri" panose="020F0502020204030204"/>
              </a:rPr>
              <a:t>TodoStatus</a:t>
            </a:r>
            <a:r>
              <a:rPr lang="tr-TR" b="1" dirty="0">
                <a:latin typeface="Consolas"/>
                <a:cs typeface="Calibri" panose="020F0502020204030204"/>
              </a:rPr>
              <a:t> </a:t>
            </a:r>
            <a:r>
              <a:rPr lang="tr-TR" dirty="0">
                <a:ea typeface="+mn-lt"/>
                <a:cs typeface="+mn-lt"/>
              </a:rPr>
              <a:t>adında bir </a:t>
            </a:r>
            <a:r>
              <a:rPr lang="tr-TR" dirty="0" err="1">
                <a:ea typeface="+mn-lt"/>
                <a:cs typeface="+mn-lt"/>
              </a:rPr>
              <a:t>enum</a:t>
            </a:r>
            <a:r>
              <a:rPr lang="tr-TR" dirty="0">
                <a:ea typeface="+mn-lt"/>
                <a:cs typeface="+mn-lt"/>
              </a:rPr>
              <a:t> oluşturalım.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Burada oluşturmuş olduğumuz </a:t>
            </a:r>
            <a:r>
              <a:rPr lang="tr-TR" b="1" dirty="0">
                <a:ea typeface="+mn-lt"/>
                <a:cs typeface="+mn-lt"/>
              </a:rPr>
              <a:t>“</a:t>
            </a:r>
            <a:r>
              <a:rPr lang="tr-TR" b="1" dirty="0" err="1">
                <a:ea typeface="+mn-lt"/>
                <a:cs typeface="+mn-lt"/>
              </a:rPr>
              <a:t>TodoItem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 sınıfı </a:t>
            </a:r>
            <a:r>
              <a:rPr lang="tr-TR" dirty="0" err="1">
                <a:ea typeface="+mn-lt"/>
                <a:cs typeface="+mn-lt"/>
              </a:rPr>
              <a:t>veritabanındaki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i="1" dirty="0" err="1">
                <a:ea typeface="+mn-lt"/>
                <a:cs typeface="+mn-lt"/>
              </a:rPr>
              <a:t>dbo.TodoItems</a:t>
            </a:r>
            <a:r>
              <a:rPr lang="tr-TR" dirty="0">
                <a:ea typeface="+mn-lt"/>
                <a:cs typeface="+mn-lt"/>
              </a:rPr>
              <a:t> tablosuna karşılık gelen bir </a:t>
            </a:r>
            <a:r>
              <a:rPr lang="tr-TR" dirty="0" err="1">
                <a:ea typeface="+mn-lt"/>
                <a:cs typeface="+mn-lt"/>
              </a:rPr>
              <a:t>entity</a:t>
            </a:r>
            <a:r>
              <a:rPr lang="tr-TR" dirty="0">
                <a:ea typeface="+mn-lt"/>
                <a:cs typeface="+mn-lt"/>
              </a:rPr>
              <a:t> görevi görmekte. Oluşturmuş olduğumuz bu sınıf sayesinde </a:t>
            </a:r>
            <a:r>
              <a:rPr lang="tr-TR" dirty="0" err="1">
                <a:ea typeface="+mn-lt"/>
                <a:cs typeface="+mn-lt"/>
              </a:rPr>
              <a:t>veritabanına</a:t>
            </a:r>
            <a:r>
              <a:rPr lang="tr-TR" dirty="0">
                <a:ea typeface="+mn-lt"/>
                <a:cs typeface="+mn-lt"/>
              </a:rPr>
              <a:t> yapmış olduğumuz sorgular sonucunda dönen değerleri </a:t>
            </a:r>
            <a:r>
              <a:rPr lang="tr-TR" dirty="0" err="1">
                <a:ea typeface="+mn-lt"/>
                <a:cs typeface="+mn-lt"/>
              </a:rPr>
              <a:t>deserialize</a:t>
            </a:r>
            <a:r>
              <a:rPr lang="tr-TR" dirty="0">
                <a:ea typeface="+mn-lt"/>
                <a:cs typeface="+mn-lt"/>
              </a:rPr>
              <a:t> ederek ilgili sınıf üzerinden işlemlerimize devam edebilmekteyiz.</a:t>
            </a: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Daha sonra ise “</a:t>
            </a:r>
            <a:r>
              <a:rPr lang="tr-TR" b="1" dirty="0" err="1">
                <a:ea typeface="+mn-lt"/>
                <a:cs typeface="+mn-lt"/>
              </a:rPr>
              <a:t>Repository</a:t>
            </a:r>
            <a:r>
              <a:rPr lang="tr-TR" dirty="0">
                <a:ea typeface="+mn-lt"/>
                <a:cs typeface="+mn-lt"/>
              </a:rPr>
              <a:t>” adında bir klasör oluşturalım ve bu klasör içine “</a:t>
            </a:r>
            <a:r>
              <a:rPr lang="tr-TR" b="1" dirty="0" err="1">
                <a:ea typeface="+mn-lt"/>
                <a:cs typeface="+mn-lt"/>
              </a:rPr>
              <a:t>ITodoItemRepository</a:t>
            </a:r>
            <a:r>
              <a:rPr lang="tr-TR" dirty="0">
                <a:ea typeface="+mn-lt"/>
                <a:cs typeface="+mn-lt"/>
              </a:rPr>
              <a:t>” adında bir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 tanımlayarak ilgili CRUD işlemlerini belirleyelim.</a:t>
            </a:r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480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Bu oluşturmuş olduğumuz </a:t>
            </a:r>
            <a:r>
              <a:rPr lang="tr-TR" dirty="0" err="1">
                <a:ea typeface="+mn-lt"/>
                <a:cs typeface="+mn-lt"/>
              </a:rPr>
              <a:t>interface’i</a:t>
            </a:r>
            <a:r>
              <a:rPr lang="tr-TR" dirty="0">
                <a:ea typeface="+mn-lt"/>
                <a:cs typeface="+mn-lt"/>
              </a:rPr>
              <a:t>, 4 temel CRUD işlemini tanımladığımız ve </a:t>
            </a:r>
            <a:r>
              <a:rPr lang="tr-TR" b="1" dirty="0" err="1">
                <a:ea typeface="+mn-lt"/>
                <a:cs typeface="+mn-lt"/>
              </a:rPr>
              <a:t>Infrastructure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katmanında </a:t>
            </a:r>
            <a:r>
              <a:rPr lang="tr-TR" dirty="0" err="1">
                <a:ea typeface="+mn-lt"/>
                <a:cs typeface="+mn-lt"/>
              </a:rPr>
              <a:t>implemente</a:t>
            </a:r>
            <a:r>
              <a:rPr lang="tr-TR" dirty="0">
                <a:ea typeface="+mn-lt"/>
                <a:cs typeface="+mn-lt"/>
              </a:rPr>
              <a:t> edeceğimiz </a:t>
            </a:r>
            <a:r>
              <a:rPr lang="tr-TR" dirty="0" err="1">
                <a:ea typeface="+mn-lt"/>
                <a:cs typeface="+mn-lt"/>
              </a:rPr>
              <a:t>methodları</a:t>
            </a:r>
            <a:r>
              <a:rPr lang="tr-TR" dirty="0">
                <a:ea typeface="+mn-lt"/>
                <a:cs typeface="+mn-lt"/>
              </a:rPr>
              <a:t> belirttiğimiz yer olarak düşünebilirsiniz. </a:t>
            </a:r>
            <a:endParaRPr lang="tr-TR" dirty="0">
              <a:cs typeface="Calibri"/>
            </a:endParaRPr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Domain </a:t>
            </a:r>
            <a:r>
              <a:rPr lang="tr-TR" dirty="0">
                <a:ea typeface="+mn-lt"/>
                <a:cs typeface="+mn-lt"/>
              </a:rPr>
              <a:t>katmanında ilgili sınıfları tanımladıktan sonra, oluşturmuş olduğumuz </a:t>
            </a:r>
            <a:r>
              <a:rPr lang="tr-TR" b="1" dirty="0" err="1">
                <a:ea typeface="+mn-lt"/>
                <a:cs typeface="+mn-lt"/>
              </a:rPr>
              <a:t>Repository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interface’ini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implemente</a:t>
            </a:r>
            <a:r>
              <a:rPr lang="tr-TR" dirty="0">
                <a:ea typeface="+mn-lt"/>
                <a:cs typeface="+mn-lt"/>
              </a:rPr>
              <a:t> etmek için </a:t>
            </a:r>
            <a:r>
              <a:rPr lang="tr-TR" dirty="0" err="1">
                <a:ea typeface="+mn-lt"/>
                <a:cs typeface="+mn-lt"/>
              </a:rPr>
              <a:t>Infrastructure</a:t>
            </a:r>
            <a:r>
              <a:rPr lang="tr-TR" dirty="0">
                <a:ea typeface="+mn-lt"/>
                <a:cs typeface="+mn-lt"/>
              </a:rPr>
              <a:t> katmanını oluşturalım.</a:t>
            </a:r>
            <a:endParaRPr lang="tr-TR" dirty="0"/>
          </a:p>
          <a:p>
            <a:pPr>
              <a:buNone/>
            </a:pPr>
            <a:r>
              <a:rPr lang="tr-TR" b="1" dirty="0" err="1"/>
              <a:t>Infrastructure</a:t>
            </a:r>
            <a:r>
              <a:rPr lang="tr-TR" b="1" dirty="0"/>
              <a:t> Katmanı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Solution’a</a:t>
            </a:r>
            <a:r>
              <a:rPr lang="tr-TR" dirty="0">
                <a:ea typeface="+mn-lt"/>
                <a:cs typeface="+mn-lt"/>
              </a:rPr>
              <a:t> “</a:t>
            </a:r>
            <a:r>
              <a:rPr lang="tr-TR" dirty="0" err="1">
                <a:ea typeface="+mn-lt"/>
                <a:cs typeface="+mn-lt"/>
              </a:rPr>
              <a:t>DapperTodoDemo.Infrastructure</a:t>
            </a:r>
            <a:r>
              <a:rPr lang="tr-TR" dirty="0">
                <a:ea typeface="+mn-lt"/>
                <a:cs typeface="+mn-lt"/>
              </a:rPr>
              <a:t>” adında yeni bir </a:t>
            </a:r>
            <a:r>
              <a:rPr lang="tr-TR" dirty="0" err="1">
                <a:ea typeface="+mn-lt"/>
                <a:cs typeface="+mn-lt"/>
              </a:rPr>
              <a:t>class-library</a:t>
            </a:r>
            <a:r>
              <a:rPr lang="tr-TR" dirty="0">
                <a:ea typeface="+mn-lt"/>
                <a:cs typeface="+mn-lt"/>
              </a:rPr>
              <a:t> ekleyelim. Ardından projemize 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paketini </a:t>
            </a:r>
            <a:r>
              <a:rPr lang="tr-TR" dirty="0" err="1">
                <a:ea typeface="+mn-lt"/>
                <a:cs typeface="+mn-lt"/>
              </a:rPr>
              <a:t>nuget</a:t>
            </a:r>
            <a:r>
              <a:rPr lang="tr-TR" dirty="0">
                <a:ea typeface="+mn-lt"/>
                <a:cs typeface="+mn-lt"/>
              </a:rPr>
              <a:t> aracılığı ile kuralım. CLI üzerinden ilgili paketi yüklemek istersek,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dotnet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add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package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--</a:t>
            </a:r>
            <a:r>
              <a:rPr lang="tr-TR" dirty="0" err="1">
                <a:ea typeface="+mn-lt"/>
                <a:cs typeface="+mn-lt"/>
              </a:rPr>
              <a:t>version</a:t>
            </a:r>
            <a:r>
              <a:rPr lang="tr-TR" dirty="0">
                <a:ea typeface="+mn-lt"/>
                <a:cs typeface="+mn-lt"/>
              </a:rPr>
              <a:t> 2.0.90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komutunu kullanabiliriz. </a:t>
            </a:r>
            <a:r>
              <a:rPr lang="tr-TR" b="1" dirty="0" err="1">
                <a:ea typeface="+mn-lt"/>
                <a:cs typeface="+mn-lt"/>
              </a:rPr>
              <a:t>Dapper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paketini kurduktan sonra artık Domain katmanında tanımlamış olduğumuz </a:t>
            </a:r>
            <a:r>
              <a:rPr lang="tr-TR" dirty="0" err="1">
                <a:ea typeface="+mn-lt"/>
                <a:cs typeface="+mn-lt"/>
              </a:rPr>
              <a:t>ITodoItemRepository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interface’ini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implemente</a:t>
            </a:r>
            <a:r>
              <a:rPr lang="tr-TR" dirty="0">
                <a:ea typeface="+mn-lt"/>
                <a:cs typeface="+mn-lt"/>
              </a:rPr>
              <a:t> etmeye başlayabiliriz. Bunun için </a:t>
            </a:r>
            <a:r>
              <a:rPr lang="tr-TR" b="1" dirty="0" err="1">
                <a:ea typeface="+mn-lt"/>
                <a:cs typeface="+mn-lt"/>
              </a:rPr>
              <a:t>TodoItemRepository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isminde bir sınıf oluşturalım 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143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TodoItemRepository</a:t>
            </a:r>
            <a:r>
              <a:rPr lang="tr-TR" dirty="0">
                <a:ea typeface="+mn-lt"/>
                <a:cs typeface="+mn-lt"/>
              </a:rPr>
              <a:t> içinde ilk olarak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ile bağlantıyı sağlamak için </a:t>
            </a:r>
            <a:r>
              <a:rPr lang="tr-TR" b="1" dirty="0" err="1">
                <a:latin typeface="Consolas"/>
                <a:ea typeface="+mn-lt"/>
                <a:cs typeface="+mn-lt"/>
              </a:rPr>
              <a:t>SqlConnection</a:t>
            </a:r>
            <a:r>
              <a:rPr lang="tr-TR" dirty="0">
                <a:ea typeface="+mn-lt"/>
                <a:cs typeface="+mn-lt"/>
              </a:rPr>
              <a:t> adındaki sınıfı oluşturuyoruz. Bu sınıfa </a:t>
            </a:r>
            <a:r>
              <a:rPr lang="tr-TR" dirty="0" err="1">
                <a:ea typeface="+mn-lt"/>
                <a:cs typeface="+mn-lt"/>
              </a:rPr>
              <a:t>connection-string’i</a:t>
            </a:r>
            <a:r>
              <a:rPr lang="tr-TR" dirty="0">
                <a:ea typeface="+mn-lt"/>
                <a:cs typeface="+mn-lt"/>
              </a:rPr>
              <a:t> parametre olarak geçiyoruz. Bu işlemler sonucunda ilgili </a:t>
            </a:r>
            <a:r>
              <a:rPr lang="tr-TR" b="1" dirty="0" err="1">
                <a:latin typeface="Consolas"/>
                <a:ea typeface="+mn-lt"/>
                <a:cs typeface="+mn-lt"/>
              </a:rPr>
              <a:t>SqlConnection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sınıfının yardımcı </a:t>
            </a:r>
            <a:r>
              <a:rPr lang="tr-TR" dirty="0" err="1">
                <a:ea typeface="+mn-lt"/>
                <a:cs typeface="+mn-lt"/>
              </a:rPr>
              <a:t>methodları</a:t>
            </a:r>
            <a:r>
              <a:rPr lang="tr-TR" dirty="0">
                <a:ea typeface="+mn-lt"/>
                <a:cs typeface="+mn-lt"/>
              </a:rPr>
              <a:t> olan </a:t>
            </a:r>
            <a:r>
              <a:rPr lang="tr-TR" b="1" dirty="0" err="1">
                <a:ea typeface="+mn-lt"/>
                <a:cs typeface="+mn-lt"/>
              </a:rPr>
              <a:t>QueryAsync</a:t>
            </a:r>
            <a:r>
              <a:rPr lang="tr-TR" b="1" dirty="0">
                <a:ea typeface="+mn-lt"/>
                <a:cs typeface="+mn-lt"/>
              </a:rPr>
              <a:t>&lt;&gt;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b="1" dirty="0" err="1">
                <a:ea typeface="+mn-lt"/>
                <a:cs typeface="+mn-lt"/>
              </a:rPr>
              <a:t>QueryFirstAsync</a:t>
            </a:r>
            <a:r>
              <a:rPr lang="tr-TR" b="1" dirty="0">
                <a:ea typeface="+mn-lt"/>
                <a:cs typeface="+mn-lt"/>
              </a:rPr>
              <a:t>&lt;&gt;</a:t>
            </a:r>
            <a:r>
              <a:rPr lang="tr-TR" dirty="0">
                <a:ea typeface="+mn-lt"/>
                <a:cs typeface="+mn-lt"/>
              </a:rPr>
              <a:t> ve </a:t>
            </a:r>
            <a:r>
              <a:rPr lang="tr-TR" b="1" dirty="0" err="1">
                <a:ea typeface="+mn-lt"/>
                <a:cs typeface="+mn-lt"/>
              </a:rPr>
              <a:t>ExecuteAsync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gibi </a:t>
            </a:r>
            <a:r>
              <a:rPr lang="tr-TR" dirty="0" err="1">
                <a:ea typeface="+mn-lt"/>
                <a:cs typeface="+mn-lt"/>
              </a:rPr>
              <a:t>methodlarla</a:t>
            </a:r>
            <a:r>
              <a:rPr lang="tr-TR" dirty="0">
                <a:ea typeface="+mn-lt"/>
                <a:cs typeface="+mn-lt"/>
              </a:rPr>
              <a:t> ilgili </a:t>
            </a:r>
            <a:r>
              <a:rPr lang="tr-TR" dirty="0" err="1">
                <a:ea typeface="+mn-lt"/>
                <a:cs typeface="+mn-lt"/>
              </a:rPr>
              <a:t>Raw</a:t>
            </a:r>
            <a:r>
              <a:rPr lang="tr-TR" dirty="0">
                <a:ea typeface="+mn-lt"/>
                <a:cs typeface="+mn-lt"/>
              </a:rPr>
              <a:t> Sql sorgusunu yazarak </a:t>
            </a:r>
            <a:r>
              <a:rPr lang="tr-TR" dirty="0" err="1">
                <a:ea typeface="+mn-lt"/>
                <a:cs typeface="+mn-lt"/>
              </a:rPr>
              <a:t>veritabanından</a:t>
            </a:r>
            <a:r>
              <a:rPr lang="tr-TR" dirty="0">
                <a:ea typeface="+mn-lt"/>
                <a:cs typeface="+mn-lt"/>
              </a:rPr>
              <a:t> dönen değerleri Domain katmanında tanımlamış olduğumuz “</a:t>
            </a:r>
            <a:r>
              <a:rPr lang="tr-TR" b="1" dirty="0" err="1">
                <a:ea typeface="+mn-lt"/>
                <a:cs typeface="+mn-lt"/>
              </a:rPr>
              <a:t>TodoItem</a:t>
            </a:r>
            <a:r>
              <a:rPr lang="tr-TR" dirty="0">
                <a:ea typeface="+mn-lt"/>
                <a:cs typeface="+mn-lt"/>
              </a:rPr>
              <a:t>” isimli sınıf ile </a:t>
            </a:r>
            <a:r>
              <a:rPr lang="tr-TR" dirty="0" err="1">
                <a:ea typeface="+mn-lt"/>
                <a:cs typeface="+mn-lt"/>
              </a:rPr>
              <a:t>map’lemiş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gerçek anlamda burada işe dahil olmuş oluyor) oluyoruz . 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Burada kullanmış olduğumuz yardımcı </a:t>
            </a:r>
            <a:r>
              <a:rPr lang="tr-TR" dirty="0" err="1">
                <a:ea typeface="+mn-lt"/>
                <a:cs typeface="+mn-lt"/>
              </a:rPr>
              <a:t>methodlar</a:t>
            </a:r>
            <a:r>
              <a:rPr lang="tr-TR" dirty="0">
                <a:ea typeface="+mn-lt"/>
                <a:cs typeface="+mn-lt"/>
              </a:rPr>
              <a:t> dışında birçok yardımcı </a:t>
            </a:r>
            <a:r>
              <a:rPr lang="tr-TR" dirty="0" err="1">
                <a:ea typeface="+mn-lt"/>
                <a:cs typeface="+mn-lt"/>
              </a:rPr>
              <a:t>methodun</a:t>
            </a:r>
            <a:r>
              <a:rPr lang="tr-TR" dirty="0">
                <a:ea typeface="+mn-lt"/>
                <a:cs typeface="+mn-lt"/>
              </a:rPr>
              <a:t> daha var. Örneğin, </a:t>
            </a:r>
            <a:r>
              <a:rPr lang="tr-TR" b="1" dirty="0">
                <a:ea typeface="+mn-lt"/>
                <a:cs typeface="+mn-lt"/>
              </a:rPr>
              <a:t>“</a:t>
            </a:r>
            <a:r>
              <a:rPr lang="tr-TR" b="1" dirty="0" err="1">
                <a:ea typeface="+mn-lt"/>
                <a:cs typeface="+mn-lt"/>
              </a:rPr>
              <a:t>BeginTransaction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methodu</a:t>
            </a:r>
            <a:r>
              <a:rPr lang="tr-TR" dirty="0">
                <a:ea typeface="+mn-lt"/>
                <a:cs typeface="+mn-lt"/>
              </a:rPr>
              <a:t> ile </a:t>
            </a:r>
            <a:r>
              <a:rPr lang="tr-TR" dirty="0" err="1">
                <a:ea typeface="+mn-lt"/>
                <a:cs typeface="+mn-lt"/>
              </a:rPr>
              <a:t>transaction</a:t>
            </a:r>
            <a:r>
              <a:rPr lang="tr-TR" dirty="0">
                <a:ea typeface="+mn-lt"/>
                <a:cs typeface="+mn-lt"/>
              </a:rPr>
              <a:t> başlatılabilir veya </a:t>
            </a:r>
            <a:r>
              <a:rPr lang="tr-TR" b="1" dirty="0">
                <a:ea typeface="+mn-lt"/>
                <a:cs typeface="+mn-lt"/>
              </a:rPr>
              <a:t>“</a:t>
            </a:r>
            <a:r>
              <a:rPr lang="tr-TR" b="1" dirty="0" err="1">
                <a:ea typeface="+mn-lt"/>
                <a:cs typeface="+mn-lt"/>
              </a:rPr>
              <a:t>QuerySingleAsync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 ile birlikte ilgili nesne tek dönmez ise veya bulunamazsa </a:t>
            </a:r>
            <a:r>
              <a:rPr lang="tr-TR" b="1" dirty="0" err="1">
                <a:ea typeface="+mn-lt"/>
                <a:cs typeface="+mn-lt"/>
              </a:rPr>
              <a:t>Exception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fırlatması sağlanabilir.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50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b="1" dirty="0"/>
              <a:t>Application Katmanı</a:t>
            </a:r>
            <a:endParaRPr lang="tr-TR" dirty="0"/>
          </a:p>
          <a:p>
            <a:pPr>
              <a:buNone/>
            </a:pPr>
            <a:r>
              <a:rPr lang="tr-TR" i="1" dirty="0">
                <a:ea typeface="+mn-lt"/>
                <a:cs typeface="+mn-lt"/>
              </a:rPr>
              <a:t>Application katmanı, kullanıcının uygulamamızda gerçekleştirdiği işlemlere karşılık gelen </a:t>
            </a:r>
            <a:r>
              <a:rPr lang="tr-TR" b="1" i="1" dirty="0" err="1">
                <a:ea typeface="+mn-lt"/>
                <a:cs typeface="+mn-lt"/>
              </a:rPr>
              <a:t>use-case’lerin</a:t>
            </a:r>
            <a:r>
              <a:rPr lang="tr-TR" i="1" dirty="0">
                <a:ea typeface="+mn-lt"/>
                <a:cs typeface="+mn-lt"/>
              </a:rPr>
              <a:t> tanımlandığı bir katmandır ve uygulamamızın Business </a:t>
            </a:r>
            <a:r>
              <a:rPr lang="tr-TR" i="1" dirty="0" err="1">
                <a:ea typeface="+mn-lt"/>
                <a:cs typeface="+mn-lt"/>
              </a:rPr>
              <a:t>Logic’i</a:t>
            </a:r>
            <a:r>
              <a:rPr lang="tr-TR" i="1" dirty="0">
                <a:ea typeface="+mn-lt"/>
                <a:cs typeface="+mn-lt"/>
              </a:rPr>
              <a:t> burada tanımlanır.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Solution’a</a:t>
            </a:r>
            <a:r>
              <a:rPr lang="tr-TR" dirty="0">
                <a:ea typeface="+mn-lt"/>
                <a:cs typeface="+mn-lt"/>
              </a:rPr>
              <a:t> “</a:t>
            </a:r>
            <a:r>
              <a:rPr lang="tr-TR" dirty="0" err="1">
                <a:ea typeface="+mn-lt"/>
                <a:cs typeface="+mn-lt"/>
              </a:rPr>
              <a:t>DapperTodoDemo.Application</a:t>
            </a:r>
            <a:r>
              <a:rPr lang="tr-TR" dirty="0">
                <a:ea typeface="+mn-lt"/>
                <a:cs typeface="+mn-lt"/>
              </a:rPr>
              <a:t>” adında yeni bir </a:t>
            </a:r>
            <a:r>
              <a:rPr lang="tr-TR" dirty="0" err="1">
                <a:ea typeface="+mn-lt"/>
                <a:cs typeface="+mn-lt"/>
              </a:rPr>
              <a:t>class-library</a:t>
            </a:r>
            <a:r>
              <a:rPr lang="tr-TR" dirty="0">
                <a:ea typeface="+mn-lt"/>
                <a:cs typeface="+mn-lt"/>
              </a:rPr>
              <a:t> ekleyelim ve ilgili </a:t>
            </a:r>
            <a:r>
              <a:rPr lang="tr-TR" dirty="0" err="1">
                <a:ea typeface="+mn-lt"/>
                <a:cs typeface="+mn-lt"/>
              </a:rPr>
              <a:t>use-case’lere</a:t>
            </a:r>
            <a:r>
              <a:rPr lang="tr-TR" dirty="0">
                <a:ea typeface="+mn-lt"/>
                <a:cs typeface="+mn-lt"/>
              </a:rPr>
              <a:t> karşılık gelen </a:t>
            </a:r>
            <a:r>
              <a:rPr lang="tr-TR" dirty="0" err="1">
                <a:ea typeface="+mn-lt"/>
                <a:cs typeface="+mn-lt"/>
              </a:rPr>
              <a:t>methodları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DTO’ları</a:t>
            </a:r>
            <a:r>
              <a:rPr lang="tr-TR" dirty="0">
                <a:ea typeface="+mn-lt"/>
                <a:cs typeface="+mn-lt"/>
              </a:rPr>
              <a:t> (Data Transfer Object) tanımlayalım.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TodoItemDto</a:t>
            </a:r>
            <a:r>
              <a:rPr lang="tr-TR" dirty="0">
                <a:ea typeface="+mn-lt"/>
                <a:cs typeface="+mn-lt"/>
              </a:rPr>
              <a:t> ve </a:t>
            </a:r>
            <a:r>
              <a:rPr lang="tr-TR" dirty="0" err="1">
                <a:ea typeface="+mn-lt"/>
                <a:cs typeface="+mn-lt"/>
              </a:rPr>
              <a:t>CreateUpdateTodoItemDto</a:t>
            </a:r>
            <a:r>
              <a:rPr lang="tr-TR" dirty="0">
                <a:ea typeface="+mn-lt"/>
                <a:cs typeface="+mn-lt"/>
              </a:rPr>
              <a:t> sınıflarını tanımlayalım</a:t>
            </a: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ilgili </a:t>
            </a:r>
            <a:r>
              <a:rPr lang="tr-TR" dirty="0" err="1">
                <a:ea typeface="+mn-lt"/>
                <a:cs typeface="+mn-lt"/>
              </a:rPr>
              <a:t>use-case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seneryolarımızı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implemente</a:t>
            </a:r>
            <a:r>
              <a:rPr lang="tr-TR" dirty="0">
                <a:ea typeface="+mn-lt"/>
                <a:cs typeface="+mn-lt"/>
              </a:rPr>
              <a:t> eden </a:t>
            </a:r>
            <a:r>
              <a:rPr lang="tr-TR" b="1" dirty="0" err="1">
                <a:ea typeface="+mn-lt"/>
                <a:cs typeface="+mn-lt"/>
              </a:rPr>
              <a:t>TodoItemAppService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sınıfını oluşturalım ve aşağıdaki gibi dolduralım.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ObjectMapper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paketini kullanarak ilgili </a:t>
            </a:r>
            <a:r>
              <a:rPr lang="tr-TR" b="1" dirty="0" err="1">
                <a:ea typeface="+mn-lt"/>
                <a:cs typeface="+mn-lt"/>
              </a:rPr>
              <a:t>TodoItem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entity’sini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TodoItemDto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output</a:t>
            </a:r>
            <a:r>
              <a:rPr lang="tr-TR" dirty="0">
                <a:ea typeface="+mn-lt"/>
                <a:cs typeface="+mn-lt"/>
              </a:rPr>
              <a:t> DTO) olarak </a:t>
            </a:r>
            <a:r>
              <a:rPr lang="tr-TR" dirty="0" err="1">
                <a:ea typeface="+mn-lt"/>
                <a:cs typeface="+mn-lt"/>
              </a:rPr>
              <a:t>map’leyerek</a:t>
            </a:r>
            <a:r>
              <a:rPr lang="tr-TR" dirty="0">
                <a:ea typeface="+mn-lt"/>
                <a:cs typeface="+mn-lt"/>
              </a:rPr>
              <a:t> ilgili sonucu geri döndürelim. 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615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b="1" dirty="0"/>
              <a:t>Web Katmanı (Presentation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Solution’a</a:t>
            </a:r>
            <a:r>
              <a:rPr lang="tr-TR" dirty="0">
                <a:ea typeface="+mn-lt"/>
                <a:cs typeface="+mn-lt"/>
              </a:rPr>
              <a:t> “</a:t>
            </a:r>
            <a:r>
              <a:rPr lang="tr-TR" dirty="0" err="1">
                <a:ea typeface="+mn-lt"/>
                <a:cs typeface="+mn-lt"/>
              </a:rPr>
              <a:t>DapperTodoDemo.Web</a:t>
            </a:r>
            <a:r>
              <a:rPr lang="tr-TR" dirty="0">
                <a:ea typeface="+mn-lt"/>
                <a:cs typeface="+mn-lt"/>
              </a:rPr>
              <a:t>” adında bir </a:t>
            </a:r>
            <a:r>
              <a:rPr lang="tr-TR" dirty="0" err="1">
                <a:ea typeface="+mn-lt"/>
                <a:cs typeface="+mn-lt"/>
              </a:rPr>
              <a:t>razor</a:t>
            </a:r>
            <a:r>
              <a:rPr lang="tr-TR" dirty="0">
                <a:ea typeface="+mn-lt"/>
                <a:cs typeface="+mn-lt"/>
              </a:rPr>
              <a:t> web </a:t>
            </a:r>
            <a:r>
              <a:rPr lang="tr-TR" dirty="0" err="1">
                <a:ea typeface="+mn-lt"/>
                <a:cs typeface="+mn-lt"/>
              </a:rPr>
              <a:t>application</a:t>
            </a:r>
            <a:r>
              <a:rPr lang="tr-TR" dirty="0">
                <a:ea typeface="+mn-lt"/>
                <a:cs typeface="+mn-lt"/>
              </a:rPr>
              <a:t> oluşturarak uygulamamızın UI’ını tasarlamaya başlayalım. Uygulamamızda gerçekleştirecek olduğumuz ekleme, silme, güncelleme ve listeleme işlemleri için bir nevi SPA uygulaması geliştiriyormuş havası vermek için </a:t>
            </a:r>
            <a:r>
              <a:rPr lang="tr-TR" b="1" dirty="0" err="1">
                <a:ea typeface="+mn-lt"/>
                <a:cs typeface="+mn-lt"/>
              </a:rPr>
              <a:t>PartialView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oluşturalım ve ilgili işlemler gerçekleştikten sonra ilgili sayfayı </a:t>
            </a:r>
            <a:r>
              <a:rPr lang="tr-TR" b="1" dirty="0" err="1">
                <a:ea typeface="+mn-lt"/>
                <a:cs typeface="+mn-lt"/>
              </a:rPr>
              <a:t>ajax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çağrısı ile birlikte </a:t>
            </a:r>
            <a:r>
              <a:rPr lang="tr-TR" dirty="0" err="1">
                <a:ea typeface="+mn-lt"/>
                <a:cs typeface="+mn-lt"/>
              </a:rPr>
              <a:t>render</a:t>
            </a:r>
            <a:r>
              <a:rPr lang="tr-TR" dirty="0">
                <a:ea typeface="+mn-lt"/>
                <a:cs typeface="+mn-lt"/>
              </a:rPr>
              <a:t> edelim (oluşturmuş olduğumuz </a:t>
            </a:r>
            <a:r>
              <a:rPr lang="tr-TR" b="1" dirty="0" err="1">
                <a:ea typeface="+mn-lt"/>
                <a:cs typeface="+mn-lt"/>
              </a:rPr>
              <a:t>PartialView</a:t>
            </a:r>
            <a:r>
              <a:rPr lang="tr-TR" dirty="0" err="1">
                <a:ea typeface="+mn-lt"/>
                <a:cs typeface="+mn-lt"/>
              </a:rPr>
              <a:t>’u</a:t>
            </a:r>
            <a:r>
              <a:rPr lang="tr-TR" dirty="0">
                <a:ea typeface="+mn-lt"/>
                <a:cs typeface="+mn-lt"/>
              </a:rPr>
              <a:t> her işlem sonucunda yapmış olduğumuz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sorgusundan dönen değere göre güncelleyelim). Bunun için ilk olarak </a:t>
            </a:r>
            <a:r>
              <a:rPr lang="tr-TR" b="1" dirty="0">
                <a:latin typeface="Consolas"/>
                <a:cs typeface="Calibri" panose="020F0502020204030204"/>
              </a:rPr>
              <a:t>_</a:t>
            </a:r>
            <a:r>
              <a:rPr lang="tr-TR" b="1" dirty="0" err="1">
                <a:latin typeface="Consolas"/>
                <a:cs typeface="Calibri" panose="020F0502020204030204"/>
              </a:rPr>
              <a:t>Todo.cshtml</a:t>
            </a:r>
            <a:r>
              <a:rPr lang="tr-TR" dirty="0">
                <a:ea typeface="+mn-lt"/>
                <a:cs typeface="+mn-lt"/>
              </a:rPr>
              <a:t> adında bir dosya oluşturalım. (</a:t>
            </a:r>
            <a:r>
              <a:rPr lang="tr-TR" dirty="0" err="1">
                <a:ea typeface="+mn-lt"/>
                <a:cs typeface="+mn-lt"/>
              </a:rPr>
              <a:t>Pages</a:t>
            </a:r>
            <a:r>
              <a:rPr lang="tr-TR" dirty="0">
                <a:ea typeface="+mn-lt"/>
                <a:cs typeface="+mn-lt"/>
              </a:rPr>
              <a:t> klasörü altında)</a:t>
            </a:r>
            <a:endParaRPr lang="tr-TR" dirty="0"/>
          </a:p>
          <a:p>
            <a:pPr>
              <a:buNone/>
            </a:pPr>
            <a:r>
              <a:rPr lang="tr-TR" dirty="0">
                <a:cs typeface="Calibri" panose="020F0502020204030204"/>
              </a:rPr>
              <a:t> </a:t>
            </a:r>
            <a:r>
              <a:rPr lang="tr-TR" dirty="0">
                <a:ea typeface="+mn-lt"/>
                <a:cs typeface="+mn-lt"/>
              </a:rPr>
              <a:t>İlgili _</a:t>
            </a:r>
            <a:r>
              <a:rPr lang="tr-TR" dirty="0" err="1">
                <a:ea typeface="+mn-lt"/>
                <a:cs typeface="+mn-lt"/>
              </a:rPr>
              <a:t>Todo.cshtml</a:t>
            </a:r>
            <a:r>
              <a:rPr lang="tr-TR" dirty="0">
                <a:ea typeface="+mn-lt"/>
                <a:cs typeface="+mn-lt"/>
              </a:rPr>
              <a:t>  </a:t>
            </a:r>
            <a:r>
              <a:rPr lang="tr-TR" dirty="0" err="1">
                <a:ea typeface="+mn-lt"/>
                <a:cs typeface="+mn-lt"/>
              </a:rPr>
              <a:t>PartialView’u</a:t>
            </a:r>
            <a:r>
              <a:rPr lang="tr-TR" dirty="0">
                <a:ea typeface="+mn-lt"/>
                <a:cs typeface="+mn-lt"/>
              </a:rPr>
              <a:t> incelersek en üst satırlarda model </a:t>
            </a:r>
            <a:r>
              <a:rPr lang="tr-TR" b="1" dirty="0" err="1">
                <a:ea typeface="+mn-lt"/>
                <a:cs typeface="+mn-lt"/>
              </a:rPr>
              <a:t>TodoViewModel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isminde bir sınıfın tanımlanmış olduğunu görüyoruz. Bu ilgili model sınıfı sayesinde </a:t>
            </a:r>
            <a:r>
              <a:rPr lang="tr-TR" dirty="0" err="1">
                <a:ea typeface="+mn-lt"/>
                <a:cs typeface="+mn-lt"/>
              </a:rPr>
              <a:t>use-case’ler</a:t>
            </a:r>
            <a:r>
              <a:rPr lang="tr-TR" dirty="0">
                <a:ea typeface="+mn-lt"/>
                <a:cs typeface="+mn-lt"/>
              </a:rPr>
              <a:t> gerçekleştikten sonra ilgili verileri güncelleyerek </a:t>
            </a:r>
            <a:r>
              <a:rPr lang="tr-TR" dirty="0" err="1">
                <a:ea typeface="+mn-lt"/>
                <a:cs typeface="+mn-lt"/>
              </a:rPr>
              <a:t>PartialView’ı</a:t>
            </a:r>
            <a:r>
              <a:rPr lang="tr-TR" dirty="0">
                <a:ea typeface="+mn-lt"/>
                <a:cs typeface="+mn-lt"/>
              </a:rPr>
              <a:t> yeniden </a:t>
            </a:r>
            <a:r>
              <a:rPr lang="tr-TR" dirty="0" err="1">
                <a:ea typeface="+mn-lt"/>
                <a:cs typeface="+mn-lt"/>
              </a:rPr>
              <a:t>render</a:t>
            </a:r>
            <a:r>
              <a:rPr lang="tr-TR" dirty="0">
                <a:ea typeface="+mn-lt"/>
                <a:cs typeface="+mn-lt"/>
              </a:rPr>
              <a:t> edeceğiz. Öyleyse </a:t>
            </a:r>
            <a:r>
              <a:rPr lang="tr-TR" dirty="0" err="1">
                <a:ea typeface="+mn-lt"/>
                <a:cs typeface="+mn-lt"/>
              </a:rPr>
              <a:t>TodoViewModel</a:t>
            </a:r>
            <a:r>
              <a:rPr lang="tr-TR" dirty="0">
                <a:ea typeface="+mn-lt"/>
                <a:cs typeface="+mn-lt"/>
              </a:rPr>
              <a:t> sınıfını tanımlayalım. (</a:t>
            </a:r>
            <a:r>
              <a:rPr lang="tr-TR" b="1" dirty="0" err="1">
                <a:ea typeface="+mn-lt"/>
                <a:cs typeface="+mn-lt"/>
              </a:rPr>
              <a:t>Models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klasörü oluşturalım ve bu klasör içinde bu sınıfı tanımlayalım)</a:t>
            </a: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425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400" b="1" dirty="0">
                <a:ea typeface="+mn-lt"/>
                <a:cs typeface="+mn-lt"/>
              </a:rPr>
              <a:t>_</a:t>
            </a:r>
            <a:r>
              <a:rPr lang="tr-TR" sz="2400" b="1" dirty="0" err="1">
                <a:ea typeface="+mn-lt"/>
                <a:cs typeface="+mn-lt"/>
              </a:rPr>
              <a:t>Todo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PartialView’una</a:t>
            </a:r>
            <a:r>
              <a:rPr lang="tr-TR" sz="2400" dirty="0">
                <a:ea typeface="+mn-lt"/>
                <a:cs typeface="+mn-lt"/>
              </a:rPr>
              <a:t>  sınıfında tanımlanmış olan </a:t>
            </a:r>
            <a:r>
              <a:rPr lang="tr-TR" sz="2400" dirty="0" err="1">
                <a:ea typeface="+mn-lt"/>
                <a:cs typeface="+mn-lt"/>
              </a:rPr>
              <a:t>TodoItem’ları</a:t>
            </a:r>
            <a:r>
              <a:rPr lang="tr-TR" sz="2400" dirty="0">
                <a:ea typeface="+mn-lt"/>
                <a:cs typeface="+mn-lt"/>
              </a:rPr>
              <a:t> listelediğimizi daha net bir şekilde </a:t>
            </a:r>
            <a:r>
              <a:rPr lang="tr-TR" sz="2400" dirty="0" err="1">
                <a:ea typeface="+mn-lt"/>
                <a:cs typeface="+mn-lt"/>
              </a:rPr>
              <a:t>görebiliriz.İlgili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partial-view’u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çağırken</a:t>
            </a:r>
            <a:r>
              <a:rPr lang="tr-TR" sz="2400" dirty="0">
                <a:ea typeface="+mn-lt"/>
                <a:cs typeface="+mn-lt"/>
              </a:rPr>
              <a:t> bu sınıfı ve ilgili </a:t>
            </a:r>
            <a:r>
              <a:rPr lang="tr-TR" sz="2400" dirty="0" err="1">
                <a:ea typeface="+mn-lt"/>
                <a:cs typeface="+mn-lt"/>
              </a:rPr>
              <a:t>property’sini</a:t>
            </a:r>
            <a:r>
              <a:rPr lang="tr-TR" sz="2400" dirty="0">
                <a:ea typeface="+mn-lt"/>
                <a:cs typeface="+mn-lt"/>
              </a:rPr>
              <a:t> de tanımlayarak çağırmamız gerekir.)</a:t>
            </a:r>
            <a:endParaRPr lang="tr-TR" sz="240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İlgili </a:t>
            </a:r>
            <a:r>
              <a:rPr lang="tr-TR" sz="2400" b="1" dirty="0" err="1">
                <a:ea typeface="+mn-lt"/>
                <a:cs typeface="+mn-lt"/>
              </a:rPr>
              <a:t>PartialView’u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ve modelini tanımladıktan sonra bu </a:t>
            </a:r>
            <a:r>
              <a:rPr lang="tr-TR" sz="2400" dirty="0" err="1">
                <a:ea typeface="+mn-lt"/>
                <a:cs typeface="+mn-lt"/>
              </a:rPr>
              <a:t>PartialView’da</a:t>
            </a:r>
            <a:r>
              <a:rPr lang="tr-TR" sz="2400" dirty="0">
                <a:ea typeface="+mn-lt"/>
                <a:cs typeface="+mn-lt"/>
              </a:rPr>
              <a:t> gerçekleşen kullanıcı işlemleri sonucunda tetiklenecek olan </a:t>
            </a:r>
            <a:r>
              <a:rPr lang="tr-TR" sz="2400" dirty="0" err="1">
                <a:ea typeface="+mn-lt"/>
                <a:cs typeface="+mn-lt"/>
              </a:rPr>
              <a:t>event’leri</a:t>
            </a:r>
            <a:r>
              <a:rPr lang="tr-TR" sz="2400" dirty="0">
                <a:ea typeface="+mn-lt"/>
                <a:cs typeface="+mn-lt"/>
              </a:rPr>
              <a:t> tanımlamak için Todo.js isminde bir dosya oluşturalım. Bu dosyayı </a:t>
            </a:r>
            <a:r>
              <a:rPr lang="tr-TR" sz="2400" b="1" dirty="0">
                <a:ea typeface="+mn-lt"/>
                <a:cs typeface="+mn-lt"/>
              </a:rPr>
              <a:t>/</a:t>
            </a:r>
            <a:r>
              <a:rPr lang="tr-TR" sz="2400" b="1" dirty="0" err="1">
                <a:ea typeface="+mn-lt"/>
                <a:cs typeface="+mn-lt"/>
              </a:rPr>
              <a:t>wwwroot</a:t>
            </a:r>
            <a:r>
              <a:rPr lang="tr-TR" sz="2400" b="1" dirty="0">
                <a:ea typeface="+mn-lt"/>
                <a:cs typeface="+mn-lt"/>
              </a:rPr>
              <a:t>/</a:t>
            </a:r>
            <a:r>
              <a:rPr lang="tr-TR" sz="2400" b="1" dirty="0" err="1">
                <a:ea typeface="+mn-lt"/>
                <a:cs typeface="+mn-lt"/>
              </a:rPr>
              <a:t>js</a:t>
            </a:r>
            <a:r>
              <a:rPr lang="tr-TR" sz="2400" dirty="0">
                <a:ea typeface="+mn-lt"/>
                <a:cs typeface="+mn-lt"/>
              </a:rPr>
              <a:t> altında oluşturalım.</a:t>
            </a:r>
            <a:endParaRPr lang="tr-TR" sz="2400" dirty="0">
              <a:cs typeface="Calibri"/>
            </a:endParaRPr>
          </a:p>
          <a:p>
            <a:pPr>
              <a:buNone/>
            </a:pPr>
            <a:r>
              <a:rPr lang="tr-TR" sz="2400" dirty="0">
                <a:ea typeface="+mn-lt"/>
                <a:cs typeface="+mn-lt"/>
              </a:rPr>
              <a:t>Todo.js dosyasındaki kodları incelersek kullanıcın uygulamadaki formları (ekleme ve güncelleme işlemleri için) doldurup </a:t>
            </a:r>
            <a:r>
              <a:rPr lang="tr-TR" sz="2400" err="1">
                <a:ea typeface="+mn-lt"/>
                <a:cs typeface="+mn-lt"/>
              </a:rPr>
              <a:t>submit</a:t>
            </a:r>
            <a:r>
              <a:rPr lang="tr-TR" sz="2400" dirty="0">
                <a:ea typeface="+mn-lt"/>
                <a:cs typeface="+mn-lt"/>
              </a:rPr>
              <a:t> etmesi durumunda bir </a:t>
            </a:r>
            <a:r>
              <a:rPr lang="tr-TR" sz="2400" err="1">
                <a:ea typeface="+mn-lt"/>
                <a:cs typeface="+mn-lt"/>
              </a:rPr>
              <a:t>ajax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isteyi</a:t>
            </a:r>
            <a:r>
              <a:rPr lang="tr-TR" sz="2400" dirty="0">
                <a:ea typeface="+mn-lt"/>
                <a:cs typeface="+mn-lt"/>
              </a:rPr>
              <a:t> yapılmakta ve dönen sonuç</a:t>
            </a:r>
            <a:r>
              <a:rPr lang="tr-TR" sz="2400" b="1" dirty="0">
                <a:ea typeface="+mn-lt"/>
                <a:cs typeface="+mn-lt"/>
              </a:rPr>
              <a:t> _</a:t>
            </a:r>
            <a:r>
              <a:rPr lang="tr-TR" sz="2400" b="1" dirty="0" err="1">
                <a:ea typeface="+mn-lt"/>
                <a:cs typeface="+mn-lt"/>
              </a:rPr>
              <a:t>Todo</a:t>
            </a:r>
            <a:r>
              <a:rPr lang="tr-TR" sz="2400" b="1" dirty="0">
                <a:ea typeface="+mn-lt"/>
                <a:cs typeface="+mn-lt"/>
              </a:rPr>
              <a:t> </a:t>
            </a:r>
            <a:r>
              <a:rPr lang="tr-TR" sz="2400" b="1" dirty="0" err="1">
                <a:ea typeface="+mn-lt"/>
                <a:cs typeface="+mn-lt"/>
              </a:rPr>
              <a:t>PartialView’umuzdaki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dirty="0">
                <a:ea typeface="+mn-lt"/>
                <a:cs typeface="+mn-lt"/>
              </a:rPr>
              <a:t>ilgili </a:t>
            </a:r>
            <a:r>
              <a:rPr lang="tr-TR" sz="2400" dirty="0" err="1">
                <a:ea typeface="+mn-lt"/>
                <a:cs typeface="+mn-lt"/>
              </a:rPr>
              <a:t>container’ı</a:t>
            </a:r>
            <a:r>
              <a:rPr lang="tr-TR" sz="2400" dirty="0">
                <a:ea typeface="+mn-lt"/>
                <a:cs typeface="+mn-lt"/>
              </a:rPr>
              <a:t> güncelleyerek </a:t>
            </a:r>
            <a:r>
              <a:rPr lang="tr-TR" sz="2400" dirty="0" err="1">
                <a:ea typeface="+mn-lt"/>
                <a:cs typeface="+mn-lt"/>
              </a:rPr>
              <a:t>render</a:t>
            </a:r>
            <a:r>
              <a:rPr lang="tr-TR" sz="2400" dirty="0">
                <a:ea typeface="+mn-lt"/>
                <a:cs typeface="+mn-lt"/>
              </a:rPr>
              <a:t> etmekte. Son olarak burada yapılan </a:t>
            </a:r>
            <a:r>
              <a:rPr lang="tr-TR" sz="2400" dirty="0" err="1">
                <a:ea typeface="+mn-lt"/>
                <a:cs typeface="+mn-lt"/>
              </a:rPr>
              <a:t>ajax</a:t>
            </a:r>
            <a:r>
              <a:rPr lang="tr-TR" sz="2400" dirty="0">
                <a:ea typeface="+mn-lt"/>
                <a:cs typeface="+mn-lt"/>
              </a:rPr>
              <a:t> isteklerinin </a:t>
            </a:r>
            <a:r>
              <a:rPr lang="tr-TR" sz="2400" dirty="0" err="1">
                <a:ea typeface="+mn-lt"/>
                <a:cs typeface="+mn-lt"/>
              </a:rPr>
              <a:t>endpointlerini</a:t>
            </a:r>
            <a:r>
              <a:rPr lang="tr-TR" sz="2400" dirty="0">
                <a:ea typeface="+mn-lt"/>
                <a:cs typeface="+mn-lt"/>
              </a:rPr>
              <a:t> tanımlayalım. Bunun için </a:t>
            </a:r>
            <a:r>
              <a:rPr lang="tr-TR" sz="2400" dirty="0" err="1">
                <a:ea typeface="+mn-lt"/>
                <a:cs typeface="+mn-lt"/>
              </a:rPr>
              <a:t>controller</a:t>
            </a:r>
            <a:r>
              <a:rPr lang="tr-TR" sz="2400" dirty="0">
                <a:ea typeface="+mn-lt"/>
                <a:cs typeface="+mn-lt"/>
              </a:rPr>
              <a:t> tanımlamamız gerekiyor. (</a:t>
            </a:r>
            <a:r>
              <a:rPr lang="tr-TR" sz="2400" dirty="0" err="1">
                <a:ea typeface="+mn-lt"/>
                <a:cs typeface="+mn-lt"/>
              </a:rPr>
              <a:t>TodoItemController.cs</a:t>
            </a:r>
            <a:r>
              <a:rPr lang="tr-TR" sz="2400" dirty="0">
                <a:ea typeface="+mn-lt"/>
                <a:cs typeface="+mn-lt"/>
              </a:rPr>
              <a:t>)</a:t>
            </a:r>
            <a:endParaRPr lang="tr-TR" sz="2400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2B964841-9A4B-D3D4-B7CC-DC35F721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4281245"/>
            <a:ext cx="8062822" cy="23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2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cs typeface="Calibri" panose="020F0502020204030204"/>
              </a:rPr>
              <a:t>TodoItemController</a:t>
            </a:r>
            <a:r>
              <a:rPr lang="tr-TR" dirty="0">
                <a:cs typeface="Calibri" panose="020F0502020204030204"/>
              </a:rPr>
              <a:t> </a:t>
            </a:r>
            <a:r>
              <a:rPr lang="tr-TR" dirty="0" err="1">
                <a:cs typeface="Calibri" panose="020F0502020204030204"/>
              </a:rPr>
              <a:t>classında</a:t>
            </a:r>
            <a:r>
              <a:rPr lang="tr-TR" dirty="0">
                <a:cs typeface="Calibri" panose="020F0502020204030204"/>
              </a:rPr>
              <a:t> </a:t>
            </a:r>
            <a:r>
              <a:rPr lang="tr-TR" dirty="0">
                <a:ea typeface="+mn-lt"/>
                <a:cs typeface="+mn-lt"/>
              </a:rPr>
              <a:t>dikkat edecek olursak, bütün </a:t>
            </a:r>
            <a:r>
              <a:rPr lang="tr-TR" dirty="0" err="1">
                <a:ea typeface="+mn-lt"/>
                <a:cs typeface="+mn-lt"/>
              </a:rPr>
              <a:t>methodlarda</a:t>
            </a:r>
            <a:r>
              <a:rPr lang="tr-TR" dirty="0">
                <a:ea typeface="+mn-lt"/>
                <a:cs typeface="+mn-lt"/>
              </a:rPr>
              <a:t> geri dönüş değeri olarak </a:t>
            </a:r>
            <a:r>
              <a:rPr lang="tr-TR" b="1" dirty="0" err="1">
                <a:ea typeface="+mn-lt"/>
                <a:cs typeface="+mn-lt"/>
              </a:rPr>
              <a:t>PartialViewResult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dönmekteyiz. Bu sayede bu </a:t>
            </a:r>
            <a:r>
              <a:rPr lang="tr-TR" dirty="0" err="1">
                <a:ea typeface="+mn-lt"/>
                <a:cs typeface="+mn-lt"/>
              </a:rPr>
              <a:t>methodlara</a:t>
            </a:r>
            <a:r>
              <a:rPr lang="tr-TR" dirty="0">
                <a:ea typeface="+mn-lt"/>
                <a:cs typeface="+mn-lt"/>
              </a:rPr>
              <a:t> gelen her istek sonucunda bize bir HTML çıktısı üretilecek (yeni veriler ile (</a:t>
            </a:r>
            <a:r>
              <a:rPr lang="tr-TR" dirty="0" err="1">
                <a:latin typeface="Consolas"/>
                <a:cs typeface="Calibri" panose="020F0502020204030204"/>
              </a:rPr>
              <a:t>todoItems</a:t>
            </a:r>
            <a:r>
              <a:rPr lang="tr-TR" dirty="0">
                <a:ea typeface="+mn-lt"/>
                <a:cs typeface="+mn-lt"/>
              </a:rPr>
              <a:t>)) ve ilgili </a:t>
            </a:r>
            <a:r>
              <a:rPr lang="tr-TR" dirty="0" err="1">
                <a:ea typeface="+mn-lt"/>
                <a:cs typeface="+mn-lt"/>
              </a:rPr>
              <a:t>container</a:t>
            </a:r>
            <a:r>
              <a:rPr lang="tr-TR" dirty="0">
                <a:ea typeface="+mn-lt"/>
                <a:cs typeface="+mn-lt"/>
              </a:rPr>
              <a:t> ile birlikte bu çıktıyı değiştirerek verileri güncel bir şekilde ekranda görüntüleyebileceğiz. </a:t>
            </a:r>
            <a:endParaRPr lang="tr-TR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İlgili </a:t>
            </a:r>
            <a:r>
              <a:rPr lang="tr-TR" dirty="0" err="1">
                <a:ea typeface="+mn-lt"/>
                <a:cs typeface="+mn-lt"/>
              </a:rPr>
              <a:t>controller’ı</a:t>
            </a:r>
            <a:r>
              <a:rPr lang="tr-TR" dirty="0">
                <a:ea typeface="+mn-lt"/>
                <a:cs typeface="+mn-lt"/>
              </a:rPr>
              <a:t> da tanımladıktan sonra artık tek yapmamız gereken şey ilgili </a:t>
            </a:r>
            <a:r>
              <a:rPr lang="tr-TR" dirty="0" err="1">
                <a:ea typeface="+mn-lt"/>
                <a:cs typeface="+mn-lt"/>
              </a:rPr>
              <a:t>PartialView’u</a:t>
            </a:r>
            <a:r>
              <a:rPr lang="tr-TR" dirty="0">
                <a:ea typeface="+mn-lt"/>
                <a:cs typeface="+mn-lt"/>
              </a:rPr>
              <a:t> ana-sayfamızda göstermek. Bunun için </a:t>
            </a:r>
            <a:r>
              <a:rPr lang="tr-TR" b="1" dirty="0">
                <a:ea typeface="+mn-lt"/>
                <a:cs typeface="+mn-lt"/>
              </a:rPr>
              <a:t>/</a:t>
            </a:r>
            <a:r>
              <a:rPr lang="tr-TR" b="1" dirty="0" err="1">
                <a:ea typeface="+mn-lt"/>
                <a:cs typeface="+mn-lt"/>
              </a:rPr>
              <a:t>Pages</a:t>
            </a:r>
            <a:r>
              <a:rPr lang="tr-TR" b="1" dirty="0">
                <a:ea typeface="+mn-lt"/>
                <a:cs typeface="+mn-lt"/>
              </a:rPr>
              <a:t>/</a:t>
            </a:r>
            <a:r>
              <a:rPr lang="tr-TR" b="1" dirty="0" err="1">
                <a:ea typeface="+mn-lt"/>
                <a:cs typeface="+mn-lt"/>
              </a:rPr>
              <a:t>Todos.cshtml.cs</a:t>
            </a:r>
            <a:r>
              <a:rPr lang="tr-TR" dirty="0">
                <a:ea typeface="+mn-lt"/>
                <a:cs typeface="+mn-lt"/>
              </a:rPr>
              <a:t> dosyasını oluşturalım</a:t>
            </a:r>
            <a:endParaRPr lang="tr-TR"/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Burada basit bir şekilde </a:t>
            </a:r>
            <a:r>
              <a:rPr lang="tr-TR" b="1" dirty="0" err="1">
                <a:latin typeface="Consolas"/>
                <a:cs typeface="Calibri" panose="020F0502020204030204"/>
              </a:rPr>
              <a:t>ITodoAppService</a:t>
            </a:r>
            <a:r>
              <a:rPr lang="tr-TR" dirty="0" err="1">
                <a:latin typeface="Consolas"/>
                <a:cs typeface="Calibri" panose="020F0502020204030204"/>
              </a:rPr>
              <a:t>’i</a:t>
            </a:r>
            <a:r>
              <a:rPr lang="tr-TR" dirty="0">
                <a:latin typeface="Consolas"/>
                <a:cs typeface="Calibri" panose="020F0502020204030204"/>
              </a:rPr>
              <a:t> </a:t>
            </a:r>
            <a:r>
              <a:rPr lang="tr-TR" b="1" dirty="0" err="1">
                <a:ea typeface="+mn-lt"/>
                <a:cs typeface="+mn-lt"/>
              </a:rPr>
              <a:t>injecte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ederek bütün </a:t>
            </a:r>
            <a:r>
              <a:rPr lang="tr-TR" dirty="0" err="1">
                <a:ea typeface="+mn-lt"/>
                <a:cs typeface="+mn-lt"/>
              </a:rPr>
              <a:t>Todo’ları</a:t>
            </a:r>
            <a:r>
              <a:rPr lang="tr-TR" dirty="0">
                <a:ea typeface="+mn-lt"/>
                <a:cs typeface="+mn-lt"/>
              </a:rPr>
              <a:t> listelemekteyiz. Daha sonra ise bu </a:t>
            </a:r>
            <a:r>
              <a:rPr lang="tr-TR" dirty="0" err="1">
                <a:ea typeface="+mn-lt"/>
                <a:cs typeface="+mn-lt"/>
              </a:rPr>
              <a:t>Todo’ları</a:t>
            </a:r>
            <a:r>
              <a:rPr lang="tr-TR" dirty="0">
                <a:ea typeface="+mn-lt"/>
                <a:cs typeface="+mn-lt"/>
              </a:rPr>
              <a:t> oluşturmuş olduğumuz </a:t>
            </a:r>
            <a:r>
              <a:rPr lang="tr-TR" dirty="0" err="1">
                <a:ea typeface="+mn-lt"/>
                <a:cs typeface="+mn-lt"/>
              </a:rPr>
              <a:t>TodoItems</a:t>
            </a:r>
            <a:r>
              <a:rPr lang="tr-TR" dirty="0">
                <a:ea typeface="+mn-lt"/>
                <a:cs typeface="+mn-lt"/>
              </a:rPr>
              <a:t> değişkene atayarak </a:t>
            </a:r>
            <a:r>
              <a:rPr lang="tr-TR" dirty="0" err="1">
                <a:ea typeface="+mn-lt"/>
                <a:cs typeface="+mn-lt"/>
              </a:rPr>
              <a:t>PartialView’umuza</a:t>
            </a:r>
            <a:r>
              <a:rPr lang="tr-TR" dirty="0">
                <a:ea typeface="+mn-lt"/>
                <a:cs typeface="+mn-lt"/>
              </a:rPr>
              <a:t> geçeceğiz. Bu sayede ilgili </a:t>
            </a:r>
            <a:r>
              <a:rPr lang="tr-TR" dirty="0" err="1">
                <a:ea typeface="+mn-lt"/>
                <a:cs typeface="+mn-lt"/>
              </a:rPr>
              <a:t>PartialView</a:t>
            </a:r>
            <a:r>
              <a:rPr lang="tr-TR" dirty="0">
                <a:ea typeface="+mn-lt"/>
                <a:cs typeface="+mn-lt"/>
              </a:rPr>
              <a:t> bu verileri kullanarak ekranda gösterme işlemini gerçekleştirecek. Son olarak ilgili </a:t>
            </a:r>
            <a:r>
              <a:rPr lang="tr-TR" dirty="0" err="1">
                <a:ea typeface="+mn-lt"/>
                <a:cs typeface="+mn-lt"/>
              </a:rPr>
              <a:t>component’i</a:t>
            </a:r>
            <a:r>
              <a:rPr lang="tr-TR" dirty="0">
                <a:ea typeface="+mn-lt"/>
                <a:cs typeface="+mn-lt"/>
              </a:rPr>
              <a:t> ana-sayfamızda göstermek için </a:t>
            </a:r>
            <a:r>
              <a:rPr lang="tr-TR" dirty="0" err="1">
                <a:ea typeface="+mn-lt"/>
                <a:cs typeface="+mn-lt"/>
              </a:rPr>
              <a:t>cshtml</a:t>
            </a:r>
            <a:r>
              <a:rPr lang="tr-TR" dirty="0">
                <a:ea typeface="+mn-lt"/>
                <a:cs typeface="+mn-lt"/>
              </a:rPr>
              <a:t> dosyasını düzenleyelim.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16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>
                <a:cs typeface="Calibri" panose="020F0502020204030204"/>
              </a:rPr>
              <a:t>Todos.cshtml</a:t>
            </a:r>
            <a:r>
              <a:rPr lang="tr-TR" b="1" dirty="0">
                <a:cs typeface="Calibri" panose="020F0502020204030204"/>
              </a:rPr>
              <a:t> sayfasının son hali.</a:t>
            </a: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@page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@using </a:t>
            </a:r>
            <a:r>
              <a:rPr lang="tr-TR" dirty="0" err="1">
                <a:ea typeface="+mn-lt"/>
                <a:cs typeface="+mn-lt"/>
              </a:rPr>
              <a:t>DapperTodoDemo.Web.Models</a:t>
            </a:r>
            <a:endParaRPr lang="tr-TR" dirty="0" err="1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@model </a:t>
            </a:r>
            <a:r>
              <a:rPr lang="tr-TR" dirty="0" err="1">
                <a:ea typeface="+mn-lt"/>
                <a:cs typeface="+mn-lt"/>
              </a:rPr>
              <a:t>DapperTodoDemo.Web.Pages.IndexModel</a:t>
            </a:r>
            <a:endParaRPr lang="tr-TR" dirty="0" err="1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@section </a:t>
            </a:r>
            <a:r>
              <a:rPr lang="tr-TR" dirty="0" err="1">
                <a:ea typeface="+mn-lt"/>
                <a:cs typeface="+mn-lt"/>
              </a:rPr>
              <a:t>Scripts</a:t>
            </a:r>
            <a:endParaRPr lang="tr-TR" dirty="0" err="1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 &lt;</a:t>
            </a:r>
            <a:r>
              <a:rPr lang="tr-TR" dirty="0" err="1">
                <a:ea typeface="+mn-lt"/>
                <a:cs typeface="+mn-lt"/>
              </a:rPr>
              <a:t>script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src</a:t>
            </a:r>
            <a:r>
              <a:rPr lang="tr-TR" dirty="0">
                <a:ea typeface="+mn-lt"/>
                <a:cs typeface="+mn-lt"/>
              </a:rPr>
              <a:t>="~/</a:t>
            </a:r>
            <a:r>
              <a:rPr lang="tr-TR" dirty="0" err="1">
                <a:ea typeface="+mn-lt"/>
                <a:cs typeface="+mn-lt"/>
              </a:rPr>
              <a:t>js</a:t>
            </a:r>
            <a:r>
              <a:rPr lang="tr-TR" dirty="0">
                <a:ea typeface="+mn-lt"/>
                <a:cs typeface="+mn-lt"/>
              </a:rPr>
              <a:t>/Todo.js"&gt;&lt;/</a:t>
            </a:r>
            <a:r>
              <a:rPr lang="tr-TR" dirty="0" err="1">
                <a:ea typeface="+mn-lt"/>
                <a:cs typeface="+mn-lt"/>
              </a:rPr>
              <a:t>script</a:t>
            </a:r>
            <a:r>
              <a:rPr lang="tr-TR" dirty="0">
                <a:ea typeface="+mn-lt"/>
                <a:cs typeface="+mn-lt"/>
              </a:rPr>
              <a:t>&gt;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}</a:t>
            </a:r>
            <a:endParaRPr lang="tr-TR" dirty="0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&lt;div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="</a:t>
            </a:r>
            <a:r>
              <a:rPr lang="tr-TR" dirty="0" err="1">
                <a:ea typeface="+mn-lt"/>
                <a:cs typeface="+mn-lt"/>
              </a:rPr>
              <a:t>container</a:t>
            </a:r>
            <a:r>
              <a:rPr lang="tr-TR" dirty="0">
                <a:ea typeface="+mn-lt"/>
                <a:cs typeface="+mn-lt"/>
              </a:rPr>
              <a:t>"&gt;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 &lt;h1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="display-1 </a:t>
            </a:r>
            <a:r>
              <a:rPr lang="tr-TR" dirty="0" err="1">
                <a:ea typeface="+mn-lt"/>
                <a:cs typeface="+mn-lt"/>
              </a:rPr>
              <a:t>text-center</a:t>
            </a:r>
            <a:r>
              <a:rPr lang="tr-TR" dirty="0">
                <a:ea typeface="+mn-lt"/>
                <a:cs typeface="+mn-lt"/>
              </a:rPr>
              <a:t>"&gt;</a:t>
            </a:r>
            <a:r>
              <a:rPr lang="tr-TR" dirty="0" err="1">
                <a:ea typeface="+mn-lt"/>
                <a:cs typeface="+mn-lt"/>
              </a:rPr>
              <a:t>Todos</a:t>
            </a:r>
            <a:r>
              <a:rPr lang="tr-TR" dirty="0">
                <a:ea typeface="+mn-lt"/>
                <a:cs typeface="+mn-lt"/>
              </a:rPr>
              <a:t>&lt;/h1&gt;</a:t>
            </a:r>
            <a:endParaRPr lang="tr-TR" dirty="0"/>
          </a:p>
          <a:p>
            <a:pPr>
              <a:buNone/>
            </a:pP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 @await </a:t>
            </a:r>
            <a:r>
              <a:rPr lang="tr-TR" dirty="0" err="1">
                <a:ea typeface="+mn-lt"/>
                <a:cs typeface="+mn-lt"/>
              </a:rPr>
              <a:t>Html.PartialAsync</a:t>
            </a:r>
            <a:r>
              <a:rPr lang="tr-TR" dirty="0">
                <a:ea typeface="+mn-lt"/>
                <a:cs typeface="+mn-lt"/>
              </a:rPr>
              <a:t>("_</a:t>
            </a:r>
            <a:r>
              <a:rPr lang="tr-TR" dirty="0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", </a:t>
            </a:r>
            <a:r>
              <a:rPr lang="tr-TR" dirty="0" err="1">
                <a:ea typeface="+mn-lt"/>
                <a:cs typeface="+mn-lt"/>
              </a:rPr>
              <a:t>new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TodoViewModel</a:t>
            </a:r>
            <a:r>
              <a:rPr lang="tr-TR" dirty="0">
                <a:ea typeface="+mn-lt"/>
                <a:cs typeface="+mn-lt"/>
              </a:rPr>
              <a:t> { </a:t>
            </a:r>
            <a:r>
              <a:rPr lang="tr-TR" dirty="0" err="1">
                <a:ea typeface="+mn-lt"/>
                <a:cs typeface="+mn-lt"/>
              </a:rPr>
              <a:t>TodoItems</a:t>
            </a:r>
            <a:r>
              <a:rPr lang="tr-TR" dirty="0">
                <a:ea typeface="+mn-lt"/>
                <a:cs typeface="+mn-lt"/>
              </a:rPr>
              <a:t> = </a:t>
            </a:r>
            <a:r>
              <a:rPr lang="tr-TR" dirty="0" err="1">
                <a:ea typeface="+mn-lt"/>
                <a:cs typeface="+mn-lt"/>
              </a:rPr>
              <a:t>Model.TodoItems</a:t>
            </a:r>
            <a:r>
              <a:rPr lang="tr-TR" dirty="0">
                <a:ea typeface="+mn-lt"/>
                <a:cs typeface="+mn-lt"/>
              </a:rPr>
              <a:t> })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&lt;/div&gt;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48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Bir Micro ORM Olan </a:t>
            </a:r>
            <a:r>
              <a:rPr lang="tr-TR" b="1" dirty="0" err="1">
                <a:ea typeface="+mn-lt"/>
                <a:cs typeface="+mn-lt"/>
              </a:rPr>
              <a:t>Dapper’ı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diğer </a:t>
            </a:r>
            <a:r>
              <a:rPr lang="tr-TR" dirty="0" err="1">
                <a:ea typeface="+mn-lt"/>
                <a:cs typeface="+mn-lt"/>
              </a:rPr>
              <a:t>ORM’lerden</a:t>
            </a:r>
            <a:r>
              <a:rPr lang="tr-TR" dirty="0">
                <a:ea typeface="+mn-lt"/>
                <a:cs typeface="+mn-lt"/>
              </a:rPr>
              <a:t> ayıran en büyük özelliği </a:t>
            </a:r>
            <a:r>
              <a:rPr lang="tr-TR" b="1" dirty="0" err="1">
                <a:ea typeface="+mn-lt"/>
                <a:cs typeface="+mn-lt"/>
              </a:rPr>
              <a:t>Ado.Net</a:t>
            </a:r>
            <a:r>
              <a:rPr lang="tr-TR" dirty="0">
                <a:ea typeface="+mn-lt"/>
                <a:cs typeface="+mn-lt"/>
              </a:rPr>
              <a:t> hızına yakın bir hızda çalışmasıdır.</a:t>
            </a:r>
            <a:endParaRPr lang="tr-TR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xmlns="" id="{4B66A0B2-38C2-76A5-76E5-61A11F70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67573"/>
            <a:ext cx="8422255" cy="1992702"/>
          </a:xfrm>
          <a:prstGeom prst="rect">
            <a:avLst/>
          </a:prstGeom>
        </p:spPr>
      </p:pic>
      <p:pic>
        <p:nvPicPr>
          <p:cNvPr id="6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xmlns="" id="{6B20CC0B-DEE4-C4B4-3DA9-17F19DC1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3329588"/>
            <a:ext cx="4971690" cy="33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tr-TR" b="1" i="1" dirty="0" err="1">
                <a:ea typeface="+mn-lt"/>
                <a:cs typeface="+mn-lt"/>
              </a:rPr>
              <a:t>Dapper</a:t>
            </a:r>
            <a:r>
              <a:rPr lang="tr-TR" b="1" dirty="0">
                <a:ea typeface="+mn-lt"/>
                <a:cs typeface="+mn-lt"/>
              </a:rPr>
              <a:t>, </a:t>
            </a:r>
            <a:r>
              <a:rPr lang="tr-TR" b="1" u="sng" dirty="0">
                <a:ea typeface="+mn-lt"/>
                <a:cs typeface="+mn-lt"/>
                <a:hlinkClick r:id="rId2"/>
              </a:rPr>
              <a:t>Stack overflow </a:t>
            </a:r>
            <a:r>
              <a:rPr lang="tr-TR" dirty="0">
                <a:ea typeface="+mn-lt"/>
                <a:cs typeface="+mn-lt"/>
              </a:rPr>
              <a:t>ekibi tarafından </a:t>
            </a:r>
            <a:r>
              <a:rPr lang="tr-TR" b="1" dirty="0" err="1">
                <a:ea typeface="+mn-lt"/>
                <a:cs typeface="+mn-lt"/>
              </a:rPr>
              <a:t>LightWeight</a:t>
            </a:r>
            <a:r>
              <a:rPr lang="tr-TR" b="1" dirty="0">
                <a:ea typeface="+mn-lt"/>
                <a:cs typeface="+mn-lt"/>
              </a:rPr>
              <a:t>(Arka tarafta herhangi bir </a:t>
            </a:r>
            <a:r>
              <a:rPr lang="tr-TR" b="1" dirty="0" err="1">
                <a:ea typeface="+mn-lt"/>
                <a:cs typeface="+mn-lt"/>
              </a:rPr>
              <a:t>mapping</a:t>
            </a:r>
            <a:r>
              <a:rPr lang="tr-TR" b="1" dirty="0">
                <a:ea typeface="+mn-lt"/>
                <a:cs typeface="+mn-lt"/>
              </a:rPr>
              <a:t> işlemi veya konfigürasyonu yapmaz) </a:t>
            </a:r>
            <a:r>
              <a:rPr lang="tr-TR" dirty="0">
                <a:ea typeface="+mn-lt"/>
                <a:cs typeface="+mn-lt"/>
              </a:rPr>
              <a:t>olarak geliştirilmiş </a:t>
            </a:r>
            <a:r>
              <a:rPr lang="tr-TR" u="sng" dirty="0">
                <a:ea typeface="+mn-lt"/>
                <a:cs typeface="+mn-lt"/>
                <a:hlinkClick r:id="rId3"/>
              </a:rPr>
              <a:t>Github ta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open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source</a:t>
            </a:r>
            <a:r>
              <a:rPr lang="tr-TR" dirty="0">
                <a:ea typeface="+mn-lt"/>
                <a:cs typeface="+mn-lt"/>
              </a:rPr>
              <a:t> yayınlanan bir </a:t>
            </a:r>
            <a:r>
              <a:rPr lang="tr-TR" b="1" dirty="0">
                <a:ea typeface="+mn-lt"/>
                <a:cs typeface="+mn-lt"/>
              </a:rPr>
              <a:t>ORM( Object </a:t>
            </a:r>
            <a:r>
              <a:rPr lang="tr-TR" b="1" dirty="0" err="1">
                <a:ea typeface="+mn-lt"/>
                <a:cs typeface="+mn-lt"/>
              </a:rPr>
              <a:t>Relationship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Mapper</a:t>
            </a:r>
            <a:r>
              <a:rPr lang="tr-TR" b="1" dirty="0">
                <a:ea typeface="+mn-lt"/>
                <a:cs typeface="+mn-lt"/>
              </a:rPr>
              <a:t>)</a:t>
            </a:r>
            <a:r>
              <a:rPr lang="tr-TR" dirty="0">
                <a:ea typeface="+mn-lt"/>
                <a:cs typeface="+mn-lt"/>
              </a:rPr>
              <a:t> aracıdır. Çoğu </a:t>
            </a:r>
            <a:r>
              <a:rPr lang="tr-TR" dirty="0" err="1">
                <a:ea typeface="+mn-lt"/>
                <a:cs typeface="+mn-lt"/>
              </a:rPr>
              <a:t>veritabanına</a:t>
            </a:r>
            <a:r>
              <a:rPr lang="tr-TR" dirty="0">
                <a:ea typeface="+mn-lt"/>
                <a:cs typeface="+mn-lt"/>
              </a:rPr>
              <a:t> desteği vardır(SQL Server,MySQL..</a:t>
            </a:r>
            <a:r>
              <a:rPr lang="tr-TR" dirty="0" err="1">
                <a:ea typeface="+mn-lt"/>
                <a:cs typeface="+mn-lt"/>
              </a:rPr>
              <a:t>v.b</a:t>
            </a:r>
            <a:r>
              <a:rPr lang="tr-TR" dirty="0">
                <a:ea typeface="+mn-lt"/>
                <a:cs typeface="+mn-lt"/>
              </a:rPr>
              <a:t>).</a:t>
            </a:r>
            <a:endParaRPr lang="tr-TR" dirty="0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Ado.Net</a:t>
            </a:r>
            <a:r>
              <a:rPr lang="tr-TR" dirty="0">
                <a:ea typeface="+mn-lt"/>
                <a:cs typeface="+mn-lt"/>
              </a:rPr>
              <a:t>’te sorgularımızı </a:t>
            </a:r>
            <a:r>
              <a:rPr lang="tr-TR" dirty="0" smtClean="0">
                <a:ea typeface="+mn-lt"/>
                <a:cs typeface="+mn-lt"/>
              </a:rPr>
              <a:t>SqlDataReader</a:t>
            </a:r>
            <a:r>
              <a:rPr lang="tr-TR" dirty="0">
                <a:ea typeface="+mn-lt"/>
                <a:cs typeface="+mn-lt"/>
              </a:rPr>
              <a:t>, SqlCommand v.b nesneleri kullanarak gerçekleştiririz. </a:t>
            </a:r>
            <a:r>
              <a:rPr lang="tr-TR" b="1" dirty="0" err="1">
                <a:ea typeface="+mn-lt"/>
                <a:cs typeface="+mn-lt"/>
              </a:rPr>
              <a:t>Dapper</a:t>
            </a:r>
            <a:r>
              <a:rPr lang="tr-TR" dirty="0" err="1">
                <a:ea typeface="+mn-lt"/>
                <a:cs typeface="+mn-lt"/>
              </a:rPr>
              <a:t>,bu</a:t>
            </a:r>
            <a:r>
              <a:rPr lang="tr-TR" dirty="0">
                <a:ea typeface="+mn-lt"/>
                <a:cs typeface="+mn-lt"/>
              </a:rPr>
              <a:t> nesneleri yazma yükünü bizden alıyor. </a:t>
            </a:r>
            <a:r>
              <a:rPr lang="tr-TR" b="1" dirty="0" err="1">
                <a:ea typeface="+mn-lt"/>
                <a:cs typeface="+mn-lt"/>
              </a:rPr>
              <a:t>Generic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ve </a:t>
            </a:r>
            <a:r>
              <a:rPr lang="tr-TR" b="1" dirty="0" err="1">
                <a:ea typeface="+mn-lt"/>
                <a:cs typeface="+mn-lt"/>
              </a:rPr>
              <a:t>extension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olan metotlarını kullanarak filtreleme işlemlerimizi yapabiliriz. Daha az kod yazarak sorgularımızı kısa sürede </a:t>
            </a:r>
            <a:r>
              <a:rPr lang="tr-TR" b="1" dirty="0" err="1">
                <a:ea typeface="+mn-lt"/>
                <a:cs typeface="+mn-lt"/>
              </a:rPr>
              <a:t>execute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edip istediğimiz tipe çevirebiliriz.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, .NET dünyası için basit bir Mikro </a:t>
            </a:r>
            <a:r>
              <a:rPr lang="tr-TR" b="1" dirty="0" err="1">
                <a:ea typeface="+mn-lt"/>
                <a:cs typeface="+mn-lt"/>
              </a:rPr>
              <a:t>ORM’dir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işlemleri için herhangi bir .NET projesine eklenebilen bir </a:t>
            </a:r>
            <a:r>
              <a:rPr lang="tr-TR" b="1" dirty="0" err="1">
                <a:ea typeface="+mn-lt"/>
                <a:cs typeface="+mn-lt"/>
              </a:rPr>
              <a:t>NuGet</a:t>
            </a:r>
            <a:r>
              <a:rPr lang="tr-TR" b="1" dirty="0">
                <a:ea typeface="+mn-lt"/>
                <a:cs typeface="+mn-lt"/>
              </a:rPr>
              <a:t> kitaplığıdır. ORM (Object </a:t>
            </a:r>
            <a:r>
              <a:rPr lang="tr-TR" b="1" dirty="0" err="1">
                <a:ea typeface="+mn-lt"/>
                <a:cs typeface="+mn-lt"/>
              </a:rPr>
              <a:t>Relational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Mapping</a:t>
            </a:r>
            <a:r>
              <a:rPr lang="tr-TR" b="1" dirty="0">
                <a:ea typeface="+mn-lt"/>
                <a:cs typeface="+mn-lt"/>
              </a:rPr>
              <a:t>)</a:t>
            </a:r>
            <a:r>
              <a:rPr lang="tr-TR" dirty="0">
                <a:ea typeface="+mn-lt"/>
                <a:cs typeface="+mn-lt"/>
              </a:rPr>
              <a:t>, Nesne İlişkisel Eşleme anlamına gelir. Yani tüm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class’lar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interface’ler</a:t>
            </a:r>
            <a:r>
              <a:rPr lang="tr-TR" dirty="0">
                <a:ea typeface="+mn-lt"/>
                <a:cs typeface="+mn-lt"/>
              </a:rPr>
              <a:t> vb. açısından çalıştırılabilir. </a:t>
            </a:r>
            <a:r>
              <a:rPr lang="tr-TR" b="1" dirty="0">
                <a:ea typeface="+mn-lt"/>
                <a:cs typeface="+mn-lt"/>
              </a:rPr>
              <a:t>ORM</a:t>
            </a:r>
            <a:r>
              <a:rPr lang="tr-TR" dirty="0">
                <a:ea typeface="+mn-lt"/>
                <a:cs typeface="+mn-lt"/>
              </a:rPr>
              <a:t>, sınıflar açısından bir </a:t>
            </a:r>
            <a:r>
              <a:rPr lang="tr-TR" b="1" dirty="0">
                <a:ea typeface="+mn-lt"/>
                <a:cs typeface="+mn-lt"/>
              </a:rPr>
              <a:t>“sanal </a:t>
            </a:r>
            <a:r>
              <a:rPr lang="tr-TR" b="1" dirty="0" err="1">
                <a:ea typeface="+mn-lt"/>
                <a:cs typeface="+mn-lt"/>
              </a:rPr>
              <a:t>veritabanı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 oluşturur ve bu sınıflarla çalışmak için yöntemler sağlar. 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ise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şeması oluşturmak,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şemasını değiştirmek, değişikleri izlemek gibi işlemler yerine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tablolarıyla çalışmak gibi önemli görevlere odaklanmak üzere tasarlanmış bir Mikro </a:t>
            </a:r>
            <a:r>
              <a:rPr lang="tr-TR" dirty="0" err="1">
                <a:ea typeface="+mn-lt"/>
                <a:cs typeface="+mn-lt"/>
              </a:rPr>
              <a:t>ORM’dir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14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tr-TR" b="1" dirty="0"/>
              <a:t>Neden </a:t>
            </a:r>
            <a:r>
              <a:rPr lang="tr-TR" b="1" dirty="0" err="1"/>
              <a:t>Dapper</a:t>
            </a:r>
            <a:r>
              <a:rPr lang="tr-TR" b="1" dirty="0"/>
              <a:t> Kullanmalıyız?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NuGet</a:t>
            </a:r>
            <a:r>
              <a:rPr lang="tr-TR" dirty="0">
                <a:ea typeface="+mn-lt"/>
                <a:cs typeface="+mn-lt"/>
              </a:rPr>
              <a:t> kitaplığıdır. Oldukça hafif ve yüksek performanslıdır.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erişim kodunu büyük ölçüde azaltır.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 err="1">
                <a:ea typeface="+mn-lt"/>
                <a:cs typeface="+mn-lt"/>
              </a:rPr>
              <a:t>ORM’nin</a:t>
            </a:r>
            <a:r>
              <a:rPr lang="tr-TR" dirty="0">
                <a:ea typeface="+mn-lt"/>
                <a:cs typeface="+mn-lt"/>
              </a:rPr>
              <a:t> tüm görevleri yerine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görevlerine odaklanır.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>
                <a:ea typeface="+mn-lt"/>
                <a:cs typeface="+mn-lt"/>
              </a:rPr>
              <a:t>Herhangi bir </a:t>
            </a:r>
            <a:r>
              <a:rPr lang="tr-TR" dirty="0" err="1">
                <a:ea typeface="+mn-lt"/>
                <a:cs typeface="+mn-lt"/>
              </a:rPr>
              <a:t>veritabanı</a:t>
            </a:r>
            <a:r>
              <a:rPr lang="tr-TR" dirty="0">
                <a:ea typeface="+mn-lt"/>
                <a:cs typeface="+mn-lt"/>
              </a:rPr>
              <a:t> ile çalışabilir. SQL Server, Oracle, </a:t>
            </a:r>
            <a:r>
              <a:rPr lang="tr-TR" dirty="0" err="1">
                <a:ea typeface="+mn-lt"/>
                <a:cs typeface="+mn-lt"/>
              </a:rPr>
              <a:t>SQLite</a:t>
            </a:r>
            <a:r>
              <a:rPr lang="tr-TR" dirty="0">
                <a:ea typeface="+mn-lt"/>
                <a:cs typeface="+mn-lt"/>
              </a:rPr>
              <a:t>, MySQL, </a:t>
            </a:r>
            <a:r>
              <a:rPr lang="tr-TR" dirty="0" err="1">
                <a:ea typeface="+mn-lt"/>
                <a:cs typeface="+mn-lt"/>
              </a:rPr>
              <a:t>PoestgreSQL</a:t>
            </a:r>
            <a:r>
              <a:rPr lang="tr-TR" dirty="0">
                <a:ea typeface="+mn-lt"/>
                <a:cs typeface="+mn-lt"/>
              </a:rPr>
              <a:t> vb.</a:t>
            </a:r>
            <a:endParaRPr lang="tr-TR" dirty="0"/>
          </a:p>
          <a:p>
            <a:pPr indent="0">
              <a:buNone/>
            </a:pPr>
            <a:r>
              <a:rPr lang="tr-TR" b="1" dirty="0" err="1"/>
              <a:t>Dapper’ı</a:t>
            </a:r>
            <a:r>
              <a:rPr lang="tr-TR" b="1" dirty="0"/>
              <a:t> Ne Zaman Kullanmalısınız?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Dapper’ı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kullanıp kullanmamaya karar verirken, birincil neden olarak performans akılda tutulmalıdır. </a:t>
            </a:r>
            <a:r>
              <a:rPr lang="tr-TR" b="1" dirty="0" err="1">
                <a:ea typeface="+mn-lt"/>
                <a:cs typeface="+mn-lt"/>
              </a:rPr>
              <a:t>Dapper’ın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orjinal</a:t>
            </a:r>
            <a:r>
              <a:rPr lang="tr-TR" dirty="0">
                <a:ea typeface="+mn-lt"/>
                <a:cs typeface="+mn-lt"/>
              </a:rPr>
              <a:t> geliştiricileri, </a:t>
            </a:r>
            <a:r>
              <a:rPr lang="tr-TR" b="1" dirty="0" err="1">
                <a:ea typeface="+mn-lt"/>
                <a:cs typeface="+mn-lt"/>
              </a:rPr>
              <a:t>Entity</a:t>
            </a:r>
            <a:r>
              <a:rPr lang="tr-TR" b="1" dirty="0">
                <a:ea typeface="+mn-lt"/>
                <a:cs typeface="+mn-lt"/>
              </a:rPr>
              <a:t> Framework </a:t>
            </a:r>
            <a:r>
              <a:rPr lang="tr-TR" b="1" dirty="0" err="1">
                <a:ea typeface="+mn-lt"/>
                <a:cs typeface="+mn-lt"/>
              </a:rPr>
              <a:t>Core’u</a:t>
            </a:r>
            <a:r>
              <a:rPr lang="tr-TR" dirty="0" err="1">
                <a:ea typeface="+mn-lt"/>
                <a:cs typeface="+mn-lt"/>
              </a:rPr>
              <a:t>n</a:t>
            </a:r>
            <a:r>
              <a:rPr lang="tr-TR" dirty="0">
                <a:ea typeface="+mn-lt"/>
                <a:cs typeface="+mn-lt"/>
              </a:rPr>
              <a:t> kısa ömürlü </a:t>
            </a:r>
            <a:r>
              <a:rPr lang="tr-TR" dirty="0" err="1">
                <a:ea typeface="+mn-lt"/>
                <a:cs typeface="+mn-lt"/>
              </a:rPr>
              <a:t>Linq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SQL’i</a:t>
            </a:r>
            <a:r>
              <a:rPr lang="tr-TR" dirty="0">
                <a:ea typeface="+mn-lt"/>
                <a:cs typeface="+mn-lt"/>
              </a:rPr>
              <a:t> kullanıyorlardı. Sorgu performansının, </a:t>
            </a:r>
            <a:r>
              <a:rPr lang="tr-TR" b="1" dirty="0" err="1">
                <a:ea typeface="+mn-lt"/>
                <a:cs typeface="+mn-lt"/>
              </a:rPr>
              <a:t>Stackoverflow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sitesi üzerinde artan trafik akışından dolayı yeterince iyi olmadığını gördüler ve kendi Mikro </a:t>
            </a:r>
            <a:r>
              <a:rPr lang="tr-TR" b="1" dirty="0" err="1">
                <a:ea typeface="+mn-lt"/>
                <a:cs typeface="+mn-lt"/>
              </a:rPr>
              <a:t>ORM’lerini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yazdılar.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Bu nedenle </a:t>
            </a:r>
            <a:r>
              <a:rPr lang="tr-TR" b="1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, verilerin sık sık değiştiği ve istendiği senaryolarda iyi bir seçimdir. Karmaşık nesne grafiklerini herhangi bir süre boyunca bellekte tutmanın gerekmediği senaryolarda daha iyidir.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359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b="1" cap="all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</a:rPr>
              <a:t>1.DAPPER KURULUMU</a:t>
            </a:r>
          </a:p>
          <a:p>
            <a:pPr>
              <a:buChar char="•"/>
            </a:pPr>
            <a:r>
              <a:rPr lang="tr-TR" dirty="0" err="1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Nuget</a:t>
            </a:r>
            <a:r>
              <a:rPr lang="tr-TR" dirty="0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tr-TR" dirty="0" err="1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Packet</a:t>
            </a:r>
            <a:r>
              <a:rPr lang="tr-TR" dirty="0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tr-TR" dirty="0" err="1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Managerden</a:t>
            </a:r>
            <a:r>
              <a:rPr lang="tr-TR" dirty="0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 aşağıdaki </a:t>
            </a:r>
            <a:r>
              <a:rPr lang="tr-TR" dirty="0" err="1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Dapper</a:t>
            </a:r>
            <a:r>
              <a:rPr lang="tr-TR" dirty="0">
                <a:solidFill>
                  <a:srgbClr val="333333"/>
                </a:solidFill>
                <a:latin typeface="Source Sans Pro"/>
                <a:ea typeface="Source Sans Pro"/>
                <a:cs typeface="Source Sans Pro"/>
              </a:rPr>
              <a:t> paketini kuralım.</a:t>
            </a:r>
          </a:p>
          <a:p>
            <a:endParaRPr lang="tr-TR" dirty="0">
              <a:solidFill>
                <a:srgbClr val="333333"/>
              </a:solidFill>
              <a:latin typeface="Source Sans Pro"/>
              <a:cs typeface="Calibri" panose="020F0502020204030204"/>
            </a:endParaRPr>
          </a:p>
          <a:p>
            <a:endParaRPr lang="tr-TR" dirty="0">
              <a:solidFill>
                <a:srgbClr val="333333"/>
              </a:solidFill>
              <a:latin typeface="Source Sans Pro"/>
              <a:cs typeface="Calibri" panose="020F0502020204030204"/>
            </a:endParaRPr>
          </a:p>
          <a:p>
            <a:endParaRPr lang="tr-TR" dirty="0">
              <a:solidFill>
                <a:srgbClr val="333333"/>
              </a:solidFill>
              <a:latin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Hemen ardından </a:t>
            </a:r>
            <a:r>
              <a:rPr lang="tr-TR" dirty="0" err="1">
                <a:ea typeface="+mn-lt"/>
                <a:cs typeface="+mn-lt"/>
              </a:rPr>
              <a:t>References</a:t>
            </a:r>
            <a:r>
              <a:rPr lang="tr-TR" dirty="0">
                <a:ea typeface="+mn-lt"/>
                <a:cs typeface="+mn-lt"/>
              </a:rPr>
              <a:t> içerisine </a:t>
            </a: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dll’i</a:t>
            </a:r>
            <a:r>
              <a:rPr lang="tr-TR" dirty="0">
                <a:ea typeface="+mn-lt"/>
                <a:cs typeface="+mn-lt"/>
              </a:rPr>
              <a:t> gelecektir.</a:t>
            </a:r>
            <a:endParaRPr lang="tr-TR" dirty="0">
              <a:solidFill>
                <a:srgbClr val="333333"/>
              </a:solidFill>
              <a:latin typeface="Source Sans Pro"/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endParaRPr lang="tr-TR" dirty="0">
              <a:solidFill>
                <a:srgbClr val="333333"/>
              </a:solidFill>
              <a:latin typeface="Source Sans Pro"/>
              <a:cs typeface="Calibri" panose="020F0502020204030204"/>
            </a:endParaRPr>
          </a:p>
          <a:p>
            <a:endParaRPr lang="tr-TR" dirty="0">
              <a:solidFill>
                <a:srgbClr val="333333"/>
              </a:solidFill>
              <a:latin typeface="Source Sans Pro"/>
              <a:cs typeface="Calibri" panose="020F0502020204030204"/>
            </a:endParaRPr>
          </a:p>
        </p:txBody>
      </p:sp>
      <p:pic>
        <p:nvPicPr>
          <p:cNvPr id="2" name="Resim 3" descr="metin, portakal, ekran görüntüsü içeren bir resim&#10;&#10;Açıklama otomatik olarak oluşturuldu">
            <a:extLst>
              <a:ext uri="{FF2B5EF4-FFF2-40B4-BE49-F238E27FC236}">
                <a16:creationId xmlns:a16="http://schemas.microsoft.com/office/drawing/2014/main" xmlns="" id="{C66CA678-2902-628B-9794-08A860CE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1591942"/>
            <a:ext cx="6826369" cy="971171"/>
          </a:xfrm>
          <a:prstGeom prst="rect">
            <a:avLst/>
          </a:prstGeom>
        </p:spPr>
      </p:pic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60A48DA-E8FF-37D8-D149-FAC586FF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9" y="3498461"/>
            <a:ext cx="5777182" cy="31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dapperRepository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nesnesi oluşturarak bunun üzerinden </a:t>
            </a:r>
            <a:r>
              <a:rPr lang="tr-TR" dirty="0" err="1">
                <a:ea typeface="+mn-lt"/>
                <a:cs typeface="+mn-lt"/>
              </a:rPr>
              <a:t>DapperRepository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classında</a:t>
            </a:r>
            <a:r>
              <a:rPr lang="tr-TR" dirty="0">
                <a:ea typeface="+mn-lt"/>
                <a:cs typeface="+mn-lt"/>
              </a:rPr>
              <a:t> tanımladığımız Connection </a:t>
            </a:r>
            <a:r>
              <a:rPr lang="tr-TR" dirty="0" err="1">
                <a:ea typeface="+mn-lt"/>
                <a:cs typeface="+mn-lt"/>
              </a:rPr>
              <a:t>propertimize</a:t>
            </a:r>
            <a:r>
              <a:rPr lang="tr-TR" dirty="0">
                <a:ea typeface="+mn-lt"/>
                <a:cs typeface="+mn-lt"/>
              </a:rPr>
              <a:t> onun üzerinden de  Query metodumuza ulaşıyoruz.  </a:t>
            </a:r>
            <a:r>
              <a:rPr lang="tr-TR" dirty="0" err="1">
                <a:ea typeface="+mn-lt"/>
                <a:cs typeface="+mn-lt"/>
              </a:rPr>
              <a:t>Querynin</a:t>
            </a:r>
            <a:r>
              <a:rPr lang="tr-TR" dirty="0">
                <a:ea typeface="+mn-lt"/>
                <a:cs typeface="+mn-lt"/>
              </a:rPr>
              <a:t> jenerik dönüş tipi </a:t>
            </a:r>
            <a:r>
              <a:rPr lang="tr-TR" b="1" i="1" dirty="0">
                <a:ea typeface="+mn-lt"/>
                <a:cs typeface="+mn-lt"/>
              </a:rPr>
              <a:t>&lt;...&gt;</a:t>
            </a:r>
            <a:r>
              <a:rPr lang="tr-TR" dirty="0">
                <a:latin typeface="Consolas"/>
                <a:ea typeface="+mn-lt"/>
                <a:cs typeface="+mn-lt"/>
              </a:rPr>
              <a:t>&lt;</a:t>
            </a:r>
            <a:r>
              <a:rPr lang="tr-TR" dirty="0" err="1">
                <a:latin typeface="Consolas"/>
                <a:ea typeface="+mn-lt"/>
                <a:cs typeface="+mn-lt"/>
              </a:rPr>
              <a:t>Your</a:t>
            </a:r>
            <a:r>
              <a:rPr lang="tr-TR" dirty="0">
                <a:latin typeface="Consolas"/>
                <a:ea typeface="+mn-lt"/>
                <a:cs typeface="+mn-lt"/>
              </a:rPr>
              <a:t> Model&gt;("</a:t>
            </a:r>
            <a:r>
              <a:rPr lang="tr-TR" dirty="0" err="1">
                <a:latin typeface="Consolas"/>
                <a:ea typeface="+mn-lt"/>
                <a:cs typeface="+mn-lt"/>
              </a:rPr>
              <a:t>your</a:t>
            </a:r>
            <a:r>
              <a:rPr lang="tr-TR" dirty="0">
                <a:latin typeface="Consolas"/>
                <a:ea typeface="+mn-lt"/>
                <a:cs typeface="+mn-lt"/>
              </a:rPr>
              <a:t> </a:t>
            </a:r>
            <a:r>
              <a:rPr lang="tr-TR" dirty="0" err="1">
                <a:latin typeface="Consolas"/>
                <a:ea typeface="+mn-lt"/>
                <a:cs typeface="+mn-lt"/>
              </a:rPr>
              <a:t>query</a:t>
            </a:r>
            <a:r>
              <a:rPr lang="tr-TR" dirty="0">
                <a:latin typeface="Consolas"/>
                <a:ea typeface="+mn-lt"/>
                <a:cs typeface="+mn-lt"/>
              </a:rPr>
              <a:t>")</a:t>
            </a:r>
            <a:r>
              <a:rPr lang="tr-TR" i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içerisinde, </a:t>
            </a:r>
            <a:r>
              <a:rPr lang="tr-TR" dirty="0" err="1">
                <a:ea typeface="+mn-lt"/>
                <a:cs typeface="+mn-lt"/>
              </a:rPr>
              <a:t>veritabanından</a:t>
            </a:r>
            <a:r>
              <a:rPr lang="tr-TR" dirty="0">
                <a:ea typeface="+mn-lt"/>
                <a:cs typeface="+mn-lt"/>
              </a:rPr>
              <a:t> çekilecek verilerin modeli, </a:t>
            </a:r>
            <a:r>
              <a:rPr lang="tr-TR" b="1" i="1" dirty="0" err="1">
                <a:ea typeface="+mn-lt"/>
                <a:cs typeface="+mn-lt"/>
              </a:rPr>
              <a:t>your</a:t>
            </a:r>
            <a:r>
              <a:rPr lang="tr-TR" b="1" i="1" dirty="0">
                <a:ea typeface="+mn-lt"/>
                <a:cs typeface="+mn-lt"/>
              </a:rPr>
              <a:t> </a:t>
            </a:r>
            <a:r>
              <a:rPr lang="tr-TR" b="1" i="1" dirty="0" err="1">
                <a:ea typeface="+mn-lt"/>
                <a:cs typeface="+mn-lt"/>
              </a:rPr>
              <a:t>query</a:t>
            </a:r>
            <a:r>
              <a:rPr lang="tr-TR" dirty="0">
                <a:ea typeface="+mn-lt"/>
                <a:cs typeface="+mn-lt"/>
              </a:rPr>
              <a:t> kısmına da çalıştırmak istediğiniz sorgu yazılır. Aslında tüm olay bundan ibarettir.</a:t>
            </a:r>
          </a:p>
          <a:p>
            <a:pPr>
              <a:buNone/>
            </a:pPr>
            <a:r>
              <a:rPr lang="tr-TR" b="1" cap="all" dirty="0"/>
              <a:t>DAPPER İLE DİNAMİK PARAMETRE TANIMLAMA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Dapperda</a:t>
            </a:r>
            <a:r>
              <a:rPr lang="tr-TR" dirty="0">
                <a:ea typeface="+mn-lt"/>
                <a:cs typeface="+mn-lt"/>
              </a:rPr>
              <a:t> Sql </a:t>
            </a:r>
            <a:r>
              <a:rPr lang="tr-TR" dirty="0" err="1">
                <a:ea typeface="+mn-lt"/>
                <a:cs typeface="+mn-lt"/>
              </a:rPr>
              <a:t>injection</a:t>
            </a:r>
            <a:r>
              <a:rPr lang="tr-TR" dirty="0">
                <a:ea typeface="+mn-lt"/>
                <a:cs typeface="+mn-lt"/>
              </a:rPr>
              <a:t> problemine çözüm olarak, </a:t>
            </a:r>
            <a:r>
              <a:rPr lang="tr-TR" dirty="0" err="1">
                <a:ea typeface="+mn-lt"/>
                <a:cs typeface="+mn-lt"/>
              </a:rPr>
              <a:t>query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stringimize</a:t>
            </a:r>
            <a:r>
              <a:rPr lang="tr-TR" dirty="0">
                <a:ea typeface="+mn-lt"/>
                <a:cs typeface="+mn-lt"/>
              </a:rPr>
              <a:t> dinamik olarak değişken tanımlayabiliriz. Aşağıda bunun basit bir örneği gösterilmiştir. Sorgunun çalıştırılması sırasında dinamik olarak değişecek parametreleri </a:t>
            </a:r>
            <a:r>
              <a:rPr lang="tr-TR" dirty="0" err="1">
                <a:ea typeface="+mn-lt"/>
                <a:cs typeface="+mn-lt"/>
              </a:rPr>
              <a:t>string</a:t>
            </a:r>
            <a:r>
              <a:rPr lang="tr-TR" dirty="0">
                <a:ea typeface="+mn-lt"/>
                <a:cs typeface="+mn-lt"/>
              </a:rPr>
              <a:t> içinde </a:t>
            </a:r>
            <a:r>
              <a:rPr lang="tr-TR" b="1" i="1" dirty="0">
                <a:ea typeface="+mn-lt"/>
                <a:cs typeface="+mn-lt"/>
              </a:rPr>
              <a:t>@degiskenIsmi</a:t>
            </a:r>
            <a:r>
              <a:rPr lang="tr-TR" dirty="0">
                <a:ea typeface="+mn-lt"/>
                <a:cs typeface="+mn-lt"/>
              </a:rPr>
              <a:t> şekilde tanımlar daha sonrasında da  </a:t>
            </a:r>
            <a:r>
              <a:rPr lang="tr-TR" b="1" i="1" dirty="0" err="1">
                <a:ea typeface="+mn-lt"/>
                <a:cs typeface="+mn-lt"/>
              </a:rPr>
              <a:t>parameters.Add</a:t>
            </a:r>
            <a:r>
              <a:rPr lang="tr-TR" b="1" i="1" dirty="0">
                <a:ea typeface="+mn-lt"/>
                <a:cs typeface="+mn-lt"/>
              </a:rPr>
              <a:t>(“</a:t>
            </a:r>
            <a:r>
              <a:rPr lang="tr-TR" b="1" i="1" dirty="0" err="1">
                <a:ea typeface="+mn-lt"/>
                <a:cs typeface="+mn-lt"/>
              </a:rPr>
              <a:t>degiskenIsmi</a:t>
            </a:r>
            <a:r>
              <a:rPr lang="tr-TR" b="1" i="1" dirty="0">
                <a:ea typeface="+mn-lt"/>
                <a:cs typeface="+mn-lt"/>
              </a:rPr>
              <a:t>”, </a:t>
            </a:r>
            <a:r>
              <a:rPr lang="tr-TR" b="1" i="1" dirty="0" err="1">
                <a:ea typeface="+mn-lt"/>
                <a:cs typeface="+mn-lt"/>
              </a:rPr>
              <a:t>degiskenDegeri</a:t>
            </a:r>
            <a:r>
              <a:rPr lang="tr-TR" b="1" i="1" dirty="0">
                <a:ea typeface="+mn-lt"/>
                <a:cs typeface="+mn-lt"/>
              </a:rPr>
              <a:t>);</a:t>
            </a:r>
            <a:r>
              <a:rPr lang="tr-TR" dirty="0">
                <a:ea typeface="+mn-lt"/>
                <a:cs typeface="+mn-lt"/>
              </a:rPr>
              <a:t> şeklinde sorgunun çalıştırılması sırasında dinamik değişkenin  hangi değer ile yer değiştireceğini belirleriz.</a:t>
            </a:r>
            <a:endParaRPr lang="tr-TR" dirty="0"/>
          </a:p>
          <a:p>
            <a:pPr>
              <a:buNone/>
            </a:pPr>
            <a:r>
              <a:rPr lang="tr-TR" b="1" cap="all" dirty="0"/>
              <a:t>DAPPER İLE ÇOKLU SORGU ÇALIŞTIRMA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Dapper</a:t>
            </a:r>
            <a:r>
              <a:rPr lang="tr-TR" dirty="0">
                <a:ea typeface="+mn-lt"/>
                <a:cs typeface="+mn-lt"/>
              </a:rPr>
              <a:t> ile birden fazla sorguyu senkron ya da asenkron olarak aşağıdaki gibi çalıştırabiliriz.</a:t>
            </a:r>
            <a:endParaRPr lang="tr-TR" dirty="0"/>
          </a:p>
          <a:p>
            <a:pPr>
              <a:buNone/>
            </a:pPr>
            <a:r>
              <a:rPr lang="tr-TR" dirty="0">
                <a:latin typeface="Consolas"/>
                <a:cs typeface="Calibri"/>
              </a:rPr>
              <a:t>var dapperQuery = microOrm.Connection.QueryMultiple("select * from Kitap where KitapId=3 select * from Yazar");
  var kitap = dapperQuery.Read().FirstOrDefault();
  var yazar = </a:t>
            </a:r>
            <a:r>
              <a:rPr lang="tr-TR" dirty="0" err="1">
                <a:latin typeface="Consolas"/>
                <a:cs typeface="Calibri"/>
              </a:rPr>
              <a:t>dapperQuery.Read</a:t>
            </a:r>
            <a:r>
              <a:rPr lang="tr-TR" dirty="0">
                <a:latin typeface="Consolas"/>
                <a:cs typeface="Calibri"/>
              </a:rPr>
              <a:t>().</a:t>
            </a:r>
            <a:r>
              <a:rPr lang="tr-TR" dirty="0" err="1">
                <a:latin typeface="Consolas"/>
                <a:cs typeface="Calibri"/>
              </a:rPr>
              <a:t>ToList</a:t>
            </a:r>
            <a:r>
              <a:rPr lang="tr-TR" dirty="0">
                <a:latin typeface="Consolas"/>
                <a:cs typeface="Calibri"/>
              </a:rPr>
              <a:t>();</a:t>
            </a:r>
            <a:endParaRPr lang="tr-TR" dirty="0"/>
          </a:p>
          <a:p>
            <a:pPr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5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tr-TR" dirty="0">
                <a:cs typeface="Calibri" panose="020F0502020204030204"/>
              </a:rPr>
              <a:t>Bir data Model oluşturduğumuzda </a:t>
            </a:r>
            <a:r>
              <a:rPr lang="tr-TR" dirty="0">
                <a:ea typeface="+mn-lt"/>
                <a:cs typeface="+mn-lt"/>
              </a:rPr>
              <a:t>dikkat etmemiz gereken bir husus var tablolarımızın kolonlarını </a:t>
            </a:r>
            <a:r>
              <a:rPr lang="tr-TR" dirty="0" err="1">
                <a:ea typeface="+mn-lt"/>
                <a:cs typeface="+mn-lt"/>
              </a:rPr>
              <a:t>veritabanında</a:t>
            </a:r>
            <a:r>
              <a:rPr lang="tr-TR" dirty="0">
                <a:ea typeface="+mn-lt"/>
                <a:cs typeface="+mn-lt"/>
              </a:rPr>
              <a:t> nasıl isimlendirdiysek Data Modellerimizde de o şekilde ayarlamalıyız aksi halde Data Modellerimiz, tablolarımız ile eşleşmeyecektir.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Execute</a:t>
            </a:r>
            <a:r>
              <a:rPr lang="tr-TR" b="1" dirty="0">
                <a:ea typeface="+mn-lt"/>
                <a:cs typeface="+mn-lt"/>
              </a:rPr>
              <a:t>: </a:t>
            </a:r>
            <a:r>
              <a:rPr lang="tr-TR" b="1" dirty="0" err="1">
                <a:ea typeface="+mn-lt"/>
                <a:cs typeface="+mn-lt"/>
              </a:rPr>
              <a:t>Dapper’ın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bu fonksiyonu sayesinde sorgularımızı direkt gönderebildiğimiz gibi </a:t>
            </a:r>
            <a:r>
              <a:rPr lang="tr-TR" dirty="0" err="1">
                <a:ea typeface="+mn-lt"/>
                <a:cs typeface="+mn-lt"/>
              </a:rPr>
              <a:t>Ado.Net’teki</a:t>
            </a:r>
            <a:r>
              <a:rPr lang="tr-TR" dirty="0">
                <a:ea typeface="+mn-lt"/>
                <a:cs typeface="+mn-lt"/>
              </a:rPr>
              <a:t> gibi parametreleri tek tek eklememize de gerek kalmıyor. Fonksiyonumuzun ikinci parametresi, </a:t>
            </a:r>
            <a:r>
              <a:rPr lang="tr-TR" dirty="0" err="1">
                <a:ea typeface="+mn-lt"/>
                <a:cs typeface="+mn-lt"/>
              </a:rPr>
              <a:t>object</a:t>
            </a:r>
            <a:r>
              <a:rPr lang="tr-TR" dirty="0">
                <a:ea typeface="+mn-lt"/>
                <a:cs typeface="+mn-lt"/>
              </a:rPr>
              <a:t> bir veri istediği için her veriyi hatta birden fazla veriyi, ister isimsiz tipte isterseniz Data Modeliniz ile içeriye parametre geçebilirsiniz.</a:t>
            </a:r>
            <a:endParaRPr lang="tr-TR" dirty="0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Query: </a:t>
            </a:r>
            <a:r>
              <a:rPr lang="tr-TR" dirty="0">
                <a:ea typeface="+mn-lt"/>
                <a:cs typeface="+mn-lt"/>
              </a:rPr>
              <a:t>Bu fonksiyon </a:t>
            </a:r>
            <a:r>
              <a:rPr lang="tr-TR" dirty="0" err="1">
                <a:ea typeface="+mn-lt"/>
                <a:cs typeface="+mn-lt"/>
              </a:rPr>
              <a:t>generic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extension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fonksiyondur.İki</a:t>
            </a:r>
            <a:r>
              <a:rPr lang="tr-TR" dirty="0">
                <a:ea typeface="+mn-lt"/>
                <a:cs typeface="+mn-lt"/>
              </a:rPr>
              <a:t> kullanım şekli mevcuttur.</a:t>
            </a:r>
            <a:endParaRPr lang="tr-TR" dirty="0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1)</a:t>
            </a:r>
            <a:r>
              <a:rPr lang="tr-TR" dirty="0">
                <a:ea typeface="+mn-lt"/>
                <a:cs typeface="+mn-lt"/>
              </a:rPr>
              <a:t>Eğer elimizde bir </a:t>
            </a:r>
            <a:r>
              <a:rPr lang="tr-TR" b="1" dirty="0">
                <a:ea typeface="+mn-lt"/>
                <a:cs typeface="+mn-lt"/>
              </a:rPr>
              <a:t>tip(Data Model) </a:t>
            </a:r>
            <a:r>
              <a:rPr lang="tr-TR" dirty="0">
                <a:ea typeface="+mn-lt"/>
                <a:cs typeface="+mn-lt"/>
              </a:rPr>
              <a:t>varsa </a:t>
            </a:r>
            <a:r>
              <a:rPr lang="tr-TR" b="1" dirty="0" err="1">
                <a:ea typeface="+mn-lt"/>
                <a:cs typeface="+mn-lt"/>
              </a:rPr>
              <a:t>IEnumerable</a:t>
            </a:r>
            <a:r>
              <a:rPr lang="tr-TR" b="1" dirty="0">
                <a:ea typeface="+mn-lt"/>
                <a:cs typeface="+mn-lt"/>
              </a:rPr>
              <a:t>&lt;tip&gt; </a:t>
            </a:r>
            <a:r>
              <a:rPr lang="tr-TR" dirty="0" err="1">
                <a:ea typeface="+mn-lt"/>
                <a:cs typeface="+mn-lt"/>
              </a:rPr>
              <a:t>interfacesini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</a:t>
            </a:r>
            <a:r>
              <a:rPr lang="tr-TR" dirty="0">
                <a:ea typeface="+mn-lt"/>
                <a:cs typeface="+mn-lt"/>
              </a:rPr>
              <a:t> etmiş bir koleksiyon ile verilerimizi çekebilir filtreleme işlemlerimizi yapabiliriz.</a:t>
            </a:r>
            <a:endParaRPr lang="tr-TR" dirty="0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2)</a:t>
            </a:r>
            <a:r>
              <a:rPr lang="tr-TR" dirty="0">
                <a:ea typeface="+mn-lt"/>
                <a:cs typeface="+mn-lt"/>
              </a:rPr>
              <a:t>Elimizde tip yoksa fonksiyonumuz standart bir kullanım olarak verilerimizi, </a:t>
            </a:r>
            <a:r>
              <a:rPr lang="tr-TR" b="1" dirty="0" err="1">
                <a:ea typeface="+mn-lt"/>
                <a:cs typeface="+mn-lt"/>
              </a:rPr>
              <a:t>IEnumerable</a:t>
            </a:r>
            <a:r>
              <a:rPr lang="tr-TR" b="1" dirty="0">
                <a:ea typeface="+mn-lt"/>
                <a:cs typeface="+mn-lt"/>
              </a:rPr>
              <a:t>&lt;</a:t>
            </a:r>
            <a:r>
              <a:rPr lang="tr-TR" b="1" dirty="0" err="1">
                <a:ea typeface="+mn-lt"/>
                <a:cs typeface="+mn-lt"/>
              </a:rPr>
              <a:t>dynamic</a:t>
            </a:r>
            <a:r>
              <a:rPr lang="tr-TR" b="1" dirty="0">
                <a:ea typeface="+mn-lt"/>
                <a:cs typeface="+mn-lt"/>
              </a:rPr>
              <a:t>&gt; </a:t>
            </a:r>
            <a:r>
              <a:rPr lang="tr-TR" dirty="0" err="1">
                <a:ea typeface="+mn-lt"/>
                <a:cs typeface="+mn-lt"/>
              </a:rPr>
              <a:t>interfacesini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</a:t>
            </a:r>
            <a:r>
              <a:rPr lang="tr-TR" dirty="0">
                <a:ea typeface="+mn-lt"/>
                <a:cs typeface="+mn-lt"/>
              </a:rPr>
              <a:t> etmiş bir koleksiyon üzerine alır. Bu </a:t>
            </a:r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, </a:t>
            </a:r>
            <a:r>
              <a:rPr lang="tr-TR" b="1" dirty="0" err="1">
                <a:ea typeface="+mn-lt"/>
                <a:cs typeface="+mn-lt"/>
              </a:rPr>
              <a:t>dynamic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keywordu</a:t>
            </a:r>
            <a:r>
              <a:rPr lang="tr-TR" dirty="0">
                <a:ea typeface="+mn-lt"/>
                <a:cs typeface="+mn-lt"/>
              </a:rPr>
              <a:t> üzerinden çalıştığı için çalışma anında verilerimiz isimsiz bir tipte koleksiyona aktarır. Bu sayede koleksiyonumuz üzerinden filtre işlemlerimizi yapabiliriz.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236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cs typeface="Calibri" panose="020F0502020204030204"/>
              </a:rPr>
              <a:t>Uygulama :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F719B4E7-4047-E079-06C7-487EA9B2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3" y="1248961"/>
            <a:ext cx="10837651" cy="48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06B8E7D-500E-91C3-9DDD-23B8AD10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215361"/>
            <a:ext cx="11795184" cy="6436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i="1" dirty="0">
                <a:ea typeface="+mn-lt"/>
                <a:cs typeface="+mn-lt"/>
              </a:rPr>
              <a:t>İlk olarak </a:t>
            </a:r>
            <a:r>
              <a:rPr lang="tr-TR" i="1" dirty="0" err="1">
                <a:ea typeface="+mn-lt"/>
                <a:cs typeface="+mn-lt"/>
              </a:rPr>
              <a:t>Todo</a:t>
            </a:r>
            <a:r>
              <a:rPr lang="tr-TR" i="1" dirty="0">
                <a:ea typeface="+mn-lt"/>
                <a:cs typeface="+mn-lt"/>
              </a:rPr>
              <a:t> uygulamamız için “</a:t>
            </a:r>
            <a:r>
              <a:rPr lang="tr-TR" i="1" dirty="0" err="1">
                <a:ea typeface="+mn-lt"/>
                <a:cs typeface="+mn-lt"/>
              </a:rPr>
              <a:t>DapperTodoDemo</a:t>
            </a:r>
            <a:r>
              <a:rPr lang="tr-TR" i="1" dirty="0">
                <a:ea typeface="+mn-lt"/>
                <a:cs typeface="+mn-lt"/>
              </a:rPr>
              <a:t>” adında bir </a:t>
            </a:r>
            <a:r>
              <a:rPr lang="tr-TR" i="1" dirty="0" err="1">
                <a:ea typeface="+mn-lt"/>
                <a:cs typeface="+mn-lt"/>
              </a:rPr>
              <a:t>veritabanı</a:t>
            </a:r>
            <a:r>
              <a:rPr lang="tr-TR" i="1" dirty="0">
                <a:ea typeface="+mn-lt"/>
                <a:cs typeface="+mn-lt"/>
              </a:rPr>
              <a:t> ve bu </a:t>
            </a:r>
            <a:r>
              <a:rPr lang="tr-TR" i="1" dirty="0" err="1">
                <a:ea typeface="+mn-lt"/>
                <a:cs typeface="+mn-lt"/>
              </a:rPr>
              <a:t>veritabanın</a:t>
            </a:r>
            <a:r>
              <a:rPr lang="tr-TR" i="1" dirty="0">
                <a:ea typeface="+mn-lt"/>
                <a:cs typeface="+mn-lt"/>
              </a:rPr>
              <a:t> içinde de “</a:t>
            </a:r>
            <a:r>
              <a:rPr lang="tr-TR" i="1" dirty="0" err="1">
                <a:ea typeface="+mn-lt"/>
                <a:cs typeface="+mn-lt"/>
              </a:rPr>
              <a:t>TodoItems</a:t>
            </a:r>
            <a:r>
              <a:rPr lang="tr-TR" i="1" dirty="0">
                <a:ea typeface="+mn-lt"/>
                <a:cs typeface="+mn-lt"/>
              </a:rPr>
              <a:t>” isimli bir tablo oluşturalım. (Ben </a:t>
            </a:r>
            <a:r>
              <a:rPr lang="tr-TR" i="1" dirty="0" err="1">
                <a:ea typeface="+mn-lt"/>
                <a:cs typeface="+mn-lt"/>
              </a:rPr>
              <a:t>veritabanı</a:t>
            </a:r>
            <a:r>
              <a:rPr lang="tr-TR" i="1" dirty="0">
                <a:ea typeface="+mn-lt"/>
                <a:cs typeface="+mn-lt"/>
              </a:rPr>
              <a:t> olarak MSSQL kullanıyorum. Siz istediğiniz bir </a:t>
            </a:r>
            <a:r>
              <a:rPr lang="tr-TR" i="1" dirty="0" err="1">
                <a:ea typeface="+mn-lt"/>
                <a:cs typeface="+mn-lt"/>
              </a:rPr>
              <a:t>veritabanı</a:t>
            </a:r>
            <a:r>
              <a:rPr lang="tr-TR" i="1" dirty="0">
                <a:ea typeface="+mn-lt"/>
                <a:cs typeface="+mn-lt"/>
              </a:rPr>
              <a:t> ile yola devam edebilirsiniz.)</a:t>
            </a:r>
          </a:p>
          <a:p>
            <a:pPr marL="0" indent="0">
              <a:buNone/>
            </a:pPr>
            <a:endParaRPr lang="tr-TR" i="1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73AEBAF7-4140-65BD-0D8B-A7317C32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2162008"/>
            <a:ext cx="4942935" cy="41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0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Source Sans Pro</vt:lpstr>
      <vt:lpstr>Ofis Teması</vt:lpstr>
      <vt:lpstr>Dapper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Dapper</dc:title>
  <dc:creator/>
  <cp:lastModifiedBy/>
  <cp:revision>152</cp:revision>
  <dcterms:created xsi:type="dcterms:W3CDTF">2012-08-15T22:53:30Z</dcterms:created>
  <dcterms:modified xsi:type="dcterms:W3CDTF">2023-08-06T13:20:17Z</dcterms:modified>
</cp:coreProperties>
</file>