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3" r:id="rId30"/>
    <p:sldId id="288" r:id="rId3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4AA55E-87C4-47F5-AF59-86679A3D8852}" v="623" dt="2022-10-20T06:15:28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12.08.2023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12.08.2023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12.08.2023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12.08.2023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12.08.2023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12.08.2023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12.08.2023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12.08.2023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12.08.2023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12.08.2023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12.08.2023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12.08.2023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5006/" TargetMode="External"/><Relationship Id="rId7" Type="http://schemas.openxmlformats.org/officeDocument/2006/relationships/image" Target="../media/image10.jpeg"/><Relationship Id="rId2" Type="http://schemas.openxmlformats.org/officeDocument/2006/relationships/hyperlink" Target="https://localhost:500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calhost:5021;/" TargetMode="External"/><Relationship Id="rId5" Type="http://schemas.openxmlformats.org/officeDocument/2006/relationships/hyperlink" Target="https://localhost:5016;/" TargetMode="External"/><Relationship Id="rId4" Type="http://schemas.openxmlformats.org/officeDocument/2006/relationships/hyperlink" Target="https://localhost:5011;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localhost:5001/connect/toke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.Net </a:t>
            </a:r>
            <a:r>
              <a:rPr lang="tr-TR" b="1" dirty="0" err="1"/>
              <a:t>Core</a:t>
            </a:r>
            <a:r>
              <a:rPr lang="tr-TR" b="1" dirty="0"/>
              <a:t> </a:t>
            </a:r>
            <a:r>
              <a:rPr lang="tr-TR" b="1" dirty="0" err="1"/>
              <a:t>Mikroservis</a:t>
            </a:r>
            <a:r>
              <a:rPr lang="tr-TR" b="1" dirty="0"/>
              <a:t> Mimarisinde IdentityServer4 Framework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0186A32-4B2E-D1C8-04E3-485B2F2D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43475"/>
            <a:ext cx="11910203" cy="6622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sz="2400" dirty="0">
                <a:ea typeface="+mn-lt"/>
                <a:cs typeface="+mn-lt"/>
              </a:rPr>
              <a:t>Görselde belirttiğimiz gibi </a:t>
            </a:r>
            <a:r>
              <a:rPr lang="tr-TR" sz="2400" b="1" dirty="0" err="1">
                <a:ea typeface="+mn-lt"/>
                <a:cs typeface="+mn-lt"/>
              </a:rPr>
              <a:t>microservis</a:t>
            </a:r>
            <a:r>
              <a:rPr lang="tr-TR" sz="2400" b="1" dirty="0">
                <a:ea typeface="+mn-lt"/>
                <a:cs typeface="+mn-lt"/>
              </a:rPr>
              <a:t> </a:t>
            </a:r>
            <a:r>
              <a:rPr lang="tr-TR" sz="2400" dirty="0">
                <a:ea typeface="+mn-lt"/>
                <a:cs typeface="+mn-lt"/>
              </a:rPr>
              <a:t>ile geliştirdiğimiz bir adet </a:t>
            </a:r>
            <a:r>
              <a:rPr lang="tr-TR" sz="2400" dirty="0" err="1">
                <a:ea typeface="+mn-lt"/>
                <a:cs typeface="+mn-lt"/>
              </a:rPr>
              <a:t>client</a:t>
            </a:r>
            <a:r>
              <a:rPr lang="tr-TR" sz="2400" dirty="0">
                <a:ea typeface="+mn-lt"/>
                <a:cs typeface="+mn-lt"/>
              </a:rPr>
              <a:t> uygulamamız ve 3 adet </a:t>
            </a:r>
            <a:r>
              <a:rPr lang="tr-TR" sz="2400" dirty="0" err="1">
                <a:ea typeface="+mn-lt"/>
                <a:cs typeface="+mn-lt"/>
              </a:rPr>
              <a:t>Api</a:t>
            </a:r>
            <a:r>
              <a:rPr lang="tr-TR" sz="2400" dirty="0">
                <a:ea typeface="+mn-lt"/>
                <a:cs typeface="+mn-lt"/>
              </a:rPr>
              <a:t> Servisimiz mevcut olsun. </a:t>
            </a:r>
            <a:r>
              <a:rPr lang="tr-TR" sz="2400" dirty="0" err="1">
                <a:ea typeface="+mn-lt"/>
                <a:cs typeface="+mn-lt"/>
              </a:rPr>
              <a:t>Userlar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client</a:t>
            </a:r>
            <a:r>
              <a:rPr lang="tr-TR" sz="2400" dirty="0">
                <a:ea typeface="+mn-lt"/>
                <a:cs typeface="+mn-lt"/>
              </a:rPr>
              <a:t> üzerinden ilgili </a:t>
            </a:r>
            <a:r>
              <a:rPr lang="tr-TR" sz="2400" dirty="0" err="1">
                <a:ea typeface="+mn-lt"/>
                <a:cs typeface="+mn-lt"/>
              </a:rPr>
              <a:t>apilere</a:t>
            </a:r>
            <a:r>
              <a:rPr lang="tr-TR" sz="2400" dirty="0">
                <a:ea typeface="+mn-lt"/>
                <a:cs typeface="+mn-lt"/>
              </a:rPr>
              <a:t> erişim sağlıyor olacak. User kullanıcı bilgilerini doğru girerek </a:t>
            </a:r>
            <a:r>
              <a:rPr lang="tr-TR" sz="2400" dirty="0" err="1">
                <a:ea typeface="+mn-lt"/>
                <a:cs typeface="+mn-lt"/>
              </a:rPr>
              <a:t>apilere</a:t>
            </a:r>
            <a:r>
              <a:rPr lang="tr-TR" sz="2400" dirty="0">
                <a:ea typeface="+mn-lt"/>
                <a:cs typeface="+mn-lt"/>
              </a:rPr>
              <a:t> erişir. Ancak burada bir sorunumuz var. Buda bizim </a:t>
            </a:r>
            <a:r>
              <a:rPr lang="tr-TR" sz="2400" dirty="0" err="1">
                <a:ea typeface="+mn-lt"/>
                <a:cs typeface="+mn-lt"/>
              </a:rPr>
              <a:t>client’ımız</a:t>
            </a:r>
            <a:r>
              <a:rPr lang="tr-TR" sz="2400" dirty="0">
                <a:ea typeface="+mn-lt"/>
                <a:cs typeface="+mn-lt"/>
              </a:rPr>
              <a:t> dışındaki yabancı </a:t>
            </a:r>
            <a:r>
              <a:rPr lang="tr-TR" sz="2400" dirty="0" err="1">
                <a:ea typeface="+mn-lt"/>
                <a:cs typeface="+mn-lt"/>
              </a:rPr>
              <a:t>clientlerin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API’lerimize</a:t>
            </a:r>
            <a:r>
              <a:rPr lang="tr-TR" sz="2400" dirty="0">
                <a:ea typeface="+mn-lt"/>
                <a:cs typeface="+mn-lt"/>
              </a:rPr>
              <a:t> erişim sağlayabiliyor olması. </a:t>
            </a:r>
            <a:endParaRPr lang="tr-TR"/>
          </a:p>
          <a:p>
            <a:pPr marL="0" indent="0">
              <a:buNone/>
            </a:pPr>
            <a:r>
              <a:rPr lang="tr-TR" sz="2400" dirty="0">
                <a:ea typeface="+mn-lt"/>
                <a:cs typeface="+mn-lt"/>
              </a:rPr>
              <a:t>Modern web </a:t>
            </a:r>
            <a:r>
              <a:rPr lang="tr-TR" sz="2400" dirty="0" err="1">
                <a:ea typeface="+mn-lt"/>
                <a:cs typeface="+mn-lt"/>
              </a:rPr>
              <a:t>uygulamarında</a:t>
            </a:r>
            <a:r>
              <a:rPr lang="tr-TR" sz="2400" dirty="0">
                <a:ea typeface="+mn-lt"/>
                <a:cs typeface="+mn-lt"/>
              </a:rPr>
              <a:t> bu sorun bir </a:t>
            </a:r>
            <a:r>
              <a:rPr lang="tr-TR" sz="2400" dirty="0" err="1">
                <a:ea typeface="+mn-lt"/>
                <a:cs typeface="+mn-lt"/>
              </a:rPr>
              <a:t>token</a:t>
            </a:r>
            <a:r>
              <a:rPr lang="tr-TR" sz="2400" dirty="0">
                <a:ea typeface="+mn-lt"/>
                <a:cs typeface="+mn-lt"/>
              </a:rPr>
              <a:t> ile çözülüyor. Şu anda en popüler olanı </a:t>
            </a:r>
            <a:r>
              <a:rPr lang="tr-TR" sz="2400" b="1" dirty="0" err="1">
                <a:ea typeface="+mn-lt"/>
                <a:cs typeface="+mn-lt"/>
              </a:rPr>
              <a:t>Json</a:t>
            </a:r>
            <a:r>
              <a:rPr lang="tr-TR" sz="2400" b="1" dirty="0">
                <a:ea typeface="+mn-lt"/>
                <a:cs typeface="+mn-lt"/>
              </a:rPr>
              <a:t> Web </a:t>
            </a:r>
            <a:r>
              <a:rPr lang="tr-TR" sz="2400" b="1" dirty="0" err="1">
                <a:ea typeface="+mn-lt"/>
                <a:cs typeface="+mn-lt"/>
              </a:rPr>
              <a:t>Token</a:t>
            </a:r>
            <a:r>
              <a:rPr lang="tr-TR" sz="2400" b="1" dirty="0">
                <a:ea typeface="+mn-lt"/>
                <a:cs typeface="+mn-lt"/>
              </a:rPr>
              <a:t> (JWT)</a:t>
            </a:r>
            <a:r>
              <a:rPr lang="tr-TR" sz="2400" dirty="0">
                <a:ea typeface="+mn-lt"/>
                <a:cs typeface="+mn-lt"/>
              </a:rPr>
              <a:t> ile yapılan </a:t>
            </a:r>
            <a:r>
              <a:rPr lang="tr-TR" sz="2400" b="1" dirty="0" err="1">
                <a:ea typeface="+mn-lt"/>
                <a:cs typeface="+mn-lt"/>
              </a:rPr>
              <a:t>authentication’dir</a:t>
            </a:r>
            <a:r>
              <a:rPr lang="tr-TR" sz="2400" dirty="0">
                <a:ea typeface="+mn-lt"/>
                <a:cs typeface="+mn-lt"/>
              </a:rPr>
              <a:t>.</a:t>
            </a:r>
            <a:endParaRPr lang="tr-TR"/>
          </a:p>
          <a:p>
            <a:pPr>
              <a:buNone/>
            </a:pPr>
            <a:r>
              <a:rPr lang="tr-TR" sz="2400" dirty="0">
                <a:ea typeface="+mn-lt"/>
                <a:cs typeface="+mn-lt"/>
              </a:rPr>
              <a:t>Basit anlamda </a:t>
            </a:r>
            <a:r>
              <a:rPr lang="tr-TR" sz="2400" dirty="0" err="1">
                <a:ea typeface="+mn-lt"/>
                <a:cs typeface="+mn-lt"/>
              </a:rPr>
              <a:t>user</a:t>
            </a:r>
            <a:r>
              <a:rPr lang="tr-TR" sz="2400" dirty="0">
                <a:ea typeface="+mn-lt"/>
                <a:cs typeface="+mn-lt"/>
              </a:rPr>
              <a:t> kullanıcı bilgilerini </a:t>
            </a:r>
            <a:r>
              <a:rPr lang="tr-TR" sz="2400" dirty="0" err="1">
                <a:ea typeface="+mn-lt"/>
                <a:cs typeface="+mn-lt"/>
              </a:rPr>
              <a:t>cliente</a:t>
            </a:r>
            <a:r>
              <a:rPr lang="tr-TR" sz="2400" dirty="0">
                <a:ea typeface="+mn-lt"/>
                <a:cs typeface="+mn-lt"/>
              </a:rPr>
              <a:t> girer, </a:t>
            </a:r>
            <a:r>
              <a:rPr lang="tr-TR" sz="2400" dirty="0" err="1">
                <a:ea typeface="+mn-lt"/>
                <a:cs typeface="+mn-lt"/>
              </a:rPr>
              <a:t>client</a:t>
            </a:r>
            <a:r>
              <a:rPr lang="tr-TR" sz="2400" dirty="0">
                <a:ea typeface="+mn-lt"/>
                <a:cs typeface="+mn-lt"/>
              </a:rPr>
              <a:t> kullanıcı bilgilerini alarak bir </a:t>
            </a:r>
            <a:r>
              <a:rPr lang="tr-TR" sz="2400" b="1" dirty="0" err="1">
                <a:ea typeface="+mn-lt"/>
                <a:cs typeface="+mn-lt"/>
              </a:rPr>
              <a:t>jwt</a:t>
            </a:r>
            <a:r>
              <a:rPr lang="tr-TR" sz="2400" b="1" dirty="0">
                <a:ea typeface="+mn-lt"/>
                <a:cs typeface="+mn-lt"/>
              </a:rPr>
              <a:t> </a:t>
            </a:r>
            <a:r>
              <a:rPr lang="tr-TR" sz="2400" b="1" dirty="0" err="1">
                <a:ea typeface="+mn-lt"/>
                <a:cs typeface="+mn-lt"/>
              </a:rPr>
              <a:t>token</a:t>
            </a:r>
            <a:r>
              <a:rPr lang="tr-TR" sz="2400" dirty="0">
                <a:ea typeface="+mn-lt"/>
                <a:cs typeface="+mn-lt"/>
              </a:rPr>
              <a:t> döndürür ve bu </a:t>
            </a:r>
            <a:r>
              <a:rPr lang="tr-TR" sz="2400" dirty="0" err="1">
                <a:ea typeface="+mn-lt"/>
                <a:cs typeface="+mn-lt"/>
              </a:rPr>
              <a:t>token</a:t>
            </a:r>
            <a:r>
              <a:rPr lang="tr-TR" sz="2400" dirty="0">
                <a:ea typeface="+mn-lt"/>
                <a:cs typeface="+mn-lt"/>
              </a:rPr>
              <a:t> sayesinde API </a:t>
            </a:r>
            <a:r>
              <a:rPr lang="tr-TR" sz="2400" dirty="0" err="1">
                <a:ea typeface="+mn-lt"/>
                <a:cs typeface="+mn-lt"/>
              </a:rPr>
              <a:t>lere</a:t>
            </a:r>
            <a:r>
              <a:rPr lang="tr-TR" sz="2400" dirty="0">
                <a:ea typeface="+mn-lt"/>
                <a:cs typeface="+mn-lt"/>
              </a:rPr>
              <a:t> erişim sağlanır. </a:t>
            </a:r>
            <a:r>
              <a:rPr lang="tr-TR" sz="2400" b="1" dirty="0">
                <a:ea typeface="+mn-lt"/>
                <a:cs typeface="+mn-lt"/>
              </a:rPr>
              <a:t>Peki IdentityServer4 ne yapıyor burada?</a:t>
            </a:r>
            <a:endParaRPr lang="tr-TR" sz="2400" b="1" dirty="0">
              <a:cs typeface="Calibri"/>
            </a:endParaRPr>
          </a:p>
          <a:p>
            <a:pPr marL="0" indent="0">
              <a:buNone/>
            </a:pPr>
            <a:endParaRPr lang="tr-TR" dirty="0">
              <a:cs typeface="Calibri"/>
            </a:endParaRPr>
          </a:p>
        </p:txBody>
      </p:sp>
      <p:pic>
        <p:nvPicPr>
          <p:cNvPr id="2" name="Resim 3">
            <a:extLst>
              <a:ext uri="{FF2B5EF4-FFF2-40B4-BE49-F238E27FC236}">
                <a16:creationId xmlns:a16="http://schemas.microsoft.com/office/drawing/2014/main" xmlns="" id="{A75C6E30-D4C4-B554-90C9-DBE90BE5E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439" y="3161041"/>
            <a:ext cx="8537274" cy="361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0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0186A32-4B2E-D1C8-04E3-485B2F2D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43475"/>
            <a:ext cx="11910203" cy="6622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sz="2400" dirty="0">
                <a:ea typeface="+mn-lt"/>
                <a:cs typeface="+mn-lt"/>
              </a:rPr>
              <a:t>Burada direk </a:t>
            </a:r>
            <a:r>
              <a:rPr lang="tr-TR" sz="2400" dirty="0" err="1">
                <a:ea typeface="+mn-lt"/>
                <a:cs typeface="+mn-lt"/>
              </a:rPr>
              <a:t>client</a:t>
            </a:r>
            <a:r>
              <a:rPr lang="tr-TR" sz="2400" dirty="0">
                <a:ea typeface="+mn-lt"/>
                <a:cs typeface="+mn-lt"/>
              </a:rPr>
              <a:t> üzerinden </a:t>
            </a:r>
            <a:r>
              <a:rPr lang="tr-TR" sz="2400" b="1" dirty="0">
                <a:ea typeface="+mn-lt"/>
                <a:cs typeface="+mn-lt"/>
              </a:rPr>
              <a:t>API </a:t>
            </a:r>
            <a:r>
              <a:rPr lang="tr-TR" sz="2400" dirty="0" err="1">
                <a:ea typeface="+mn-lt"/>
                <a:cs typeface="+mn-lt"/>
              </a:rPr>
              <a:t>lere</a:t>
            </a:r>
            <a:r>
              <a:rPr lang="tr-TR" sz="2400" dirty="0">
                <a:ea typeface="+mn-lt"/>
                <a:cs typeface="+mn-lt"/>
              </a:rPr>
              <a:t> erişmek yerine önce </a:t>
            </a:r>
            <a:r>
              <a:rPr lang="tr-TR" sz="2400" dirty="0" err="1">
                <a:ea typeface="+mn-lt"/>
                <a:cs typeface="+mn-lt"/>
              </a:rPr>
              <a:t>client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b="1" dirty="0" err="1">
                <a:ea typeface="+mn-lt"/>
                <a:cs typeface="+mn-lt"/>
              </a:rPr>
              <a:t>IdentityServer</a:t>
            </a:r>
            <a:r>
              <a:rPr lang="tr-TR" sz="2400" b="1" dirty="0">
                <a:ea typeface="+mn-lt"/>
                <a:cs typeface="+mn-lt"/>
              </a:rPr>
              <a:t> </a:t>
            </a:r>
            <a:r>
              <a:rPr lang="tr-TR" sz="2400" b="1" dirty="0" err="1">
                <a:ea typeface="+mn-lt"/>
                <a:cs typeface="+mn-lt"/>
              </a:rPr>
              <a:t>Microservisine</a:t>
            </a:r>
            <a:r>
              <a:rPr lang="tr-TR" sz="2400" b="1" dirty="0">
                <a:ea typeface="+mn-lt"/>
                <a:cs typeface="+mn-lt"/>
              </a:rPr>
              <a:t> </a:t>
            </a:r>
            <a:r>
              <a:rPr lang="tr-TR" sz="2400" dirty="0">
                <a:ea typeface="+mn-lt"/>
                <a:cs typeface="+mn-lt"/>
              </a:rPr>
              <a:t>bir istekte </a:t>
            </a:r>
            <a:r>
              <a:rPr lang="tr-TR" sz="2400" dirty="0" err="1">
                <a:ea typeface="+mn-lt"/>
                <a:cs typeface="+mn-lt"/>
              </a:rPr>
              <a:t>blunuyor</a:t>
            </a:r>
            <a:r>
              <a:rPr lang="tr-TR" sz="2400" dirty="0">
                <a:ea typeface="+mn-lt"/>
                <a:cs typeface="+mn-lt"/>
              </a:rPr>
              <a:t>. </a:t>
            </a:r>
            <a:r>
              <a:rPr lang="tr-TR" sz="2400" b="1" dirty="0" err="1">
                <a:ea typeface="+mn-lt"/>
                <a:cs typeface="+mn-lt"/>
              </a:rPr>
              <a:t>IdentityServer</a:t>
            </a:r>
            <a:r>
              <a:rPr lang="tr-TR" sz="2400" b="1" dirty="0">
                <a:ea typeface="+mn-lt"/>
                <a:cs typeface="+mn-lt"/>
              </a:rPr>
              <a:t> </a:t>
            </a:r>
            <a:r>
              <a:rPr lang="tr-TR" sz="2400" dirty="0">
                <a:ea typeface="+mn-lt"/>
                <a:cs typeface="+mn-lt"/>
              </a:rPr>
              <a:t>servisinde her </a:t>
            </a:r>
            <a:r>
              <a:rPr lang="tr-TR" sz="2400" dirty="0" err="1">
                <a:ea typeface="+mn-lt"/>
                <a:cs typeface="+mn-lt"/>
              </a:rPr>
              <a:t>client</a:t>
            </a:r>
            <a:r>
              <a:rPr lang="tr-TR" sz="2400" dirty="0">
                <a:ea typeface="+mn-lt"/>
                <a:cs typeface="+mn-lt"/>
              </a:rPr>
              <a:t> için hangi </a:t>
            </a:r>
            <a:r>
              <a:rPr lang="tr-TR" sz="2400" b="1" dirty="0" err="1">
                <a:ea typeface="+mn-lt"/>
                <a:cs typeface="+mn-lt"/>
              </a:rPr>
              <a:t>apilere</a:t>
            </a:r>
            <a:r>
              <a:rPr lang="tr-TR" sz="2400" b="1" dirty="0">
                <a:ea typeface="+mn-lt"/>
                <a:cs typeface="+mn-lt"/>
              </a:rPr>
              <a:t> </a:t>
            </a:r>
            <a:r>
              <a:rPr lang="tr-TR" sz="2400" dirty="0">
                <a:ea typeface="+mn-lt"/>
                <a:cs typeface="+mn-lt"/>
              </a:rPr>
              <a:t>erişebilir hangi </a:t>
            </a:r>
            <a:r>
              <a:rPr lang="tr-TR" sz="2400" b="1" dirty="0" err="1">
                <a:ea typeface="+mn-lt"/>
                <a:cs typeface="+mn-lt"/>
              </a:rPr>
              <a:t>apide</a:t>
            </a:r>
            <a:r>
              <a:rPr lang="tr-TR" sz="2400" b="1" dirty="0">
                <a:ea typeface="+mn-lt"/>
                <a:cs typeface="+mn-lt"/>
              </a:rPr>
              <a:t> </a:t>
            </a:r>
            <a:r>
              <a:rPr lang="tr-TR" sz="2400" dirty="0">
                <a:ea typeface="+mn-lt"/>
                <a:cs typeface="+mn-lt"/>
              </a:rPr>
              <a:t>hangi metotlara erişebilir, okuma yazma güncelleme gibi hangi </a:t>
            </a:r>
            <a:r>
              <a:rPr lang="tr-TR" sz="2400" b="1" dirty="0" err="1">
                <a:ea typeface="+mn-lt"/>
                <a:cs typeface="+mn-lt"/>
              </a:rPr>
              <a:t>Authentication</a:t>
            </a:r>
            <a:r>
              <a:rPr lang="tr-TR" sz="2400" b="1" dirty="0">
                <a:ea typeface="+mn-lt"/>
                <a:cs typeface="+mn-lt"/>
              </a:rPr>
              <a:t> </a:t>
            </a:r>
            <a:r>
              <a:rPr lang="tr-TR" sz="2400" dirty="0">
                <a:ea typeface="+mn-lt"/>
                <a:cs typeface="+mn-lt"/>
              </a:rPr>
              <a:t>işlemlerinin yapılacağı bilgisini kayıt ediyoruz. </a:t>
            </a:r>
          </a:p>
          <a:p>
            <a:pPr marL="0" indent="0">
              <a:buNone/>
            </a:pPr>
            <a:r>
              <a:rPr lang="tr-TR" sz="2400" dirty="0">
                <a:ea typeface="+mn-lt"/>
                <a:cs typeface="+mn-lt"/>
              </a:rPr>
              <a:t>Client Önce </a:t>
            </a:r>
            <a:r>
              <a:rPr lang="tr-TR" sz="2400" b="1" dirty="0" err="1">
                <a:ea typeface="+mn-lt"/>
                <a:cs typeface="+mn-lt"/>
              </a:rPr>
              <a:t>Identity’e</a:t>
            </a:r>
            <a:r>
              <a:rPr lang="tr-TR" sz="2400" b="1" dirty="0">
                <a:ea typeface="+mn-lt"/>
                <a:cs typeface="+mn-lt"/>
              </a:rPr>
              <a:t> </a:t>
            </a:r>
            <a:r>
              <a:rPr lang="tr-TR" sz="2400" dirty="0">
                <a:ea typeface="+mn-lt"/>
                <a:cs typeface="+mn-lt"/>
              </a:rPr>
              <a:t>istek atar. </a:t>
            </a:r>
            <a:r>
              <a:rPr lang="tr-TR" sz="2400" b="1" dirty="0">
                <a:ea typeface="+mn-lt"/>
                <a:cs typeface="+mn-lt"/>
              </a:rPr>
              <a:t>Identity </a:t>
            </a:r>
            <a:r>
              <a:rPr lang="tr-TR" sz="2400" dirty="0" err="1">
                <a:ea typeface="+mn-lt"/>
                <a:cs typeface="+mn-lt"/>
              </a:rPr>
              <a:t>Userın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b="1" dirty="0" err="1">
                <a:ea typeface="+mn-lt"/>
                <a:cs typeface="+mn-lt"/>
              </a:rPr>
              <a:t>Authentication</a:t>
            </a:r>
            <a:r>
              <a:rPr lang="tr-TR" sz="2400" b="1" dirty="0">
                <a:ea typeface="+mn-lt"/>
                <a:cs typeface="+mn-lt"/>
              </a:rPr>
              <a:t> </a:t>
            </a:r>
            <a:r>
              <a:rPr lang="tr-TR" sz="2400" dirty="0">
                <a:ea typeface="+mn-lt"/>
                <a:cs typeface="+mn-lt"/>
              </a:rPr>
              <a:t>bilgilerini de barındırdığı bir </a:t>
            </a:r>
            <a:r>
              <a:rPr lang="tr-TR" sz="2400" dirty="0" err="1">
                <a:ea typeface="+mn-lt"/>
                <a:cs typeface="+mn-lt"/>
              </a:rPr>
              <a:t>token</a:t>
            </a:r>
            <a:r>
              <a:rPr lang="tr-TR" sz="2400" dirty="0">
                <a:ea typeface="+mn-lt"/>
                <a:cs typeface="+mn-lt"/>
              </a:rPr>
              <a:t> döndürür. Bu </a:t>
            </a:r>
            <a:r>
              <a:rPr lang="tr-TR" sz="2400" dirty="0" err="1">
                <a:ea typeface="+mn-lt"/>
                <a:cs typeface="+mn-lt"/>
              </a:rPr>
              <a:t>token</a:t>
            </a:r>
            <a:r>
              <a:rPr lang="tr-TR" sz="2400" dirty="0">
                <a:ea typeface="+mn-lt"/>
                <a:cs typeface="+mn-lt"/>
              </a:rPr>
              <a:t> ile </a:t>
            </a:r>
            <a:r>
              <a:rPr lang="tr-TR" sz="2400" dirty="0" err="1">
                <a:ea typeface="+mn-lt"/>
                <a:cs typeface="+mn-lt"/>
              </a:rPr>
              <a:t>client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api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lere</a:t>
            </a:r>
            <a:r>
              <a:rPr lang="tr-TR" sz="2400" dirty="0">
                <a:ea typeface="+mn-lt"/>
                <a:cs typeface="+mn-lt"/>
              </a:rPr>
              <a:t> istek atar. Bu sayede 3. parti uygulamaların </a:t>
            </a:r>
            <a:r>
              <a:rPr lang="tr-TR" sz="2400" dirty="0" err="1">
                <a:ea typeface="+mn-lt"/>
                <a:cs typeface="+mn-lt"/>
              </a:rPr>
              <a:t>Api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lerimize</a:t>
            </a:r>
            <a:r>
              <a:rPr lang="tr-TR" sz="2400" dirty="0">
                <a:ea typeface="+mn-lt"/>
                <a:cs typeface="+mn-lt"/>
              </a:rPr>
              <a:t> erişim izni engellenmiş olur.</a:t>
            </a:r>
          </a:p>
          <a:p>
            <a:pPr marL="0" indent="0">
              <a:buNone/>
            </a:pPr>
            <a:r>
              <a:rPr lang="tr-TR" sz="2400" dirty="0">
                <a:ea typeface="+mn-lt"/>
                <a:cs typeface="+mn-lt"/>
              </a:rPr>
              <a:t>Hadi Asp.net </a:t>
            </a:r>
            <a:r>
              <a:rPr lang="tr-TR" sz="2400" dirty="0" err="1">
                <a:ea typeface="+mn-lt"/>
                <a:cs typeface="+mn-lt"/>
              </a:rPr>
              <a:t>Core</a:t>
            </a:r>
            <a:r>
              <a:rPr lang="tr-TR" sz="2400" dirty="0">
                <a:ea typeface="+mn-lt"/>
                <a:cs typeface="+mn-lt"/>
              </a:rPr>
              <a:t> 6.0 ile </a:t>
            </a:r>
            <a:r>
              <a:rPr lang="tr-TR" sz="2400" b="1" dirty="0">
                <a:ea typeface="+mn-lt"/>
                <a:cs typeface="+mn-lt"/>
              </a:rPr>
              <a:t>Identityserver4 </a:t>
            </a:r>
            <a:r>
              <a:rPr lang="tr-TR" sz="2400" dirty="0">
                <a:ea typeface="+mn-lt"/>
                <a:cs typeface="+mn-lt"/>
              </a:rPr>
              <a:t>implementasyonunu beraber gerçekleştirelim.</a:t>
            </a:r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</p:txBody>
      </p:sp>
      <p:pic>
        <p:nvPicPr>
          <p:cNvPr id="2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xmlns="" id="{EE17CFFB-C097-33C8-E4BA-2915AD052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2" y="3211399"/>
            <a:ext cx="8393501" cy="333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37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0186A32-4B2E-D1C8-04E3-485B2F2D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43475"/>
            <a:ext cx="11910203" cy="6622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r-TR" sz="2000" dirty="0" err="1">
                <a:ea typeface="+mn-lt"/>
                <a:cs typeface="+mn-lt"/>
              </a:rPr>
              <a:t>Microservice</a:t>
            </a:r>
            <a:r>
              <a:rPr lang="tr-TR" sz="2000" dirty="0">
                <a:ea typeface="+mn-lt"/>
                <a:cs typeface="+mn-lt"/>
              </a:rPr>
              <a:t> mimarisinde geliştireceğimiz bir projemiz olsun. Bu projede;</a:t>
            </a:r>
            <a:endParaRPr lang="tr-TR" sz="20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tr-TR" sz="2000" dirty="0">
                <a:ea typeface="+mn-lt"/>
                <a:cs typeface="+mn-lt"/>
              </a:rPr>
              <a:t>Client1 ve Client2 adında 2 adet Web Application projesi,</a:t>
            </a:r>
            <a:endParaRPr lang="tr-TR" sz="20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tr-TR" sz="2000" dirty="0">
                <a:ea typeface="+mn-lt"/>
                <a:cs typeface="+mn-lt"/>
              </a:rPr>
              <a:t>API1 ve API2 adında 2 adet API projesi ve</a:t>
            </a:r>
            <a:endParaRPr lang="tr-TR" sz="20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tr-TR" sz="2000" dirty="0" err="1">
                <a:ea typeface="+mn-lt"/>
                <a:cs typeface="+mn-lt"/>
              </a:rPr>
              <a:t>AuthServer</a:t>
            </a:r>
            <a:r>
              <a:rPr lang="tr-TR" sz="2000" dirty="0">
                <a:ea typeface="+mn-lt"/>
                <a:cs typeface="+mn-lt"/>
              </a:rPr>
              <a:t> adında bir Identity projemiz mevcut olsun.</a:t>
            </a:r>
            <a:endParaRPr lang="tr-TR" sz="2000">
              <a:cs typeface="Calibri"/>
            </a:endParaRPr>
          </a:p>
          <a:p>
            <a:pPr indent="0">
              <a:buNone/>
            </a:pPr>
            <a:r>
              <a:rPr lang="tr-TR" sz="2000" dirty="0" err="1">
                <a:ea typeface="+mn-lt"/>
                <a:cs typeface="+mn-lt"/>
              </a:rPr>
              <a:t>AuthServer</a:t>
            </a:r>
            <a:r>
              <a:rPr lang="tr-TR" sz="2000" dirty="0">
                <a:ea typeface="+mn-lt"/>
                <a:cs typeface="+mn-lt"/>
              </a:rPr>
              <a:t> projesini Web Application (MVC) olarak oluşturacağız. Ancak bu bizim için hem bir API uygulaması hem de bir Client uygulaması görevi sağlayacaktır. Öncelikle projelerimizin ayağa kaldırılacağı portları belirtelim. Bunun için projemizde “</a:t>
            </a:r>
            <a:r>
              <a:rPr lang="tr-TR" sz="2000" dirty="0" err="1">
                <a:ea typeface="+mn-lt"/>
                <a:cs typeface="+mn-lt"/>
              </a:rPr>
              <a:t>Properties</a:t>
            </a:r>
            <a:r>
              <a:rPr lang="tr-TR" sz="2000" dirty="0">
                <a:ea typeface="+mn-lt"/>
                <a:cs typeface="+mn-lt"/>
              </a:rPr>
              <a:t>” klasörünün altındaki “</a:t>
            </a:r>
            <a:r>
              <a:rPr lang="tr-TR" sz="2000" b="1" dirty="0" err="1">
                <a:ea typeface="+mn-lt"/>
                <a:cs typeface="+mn-lt"/>
              </a:rPr>
              <a:t>launchSettings.json</a:t>
            </a:r>
            <a:r>
              <a:rPr lang="tr-TR" sz="2000" dirty="0">
                <a:ea typeface="+mn-lt"/>
                <a:cs typeface="+mn-lt"/>
              </a:rPr>
              <a:t>” a gitmemiz gerekiyor.</a:t>
            </a:r>
            <a:endParaRPr lang="tr-TR" sz="2000">
              <a:cs typeface="Calibri"/>
            </a:endParaRPr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</p:txBody>
      </p:sp>
      <p:pic>
        <p:nvPicPr>
          <p:cNvPr id="2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xmlns="" id="{B3213508-F3F0-C8FC-201B-71178653E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73" y="2679940"/>
            <a:ext cx="9529312" cy="408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58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0186A32-4B2E-D1C8-04E3-485B2F2D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43475"/>
            <a:ext cx="11910203" cy="6622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r-TR" sz="2400" dirty="0">
                <a:ea typeface="+mn-lt"/>
                <a:cs typeface="+mn-lt"/>
              </a:rPr>
              <a:t>Yukarıda API1 projesi için örnek gösterilmiştir. Tüm projeler için port numaraları şu şekilde olacaktır:</a:t>
            </a:r>
            <a:endParaRPr lang="tr-TR" sz="2400">
              <a:cs typeface="Calibri"/>
            </a:endParaRPr>
          </a:p>
          <a:p>
            <a:pPr>
              <a:buNone/>
            </a:pPr>
            <a:r>
              <a:rPr lang="tr-TR" sz="2400" dirty="0" err="1">
                <a:ea typeface="+mn-lt"/>
                <a:cs typeface="+mn-lt"/>
              </a:rPr>
              <a:t>AuthServer</a:t>
            </a:r>
            <a:r>
              <a:rPr lang="tr-TR" sz="2400" dirty="0">
                <a:ea typeface="+mn-lt"/>
                <a:cs typeface="+mn-lt"/>
              </a:rPr>
              <a:t> -&gt; </a:t>
            </a:r>
            <a:r>
              <a:rPr lang="tr-TR" sz="2400" u="sng" dirty="0">
                <a:ea typeface="+mn-lt"/>
                <a:cs typeface="+mn-lt"/>
                <a:hlinkClick r:id="rId2"/>
              </a:rPr>
              <a:t>https://localhost:5001</a:t>
            </a:r>
            <a:endParaRPr lang="tr-TR" sz="2400">
              <a:cs typeface="Calibri"/>
            </a:endParaRPr>
          </a:p>
          <a:p>
            <a:pPr>
              <a:buNone/>
            </a:pPr>
            <a:r>
              <a:rPr lang="tr-TR" sz="2400" dirty="0">
                <a:ea typeface="+mn-lt"/>
                <a:cs typeface="+mn-lt"/>
              </a:rPr>
              <a:t>Client1 =&gt; </a:t>
            </a:r>
            <a:r>
              <a:rPr lang="tr-TR" sz="2400" u="sng" dirty="0">
                <a:ea typeface="+mn-lt"/>
                <a:cs typeface="+mn-lt"/>
                <a:hlinkClick r:id="rId3"/>
              </a:rPr>
              <a:t>https://localhost:5006</a:t>
            </a:r>
            <a:endParaRPr lang="tr-TR" sz="2400">
              <a:cs typeface="Calibri"/>
            </a:endParaRPr>
          </a:p>
          <a:p>
            <a:pPr>
              <a:buNone/>
            </a:pPr>
            <a:r>
              <a:rPr lang="tr-TR" sz="2400" dirty="0">
                <a:ea typeface="+mn-lt"/>
                <a:cs typeface="+mn-lt"/>
              </a:rPr>
              <a:t>Client2 =&gt; </a:t>
            </a:r>
            <a:r>
              <a:rPr lang="tr-TR" sz="2400" u="sng" dirty="0">
                <a:ea typeface="+mn-lt"/>
                <a:cs typeface="+mn-lt"/>
                <a:hlinkClick r:id="rId4"/>
              </a:rPr>
              <a:t>https://localhost:5011;</a:t>
            </a:r>
            <a:endParaRPr lang="tr-TR" sz="2400">
              <a:cs typeface="Calibri"/>
            </a:endParaRPr>
          </a:p>
          <a:p>
            <a:pPr>
              <a:buNone/>
            </a:pPr>
            <a:r>
              <a:rPr lang="tr-TR" sz="2400" dirty="0">
                <a:ea typeface="+mn-lt"/>
                <a:cs typeface="+mn-lt"/>
              </a:rPr>
              <a:t>API1 =&gt; </a:t>
            </a:r>
            <a:r>
              <a:rPr lang="tr-TR" sz="2400" u="sng" dirty="0">
                <a:ea typeface="+mn-lt"/>
                <a:cs typeface="+mn-lt"/>
                <a:hlinkClick r:id="rId5"/>
              </a:rPr>
              <a:t>https://localhost:5016;</a:t>
            </a:r>
            <a:endParaRPr lang="tr-TR" sz="2400">
              <a:cs typeface="Calibri"/>
            </a:endParaRPr>
          </a:p>
          <a:p>
            <a:pPr>
              <a:buNone/>
            </a:pPr>
            <a:r>
              <a:rPr lang="tr-TR" sz="2400" dirty="0">
                <a:ea typeface="+mn-lt"/>
                <a:cs typeface="+mn-lt"/>
              </a:rPr>
              <a:t>API2 =&gt; </a:t>
            </a:r>
            <a:r>
              <a:rPr lang="tr-TR" sz="2400" u="sng" dirty="0">
                <a:ea typeface="+mn-lt"/>
                <a:cs typeface="+mn-lt"/>
                <a:hlinkClick r:id="rId6"/>
              </a:rPr>
              <a:t>https://localhost:5021;</a:t>
            </a:r>
            <a:endParaRPr lang="tr-TR" sz="2400">
              <a:cs typeface="Calibri"/>
            </a:endParaRPr>
          </a:p>
          <a:p>
            <a:pPr marL="0" indent="0">
              <a:buNone/>
            </a:pPr>
            <a:r>
              <a:rPr lang="tr-TR" sz="2400" dirty="0">
                <a:ea typeface="+mn-lt"/>
                <a:cs typeface="+mn-lt"/>
              </a:rPr>
              <a:t>IdentityServer4 Framework</a:t>
            </a:r>
          </a:p>
          <a:p>
            <a:pPr marL="0" indent="0">
              <a:buNone/>
            </a:pPr>
            <a:endParaRPr lang="tr-TR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sz="2400" dirty="0">
                <a:ea typeface="+mn-lt"/>
                <a:cs typeface="+mn-lt"/>
              </a:rPr>
              <a:t>Şimdi yemektarifi.com adında bir sitemiz olsun diyelim. Bu sitede ilgili yemek tarifelerine erişmek için herhangi bir </a:t>
            </a:r>
            <a:r>
              <a:rPr lang="tr-TR" sz="2400" dirty="0" err="1">
                <a:ea typeface="+mn-lt"/>
                <a:cs typeface="+mn-lt"/>
              </a:rPr>
              <a:t>Register</a:t>
            </a:r>
            <a:r>
              <a:rPr lang="tr-TR" sz="2400" dirty="0">
                <a:ea typeface="+mn-lt"/>
                <a:cs typeface="+mn-lt"/>
              </a:rPr>
              <a:t>-Login işlemi gerekmiyor. İlgili URL’e gittiğimizde karşımıza tüm yemek tarifeleri listeleniyor olacak.</a:t>
            </a:r>
          </a:p>
          <a:p>
            <a:pPr>
              <a:buNone/>
            </a:pPr>
            <a:r>
              <a:rPr lang="tr-TR" sz="2400" dirty="0">
                <a:ea typeface="+mn-lt"/>
                <a:cs typeface="+mn-lt"/>
              </a:rPr>
              <a:t>Yemek tarifi projemizde web ve mobil uygulamalarımız geliştirdiğimiz </a:t>
            </a:r>
            <a:r>
              <a:rPr lang="tr-TR" sz="2400" dirty="0" err="1">
                <a:ea typeface="+mn-lt"/>
                <a:cs typeface="+mn-lt"/>
              </a:rPr>
              <a:t>API’lerden</a:t>
            </a:r>
            <a:r>
              <a:rPr lang="tr-TR" sz="2400" dirty="0">
                <a:ea typeface="+mn-lt"/>
                <a:cs typeface="+mn-lt"/>
              </a:rPr>
              <a:t> besleniyor olacak. Burada </a:t>
            </a:r>
            <a:r>
              <a:rPr lang="tr-TR" sz="2400" b="1" dirty="0" err="1">
                <a:ea typeface="+mn-lt"/>
                <a:cs typeface="+mn-lt"/>
              </a:rPr>
              <a:t>AuthServer</a:t>
            </a:r>
            <a:r>
              <a:rPr lang="tr-TR" sz="2400" b="1" dirty="0">
                <a:ea typeface="+mn-lt"/>
                <a:cs typeface="+mn-lt"/>
              </a:rPr>
              <a:t> </a:t>
            </a:r>
            <a:r>
              <a:rPr lang="tr-TR" sz="2400" dirty="0">
                <a:ea typeface="+mn-lt"/>
                <a:cs typeface="+mn-lt"/>
              </a:rPr>
              <a:t>ile </a:t>
            </a:r>
            <a:r>
              <a:rPr lang="tr-TR" sz="2400" dirty="0" err="1">
                <a:ea typeface="+mn-lt"/>
                <a:cs typeface="+mn-lt"/>
              </a:rPr>
              <a:t>API’lerimizi</a:t>
            </a:r>
            <a:r>
              <a:rPr lang="tr-TR" sz="2400" dirty="0">
                <a:ea typeface="+mn-lt"/>
                <a:cs typeface="+mn-lt"/>
              </a:rPr>
              <a:t> koruma altına almamız gerekiyor ki başkaları da yani başka </a:t>
            </a:r>
            <a:r>
              <a:rPr lang="tr-TR" sz="2400" dirty="0" err="1">
                <a:ea typeface="+mn-lt"/>
                <a:cs typeface="+mn-lt"/>
              </a:rPr>
              <a:t>clientler</a:t>
            </a:r>
            <a:r>
              <a:rPr lang="tr-TR" sz="2400" dirty="0">
                <a:ea typeface="+mn-lt"/>
                <a:cs typeface="+mn-lt"/>
              </a:rPr>
              <a:t> de bu </a:t>
            </a:r>
            <a:r>
              <a:rPr lang="tr-TR" sz="2400" dirty="0" err="1">
                <a:ea typeface="+mn-lt"/>
                <a:cs typeface="+mn-lt"/>
              </a:rPr>
              <a:t>API’lere</a:t>
            </a:r>
            <a:r>
              <a:rPr lang="tr-TR" sz="2400" dirty="0">
                <a:ea typeface="+mn-lt"/>
                <a:cs typeface="+mn-lt"/>
              </a:rPr>
              <a:t> erişemez olsun. Bu </a:t>
            </a:r>
            <a:r>
              <a:rPr lang="tr-TR" sz="2400" dirty="0" err="1">
                <a:ea typeface="+mn-lt"/>
                <a:cs typeface="+mn-lt"/>
              </a:rPr>
              <a:t>API’lerden</a:t>
            </a:r>
            <a:r>
              <a:rPr lang="tr-TR" sz="2400" dirty="0">
                <a:ea typeface="+mn-lt"/>
                <a:cs typeface="+mn-lt"/>
              </a:rPr>
              <a:t> data alabilmek için mutlaka bir </a:t>
            </a:r>
            <a:r>
              <a:rPr lang="tr-TR" sz="2400" dirty="0" err="1">
                <a:ea typeface="+mn-lt"/>
                <a:cs typeface="+mn-lt"/>
              </a:rPr>
              <a:t>Acces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Token</a:t>
            </a:r>
            <a:r>
              <a:rPr lang="tr-TR" sz="2400" dirty="0">
                <a:ea typeface="+mn-lt"/>
                <a:cs typeface="+mn-lt"/>
              </a:rPr>
              <a:t> göndermemiz lazım.</a:t>
            </a:r>
            <a:endParaRPr lang="tr-TR" dirty="0"/>
          </a:p>
          <a:p>
            <a:pPr>
              <a:buNone/>
            </a:pPr>
            <a:endParaRPr lang="tr-TR" sz="2400" dirty="0">
              <a:cs typeface="Calibri"/>
            </a:endParaRPr>
          </a:p>
          <a:p>
            <a:pPr marL="0" indent="0">
              <a:buNone/>
            </a:pPr>
            <a:endParaRPr lang="tr-TR" sz="2400" dirty="0">
              <a:ea typeface="+mn-lt"/>
              <a:cs typeface="+mn-lt"/>
            </a:endParaRPr>
          </a:p>
        </p:txBody>
      </p:sp>
      <p:pic>
        <p:nvPicPr>
          <p:cNvPr id="2" name="Resim 3">
            <a:extLst>
              <a:ext uri="{FF2B5EF4-FFF2-40B4-BE49-F238E27FC236}">
                <a16:creationId xmlns:a16="http://schemas.microsoft.com/office/drawing/2014/main" xmlns="" id="{4F9EDD91-DEC6-7ACB-14BA-8DFD4666D1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5684" y="632532"/>
            <a:ext cx="6510066" cy="301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3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0186A32-4B2E-D1C8-04E3-485B2F2D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43475"/>
            <a:ext cx="11910203" cy="662295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Şimdi bizim burada </a:t>
            </a:r>
            <a:r>
              <a:rPr lang="tr-TR" dirty="0" err="1">
                <a:ea typeface="+mn-lt"/>
                <a:cs typeface="+mn-lt"/>
              </a:rPr>
              <a:t>AuthServer</a:t>
            </a:r>
            <a:r>
              <a:rPr lang="tr-TR" dirty="0">
                <a:ea typeface="+mn-lt"/>
                <a:cs typeface="+mn-lt"/>
              </a:rPr>
              <a:t> projesine hem </a:t>
            </a:r>
            <a:r>
              <a:rPr lang="tr-TR" dirty="0" err="1">
                <a:ea typeface="+mn-lt"/>
                <a:cs typeface="+mn-lt"/>
              </a:rPr>
              <a:t>API’leri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hemde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Client’leri</a:t>
            </a:r>
            <a:r>
              <a:rPr lang="tr-TR" dirty="0">
                <a:ea typeface="+mn-lt"/>
                <a:cs typeface="+mn-lt"/>
              </a:rPr>
              <a:t> tanıtmamız lazım. Ardından hangi </a:t>
            </a:r>
            <a:r>
              <a:rPr lang="tr-TR" dirty="0" err="1">
                <a:ea typeface="+mn-lt"/>
                <a:cs typeface="+mn-lt"/>
              </a:rPr>
              <a:t>Client’ların</a:t>
            </a:r>
            <a:r>
              <a:rPr lang="tr-TR" dirty="0">
                <a:ea typeface="+mn-lt"/>
                <a:cs typeface="+mn-lt"/>
              </a:rPr>
              <a:t> hangi </a:t>
            </a:r>
            <a:r>
              <a:rPr lang="tr-TR" dirty="0" err="1">
                <a:ea typeface="+mn-lt"/>
                <a:cs typeface="+mn-lt"/>
              </a:rPr>
              <a:t>API’lere</a:t>
            </a:r>
            <a:r>
              <a:rPr lang="tr-TR" dirty="0">
                <a:ea typeface="+mn-lt"/>
                <a:cs typeface="+mn-lt"/>
              </a:rPr>
              <a:t> erişebileceği hatta hangi metotlara izni olacağı (İnsert, Update, </a:t>
            </a:r>
            <a:r>
              <a:rPr lang="tr-TR" dirty="0" err="1">
                <a:ea typeface="+mn-lt"/>
                <a:cs typeface="+mn-lt"/>
              </a:rPr>
              <a:t>Delete</a:t>
            </a:r>
            <a:r>
              <a:rPr lang="tr-TR" dirty="0">
                <a:ea typeface="+mn-lt"/>
                <a:cs typeface="+mn-lt"/>
              </a:rPr>
              <a:t>, </a:t>
            </a:r>
            <a:r>
              <a:rPr lang="tr-TR" dirty="0" err="1">
                <a:ea typeface="+mn-lt"/>
                <a:cs typeface="+mn-lt"/>
              </a:rPr>
              <a:t>Get</a:t>
            </a:r>
            <a:r>
              <a:rPr lang="tr-TR" dirty="0">
                <a:ea typeface="+mn-lt"/>
                <a:cs typeface="+mn-lt"/>
              </a:rPr>
              <a:t> gibi) bilgisini vermemiz gerekiyor. Yukarıdaki görselde de belirtiğim gibi. Web 1 uygulaması sadece API1 ve API2 ye erişebiliyor, Web 2 uygulaması da sadece API2 ve API3 ye erişebiliyor.</a:t>
            </a:r>
          </a:p>
          <a:p>
            <a:pPr>
              <a:buNone/>
            </a:pPr>
            <a:r>
              <a:rPr lang="tr-TR" b="1" dirty="0">
                <a:ea typeface="+mn-lt"/>
                <a:cs typeface="+mn-lt"/>
              </a:rPr>
              <a:t>Peki bu işlemler nasıl gerçekleşecek?</a:t>
            </a:r>
            <a:endParaRPr lang="tr-TR" b="1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Burada </a:t>
            </a:r>
            <a:r>
              <a:rPr lang="tr-TR" b="1" dirty="0" err="1">
                <a:ea typeface="+mn-lt"/>
                <a:cs typeface="+mn-lt"/>
              </a:rPr>
              <a:t>AuthServer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Clientlar</a:t>
            </a:r>
            <a:r>
              <a:rPr lang="tr-TR" b="1" dirty="0">
                <a:ea typeface="+mn-lt"/>
                <a:cs typeface="+mn-lt"/>
              </a:rPr>
              <a:t> için </a:t>
            </a:r>
            <a:r>
              <a:rPr lang="tr-TR" b="1" dirty="0" err="1">
                <a:ea typeface="+mn-lt"/>
                <a:cs typeface="+mn-lt"/>
              </a:rPr>
              <a:t>ClientId</a:t>
            </a:r>
            <a:r>
              <a:rPr lang="tr-TR" dirty="0">
                <a:ea typeface="+mn-lt"/>
                <a:cs typeface="+mn-lt"/>
              </a:rPr>
              <a:t> ve </a:t>
            </a:r>
            <a:r>
              <a:rPr lang="tr-TR" b="1" dirty="0" err="1">
                <a:ea typeface="+mn-lt"/>
                <a:cs typeface="+mn-lt"/>
              </a:rPr>
              <a:t>ClientSecret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adında iki tane alan tanımlıyor. Bunları kullanıcı adı ve şifre gibi düşünebilirsiniz. Ama bunlar normal kullanıcı değil </a:t>
            </a:r>
            <a:r>
              <a:rPr lang="tr-TR" dirty="0" err="1">
                <a:ea typeface="+mn-lt"/>
                <a:cs typeface="+mn-lt"/>
              </a:rPr>
              <a:t>client</a:t>
            </a:r>
            <a:r>
              <a:rPr lang="tr-TR" dirty="0">
                <a:ea typeface="+mn-lt"/>
                <a:cs typeface="+mn-lt"/>
              </a:rPr>
              <a:t> bilgisi. Sonuçta hangi </a:t>
            </a:r>
            <a:r>
              <a:rPr lang="tr-TR" dirty="0" err="1">
                <a:ea typeface="+mn-lt"/>
                <a:cs typeface="+mn-lt"/>
              </a:rPr>
              <a:t>clientın</a:t>
            </a:r>
            <a:r>
              <a:rPr lang="tr-TR" dirty="0">
                <a:ea typeface="+mn-lt"/>
                <a:cs typeface="+mn-lt"/>
              </a:rPr>
              <a:t> istek yaptığını bu bilgilerden tanıyor olacak.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Kısacası burada Web uygulaması kendi </a:t>
            </a:r>
            <a:r>
              <a:rPr lang="tr-TR" b="1" dirty="0" err="1">
                <a:ea typeface="+mn-lt"/>
                <a:cs typeface="+mn-lt"/>
              </a:rPr>
              <a:t>CliendId</a:t>
            </a:r>
            <a:r>
              <a:rPr lang="tr-TR" b="1" dirty="0">
                <a:ea typeface="+mn-lt"/>
                <a:cs typeface="+mn-lt"/>
              </a:rPr>
              <a:t> ve </a:t>
            </a:r>
            <a:r>
              <a:rPr lang="tr-TR" b="1" dirty="0" err="1">
                <a:ea typeface="+mn-lt"/>
                <a:cs typeface="+mn-lt"/>
              </a:rPr>
              <a:t>Clientd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Secret</a:t>
            </a:r>
            <a:r>
              <a:rPr lang="tr-TR" dirty="0">
                <a:ea typeface="+mn-lt"/>
                <a:cs typeface="+mn-lt"/>
              </a:rPr>
              <a:t> bilgisi ile </a:t>
            </a:r>
            <a:r>
              <a:rPr lang="tr-TR" dirty="0" err="1">
                <a:ea typeface="+mn-lt"/>
                <a:cs typeface="+mn-lt"/>
              </a:rPr>
              <a:t>AuthServer</a:t>
            </a:r>
            <a:r>
              <a:rPr lang="tr-TR" dirty="0">
                <a:ea typeface="+mn-lt"/>
                <a:cs typeface="+mn-lt"/>
              </a:rPr>
              <a:t> servisine bir istek atacak </a:t>
            </a:r>
            <a:r>
              <a:rPr lang="tr-TR" dirty="0" err="1">
                <a:ea typeface="+mn-lt"/>
                <a:cs typeface="+mn-lt"/>
              </a:rPr>
              <a:t>AuthServer</a:t>
            </a:r>
            <a:r>
              <a:rPr lang="tr-TR" dirty="0">
                <a:ea typeface="+mn-lt"/>
                <a:cs typeface="+mn-lt"/>
              </a:rPr>
              <a:t> ilgili </a:t>
            </a:r>
            <a:r>
              <a:rPr lang="tr-TR" dirty="0" err="1">
                <a:ea typeface="+mn-lt"/>
                <a:cs typeface="+mn-lt"/>
              </a:rPr>
              <a:t>clientlere</a:t>
            </a:r>
            <a:r>
              <a:rPr lang="tr-TR" dirty="0">
                <a:ea typeface="+mn-lt"/>
                <a:cs typeface="+mn-lt"/>
              </a:rPr>
              <a:t> bir </a:t>
            </a:r>
            <a:r>
              <a:rPr lang="tr-TR" dirty="0" err="1">
                <a:ea typeface="+mn-lt"/>
                <a:cs typeface="+mn-lt"/>
              </a:rPr>
              <a:t>Token</a:t>
            </a:r>
            <a:r>
              <a:rPr lang="tr-TR" dirty="0">
                <a:ea typeface="+mn-lt"/>
                <a:cs typeface="+mn-lt"/>
              </a:rPr>
              <a:t> gönderecek ve </a:t>
            </a:r>
            <a:r>
              <a:rPr lang="tr-TR" dirty="0" err="1">
                <a:ea typeface="+mn-lt"/>
                <a:cs typeface="+mn-lt"/>
              </a:rPr>
              <a:t>clientlar</a:t>
            </a:r>
            <a:r>
              <a:rPr lang="tr-TR" dirty="0">
                <a:ea typeface="+mn-lt"/>
                <a:cs typeface="+mn-lt"/>
              </a:rPr>
              <a:t> artık bu </a:t>
            </a:r>
            <a:r>
              <a:rPr lang="tr-TR" dirty="0" err="1">
                <a:ea typeface="+mn-lt"/>
                <a:cs typeface="+mn-lt"/>
              </a:rPr>
              <a:t>token</a:t>
            </a:r>
            <a:r>
              <a:rPr lang="tr-TR" dirty="0">
                <a:ea typeface="+mn-lt"/>
                <a:cs typeface="+mn-lt"/>
              </a:rPr>
              <a:t> ile </a:t>
            </a:r>
            <a:r>
              <a:rPr lang="tr-TR" dirty="0" err="1">
                <a:ea typeface="+mn-lt"/>
                <a:cs typeface="+mn-lt"/>
              </a:rPr>
              <a:t>API’lere</a:t>
            </a:r>
            <a:r>
              <a:rPr lang="tr-TR" dirty="0">
                <a:ea typeface="+mn-lt"/>
                <a:cs typeface="+mn-lt"/>
              </a:rPr>
              <a:t> istek atabiliyor olacak.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Burada </a:t>
            </a:r>
            <a:r>
              <a:rPr lang="tr-TR" dirty="0" err="1">
                <a:ea typeface="+mn-lt"/>
                <a:cs typeface="+mn-lt"/>
              </a:rPr>
              <a:t>API’lerde</a:t>
            </a:r>
            <a:r>
              <a:rPr lang="tr-TR" dirty="0">
                <a:ea typeface="+mn-lt"/>
                <a:cs typeface="+mn-lt"/>
              </a:rPr>
              <a:t> de ek bir kodlama yapıyor olacağız. Yani isteği atan </a:t>
            </a:r>
            <a:r>
              <a:rPr lang="tr-TR" dirty="0" err="1">
                <a:ea typeface="+mn-lt"/>
                <a:cs typeface="+mn-lt"/>
              </a:rPr>
              <a:t>token</a:t>
            </a:r>
            <a:r>
              <a:rPr lang="tr-TR" dirty="0">
                <a:ea typeface="+mn-lt"/>
                <a:cs typeface="+mn-lt"/>
              </a:rPr>
              <a:t> kimin tarafından atıldı? , gerçek bir </a:t>
            </a:r>
            <a:r>
              <a:rPr lang="tr-TR" dirty="0" err="1">
                <a:ea typeface="+mn-lt"/>
                <a:cs typeface="+mn-lt"/>
              </a:rPr>
              <a:t>token</a:t>
            </a:r>
            <a:r>
              <a:rPr lang="tr-TR" dirty="0">
                <a:ea typeface="+mn-lt"/>
                <a:cs typeface="+mn-lt"/>
              </a:rPr>
              <a:t> mı? Onun kontrolünü yapıyor olacağız.</a:t>
            </a:r>
            <a:endParaRPr lang="tr-TR" dirty="0"/>
          </a:p>
          <a:p>
            <a:pPr marL="0" indent="0">
              <a:buNone/>
            </a:pPr>
            <a:endParaRPr lang="tr-T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6610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0186A32-4B2E-D1C8-04E3-485B2F2D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43475"/>
            <a:ext cx="11910203" cy="6622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r-TR" dirty="0">
                <a:ea typeface="+mn-lt"/>
                <a:cs typeface="+mn-lt"/>
              </a:rPr>
              <a:t>OAuth2.0 protokolünde 4 adet izin tipleri vardır.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Bunlar;</a:t>
            </a:r>
            <a:endParaRPr lang="tr-TR" dirty="0"/>
          </a:p>
          <a:p>
            <a:pPr marL="285750" indent="-285750">
              <a:buFont typeface="Arial"/>
              <a:buChar char="•"/>
            </a:pPr>
            <a:r>
              <a:rPr lang="tr-TR" dirty="0" err="1">
                <a:ea typeface="+mn-lt"/>
                <a:cs typeface="+mn-lt"/>
              </a:rPr>
              <a:t>Authorization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code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grant</a:t>
            </a:r>
            <a:endParaRPr lang="tr-TR" dirty="0" err="1"/>
          </a:p>
          <a:p>
            <a:pPr marL="285750" indent="-285750">
              <a:buFont typeface="Arial"/>
              <a:buChar char="•"/>
            </a:pPr>
            <a:r>
              <a:rPr lang="tr-TR" dirty="0" err="1">
                <a:ea typeface="+mn-lt"/>
                <a:cs typeface="+mn-lt"/>
              </a:rPr>
              <a:t>Implicit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grant</a:t>
            </a:r>
            <a:endParaRPr lang="tr-TR" dirty="0" err="1"/>
          </a:p>
          <a:p>
            <a:pPr marL="285750" indent="-285750">
              <a:buFont typeface="Arial"/>
              <a:buChar char="•"/>
            </a:pPr>
            <a:r>
              <a:rPr lang="tr-TR" dirty="0">
                <a:ea typeface="+mn-lt"/>
                <a:cs typeface="+mn-lt"/>
              </a:rPr>
              <a:t>Resource </a:t>
            </a:r>
            <a:r>
              <a:rPr lang="tr-TR" dirty="0" err="1">
                <a:ea typeface="+mn-lt"/>
                <a:cs typeface="+mn-lt"/>
              </a:rPr>
              <a:t>owner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credentials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grant</a:t>
            </a:r>
            <a:endParaRPr lang="tr-TR" dirty="0" err="1"/>
          </a:p>
          <a:p>
            <a:pPr marL="285750" indent="-285750">
              <a:buFont typeface="Arial"/>
              <a:buChar char="•"/>
            </a:pPr>
            <a:r>
              <a:rPr lang="tr-TR" b="1" i="1" dirty="0">
                <a:ea typeface="+mn-lt"/>
                <a:cs typeface="+mn-lt"/>
              </a:rPr>
              <a:t>Client </a:t>
            </a:r>
            <a:r>
              <a:rPr lang="tr-TR" b="1" i="1" dirty="0" err="1">
                <a:ea typeface="+mn-lt"/>
                <a:cs typeface="+mn-lt"/>
              </a:rPr>
              <a:t>credentials</a:t>
            </a:r>
            <a:r>
              <a:rPr lang="tr-TR" b="1" i="1" dirty="0">
                <a:ea typeface="+mn-lt"/>
                <a:cs typeface="+mn-lt"/>
              </a:rPr>
              <a:t> </a:t>
            </a:r>
            <a:r>
              <a:rPr lang="tr-TR" b="1" i="1" dirty="0" err="1">
                <a:ea typeface="+mn-lt"/>
                <a:cs typeface="+mn-lt"/>
              </a:rPr>
              <a:t>grant</a:t>
            </a:r>
            <a:endParaRPr lang="tr-TR" dirty="0" err="1"/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Bu izin tiplerine göre </a:t>
            </a:r>
            <a:r>
              <a:rPr lang="tr-TR" dirty="0" err="1">
                <a:ea typeface="+mn-lt"/>
                <a:cs typeface="+mn-lt"/>
              </a:rPr>
              <a:t>AouthServer</a:t>
            </a:r>
            <a:r>
              <a:rPr lang="tr-TR" dirty="0">
                <a:ea typeface="+mn-lt"/>
                <a:cs typeface="+mn-lt"/>
              </a:rPr>
              <a:t> bize </a:t>
            </a:r>
            <a:r>
              <a:rPr lang="tr-TR" dirty="0" err="1">
                <a:ea typeface="+mn-lt"/>
                <a:cs typeface="+mn-lt"/>
              </a:rPr>
              <a:t>token</a:t>
            </a:r>
            <a:r>
              <a:rPr lang="tr-TR" dirty="0">
                <a:ea typeface="+mn-lt"/>
                <a:cs typeface="+mn-lt"/>
              </a:rPr>
              <a:t> dönüyor. Burada biz sadece </a:t>
            </a:r>
            <a:r>
              <a:rPr lang="tr-TR" b="1" i="1" dirty="0">
                <a:ea typeface="+mn-lt"/>
                <a:cs typeface="+mn-lt"/>
              </a:rPr>
              <a:t>Client </a:t>
            </a:r>
            <a:r>
              <a:rPr lang="tr-TR" b="1" i="1" dirty="0" err="1">
                <a:ea typeface="+mn-lt"/>
                <a:cs typeface="+mn-lt"/>
              </a:rPr>
              <a:t>credentials</a:t>
            </a:r>
            <a:r>
              <a:rPr lang="tr-TR" b="1" i="1" dirty="0">
                <a:ea typeface="+mn-lt"/>
                <a:cs typeface="+mn-lt"/>
              </a:rPr>
              <a:t> </a:t>
            </a:r>
            <a:r>
              <a:rPr lang="tr-TR" b="1" i="1" dirty="0" err="1">
                <a:ea typeface="+mn-lt"/>
                <a:cs typeface="+mn-lt"/>
              </a:rPr>
              <a:t>grant</a:t>
            </a:r>
            <a:r>
              <a:rPr lang="tr-TR" b="1" i="1" dirty="0">
                <a:ea typeface="+mn-lt"/>
                <a:cs typeface="+mn-lt"/>
              </a:rPr>
              <a:t> ‘</a:t>
            </a:r>
            <a:r>
              <a:rPr lang="tr-TR" dirty="0">
                <a:ea typeface="+mn-lt"/>
                <a:cs typeface="+mn-lt"/>
              </a:rPr>
              <a:t>i dikkate alalım. </a:t>
            </a:r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Yani kimlik ile beraber bir izin alma işlemi. İlk 3 izin türünü eğer kullanıcı adı şifre gibi login işlemi de var ise kullanmamız gerekiyor. Ancak eğer kullanıcı ile ilgili işlem yok ise </a:t>
            </a:r>
            <a:r>
              <a:rPr lang="tr-TR" dirty="0" err="1">
                <a:ea typeface="+mn-lt"/>
                <a:cs typeface="+mn-lt"/>
              </a:rPr>
              <a:t>client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credential</a:t>
            </a:r>
            <a:r>
              <a:rPr lang="tr-TR" dirty="0">
                <a:ea typeface="+mn-lt"/>
                <a:cs typeface="+mn-lt"/>
              </a:rPr>
              <a:t> kullanmamız gerekiyor.</a:t>
            </a:r>
            <a:endParaRPr lang="tr-TR" dirty="0"/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7332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0186A32-4B2E-D1C8-04E3-485B2F2D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43475"/>
            <a:ext cx="11910203" cy="6622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Öncelikle </a:t>
            </a:r>
            <a:r>
              <a:rPr lang="tr-TR" dirty="0" err="1">
                <a:ea typeface="+mn-lt"/>
                <a:cs typeface="+mn-lt"/>
              </a:rPr>
              <a:t>AuthServer</a:t>
            </a:r>
            <a:r>
              <a:rPr lang="tr-TR" dirty="0">
                <a:ea typeface="+mn-lt"/>
                <a:cs typeface="+mn-lt"/>
              </a:rPr>
              <a:t> projesine </a:t>
            </a:r>
            <a:r>
              <a:rPr lang="tr-TR" dirty="0" err="1">
                <a:ea typeface="+mn-lt"/>
                <a:cs typeface="+mn-lt"/>
              </a:rPr>
              <a:t>Manage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Nuget</a:t>
            </a:r>
            <a:r>
              <a:rPr lang="tr-TR" dirty="0">
                <a:ea typeface="+mn-lt"/>
                <a:cs typeface="+mn-lt"/>
              </a:rPr>
              <a:t> üzerinden IdentityServer4 </a:t>
            </a:r>
            <a:r>
              <a:rPr lang="tr-TR" dirty="0" err="1">
                <a:ea typeface="+mn-lt"/>
                <a:cs typeface="+mn-lt"/>
              </a:rPr>
              <a:t>Frameworkünün</a:t>
            </a:r>
            <a:r>
              <a:rPr lang="tr-TR" dirty="0">
                <a:ea typeface="+mn-lt"/>
                <a:cs typeface="+mn-lt"/>
              </a:rPr>
              <a:t> güncel versiyonunu yükleyelim.</a:t>
            </a:r>
          </a:p>
          <a:p>
            <a:pPr marL="0" indent="0">
              <a:buNone/>
            </a:pPr>
            <a:endParaRPr lang="tr-TR" dirty="0">
              <a:cs typeface="Calibri"/>
            </a:endParaRPr>
          </a:p>
        </p:txBody>
      </p:sp>
      <p:pic>
        <p:nvPicPr>
          <p:cNvPr id="2" name="Resim 3" descr="metin, ekran görüntüsü, ekran, siyah içeren bir resim&#10;&#10;Açıklama otomatik olarak oluşturuldu">
            <a:extLst>
              <a:ext uri="{FF2B5EF4-FFF2-40B4-BE49-F238E27FC236}">
                <a16:creationId xmlns:a16="http://schemas.microsoft.com/office/drawing/2014/main" xmlns="" id="{E0DE0528-4356-4CF6-0309-323531022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74" y="1116581"/>
            <a:ext cx="10665125" cy="542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62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0186A32-4B2E-D1C8-04E3-485B2F2D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43475"/>
            <a:ext cx="11910203" cy="6622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Ardından </a:t>
            </a:r>
            <a:r>
              <a:rPr lang="tr-TR" b="1" dirty="0" err="1">
                <a:ea typeface="+mn-lt"/>
                <a:cs typeface="+mn-lt"/>
              </a:rPr>
              <a:t>AuthServer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projesine </a:t>
            </a:r>
            <a:r>
              <a:rPr lang="tr-TR" b="1" dirty="0" err="1">
                <a:ea typeface="+mn-lt"/>
                <a:cs typeface="+mn-lt"/>
              </a:rPr>
              <a:t>Config.cs</a:t>
            </a:r>
            <a:r>
              <a:rPr lang="tr-TR" dirty="0">
                <a:ea typeface="+mn-lt"/>
                <a:cs typeface="+mn-lt"/>
              </a:rPr>
              <a:t> adında bir </a:t>
            </a:r>
            <a:r>
              <a:rPr lang="tr-TR" dirty="0" err="1">
                <a:ea typeface="+mn-lt"/>
                <a:cs typeface="+mn-lt"/>
              </a:rPr>
              <a:t>class</a:t>
            </a:r>
            <a:r>
              <a:rPr lang="tr-TR" dirty="0">
                <a:ea typeface="+mn-lt"/>
                <a:cs typeface="+mn-lt"/>
              </a:rPr>
              <a:t> ekleyelim ve </a:t>
            </a:r>
            <a:r>
              <a:rPr lang="tr-TR" dirty="0" err="1">
                <a:ea typeface="+mn-lt"/>
                <a:cs typeface="+mn-lt"/>
              </a:rPr>
              <a:t>clasın</a:t>
            </a:r>
            <a:r>
              <a:rPr lang="tr-TR" dirty="0">
                <a:ea typeface="+mn-lt"/>
                <a:cs typeface="+mn-lt"/>
              </a:rPr>
              <a:t> içine aşağıdaki iki metodu yazalım.</a:t>
            </a:r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</p:txBody>
      </p:sp>
      <p:pic>
        <p:nvPicPr>
          <p:cNvPr id="2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xmlns="" id="{F64B0A3F-307B-16D0-9021-D86F89CE2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1" y="1142461"/>
            <a:ext cx="10852030" cy="545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6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0186A32-4B2E-D1C8-04E3-485B2F2D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43475"/>
            <a:ext cx="11910203" cy="6622959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tr-TR" sz="2400" dirty="0">
                <a:ea typeface="+mn-lt"/>
                <a:cs typeface="+mn-lt"/>
              </a:rPr>
              <a:t>Bu iki metot tan ;</a:t>
            </a:r>
            <a:endParaRPr lang="tr-TR" sz="2400">
              <a:cs typeface="Calibri"/>
            </a:endParaRPr>
          </a:p>
          <a:p>
            <a:pPr>
              <a:buNone/>
            </a:pPr>
            <a:r>
              <a:rPr lang="tr-TR" sz="2400" b="1" dirty="0" err="1">
                <a:ea typeface="+mn-lt"/>
                <a:cs typeface="+mn-lt"/>
              </a:rPr>
              <a:t>GetApiResources</a:t>
            </a:r>
            <a:r>
              <a:rPr lang="tr-TR" sz="2400" b="1" dirty="0">
                <a:ea typeface="+mn-lt"/>
                <a:cs typeface="+mn-lt"/>
              </a:rPr>
              <a:t>()</a:t>
            </a:r>
            <a:r>
              <a:rPr lang="tr-TR" sz="2400" dirty="0">
                <a:ea typeface="+mn-lt"/>
                <a:cs typeface="+mn-lt"/>
              </a:rPr>
              <a:t> : Hangi </a:t>
            </a:r>
            <a:r>
              <a:rPr lang="tr-TR" sz="2400" dirty="0" err="1">
                <a:ea typeface="+mn-lt"/>
                <a:cs typeface="+mn-lt"/>
              </a:rPr>
              <a:t>API’lere</a:t>
            </a:r>
            <a:r>
              <a:rPr lang="tr-TR" sz="2400" dirty="0">
                <a:ea typeface="+mn-lt"/>
                <a:cs typeface="+mn-lt"/>
              </a:rPr>
              <a:t> ( API1,API2,API3 gibi ) erişim izni ile ilgilidir.</a:t>
            </a:r>
            <a:endParaRPr lang="tr-TR" sz="2400">
              <a:cs typeface="Calibri"/>
            </a:endParaRPr>
          </a:p>
          <a:p>
            <a:pPr>
              <a:buNone/>
            </a:pPr>
            <a:r>
              <a:rPr lang="tr-TR" sz="2400" b="1" dirty="0" err="1">
                <a:ea typeface="+mn-lt"/>
                <a:cs typeface="+mn-lt"/>
              </a:rPr>
              <a:t>GetApiScopes</a:t>
            </a:r>
            <a:r>
              <a:rPr lang="tr-TR" sz="2400" b="1" dirty="0">
                <a:ea typeface="+mn-lt"/>
                <a:cs typeface="+mn-lt"/>
              </a:rPr>
              <a:t>():</a:t>
            </a:r>
            <a:r>
              <a:rPr lang="tr-TR" sz="2400" dirty="0">
                <a:ea typeface="+mn-lt"/>
                <a:cs typeface="+mn-lt"/>
              </a:rPr>
              <a:t> Hangi </a:t>
            </a:r>
            <a:r>
              <a:rPr lang="tr-TR" sz="2400" dirty="0" err="1">
                <a:ea typeface="+mn-lt"/>
                <a:cs typeface="+mn-lt"/>
              </a:rPr>
              <a:t>API’lere</a:t>
            </a:r>
            <a:r>
              <a:rPr lang="tr-TR" sz="2400" dirty="0">
                <a:ea typeface="+mn-lt"/>
                <a:cs typeface="+mn-lt"/>
              </a:rPr>
              <a:t> hangi CRUD izni (</a:t>
            </a:r>
            <a:r>
              <a:rPr lang="tr-TR" sz="2400" dirty="0" err="1">
                <a:ea typeface="+mn-lt"/>
                <a:cs typeface="+mn-lt"/>
              </a:rPr>
              <a:t>read,write,update</a:t>
            </a:r>
            <a:r>
              <a:rPr lang="tr-TR" sz="2400" dirty="0">
                <a:ea typeface="+mn-lt"/>
                <a:cs typeface="+mn-lt"/>
              </a:rPr>
              <a:t> gibi) olacağı ile ilgilidir.</a:t>
            </a:r>
            <a:endParaRPr lang="tr-TR" sz="2400" dirty="0">
              <a:cs typeface="Calibri"/>
            </a:endParaRPr>
          </a:p>
          <a:p>
            <a:pPr>
              <a:buNone/>
            </a:pPr>
            <a:r>
              <a:rPr lang="tr-TR" sz="2400" dirty="0">
                <a:ea typeface="+mn-lt"/>
                <a:cs typeface="+mn-lt"/>
              </a:rPr>
              <a:t>Şimdi </a:t>
            </a:r>
            <a:r>
              <a:rPr lang="tr-TR" sz="2400" b="1" dirty="0" err="1">
                <a:ea typeface="+mn-lt"/>
                <a:cs typeface="+mn-lt"/>
              </a:rPr>
              <a:t>GetApiResources</a:t>
            </a:r>
            <a:r>
              <a:rPr lang="tr-TR" sz="2400" b="1" dirty="0">
                <a:ea typeface="+mn-lt"/>
                <a:cs typeface="+mn-lt"/>
              </a:rPr>
              <a:t> </a:t>
            </a:r>
            <a:r>
              <a:rPr lang="tr-TR" sz="2400" dirty="0">
                <a:ea typeface="+mn-lt"/>
                <a:cs typeface="+mn-lt"/>
              </a:rPr>
              <a:t>ve </a:t>
            </a:r>
            <a:r>
              <a:rPr lang="tr-TR" sz="2400" b="1" dirty="0" err="1">
                <a:ea typeface="+mn-lt"/>
                <a:cs typeface="+mn-lt"/>
              </a:rPr>
              <a:t>GetApiScopes’ları</a:t>
            </a:r>
            <a:r>
              <a:rPr lang="tr-TR" sz="2400" b="1" dirty="0">
                <a:ea typeface="+mn-lt"/>
                <a:cs typeface="+mn-lt"/>
              </a:rPr>
              <a:t> </a:t>
            </a:r>
            <a:r>
              <a:rPr lang="tr-TR" sz="2400" b="1" dirty="0" err="1">
                <a:ea typeface="+mn-lt"/>
                <a:cs typeface="+mn-lt"/>
              </a:rPr>
              <a:t>AuthServer’a</a:t>
            </a:r>
            <a:r>
              <a:rPr lang="tr-TR" sz="2400" b="1" dirty="0">
                <a:ea typeface="+mn-lt"/>
                <a:cs typeface="+mn-lt"/>
              </a:rPr>
              <a:t> </a:t>
            </a:r>
            <a:r>
              <a:rPr lang="tr-TR" sz="2400" dirty="0">
                <a:ea typeface="+mn-lt"/>
                <a:cs typeface="+mn-lt"/>
              </a:rPr>
              <a:t>tanıttığımıza göre </a:t>
            </a:r>
            <a:r>
              <a:rPr lang="tr-TR" sz="2400" dirty="0" err="1">
                <a:ea typeface="+mn-lt"/>
                <a:cs typeface="+mn-lt"/>
              </a:rPr>
              <a:t>Clientlarımız</a:t>
            </a:r>
            <a:r>
              <a:rPr lang="tr-TR" sz="2400" dirty="0">
                <a:ea typeface="+mn-lt"/>
                <a:cs typeface="+mn-lt"/>
              </a:rPr>
              <a:t> da tanıtalım.</a:t>
            </a:r>
            <a:endParaRPr lang="tr-TR" sz="2400" dirty="0"/>
          </a:p>
          <a:p>
            <a:pPr>
              <a:buNone/>
            </a:pPr>
            <a:endParaRPr lang="tr-TR" sz="2400" dirty="0">
              <a:ea typeface="+mn-lt"/>
              <a:cs typeface="+mn-lt"/>
            </a:endParaRPr>
          </a:p>
          <a:p>
            <a:pPr>
              <a:buNone/>
            </a:pPr>
            <a:endParaRPr lang="tr-TR" sz="2400" dirty="0">
              <a:ea typeface="+mn-lt"/>
              <a:cs typeface="+mn-lt"/>
            </a:endParaRPr>
          </a:p>
          <a:p>
            <a:pPr>
              <a:buNone/>
            </a:pPr>
            <a:endParaRPr lang="tr-TR" sz="2400" dirty="0">
              <a:ea typeface="+mn-lt"/>
              <a:cs typeface="+mn-lt"/>
            </a:endParaRPr>
          </a:p>
          <a:p>
            <a:pPr>
              <a:buNone/>
            </a:pPr>
            <a:endParaRPr lang="tr-TR" sz="2400" dirty="0">
              <a:ea typeface="+mn-lt"/>
              <a:cs typeface="+mn-lt"/>
            </a:endParaRPr>
          </a:p>
          <a:p>
            <a:pPr>
              <a:buNone/>
            </a:pPr>
            <a:endParaRPr lang="tr-TR" sz="2400" dirty="0">
              <a:ea typeface="+mn-lt"/>
              <a:cs typeface="+mn-lt"/>
            </a:endParaRPr>
          </a:p>
          <a:p>
            <a:pPr>
              <a:buNone/>
            </a:pPr>
            <a:endParaRPr lang="tr-TR" sz="2400" dirty="0">
              <a:ea typeface="+mn-lt"/>
              <a:cs typeface="+mn-lt"/>
            </a:endParaRPr>
          </a:p>
          <a:p>
            <a:pPr>
              <a:buNone/>
            </a:pPr>
            <a:endParaRPr lang="tr-TR" sz="2400" dirty="0">
              <a:ea typeface="+mn-lt"/>
              <a:cs typeface="+mn-lt"/>
            </a:endParaRPr>
          </a:p>
          <a:p>
            <a:pPr>
              <a:buNone/>
            </a:pPr>
            <a:endParaRPr lang="tr-TR" sz="2400" dirty="0">
              <a:ea typeface="+mn-lt"/>
              <a:cs typeface="+mn-lt"/>
            </a:endParaRPr>
          </a:p>
          <a:p>
            <a:pPr>
              <a:buNone/>
            </a:pPr>
            <a:endParaRPr lang="tr-TR" sz="2400" dirty="0">
              <a:ea typeface="+mn-lt"/>
              <a:cs typeface="+mn-lt"/>
            </a:endParaRPr>
          </a:p>
          <a:p>
            <a:pPr>
              <a:buNone/>
            </a:pPr>
            <a:endParaRPr lang="tr-TR" sz="2400" dirty="0">
              <a:ea typeface="+mn-lt"/>
              <a:cs typeface="+mn-lt"/>
            </a:endParaRPr>
          </a:p>
          <a:p>
            <a:pPr>
              <a:buNone/>
            </a:pPr>
            <a:endParaRPr lang="tr-TR" sz="2400" dirty="0">
              <a:ea typeface="+mn-lt"/>
              <a:cs typeface="+mn-lt"/>
            </a:endParaRPr>
          </a:p>
          <a:p>
            <a:pPr>
              <a:buNone/>
            </a:pPr>
            <a:endParaRPr lang="tr-TR" sz="2400" dirty="0">
              <a:ea typeface="+mn-lt"/>
              <a:cs typeface="+mn-lt"/>
            </a:endParaRPr>
          </a:p>
          <a:p>
            <a:pPr>
              <a:buNone/>
            </a:pPr>
            <a:r>
              <a:rPr lang="tr-TR" sz="2400" b="1" dirty="0">
                <a:ea typeface="+mn-lt"/>
                <a:cs typeface="+mn-lt"/>
              </a:rPr>
              <a:t>Burada </a:t>
            </a:r>
            <a:r>
              <a:rPr lang="tr-TR" sz="2400" b="1" dirty="0" err="1">
                <a:ea typeface="+mn-lt"/>
                <a:cs typeface="+mn-lt"/>
              </a:rPr>
              <a:t>GetClients</a:t>
            </a:r>
            <a:r>
              <a:rPr lang="tr-TR" sz="2400" b="1" dirty="0">
                <a:ea typeface="+mn-lt"/>
                <a:cs typeface="+mn-lt"/>
              </a:rPr>
              <a:t>() metodu ile iki adet </a:t>
            </a:r>
            <a:r>
              <a:rPr lang="tr-TR" sz="2400" b="1" dirty="0" err="1">
                <a:ea typeface="+mn-lt"/>
                <a:cs typeface="+mn-lt"/>
              </a:rPr>
              <a:t>clientı</a:t>
            </a:r>
            <a:r>
              <a:rPr lang="tr-TR" sz="2400" b="1" dirty="0">
                <a:ea typeface="+mn-lt"/>
                <a:cs typeface="+mn-lt"/>
              </a:rPr>
              <a:t> tanımlıyoruz.</a:t>
            </a:r>
            <a:endParaRPr lang="tr-TR" b="1">
              <a:cs typeface="Calibri"/>
            </a:endParaRPr>
          </a:p>
          <a:p>
            <a:pPr>
              <a:buNone/>
            </a:pPr>
            <a:r>
              <a:rPr lang="tr-TR" sz="2400" dirty="0" err="1">
                <a:ea typeface="+mn-lt"/>
                <a:cs typeface="+mn-lt"/>
              </a:rPr>
              <a:t>Clientlarımızın</a:t>
            </a:r>
            <a:r>
              <a:rPr lang="tr-TR" sz="2400" dirty="0">
                <a:ea typeface="+mn-lt"/>
                <a:cs typeface="+mn-lt"/>
              </a:rPr>
              <a:t> “</a:t>
            </a:r>
            <a:r>
              <a:rPr lang="tr-TR" sz="2400" b="1" dirty="0" err="1">
                <a:ea typeface="+mn-lt"/>
                <a:cs typeface="+mn-lt"/>
              </a:rPr>
              <a:t>AllowedGrantTypes</a:t>
            </a:r>
            <a:r>
              <a:rPr lang="tr-TR" sz="2400" dirty="0">
                <a:ea typeface="+mn-lt"/>
                <a:cs typeface="+mn-lt"/>
              </a:rPr>
              <a:t>”’</a:t>
            </a:r>
            <a:r>
              <a:rPr lang="tr-TR" sz="2400" dirty="0" err="1">
                <a:ea typeface="+mn-lt"/>
                <a:cs typeface="+mn-lt"/>
              </a:rPr>
              <a:t>larını</a:t>
            </a:r>
            <a:r>
              <a:rPr lang="tr-TR" sz="2400" dirty="0">
                <a:ea typeface="+mn-lt"/>
                <a:cs typeface="+mn-lt"/>
              </a:rPr>
              <a:t> “</a:t>
            </a:r>
            <a:r>
              <a:rPr lang="tr-TR" sz="2400" b="1" dirty="0" err="1">
                <a:ea typeface="+mn-lt"/>
                <a:cs typeface="+mn-lt"/>
              </a:rPr>
              <a:t>ClientCredentials</a:t>
            </a:r>
            <a:r>
              <a:rPr lang="tr-TR" sz="2400" dirty="0">
                <a:ea typeface="+mn-lt"/>
                <a:cs typeface="+mn-lt"/>
              </a:rPr>
              <a:t>” olarak tanımlıyoruz çünkü yukarıda da belirttiğim gibi bir login işlemi gerektirmeyen bir erişim sağlıyoruz.</a:t>
            </a:r>
            <a:endParaRPr lang="tr-TR" dirty="0"/>
          </a:p>
          <a:p>
            <a:pPr>
              <a:buNone/>
            </a:pPr>
            <a:r>
              <a:rPr lang="tr-TR" sz="2400" dirty="0">
                <a:ea typeface="+mn-lt"/>
                <a:cs typeface="+mn-lt"/>
              </a:rPr>
              <a:t>“</a:t>
            </a:r>
            <a:r>
              <a:rPr lang="tr-TR" sz="2400" b="1" dirty="0" err="1">
                <a:ea typeface="+mn-lt"/>
                <a:cs typeface="+mn-lt"/>
              </a:rPr>
              <a:t>AllowedScopes</a:t>
            </a:r>
            <a:r>
              <a:rPr lang="tr-TR" sz="2400" dirty="0">
                <a:ea typeface="+mn-lt"/>
                <a:cs typeface="+mn-lt"/>
              </a:rPr>
              <a:t>” ile de hangi </a:t>
            </a:r>
            <a:r>
              <a:rPr lang="tr-TR" sz="2400" dirty="0" err="1">
                <a:ea typeface="+mn-lt"/>
                <a:cs typeface="+mn-lt"/>
              </a:rPr>
              <a:t>clientin</a:t>
            </a:r>
            <a:r>
              <a:rPr lang="tr-TR" sz="2400" dirty="0">
                <a:ea typeface="+mn-lt"/>
                <a:cs typeface="+mn-lt"/>
              </a:rPr>
              <a:t> hangi </a:t>
            </a:r>
            <a:r>
              <a:rPr lang="tr-TR" sz="2400" dirty="0" err="1">
                <a:ea typeface="+mn-lt"/>
                <a:cs typeface="+mn-lt"/>
              </a:rPr>
              <a:t>apiye</a:t>
            </a:r>
            <a:r>
              <a:rPr lang="tr-TR" sz="2400" dirty="0">
                <a:ea typeface="+mn-lt"/>
                <a:cs typeface="+mn-lt"/>
              </a:rPr>
              <a:t> hangi erişim izni olacağını (</a:t>
            </a:r>
            <a:r>
              <a:rPr lang="tr-TR" sz="2400" dirty="0" err="1">
                <a:ea typeface="+mn-lt"/>
                <a:cs typeface="+mn-lt"/>
              </a:rPr>
              <a:t>read,write,update</a:t>
            </a:r>
            <a:r>
              <a:rPr lang="tr-TR" sz="2400" dirty="0">
                <a:ea typeface="+mn-lt"/>
                <a:cs typeface="+mn-lt"/>
              </a:rPr>
              <a:t> gibi) belirtiyoruz.</a:t>
            </a:r>
            <a:endParaRPr lang="tr-TR" dirty="0"/>
          </a:p>
          <a:p>
            <a:pPr>
              <a:buNone/>
            </a:pPr>
            <a:endParaRPr lang="tr-TR" sz="2400" dirty="0">
              <a:cs typeface="Calibri" panose="020F0502020204030204"/>
            </a:endParaRPr>
          </a:p>
          <a:p>
            <a:pPr>
              <a:buNone/>
            </a:pPr>
            <a:endParaRPr lang="tr-TR" dirty="0">
              <a:cs typeface="Calibri" panose="020F0502020204030204"/>
            </a:endParaRPr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</p:txBody>
      </p:sp>
      <p:pic>
        <p:nvPicPr>
          <p:cNvPr id="2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xmlns="" id="{42A01BB1-D133-DD42-A72B-207167AD5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8" y="1454773"/>
            <a:ext cx="8896709" cy="394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43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0186A32-4B2E-D1C8-04E3-485B2F2D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43475"/>
            <a:ext cx="11910203" cy="6622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sz="2000" dirty="0">
                <a:ea typeface="+mn-lt"/>
                <a:cs typeface="+mn-lt"/>
              </a:rPr>
              <a:t>Şimdi bu metotları </a:t>
            </a:r>
            <a:r>
              <a:rPr lang="tr-TR" sz="2000" dirty="0" err="1">
                <a:ea typeface="+mn-lt"/>
                <a:cs typeface="+mn-lt"/>
              </a:rPr>
              <a:t>Program.cs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clasında</a:t>
            </a:r>
            <a:r>
              <a:rPr lang="tr-TR" sz="2000" dirty="0">
                <a:ea typeface="+mn-lt"/>
                <a:cs typeface="+mn-lt"/>
              </a:rPr>
              <a:t> konfigüre edelim.</a:t>
            </a:r>
          </a:p>
          <a:p>
            <a:pPr marL="0" indent="0">
              <a:buNone/>
            </a:pPr>
            <a:endParaRPr lang="tr-TR" sz="2000" dirty="0">
              <a:cs typeface="Calibri"/>
            </a:endParaRPr>
          </a:p>
          <a:p>
            <a:pPr marL="0" indent="0">
              <a:buNone/>
            </a:pPr>
            <a:endParaRPr lang="tr-TR" sz="2000" dirty="0">
              <a:cs typeface="Calibri"/>
            </a:endParaRPr>
          </a:p>
          <a:p>
            <a:pPr marL="0" indent="0">
              <a:buNone/>
            </a:pPr>
            <a:endParaRPr lang="tr-TR" sz="2000" dirty="0">
              <a:cs typeface="Calibri"/>
            </a:endParaRPr>
          </a:p>
          <a:p>
            <a:pPr marL="0" indent="0">
              <a:buNone/>
            </a:pPr>
            <a:endParaRPr lang="tr-TR" sz="2000" dirty="0">
              <a:cs typeface="Calibri"/>
            </a:endParaRPr>
          </a:p>
          <a:p>
            <a:pPr marL="0" indent="0">
              <a:buNone/>
            </a:pPr>
            <a:r>
              <a:rPr lang="tr-TR" sz="2000" dirty="0">
                <a:cs typeface="Calibri"/>
              </a:rPr>
              <a:t> </a:t>
            </a:r>
            <a:r>
              <a:rPr lang="tr-TR" sz="2000" dirty="0" err="1">
                <a:cs typeface="Calibri"/>
              </a:rPr>
              <a:t>app.UseIdentityServer</a:t>
            </a:r>
            <a:r>
              <a:rPr lang="tr-TR" sz="2000" dirty="0">
                <a:cs typeface="Calibri"/>
              </a:rPr>
              <a:t>() ı da ekleyelim. </a:t>
            </a:r>
          </a:p>
          <a:p>
            <a:pPr>
              <a:buNone/>
            </a:pPr>
            <a:r>
              <a:rPr lang="tr-TR" sz="2000" dirty="0">
                <a:ea typeface="+mn-lt"/>
                <a:cs typeface="+mn-lt"/>
              </a:rPr>
              <a:t>Burada “</a:t>
            </a:r>
            <a:r>
              <a:rPr lang="tr-TR" sz="2000" b="1" dirty="0" err="1">
                <a:ea typeface="+mn-lt"/>
                <a:cs typeface="+mn-lt"/>
              </a:rPr>
              <a:t>AddInMemory</a:t>
            </a:r>
            <a:r>
              <a:rPr lang="tr-TR" sz="2000" dirty="0">
                <a:ea typeface="+mn-lt"/>
                <a:cs typeface="+mn-lt"/>
              </a:rPr>
              <a:t>” kullanalım. Çünkü henüz bir </a:t>
            </a:r>
            <a:r>
              <a:rPr lang="tr-TR" sz="2000" dirty="0" err="1">
                <a:ea typeface="+mn-lt"/>
                <a:cs typeface="+mn-lt"/>
              </a:rPr>
              <a:t>database’imiz</a:t>
            </a:r>
            <a:r>
              <a:rPr lang="tr-TR" sz="2000" dirty="0">
                <a:ea typeface="+mn-lt"/>
                <a:cs typeface="+mn-lt"/>
              </a:rPr>
              <a:t> yok bu yüzden datalarımızı </a:t>
            </a:r>
            <a:r>
              <a:rPr lang="tr-TR" sz="2000" b="1" dirty="0" err="1">
                <a:ea typeface="+mn-lt"/>
                <a:cs typeface="+mn-lt"/>
              </a:rPr>
              <a:t>Inmemory’de</a:t>
            </a:r>
            <a:r>
              <a:rPr lang="tr-TR" sz="2000" b="1" dirty="0">
                <a:ea typeface="+mn-lt"/>
                <a:cs typeface="+mn-lt"/>
              </a:rPr>
              <a:t> </a:t>
            </a:r>
            <a:r>
              <a:rPr lang="tr-TR" sz="2000" dirty="0">
                <a:ea typeface="+mn-lt"/>
                <a:cs typeface="+mn-lt"/>
              </a:rPr>
              <a:t>tutacağız. Şimdi artık </a:t>
            </a:r>
            <a:r>
              <a:rPr lang="tr-TR" sz="2000" b="1" dirty="0" err="1">
                <a:ea typeface="+mn-lt"/>
                <a:cs typeface="+mn-lt"/>
              </a:rPr>
              <a:t>AuthServer</a:t>
            </a:r>
            <a:r>
              <a:rPr lang="tr-TR" sz="2000" b="1" dirty="0">
                <a:ea typeface="+mn-lt"/>
                <a:cs typeface="+mn-lt"/>
              </a:rPr>
              <a:t> </a:t>
            </a:r>
            <a:r>
              <a:rPr lang="tr-TR" sz="2000" dirty="0">
                <a:ea typeface="+mn-lt"/>
                <a:cs typeface="+mn-lt"/>
              </a:rPr>
              <a:t>projemizi ayağa kaldırıp ilgili </a:t>
            </a:r>
            <a:r>
              <a:rPr lang="tr-TR" sz="2000" dirty="0" err="1">
                <a:ea typeface="+mn-lt"/>
                <a:cs typeface="+mn-lt"/>
              </a:rPr>
              <a:t>client</a:t>
            </a:r>
            <a:r>
              <a:rPr lang="tr-TR" sz="2000" dirty="0">
                <a:ea typeface="+mn-lt"/>
                <a:cs typeface="+mn-lt"/>
              </a:rPr>
              <a:t> bilgileri ile </a:t>
            </a:r>
            <a:r>
              <a:rPr lang="tr-TR" sz="2000" dirty="0" err="1">
                <a:ea typeface="+mn-lt"/>
                <a:cs typeface="+mn-lt"/>
              </a:rPr>
              <a:t>token</a:t>
            </a:r>
            <a:r>
              <a:rPr lang="tr-TR" sz="2000" dirty="0">
                <a:ea typeface="+mn-lt"/>
                <a:cs typeface="+mn-lt"/>
              </a:rPr>
              <a:t> isteği atabiliriz.</a:t>
            </a:r>
            <a:endParaRPr lang="tr-TR" sz="2000">
              <a:cs typeface="Calibri"/>
            </a:endParaRPr>
          </a:p>
          <a:p>
            <a:pPr>
              <a:buNone/>
            </a:pPr>
            <a:endParaRPr lang="tr-TR" dirty="0">
              <a:cs typeface="Calibri"/>
            </a:endParaRPr>
          </a:p>
          <a:p>
            <a:pPr marL="0" indent="0">
              <a:buNone/>
            </a:pPr>
            <a:endParaRPr lang="tr-TR" dirty="0">
              <a:cs typeface="Calibri"/>
            </a:endParaRPr>
          </a:p>
        </p:txBody>
      </p:sp>
      <p:pic>
        <p:nvPicPr>
          <p:cNvPr id="2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xmlns="" id="{65171776-0E8D-6E62-FD25-DEA5E0666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2" y="473411"/>
            <a:ext cx="5776823" cy="1554840"/>
          </a:xfrm>
          <a:prstGeom prst="rect">
            <a:avLst/>
          </a:prstGeom>
        </p:spPr>
      </p:pic>
      <p:pic>
        <p:nvPicPr>
          <p:cNvPr id="4" name="Resim 4" descr="metin, ekran görüntüsü, ekran, siyah içeren bir resim&#10;&#10;Açıklama otomatik olarak oluşturuldu">
            <a:extLst>
              <a:ext uri="{FF2B5EF4-FFF2-40B4-BE49-F238E27FC236}">
                <a16:creationId xmlns:a16="http://schemas.microsoft.com/office/drawing/2014/main" xmlns="" id="{5513F69D-E454-8661-FA51-8E26CE188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41" y="3174018"/>
            <a:ext cx="6682595" cy="354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5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0186A32-4B2E-D1C8-04E3-485B2F2D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43475"/>
            <a:ext cx="11910203" cy="6622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r-TR" b="1" i="1" dirty="0">
                <a:ea typeface="+mn-lt"/>
                <a:cs typeface="+mn-lt"/>
              </a:rPr>
              <a:t>IdentityServer4</a:t>
            </a:r>
            <a:r>
              <a:rPr lang="tr-TR" i="1" dirty="0">
                <a:ea typeface="+mn-lt"/>
                <a:cs typeface="+mn-lt"/>
              </a:rPr>
              <a:t> bir </a:t>
            </a:r>
            <a:r>
              <a:rPr lang="tr-TR" i="1" dirty="0" err="1">
                <a:ea typeface="+mn-lt"/>
                <a:cs typeface="+mn-lt"/>
              </a:rPr>
              <a:t>frameworktür</a:t>
            </a:r>
            <a:r>
              <a:rPr lang="tr-TR" i="1" dirty="0">
                <a:ea typeface="+mn-lt"/>
                <a:cs typeface="+mn-lt"/>
              </a:rPr>
              <a:t>. Peki nasıl bir </a:t>
            </a:r>
            <a:r>
              <a:rPr lang="tr-TR" i="1" dirty="0" err="1">
                <a:ea typeface="+mn-lt"/>
                <a:cs typeface="+mn-lt"/>
              </a:rPr>
              <a:t>frameworktür</a:t>
            </a:r>
            <a:r>
              <a:rPr lang="tr-TR" i="1" dirty="0">
                <a:ea typeface="+mn-lt"/>
                <a:cs typeface="+mn-lt"/>
              </a:rPr>
              <a:t>?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IdentityServer4, </a:t>
            </a:r>
            <a:r>
              <a:rPr lang="tr-TR" dirty="0" err="1">
                <a:ea typeface="+mn-lt"/>
                <a:cs typeface="+mn-lt"/>
              </a:rPr>
              <a:t>OAuth</a:t>
            </a:r>
            <a:r>
              <a:rPr lang="tr-TR" dirty="0">
                <a:ea typeface="+mn-lt"/>
                <a:cs typeface="+mn-lt"/>
              </a:rPr>
              <a:t> 2.0 (</a:t>
            </a:r>
            <a:r>
              <a:rPr lang="tr-TR" dirty="0" err="1">
                <a:ea typeface="+mn-lt"/>
                <a:cs typeface="+mn-lt"/>
              </a:rPr>
              <a:t>Authorization</a:t>
            </a:r>
            <a:r>
              <a:rPr lang="tr-TR" dirty="0">
                <a:ea typeface="+mn-lt"/>
                <a:cs typeface="+mn-lt"/>
              </a:rPr>
              <a:t>) ve </a:t>
            </a:r>
            <a:r>
              <a:rPr lang="tr-TR" dirty="0" err="1">
                <a:ea typeface="+mn-lt"/>
                <a:cs typeface="+mn-lt"/>
              </a:rPr>
              <a:t>OpenId</a:t>
            </a:r>
            <a:r>
              <a:rPr lang="tr-TR" dirty="0">
                <a:ea typeface="+mn-lt"/>
                <a:cs typeface="+mn-lt"/>
              </a:rPr>
              <a:t> Connect (</a:t>
            </a:r>
            <a:r>
              <a:rPr lang="tr-TR" dirty="0" err="1">
                <a:ea typeface="+mn-lt"/>
                <a:cs typeface="+mn-lt"/>
              </a:rPr>
              <a:t>Authentication</a:t>
            </a:r>
            <a:r>
              <a:rPr lang="tr-TR" dirty="0">
                <a:ea typeface="+mn-lt"/>
                <a:cs typeface="+mn-lt"/>
              </a:rPr>
              <a:t>) protokollerini </a:t>
            </a:r>
            <a:r>
              <a:rPr lang="tr-TR" dirty="0" err="1">
                <a:ea typeface="+mn-lt"/>
                <a:cs typeface="+mn-lt"/>
              </a:rPr>
              <a:t>implement</a:t>
            </a:r>
            <a:r>
              <a:rPr lang="tr-TR" dirty="0">
                <a:ea typeface="+mn-lt"/>
                <a:cs typeface="+mn-lt"/>
              </a:rPr>
              <a:t> eden , uygulayan bir </a:t>
            </a:r>
            <a:r>
              <a:rPr lang="tr-TR" dirty="0" err="1">
                <a:ea typeface="+mn-lt"/>
                <a:cs typeface="+mn-lt"/>
              </a:rPr>
              <a:t>frameworktür</a:t>
            </a:r>
            <a:endParaRPr lang="tr-TR" dirty="0" err="1"/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xmlns="" id="{A57B76BE-0909-57A2-62FD-41982AFCA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74" y="1542942"/>
            <a:ext cx="11599652" cy="508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26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0186A32-4B2E-D1C8-04E3-485B2F2D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43475"/>
            <a:ext cx="11910203" cy="6622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r-TR" sz="2400" dirty="0" err="1">
                <a:ea typeface="+mn-lt"/>
                <a:cs typeface="+mn-lt"/>
              </a:rPr>
              <a:t>Postman</a:t>
            </a:r>
            <a:r>
              <a:rPr lang="tr-TR" sz="2400" dirty="0">
                <a:ea typeface="+mn-lt"/>
                <a:cs typeface="+mn-lt"/>
              </a:rPr>
              <a:t> üzerinden </a:t>
            </a:r>
            <a:r>
              <a:rPr lang="tr-TR" sz="2400" u="sng" dirty="0">
                <a:ea typeface="+mn-lt"/>
                <a:cs typeface="+mn-lt"/>
                <a:hlinkClick r:id="rId2"/>
              </a:rPr>
              <a:t>http://locallhost:5001/connect/token</a:t>
            </a:r>
            <a:r>
              <a:rPr lang="tr-TR" sz="2400" dirty="0">
                <a:ea typeface="+mn-lt"/>
                <a:cs typeface="+mn-lt"/>
              </a:rPr>
              <a:t> URL’ine yukarıdaki gibi ilgili </a:t>
            </a:r>
            <a:r>
              <a:rPr lang="tr-TR" sz="2400" dirty="0" err="1">
                <a:ea typeface="+mn-lt"/>
                <a:cs typeface="+mn-lt"/>
              </a:rPr>
              <a:t>client</a:t>
            </a:r>
            <a:r>
              <a:rPr lang="tr-TR" sz="2400" dirty="0">
                <a:ea typeface="+mn-lt"/>
                <a:cs typeface="+mn-lt"/>
              </a:rPr>
              <a:t> bilgisi ile </a:t>
            </a:r>
            <a:r>
              <a:rPr lang="tr-TR" sz="2400" b="1" dirty="0">
                <a:ea typeface="+mn-lt"/>
                <a:cs typeface="+mn-lt"/>
              </a:rPr>
              <a:t>Client1 </a:t>
            </a:r>
            <a:r>
              <a:rPr lang="tr-TR" sz="2400" dirty="0">
                <a:ea typeface="+mn-lt"/>
                <a:cs typeface="+mn-lt"/>
              </a:rPr>
              <a:t>için istek attığımızda bize bir </a:t>
            </a:r>
            <a:r>
              <a:rPr lang="tr-TR" sz="2400" dirty="0" err="1">
                <a:ea typeface="+mn-lt"/>
                <a:cs typeface="+mn-lt"/>
              </a:rPr>
              <a:t>token</a:t>
            </a:r>
            <a:r>
              <a:rPr lang="tr-TR" sz="2400" dirty="0">
                <a:ea typeface="+mn-lt"/>
                <a:cs typeface="+mn-lt"/>
              </a:rPr>
              <a:t> döndürecektir. Bu </a:t>
            </a:r>
            <a:r>
              <a:rPr lang="tr-TR" sz="2400" dirty="0" err="1">
                <a:ea typeface="+mn-lt"/>
                <a:cs typeface="+mn-lt"/>
              </a:rPr>
              <a:t>token</a:t>
            </a:r>
            <a:r>
              <a:rPr lang="tr-TR" sz="2400" dirty="0">
                <a:ea typeface="+mn-lt"/>
                <a:cs typeface="+mn-lt"/>
              </a:rPr>
              <a:t> ile api1 </a:t>
            </a:r>
            <a:r>
              <a:rPr lang="tr-TR" sz="2400" dirty="0" err="1">
                <a:ea typeface="+mn-lt"/>
                <a:cs typeface="+mn-lt"/>
              </a:rPr>
              <a:t>API’sine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read,update</a:t>
            </a:r>
            <a:r>
              <a:rPr lang="tr-TR" sz="2400" dirty="0">
                <a:ea typeface="+mn-lt"/>
                <a:cs typeface="+mn-lt"/>
              </a:rPr>
              <a:t> ve </a:t>
            </a:r>
            <a:r>
              <a:rPr lang="tr-TR" sz="2400" dirty="0" err="1">
                <a:ea typeface="+mn-lt"/>
                <a:cs typeface="+mn-lt"/>
              </a:rPr>
              <a:t>write</a:t>
            </a:r>
            <a:r>
              <a:rPr lang="tr-TR" sz="2400" dirty="0">
                <a:ea typeface="+mn-lt"/>
                <a:cs typeface="+mn-lt"/>
              </a:rPr>
              <a:t> erişim izinleri sağlanmış oldu.</a:t>
            </a:r>
            <a:endParaRPr lang="tr-TR" sz="2400">
              <a:cs typeface="Calibri"/>
            </a:endParaRPr>
          </a:p>
          <a:p>
            <a:pPr>
              <a:buNone/>
            </a:pPr>
            <a:r>
              <a:rPr lang="tr-TR" sz="2400" dirty="0">
                <a:ea typeface="+mn-lt"/>
                <a:cs typeface="+mn-lt"/>
              </a:rPr>
              <a:t>Client-</a:t>
            </a:r>
            <a:r>
              <a:rPr lang="tr-TR" sz="2400" dirty="0" err="1">
                <a:ea typeface="+mn-lt"/>
                <a:cs typeface="+mn-lt"/>
              </a:rPr>
              <a:t>Credentials</a:t>
            </a:r>
            <a:r>
              <a:rPr lang="tr-TR" sz="2400" dirty="0">
                <a:ea typeface="+mn-lt"/>
                <a:cs typeface="+mn-lt"/>
              </a:rPr>
              <a:t> izin tipinde </a:t>
            </a:r>
            <a:r>
              <a:rPr lang="tr-TR" sz="2400" b="1" dirty="0" err="1">
                <a:ea typeface="+mn-lt"/>
                <a:cs typeface="+mn-lt"/>
              </a:rPr>
              <a:t>refresh</a:t>
            </a:r>
            <a:r>
              <a:rPr lang="tr-TR" sz="2400" b="1" dirty="0">
                <a:ea typeface="+mn-lt"/>
                <a:cs typeface="+mn-lt"/>
              </a:rPr>
              <a:t> </a:t>
            </a:r>
            <a:r>
              <a:rPr lang="tr-TR" sz="2400" b="1" dirty="0" err="1">
                <a:ea typeface="+mn-lt"/>
                <a:cs typeface="+mn-lt"/>
              </a:rPr>
              <a:t>token</a:t>
            </a:r>
            <a:r>
              <a:rPr lang="tr-TR" sz="2400" dirty="0">
                <a:ea typeface="+mn-lt"/>
                <a:cs typeface="+mn-lt"/>
              </a:rPr>
              <a:t> kullanılamaz ama diğer izin tiplerinde (</a:t>
            </a:r>
            <a:r>
              <a:rPr lang="tr-TR" sz="2400" dirty="0" err="1">
                <a:ea typeface="+mn-lt"/>
                <a:cs typeface="+mn-lt"/>
              </a:rPr>
              <a:t>Authorization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code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grant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Implicit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grant</a:t>
            </a:r>
            <a:r>
              <a:rPr lang="tr-TR" sz="2400" dirty="0">
                <a:ea typeface="+mn-lt"/>
                <a:cs typeface="+mn-lt"/>
              </a:rPr>
              <a:t> Resource </a:t>
            </a:r>
            <a:r>
              <a:rPr lang="tr-TR" sz="2400" dirty="0" err="1">
                <a:ea typeface="+mn-lt"/>
                <a:cs typeface="+mn-lt"/>
              </a:rPr>
              <a:t>owner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credentials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grant</a:t>
            </a:r>
            <a:r>
              <a:rPr lang="tr-TR" sz="2400" dirty="0">
                <a:ea typeface="+mn-lt"/>
                <a:cs typeface="+mn-lt"/>
              </a:rPr>
              <a:t>) </a:t>
            </a:r>
            <a:r>
              <a:rPr lang="tr-TR" sz="2400" dirty="0" err="1">
                <a:ea typeface="+mn-lt"/>
                <a:cs typeface="+mn-lt"/>
              </a:rPr>
              <a:t>refresh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token</a:t>
            </a:r>
            <a:r>
              <a:rPr lang="tr-TR" sz="2400" dirty="0">
                <a:ea typeface="+mn-lt"/>
                <a:cs typeface="+mn-lt"/>
              </a:rPr>
              <a:t> kullanılabilir.</a:t>
            </a:r>
            <a:endParaRPr lang="tr-TR" sz="2400" dirty="0">
              <a:cs typeface="Calibri"/>
            </a:endParaRPr>
          </a:p>
          <a:p>
            <a:pPr>
              <a:buNone/>
            </a:pPr>
            <a:r>
              <a:rPr lang="tr-TR" sz="2400" dirty="0">
                <a:ea typeface="+mn-lt"/>
                <a:cs typeface="+mn-lt"/>
              </a:rPr>
              <a:t>Şuana kadar </a:t>
            </a:r>
            <a:r>
              <a:rPr lang="tr-TR" sz="2400" b="1" dirty="0" err="1">
                <a:ea typeface="+mn-lt"/>
                <a:cs typeface="+mn-lt"/>
              </a:rPr>
              <a:t>AuthServer</a:t>
            </a:r>
            <a:r>
              <a:rPr lang="tr-TR" sz="2400" b="1" dirty="0">
                <a:ea typeface="+mn-lt"/>
                <a:cs typeface="+mn-lt"/>
              </a:rPr>
              <a:t> </a:t>
            </a:r>
            <a:r>
              <a:rPr lang="tr-TR" sz="2400" dirty="0">
                <a:ea typeface="+mn-lt"/>
                <a:cs typeface="+mn-lt"/>
              </a:rPr>
              <a:t>servisimizi tanımladık. İlgili API ve Client ile konuşacak hale getirdik. Şimdi gelin </a:t>
            </a:r>
            <a:r>
              <a:rPr lang="tr-TR" sz="2400" dirty="0" err="1">
                <a:ea typeface="+mn-lt"/>
                <a:cs typeface="+mn-lt"/>
              </a:rPr>
              <a:t>API’lerimizi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AuthServer</a:t>
            </a:r>
            <a:r>
              <a:rPr lang="tr-TR" sz="2400" dirty="0">
                <a:ea typeface="+mn-lt"/>
                <a:cs typeface="+mn-lt"/>
              </a:rPr>
              <a:t> servisi ile konuşacak duruma getirelim.</a:t>
            </a:r>
            <a:endParaRPr lang="tr-TR" sz="2400">
              <a:cs typeface="Calibri"/>
            </a:endParaRPr>
          </a:p>
          <a:p>
            <a:pPr>
              <a:buNone/>
            </a:pPr>
            <a:r>
              <a:rPr lang="tr-TR" sz="2400" dirty="0">
                <a:ea typeface="+mn-lt"/>
                <a:cs typeface="+mn-lt"/>
              </a:rPr>
              <a:t>Öncelikle </a:t>
            </a:r>
            <a:r>
              <a:rPr lang="tr-TR" sz="2400" dirty="0" err="1">
                <a:ea typeface="+mn-lt"/>
                <a:cs typeface="+mn-lt"/>
              </a:rPr>
              <a:t>token</a:t>
            </a:r>
            <a:r>
              <a:rPr lang="tr-TR" sz="2400" dirty="0">
                <a:ea typeface="+mn-lt"/>
                <a:cs typeface="+mn-lt"/>
              </a:rPr>
              <a:t> ile haberleşeceğimiz için Asp.net </a:t>
            </a:r>
            <a:r>
              <a:rPr lang="tr-TR" sz="2400" dirty="0" err="1">
                <a:ea typeface="+mn-lt"/>
                <a:cs typeface="+mn-lt"/>
              </a:rPr>
              <a:t>Core</a:t>
            </a:r>
            <a:r>
              <a:rPr lang="tr-TR" sz="2400" dirty="0">
                <a:ea typeface="+mn-lt"/>
                <a:cs typeface="+mn-lt"/>
              </a:rPr>
              <a:t> projemize </a:t>
            </a:r>
            <a:r>
              <a:rPr lang="tr-TR" sz="2400" dirty="0" err="1">
                <a:ea typeface="+mn-lt"/>
                <a:cs typeface="+mn-lt"/>
              </a:rPr>
              <a:t>JsonWebtoken</a:t>
            </a:r>
            <a:r>
              <a:rPr lang="tr-TR" sz="2400" dirty="0">
                <a:ea typeface="+mn-lt"/>
                <a:cs typeface="+mn-lt"/>
              </a:rPr>
              <a:t> paketini kurmamız gerekiyor.</a:t>
            </a:r>
            <a:endParaRPr lang="tr-TR" sz="2400" dirty="0"/>
          </a:p>
          <a:p>
            <a:pPr>
              <a:buNone/>
            </a:pPr>
            <a:endParaRPr lang="tr-TR" dirty="0">
              <a:cs typeface="Calibri" panose="020F0502020204030204"/>
            </a:endParaRPr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</p:txBody>
      </p:sp>
      <p:pic>
        <p:nvPicPr>
          <p:cNvPr id="2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xmlns="" id="{7C5453F9-0F6A-086F-90EF-FE0170F19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34" y="3819346"/>
            <a:ext cx="9500558" cy="281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44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0186A32-4B2E-D1C8-04E3-485B2F2D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43475"/>
            <a:ext cx="11910203" cy="662295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Ardından </a:t>
            </a:r>
            <a:r>
              <a:rPr lang="tr-TR" dirty="0" err="1">
                <a:ea typeface="+mn-lt"/>
                <a:cs typeface="+mn-lt"/>
              </a:rPr>
              <a:t>JsonWebtoken</a:t>
            </a:r>
            <a:r>
              <a:rPr lang="tr-TR" dirty="0">
                <a:ea typeface="+mn-lt"/>
                <a:cs typeface="+mn-lt"/>
              </a:rPr>
              <a:t> ı </a:t>
            </a:r>
            <a:r>
              <a:rPr lang="tr-TR" dirty="0" err="1">
                <a:ea typeface="+mn-lt"/>
                <a:cs typeface="+mn-lt"/>
              </a:rPr>
              <a:t>Program.cs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clasımızda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inject</a:t>
            </a:r>
            <a:r>
              <a:rPr lang="tr-TR" dirty="0">
                <a:ea typeface="+mn-lt"/>
                <a:cs typeface="+mn-lt"/>
              </a:rPr>
              <a:t> edelim.</a:t>
            </a:r>
          </a:p>
          <a:p>
            <a:pPr>
              <a:buNone/>
            </a:pPr>
            <a:endParaRPr lang="tr-TR" dirty="0">
              <a:ea typeface="+mn-lt"/>
              <a:cs typeface="+mn-lt"/>
            </a:endParaRPr>
          </a:p>
          <a:p>
            <a:pPr>
              <a:buNone/>
            </a:pPr>
            <a:endParaRPr lang="tr-TR" dirty="0">
              <a:ea typeface="+mn-lt"/>
              <a:cs typeface="+mn-lt"/>
            </a:endParaRPr>
          </a:p>
          <a:p>
            <a:pPr>
              <a:buNone/>
            </a:pPr>
            <a:endParaRPr lang="tr-TR" dirty="0">
              <a:ea typeface="+mn-lt"/>
              <a:cs typeface="+mn-lt"/>
            </a:endParaRPr>
          </a:p>
          <a:p>
            <a:pPr>
              <a:buNone/>
            </a:pPr>
            <a:endParaRPr lang="tr-TR" dirty="0">
              <a:ea typeface="+mn-lt"/>
              <a:cs typeface="+mn-lt"/>
            </a:endParaRPr>
          </a:p>
          <a:p>
            <a:pPr>
              <a:buNone/>
            </a:pPr>
            <a:endParaRPr lang="tr-TR" dirty="0">
              <a:ea typeface="+mn-lt"/>
              <a:cs typeface="+mn-lt"/>
            </a:endParaRPr>
          </a:p>
          <a:p>
            <a:pPr>
              <a:buNone/>
            </a:pPr>
            <a:endParaRPr lang="tr-TR" dirty="0">
              <a:ea typeface="+mn-lt"/>
              <a:cs typeface="+mn-lt"/>
            </a:endParaRPr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burada </a:t>
            </a:r>
            <a:r>
              <a:rPr lang="tr-TR" dirty="0" err="1">
                <a:ea typeface="+mn-lt"/>
                <a:cs typeface="+mn-lt"/>
              </a:rPr>
              <a:t>opts</a:t>
            </a:r>
            <a:r>
              <a:rPr lang="tr-TR" dirty="0">
                <a:ea typeface="+mn-lt"/>
                <a:cs typeface="+mn-lt"/>
              </a:rPr>
              <a:t> üzerinden 3 adet </a:t>
            </a:r>
            <a:r>
              <a:rPr lang="tr-TR" dirty="0" err="1">
                <a:ea typeface="+mn-lt"/>
                <a:cs typeface="+mn-lt"/>
              </a:rPr>
              <a:t>property</a:t>
            </a:r>
            <a:r>
              <a:rPr lang="tr-TR" dirty="0">
                <a:ea typeface="+mn-lt"/>
                <a:cs typeface="+mn-lt"/>
              </a:rPr>
              <a:t> görüyorsunuz. Bunlar;</a:t>
            </a:r>
            <a:endParaRPr lang="tr-TR">
              <a:cs typeface="Calibri"/>
            </a:endParaRPr>
          </a:p>
          <a:p>
            <a:pPr>
              <a:buNone/>
            </a:pPr>
            <a:r>
              <a:rPr lang="tr-TR" b="1" dirty="0" err="1">
                <a:ea typeface="+mn-lt"/>
                <a:cs typeface="+mn-lt"/>
              </a:rPr>
              <a:t>Authority</a:t>
            </a:r>
            <a:r>
              <a:rPr lang="tr-TR" b="1" dirty="0">
                <a:ea typeface="+mn-lt"/>
                <a:cs typeface="+mn-lt"/>
              </a:rPr>
              <a:t>: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tokenı</a:t>
            </a:r>
            <a:r>
              <a:rPr lang="tr-TR" dirty="0">
                <a:ea typeface="+mn-lt"/>
                <a:cs typeface="+mn-lt"/>
              </a:rPr>
              <a:t> yayınlayan servisin </a:t>
            </a:r>
            <a:r>
              <a:rPr lang="tr-TR" dirty="0" err="1">
                <a:ea typeface="+mn-lt"/>
                <a:cs typeface="+mn-lt"/>
              </a:rPr>
              <a:t>URL’ilini</a:t>
            </a:r>
            <a:r>
              <a:rPr lang="tr-TR" dirty="0">
                <a:ea typeface="+mn-lt"/>
                <a:cs typeface="+mn-lt"/>
              </a:rPr>
              <a:t> tutar.</a:t>
            </a:r>
            <a:endParaRPr lang="tr-TR" dirty="0"/>
          </a:p>
          <a:p>
            <a:pPr>
              <a:buNone/>
            </a:pPr>
            <a:r>
              <a:rPr lang="tr-TR" b="1" dirty="0" err="1">
                <a:ea typeface="+mn-lt"/>
                <a:cs typeface="+mn-lt"/>
              </a:rPr>
              <a:t>Audience</a:t>
            </a:r>
            <a:r>
              <a:rPr lang="tr-TR" b="1" dirty="0">
                <a:ea typeface="+mn-lt"/>
                <a:cs typeface="+mn-lt"/>
              </a:rPr>
              <a:t>:</a:t>
            </a:r>
            <a:r>
              <a:rPr lang="tr-TR" dirty="0">
                <a:ea typeface="+mn-lt"/>
                <a:cs typeface="+mn-lt"/>
              </a:rPr>
              <a:t> Datayı alacak servisin </a:t>
            </a:r>
            <a:r>
              <a:rPr lang="tr-TR" dirty="0" err="1">
                <a:ea typeface="+mn-lt"/>
                <a:cs typeface="+mn-lt"/>
              </a:rPr>
              <a:t>resource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propertisi</a:t>
            </a:r>
            <a:r>
              <a:rPr lang="tr-TR" dirty="0">
                <a:ea typeface="+mn-lt"/>
                <a:cs typeface="+mn-lt"/>
              </a:rPr>
              <a:t>. Bu bilgiyi biz </a:t>
            </a:r>
            <a:r>
              <a:rPr lang="tr-TR" dirty="0" err="1">
                <a:ea typeface="+mn-lt"/>
                <a:cs typeface="+mn-lt"/>
              </a:rPr>
              <a:t>AuthServer</a:t>
            </a:r>
            <a:r>
              <a:rPr lang="tr-TR" dirty="0">
                <a:ea typeface="+mn-lt"/>
                <a:cs typeface="+mn-lt"/>
              </a:rPr>
              <a:t> servisindeki </a:t>
            </a:r>
            <a:r>
              <a:rPr lang="tr-TR" dirty="0" err="1">
                <a:ea typeface="+mn-lt"/>
                <a:cs typeface="+mn-lt"/>
              </a:rPr>
              <a:t>Config.cs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clasında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GetApiResources</a:t>
            </a:r>
            <a:r>
              <a:rPr lang="tr-TR" dirty="0">
                <a:ea typeface="+mn-lt"/>
                <a:cs typeface="+mn-lt"/>
              </a:rPr>
              <a:t>() metodu </a:t>
            </a:r>
            <a:r>
              <a:rPr lang="tr-TR" dirty="0" err="1">
                <a:ea typeface="+mn-lt"/>
                <a:cs typeface="+mn-lt"/>
              </a:rPr>
              <a:t>içierisinde</a:t>
            </a:r>
            <a:r>
              <a:rPr lang="tr-TR" dirty="0">
                <a:ea typeface="+mn-lt"/>
                <a:cs typeface="+mn-lt"/>
              </a:rPr>
              <a:t> “</a:t>
            </a:r>
            <a:r>
              <a:rPr lang="tr-TR" dirty="0" err="1">
                <a:ea typeface="+mn-lt"/>
                <a:cs typeface="+mn-lt"/>
              </a:rPr>
              <a:t>ApiResource</a:t>
            </a:r>
            <a:r>
              <a:rPr lang="tr-TR" dirty="0">
                <a:ea typeface="+mn-lt"/>
                <a:cs typeface="+mn-lt"/>
              </a:rPr>
              <a:t>” olarak tanımlamıştık.</a:t>
            </a:r>
            <a:endParaRPr lang="tr-TR" dirty="0"/>
          </a:p>
          <a:p>
            <a:pPr>
              <a:buNone/>
            </a:pPr>
            <a:r>
              <a:rPr lang="tr-TR" b="1" dirty="0" err="1">
                <a:ea typeface="+mn-lt"/>
                <a:cs typeface="+mn-lt"/>
              </a:rPr>
              <a:t>RequireHttpsMetadata</a:t>
            </a:r>
            <a:r>
              <a:rPr lang="tr-TR" b="1" dirty="0">
                <a:ea typeface="+mn-lt"/>
                <a:cs typeface="+mn-lt"/>
              </a:rPr>
              <a:t>: </a:t>
            </a:r>
            <a:r>
              <a:rPr lang="tr-TR" dirty="0">
                <a:ea typeface="+mn-lt"/>
                <a:cs typeface="+mn-lt"/>
              </a:rPr>
              <a:t>Meta veri adresi veya yetkisi için </a:t>
            </a:r>
            <a:r>
              <a:rPr lang="tr-TR" dirty="0" err="1">
                <a:ea typeface="+mn-lt"/>
                <a:cs typeface="+mn-lt"/>
              </a:rPr>
              <a:t>HTTPS’nin</a:t>
            </a:r>
            <a:r>
              <a:rPr lang="tr-TR" dirty="0">
                <a:ea typeface="+mn-lt"/>
                <a:cs typeface="+mn-lt"/>
              </a:rPr>
              <a:t> gerekli olup olmadığını alır veya ayarlar. Varsayılan değeri </a:t>
            </a:r>
            <a:r>
              <a:rPr lang="tr-TR" dirty="0" err="1">
                <a:ea typeface="+mn-lt"/>
                <a:cs typeface="+mn-lt"/>
              </a:rPr>
              <a:t>true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dir</a:t>
            </a:r>
            <a:r>
              <a:rPr lang="tr-TR" dirty="0">
                <a:ea typeface="+mn-lt"/>
                <a:cs typeface="+mn-lt"/>
              </a:rPr>
              <a:t>.</a:t>
            </a:r>
            <a:endParaRPr lang="tr-TR" dirty="0"/>
          </a:p>
          <a:p>
            <a:pPr marL="0" indent="0">
              <a:buNone/>
            </a:pPr>
            <a:endParaRPr lang="tr-TR" dirty="0">
              <a:cs typeface="Calibri"/>
            </a:endParaRPr>
          </a:p>
          <a:p>
            <a:pPr marL="0" indent="0">
              <a:buNone/>
            </a:pPr>
            <a:endParaRPr lang="tr-TR" dirty="0">
              <a:cs typeface="Calibri"/>
            </a:endParaRPr>
          </a:p>
        </p:txBody>
      </p:sp>
      <p:pic>
        <p:nvPicPr>
          <p:cNvPr id="2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xmlns="" id="{BEBFABF2-2013-0D02-482A-419C4C7F2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9" y="688712"/>
            <a:ext cx="9874369" cy="223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79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0186A32-4B2E-D1C8-04E3-485B2F2D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43475"/>
            <a:ext cx="11910203" cy="6622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sz="2000" dirty="0">
                <a:ea typeface="+mn-lt"/>
                <a:cs typeface="+mn-lt"/>
              </a:rPr>
              <a:t>Ardından</a:t>
            </a:r>
            <a:r>
              <a:rPr lang="tr-TR" sz="2000" b="1" dirty="0">
                <a:ea typeface="+mn-lt"/>
                <a:cs typeface="+mn-lt"/>
              </a:rPr>
              <a:t> </a:t>
            </a:r>
            <a:r>
              <a:rPr lang="tr-TR" sz="2000" b="1" dirty="0" err="1">
                <a:ea typeface="+mn-lt"/>
                <a:cs typeface="+mn-lt"/>
              </a:rPr>
              <a:t>Configure</a:t>
            </a:r>
            <a:r>
              <a:rPr lang="tr-TR" sz="2000" b="1" dirty="0">
                <a:ea typeface="+mn-lt"/>
                <a:cs typeface="+mn-lt"/>
              </a:rPr>
              <a:t> metodu içine </a:t>
            </a:r>
            <a:r>
              <a:rPr lang="tr-TR" sz="2000" b="1" dirty="0" err="1">
                <a:ea typeface="+mn-lt"/>
                <a:cs typeface="+mn-lt"/>
              </a:rPr>
              <a:t>UseAuthentication</a:t>
            </a:r>
            <a:r>
              <a:rPr lang="tr-TR" sz="2000" b="1" dirty="0">
                <a:ea typeface="+mn-lt"/>
                <a:cs typeface="+mn-lt"/>
              </a:rPr>
              <a:t>() ve </a:t>
            </a:r>
            <a:r>
              <a:rPr lang="tr-TR" sz="2000" b="1" dirty="0" err="1">
                <a:ea typeface="+mn-lt"/>
                <a:cs typeface="+mn-lt"/>
              </a:rPr>
              <a:t>UseAuthentication</a:t>
            </a:r>
            <a:r>
              <a:rPr lang="tr-TR" sz="2000" b="1" dirty="0">
                <a:ea typeface="+mn-lt"/>
                <a:cs typeface="+mn-lt"/>
              </a:rPr>
              <a:t>()</a:t>
            </a:r>
            <a:r>
              <a:rPr lang="tr-TR" sz="2000" dirty="0">
                <a:ea typeface="+mn-lt"/>
                <a:cs typeface="+mn-lt"/>
              </a:rPr>
              <a:t> metotlarını </a:t>
            </a:r>
            <a:r>
              <a:rPr lang="tr-TR" sz="2000" dirty="0" err="1">
                <a:ea typeface="+mn-lt"/>
                <a:cs typeface="+mn-lt"/>
              </a:rPr>
              <a:t>middleware</a:t>
            </a:r>
            <a:r>
              <a:rPr lang="tr-TR" sz="2000" dirty="0">
                <a:ea typeface="+mn-lt"/>
                <a:cs typeface="+mn-lt"/>
              </a:rPr>
              <a:t> olarak ekliyoruz.</a:t>
            </a:r>
          </a:p>
          <a:p>
            <a:pPr marL="0" indent="0">
              <a:buNone/>
            </a:pPr>
            <a:endParaRPr lang="tr-TR" sz="2000" dirty="0">
              <a:cs typeface="Calibri"/>
            </a:endParaRPr>
          </a:p>
          <a:p>
            <a:pPr marL="0" indent="0">
              <a:buNone/>
            </a:pPr>
            <a:endParaRPr lang="tr-TR" sz="2000" dirty="0">
              <a:cs typeface="Calibri"/>
            </a:endParaRPr>
          </a:p>
          <a:p>
            <a:pPr marL="0" indent="0">
              <a:buNone/>
            </a:pPr>
            <a:endParaRPr lang="tr-TR" sz="2000" dirty="0">
              <a:cs typeface="Calibri"/>
            </a:endParaRPr>
          </a:p>
          <a:p>
            <a:pPr>
              <a:buNone/>
            </a:pPr>
            <a:r>
              <a:rPr lang="tr-TR" sz="2000" dirty="0">
                <a:ea typeface="+mn-lt"/>
                <a:cs typeface="+mn-lt"/>
              </a:rPr>
              <a:t>Biz bu işlemi API1 servisi için yaptık aynı işlem bir de API2 servisi için yapılacak.</a:t>
            </a:r>
          </a:p>
          <a:p>
            <a:pPr>
              <a:buNone/>
            </a:pPr>
            <a:r>
              <a:rPr lang="tr-TR" sz="2000" dirty="0">
                <a:ea typeface="+mn-lt"/>
                <a:cs typeface="+mn-lt"/>
              </a:rPr>
              <a:t>Şimdi artık IdentityServer4 ile koruyacağımız API servsimizde bir controller oluşturalım ve bu controllerdan bir data döndürelim.</a:t>
            </a:r>
            <a:endParaRPr lang="tr-TR" sz="2000">
              <a:ea typeface="+mn-lt"/>
              <a:cs typeface="+mn-lt"/>
            </a:endParaRPr>
          </a:p>
          <a:p>
            <a:pPr>
              <a:buNone/>
            </a:pPr>
            <a:endParaRPr lang="tr-TR" sz="2000" dirty="0">
              <a:cs typeface="Calibri"/>
            </a:endParaRPr>
          </a:p>
          <a:p>
            <a:pPr marL="0" indent="0">
              <a:buNone/>
            </a:pPr>
            <a:endParaRPr lang="tr-TR" dirty="0">
              <a:cs typeface="Calibri"/>
            </a:endParaRPr>
          </a:p>
          <a:p>
            <a:pPr marL="0" indent="0">
              <a:buNone/>
            </a:pPr>
            <a:endParaRPr lang="tr-TR" dirty="0">
              <a:cs typeface="Calibri"/>
            </a:endParaRPr>
          </a:p>
        </p:txBody>
      </p:sp>
      <p:pic>
        <p:nvPicPr>
          <p:cNvPr id="2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xmlns="" id="{81018580-A104-811C-1629-A2450AA10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7" y="885107"/>
            <a:ext cx="8005313" cy="975862"/>
          </a:xfrm>
          <a:prstGeom prst="rect">
            <a:avLst/>
          </a:prstGeom>
        </p:spPr>
      </p:pic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xmlns="" id="{BBC3C031-17F0-DA83-BFDA-99E5A0335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74" y="3057058"/>
            <a:ext cx="8235350" cy="36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62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0186A32-4B2E-D1C8-04E3-485B2F2D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43475"/>
            <a:ext cx="11910203" cy="6622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r-TR" sz="2400" dirty="0">
                <a:ea typeface="+mn-lt"/>
                <a:cs typeface="+mn-lt"/>
              </a:rPr>
              <a:t>Bir </a:t>
            </a:r>
            <a:r>
              <a:rPr lang="tr-TR" sz="2400" b="1" dirty="0" err="1">
                <a:ea typeface="+mn-lt"/>
                <a:cs typeface="+mn-lt"/>
              </a:rPr>
              <a:t>Product.cs</a:t>
            </a:r>
            <a:r>
              <a:rPr lang="tr-TR" sz="2400" dirty="0">
                <a:ea typeface="+mn-lt"/>
                <a:cs typeface="+mn-lt"/>
              </a:rPr>
              <a:t> modeli oluşturduk ve </a:t>
            </a:r>
            <a:r>
              <a:rPr lang="tr-TR" sz="2400" dirty="0" err="1">
                <a:ea typeface="+mn-lt"/>
                <a:cs typeface="+mn-lt"/>
              </a:rPr>
              <a:t>controller</a:t>
            </a:r>
            <a:r>
              <a:rPr lang="tr-TR" sz="2400" dirty="0">
                <a:ea typeface="+mn-lt"/>
                <a:cs typeface="+mn-lt"/>
              </a:rPr>
              <a:t> üzerinden örnek datalar vererek bu </a:t>
            </a:r>
            <a:r>
              <a:rPr lang="tr-TR" sz="2400" dirty="0" err="1">
                <a:ea typeface="+mn-lt"/>
                <a:cs typeface="+mn-lt"/>
              </a:rPr>
              <a:t>product</a:t>
            </a:r>
            <a:r>
              <a:rPr lang="tr-TR" sz="2400" dirty="0">
                <a:ea typeface="+mn-lt"/>
                <a:cs typeface="+mn-lt"/>
              </a:rPr>
              <a:t> üzerinden </a:t>
            </a:r>
            <a:r>
              <a:rPr lang="tr-TR" sz="2400" b="1" dirty="0">
                <a:ea typeface="+mn-lt"/>
                <a:cs typeface="+mn-lt"/>
              </a:rPr>
              <a:t>CRUD </a:t>
            </a:r>
            <a:r>
              <a:rPr lang="tr-TR" sz="2400" dirty="0" err="1">
                <a:ea typeface="+mn-lt"/>
                <a:cs typeface="+mn-lt"/>
              </a:rPr>
              <a:t>metorlarını</a:t>
            </a:r>
            <a:r>
              <a:rPr lang="tr-TR" sz="2400" dirty="0">
                <a:ea typeface="+mn-lt"/>
                <a:cs typeface="+mn-lt"/>
              </a:rPr>
              <a:t> yazdık. Artık Action metodu yada </a:t>
            </a:r>
            <a:r>
              <a:rPr lang="tr-TR" sz="2400" dirty="0" err="1">
                <a:ea typeface="+mn-lt"/>
                <a:cs typeface="+mn-lt"/>
              </a:rPr>
              <a:t>controller</a:t>
            </a:r>
            <a:r>
              <a:rPr lang="tr-TR" sz="2400" dirty="0">
                <a:ea typeface="+mn-lt"/>
                <a:cs typeface="+mn-lt"/>
              </a:rPr>
              <a:t> üzerine [</a:t>
            </a:r>
            <a:r>
              <a:rPr lang="tr-TR" sz="2400" dirty="0" err="1">
                <a:ea typeface="+mn-lt"/>
                <a:cs typeface="+mn-lt"/>
              </a:rPr>
              <a:t>Authorize</a:t>
            </a:r>
            <a:r>
              <a:rPr lang="tr-TR" sz="2400" dirty="0">
                <a:ea typeface="+mn-lt"/>
                <a:cs typeface="+mn-lt"/>
              </a:rPr>
              <a:t>] yazarak </a:t>
            </a:r>
            <a:r>
              <a:rPr lang="tr-TR" sz="2400" dirty="0" err="1">
                <a:ea typeface="+mn-lt"/>
                <a:cs typeface="+mn-lt"/>
              </a:rPr>
              <a:t>API’mizi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b="1" dirty="0" err="1">
                <a:ea typeface="+mn-lt"/>
                <a:cs typeface="+mn-lt"/>
              </a:rPr>
              <a:t>IdentityServer</a:t>
            </a:r>
            <a:r>
              <a:rPr lang="tr-TR" sz="2400" b="1" dirty="0">
                <a:ea typeface="+mn-lt"/>
                <a:cs typeface="+mn-lt"/>
              </a:rPr>
              <a:t> </a:t>
            </a:r>
            <a:r>
              <a:rPr lang="tr-TR" sz="2400" dirty="0">
                <a:ea typeface="+mn-lt"/>
                <a:cs typeface="+mn-lt"/>
              </a:rPr>
              <a:t>ile korumuş olduk.</a:t>
            </a:r>
            <a:endParaRPr lang="tr-TR" sz="2400">
              <a:cs typeface="Calibri"/>
            </a:endParaRPr>
          </a:p>
          <a:p>
            <a:pPr>
              <a:buNone/>
            </a:pPr>
            <a:r>
              <a:rPr lang="tr-TR" sz="2400" dirty="0">
                <a:ea typeface="+mn-lt"/>
                <a:cs typeface="+mn-lt"/>
              </a:rPr>
              <a:t>Şimdi artık servislerimizi ayağa kaldırarak </a:t>
            </a:r>
            <a:r>
              <a:rPr lang="tr-TR" sz="2400" b="1" dirty="0" err="1">
                <a:ea typeface="+mn-lt"/>
                <a:cs typeface="+mn-lt"/>
              </a:rPr>
              <a:t>AuthServer</a:t>
            </a:r>
            <a:r>
              <a:rPr lang="tr-TR" sz="2400" b="1" dirty="0">
                <a:ea typeface="+mn-lt"/>
                <a:cs typeface="+mn-lt"/>
              </a:rPr>
              <a:t> </a:t>
            </a:r>
            <a:r>
              <a:rPr lang="tr-TR" sz="2400" dirty="0">
                <a:ea typeface="+mn-lt"/>
                <a:cs typeface="+mn-lt"/>
              </a:rPr>
              <a:t>servisine </a:t>
            </a:r>
            <a:r>
              <a:rPr lang="tr-TR" sz="2400" dirty="0" err="1">
                <a:ea typeface="+mn-lt"/>
                <a:cs typeface="+mn-lt"/>
              </a:rPr>
              <a:t>client</a:t>
            </a:r>
            <a:r>
              <a:rPr lang="tr-TR" sz="2400" dirty="0">
                <a:ea typeface="+mn-lt"/>
                <a:cs typeface="+mn-lt"/>
              </a:rPr>
              <a:t> bilgisi ile </a:t>
            </a:r>
            <a:r>
              <a:rPr lang="tr-TR" sz="2400" dirty="0" err="1">
                <a:ea typeface="+mn-lt"/>
                <a:cs typeface="+mn-lt"/>
              </a:rPr>
              <a:t>token</a:t>
            </a:r>
            <a:r>
              <a:rPr lang="tr-TR" sz="2400" dirty="0">
                <a:ea typeface="+mn-lt"/>
                <a:cs typeface="+mn-lt"/>
              </a:rPr>
              <a:t> isteği atabilir ver ardından dönen </a:t>
            </a:r>
            <a:r>
              <a:rPr lang="tr-TR" sz="2400" dirty="0" err="1">
                <a:ea typeface="+mn-lt"/>
                <a:cs typeface="+mn-lt"/>
              </a:rPr>
              <a:t>token</a:t>
            </a:r>
            <a:r>
              <a:rPr lang="tr-TR" sz="2400" dirty="0">
                <a:ea typeface="+mn-lt"/>
                <a:cs typeface="+mn-lt"/>
              </a:rPr>
              <a:t> ile ilgili </a:t>
            </a:r>
            <a:r>
              <a:rPr lang="tr-TR" sz="2400" dirty="0" err="1">
                <a:ea typeface="+mn-lt"/>
                <a:cs typeface="+mn-lt"/>
              </a:rPr>
              <a:t>API’lere</a:t>
            </a:r>
            <a:r>
              <a:rPr lang="tr-TR" sz="2400" dirty="0">
                <a:ea typeface="+mn-lt"/>
                <a:cs typeface="+mn-lt"/>
              </a:rPr>
              <a:t> erişebiliriz.</a:t>
            </a:r>
            <a:endParaRPr lang="tr-TR" sz="2400" dirty="0"/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</p:txBody>
      </p:sp>
      <p:pic>
        <p:nvPicPr>
          <p:cNvPr id="2" name="Resim 3" descr="metin, ekran görüntüsü, ekran, siyah içeren bir resim&#10;&#10;Açıklama otomatik olarak oluşturuldu">
            <a:extLst>
              <a:ext uri="{FF2B5EF4-FFF2-40B4-BE49-F238E27FC236}">
                <a16:creationId xmlns:a16="http://schemas.microsoft.com/office/drawing/2014/main" xmlns="" id="{E835EDD8-457E-041B-BD0A-343C973DA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25" y="2009128"/>
            <a:ext cx="8781689" cy="45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29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0186A32-4B2E-D1C8-04E3-485B2F2D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43475"/>
            <a:ext cx="11910203" cy="6622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Şimdi de </a:t>
            </a:r>
            <a:r>
              <a:rPr lang="tr-TR" err="1">
                <a:ea typeface="+mn-lt"/>
                <a:cs typeface="+mn-lt"/>
              </a:rPr>
              <a:t>API’lerimize</a:t>
            </a:r>
            <a:r>
              <a:rPr lang="tr-TR" dirty="0">
                <a:ea typeface="+mn-lt"/>
                <a:cs typeface="+mn-lt"/>
              </a:rPr>
              <a:t> rol bazlı yetkilendirme verelim. Bunun için </a:t>
            </a:r>
            <a:r>
              <a:rPr lang="tr-TR" err="1">
                <a:ea typeface="+mn-lt"/>
                <a:cs typeface="+mn-lt"/>
              </a:rPr>
              <a:t>Program.cs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clasında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b="1" err="1">
                <a:ea typeface="+mn-lt"/>
                <a:cs typeface="+mn-lt"/>
              </a:rPr>
              <a:t>ConfigureServices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metodunda küçük bir kodlama yapmamız gerekiyor.</a:t>
            </a:r>
          </a:p>
          <a:p>
            <a:pPr>
              <a:buNone/>
            </a:pPr>
            <a:endParaRPr lang="tr-TR" dirty="0">
              <a:ea typeface="+mn-lt"/>
              <a:cs typeface="+mn-lt"/>
            </a:endParaRPr>
          </a:p>
          <a:p>
            <a:pPr>
              <a:buNone/>
            </a:pPr>
            <a:endParaRPr lang="tr-TR" dirty="0">
              <a:ea typeface="+mn-lt"/>
              <a:cs typeface="+mn-lt"/>
            </a:endParaRPr>
          </a:p>
          <a:p>
            <a:pPr>
              <a:buNone/>
            </a:pPr>
            <a:endParaRPr lang="tr-TR" dirty="0">
              <a:ea typeface="+mn-lt"/>
              <a:cs typeface="+mn-lt"/>
            </a:endParaRPr>
          </a:p>
          <a:p>
            <a:pPr>
              <a:buNone/>
            </a:pPr>
            <a:endParaRPr lang="tr-TR" dirty="0">
              <a:ea typeface="+mn-lt"/>
              <a:cs typeface="+mn-lt"/>
            </a:endParaRPr>
          </a:p>
          <a:p>
            <a:pPr>
              <a:buNone/>
            </a:pPr>
            <a:endParaRPr lang="tr-TR" dirty="0">
              <a:ea typeface="+mn-lt"/>
              <a:cs typeface="+mn-lt"/>
            </a:endParaRPr>
          </a:p>
          <a:p>
            <a:pPr>
              <a:buNone/>
            </a:pPr>
            <a:endParaRPr lang="tr-TR" dirty="0">
              <a:ea typeface="+mn-lt"/>
              <a:cs typeface="+mn-lt"/>
            </a:endParaRPr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Koddan da anlaşılacağı üzerine </a:t>
            </a:r>
            <a:r>
              <a:rPr lang="tr-TR" dirty="0" err="1">
                <a:ea typeface="+mn-lt"/>
                <a:cs typeface="+mn-lt"/>
              </a:rPr>
              <a:t>API’miz</a:t>
            </a:r>
            <a:r>
              <a:rPr lang="tr-TR" dirty="0">
                <a:ea typeface="+mn-lt"/>
                <a:cs typeface="+mn-lt"/>
              </a:rPr>
              <a:t> için iki adet rol bazlı yetkilendirme türünü belirtik.</a:t>
            </a:r>
            <a:endParaRPr lang="tr-TR">
              <a:cs typeface="Calibri"/>
            </a:endParaRPr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Bunlardan biri “</a:t>
            </a:r>
            <a:r>
              <a:rPr lang="tr-TR" b="1" dirty="0" err="1">
                <a:ea typeface="+mn-lt"/>
                <a:cs typeface="+mn-lt"/>
              </a:rPr>
              <a:t>ReadProduct</a:t>
            </a:r>
            <a:r>
              <a:rPr lang="tr-TR" dirty="0">
                <a:ea typeface="+mn-lt"/>
                <a:cs typeface="+mn-lt"/>
              </a:rPr>
              <a:t>”. Bu </a:t>
            </a:r>
            <a:r>
              <a:rPr lang="tr-TR" dirty="0" err="1">
                <a:ea typeface="+mn-lt"/>
                <a:cs typeface="+mn-lt"/>
              </a:rPr>
              <a:t>bu</a:t>
            </a:r>
            <a:r>
              <a:rPr lang="tr-TR" dirty="0">
                <a:ea typeface="+mn-lt"/>
                <a:cs typeface="+mn-lt"/>
              </a:rPr>
              <a:t> roldeki bir </a:t>
            </a:r>
            <a:r>
              <a:rPr lang="tr-TR" dirty="0" err="1">
                <a:ea typeface="+mn-lt"/>
                <a:cs typeface="+mn-lt"/>
              </a:rPr>
              <a:t>client</a:t>
            </a:r>
            <a:r>
              <a:rPr lang="tr-TR" dirty="0">
                <a:ea typeface="+mn-lt"/>
                <a:cs typeface="+mn-lt"/>
              </a:rPr>
              <a:t> isteği geldiğinde API </a:t>
            </a:r>
            <a:r>
              <a:rPr lang="tr-TR" dirty="0" err="1">
                <a:ea typeface="+mn-lt"/>
                <a:cs typeface="+mn-lt"/>
              </a:rPr>
              <a:t>mizedeki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product</a:t>
            </a:r>
            <a:r>
              <a:rPr lang="tr-TR" dirty="0">
                <a:ea typeface="+mn-lt"/>
                <a:cs typeface="+mn-lt"/>
              </a:rPr>
              <a:t> için sadece </a:t>
            </a:r>
            <a:r>
              <a:rPr lang="tr-TR" dirty="0" err="1">
                <a:ea typeface="+mn-lt"/>
                <a:cs typeface="+mn-lt"/>
              </a:rPr>
              <a:t>read</a:t>
            </a:r>
            <a:r>
              <a:rPr lang="tr-TR" dirty="0">
                <a:ea typeface="+mn-lt"/>
                <a:cs typeface="+mn-lt"/>
              </a:rPr>
              <a:t> izni olacaktır. Bir diğeri ise “</a:t>
            </a:r>
            <a:r>
              <a:rPr lang="tr-TR" b="1" dirty="0" err="1">
                <a:ea typeface="+mn-lt"/>
                <a:cs typeface="+mn-lt"/>
              </a:rPr>
              <a:t>UpdateOrCreate</a:t>
            </a:r>
            <a:r>
              <a:rPr lang="tr-TR" dirty="0">
                <a:ea typeface="+mn-lt"/>
                <a:cs typeface="+mn-lt"/>
              </a:rPr>
              <a:t>”. Bu da </a:t>
            </a:r>
            <a:r>
              <a:rPr lang="tr-TR" dirty="0" err="1">
                <a:ea typeface="+mn-lt"/>
                <a:cs typeface="+mn-lt"/>
              </a:rPr>
              <a:t>update</a:t>
            </a:r>
            <a:r>
              <a:rPr lang="tr-TR" dirty="0">
                <a:ea typeface="+mn-lt"/>
                <a:cs typeface="+mn-lt"/>
              </a:rPr>
              <a:t> ve </a:t>
            </a:r>
            <a:r>
              <a:rPr lang="tr-TR" dirty="0" err="1">
                <a:ea typeface="+mn-lt"/>
                <a:cs typeface="+mn-lt"/>
              </a:rPr>
              <a:t>create</a:t>
            </a:r>
            <a:r>
              <a:rPr lang="tr-TR" dirty="0">
                <a:ea typeface="+mn-lt"/>
                <a:cs typeface="+mn-lt"/>
              </a:rPr>
              <a:t> izni sağlayacaktır.</a:t>
            </a:r>
            <a:endParaRPr lang="tr-TR" dirty="0"/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</p:txBody>
      </p:sp>
      <p:pic>
        <p:nvPicPr>
          <p:cNvPr id="2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xmlns="" id="{F3411583-552A-C0F2-2640-C3D31C2B1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214455"/>
            <a:ext cx="8278483" cy="238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63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0186A32-4B2E-D1C8-04E3-485B2F2D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43475"/>
            <a:ext cx="11910203" cy="6622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Şimdi </a:t>
            </a:r>
            <a:r>
              <a:rPr lang="tr-TR" dirty="0" err="1">
                <a:ea typeface="+mn-lt"/>
                <a:cs typeface="+mn-lt"/>
              </a:rPr>
              <a:t>controller</a:t>
            </a:r>
            <a:r>
              <a:rPr lang="tr-TR" dirty="0">
                <a:ea typeface="+mn-lt"/>
                <a:cs typeface="+mn-lt"/>
              </a:rPr>
              <a:t> metotlarımıza bu rol bazlı yetkilendirmeye göre erişim sağlayalım.</a:t>
            </a:r>
          </a:p>
          <a:p>
            <a:pPr marL="0" indent="0">
              <a:buNone/>
            </a:pPr>
            <a:endParaRPr lang="tr-TR" dirty="0">
              <a:cs typeface="Calibri"/>
            </a:endParaRPr>
          </a:p>
        </p:txBody>
      </p:sp>
      <p:pic>
        <p:nvPicPr>
          <p:cNvPr id="2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xmlns="" id="{A67B8337-3613-9D30-51C9-0837A6B5C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1" y="1215785"/>
            <a:ext cx="9586821" cy="534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99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0186A32-4B2E-D1C8-04E3-485B2F2D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43475"/>
            <a:ext cx="11910203" cy="6622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r-TR" sz="2400" dirty="0">
                <a:ea typeface="+mn-lt"/>
                <a:cs typeface="+mn-lt"/>
              </a:rPr>
              <a:t>Artık metotlarımızın başında </a:t>
            </a:r>
            <a:r>
              <a:rPr lang="tr-TR" sz="2400" b="1" dirty="0">
                <a:ea typeface="+mn-lt"/>
                <a:cs typeface="+mn-lt"/>
              </a:rPr>
              <a:t>[</a:t>
            </a:r>
            <a:r>
              <a:rPr lang="tr-TR" sz="2400" b="1" dirty="0" err="1">
                <a:ea typeface="+mn-lt"/>
                <a:cs typeface="+mn-lt"/>
              </a:rPr>
              <a:t>Authorize</a:t>
            </a:r>
            <a:r>
              <a:rPr lang="tr-TR" sz="2400" b="1" dirty="0">
                <a:ea typeface="+mn-lt"/>
                <a:cs typeface="+mn-lt"/>
              </a:rPr>
              <a:t>(</a:t>
            </a:r>
            <a:r>
              <a:rPr lang="tr-TR" sz="2400" b="1" dirty="0" err="1">
                <a:ea typeface="+mn-lt"/>
                <a:cs typeface="+mn-lt"/>
              </a:rPr>
              <a:t>Policy</a:t>
            </a:r>
            <a:r>
              <a:rPr lang="tr-TR" sz="2400" b="1" dirty="0">
                <a:ea typeface="+mn-lt"/>
                <a:cs typeface="+mn-lt"/>
              </a:rPr>
              <a:t> = “</a:t>
            </a:r>
            <a:r>
              <a:rPr lang="tr-TR" sz="2400" b="1" dirty="0" err="1">
                <a:ea typeface="+mn-lt"/>
                <a:cs typeface="+mn-lt"/>
              </a:rPr>
              <a:t>UpdateOrCreate</a:t>
            </a:r>
            <a:r>
              <a:rPr lang="tr-TR" sz="2400" b="1" dirty="0">
                <a:ea typeface="+mn-lt"/>
                <a:cs typeface="+mn-lt"/>
              </a:rPr>
              <a:t>”)]</a:t>
            </a:r>
            <a:r>
              <a:rPr lang="tr-TR" sz="2400" dirty="0">
                <a:ea typeface="+mn-lt"/>
                <a:cs typeface="+mn-lt"/>
              </a:rPr>
              <a:t>ve </a:t>
            </a:r>
            <a:r>
              <a:rPr lang="tr-TR" sz="2400" b="1" dirty="0">
                <a:ea typeface="+mn-lt"/>
                <a:cs typeface="+mn-lt"/>
              </a:rPr>
              <a:t>[</a:t>
            </a:r>
            <a:r>
              <a:rPr lang="tr-TR" sz="2400" b="1" dirty="0" err="1">
                <a:ea typeface="+mn-lt"/>
                <a:cs typeface="+mn-lt"/>
              </a:rPr>
              <a:t>Authorize</a:t>
            </a:r>
            <a:r>
              <a:rPr lang="tr-TR" sz="2400" b="1" dirty="0">
                <a:ea typeface="+mn-lt"/>
                <a:cs typeface="+mn-lt"/>
              </a:rPr>
              <a:t>(</a:t>
            </a:r>
            <a:r>
              <a:rPr lang="tr-TR" sz="2400" b="1" dirty="0" err="1">
                <a:ea typeface="+mn-lt"/>
                <a:cs typeface="+mn-lt"/>
              </a:rPr>
              <a:t>Policy</a:t>
            </a:r>
            <a:r>
              <a:rPr lang="tr-TR" sz="2400" b="1" dirty="0">
                <a:ea typeface="+mn-lt"/>
                <a:cs typeface="+mn-lt"/>
              </a:rPr>
              <a:t> = “</a:t>
            </a:r>
            <a:r>
              <a:rPr lang="tr-TR" sz="2400" b="1" dirty="0" err="1">
                <a:ea typeface="+mn-lt"/>
                <a:cs typeface="+mn-lt"/>
              </a:rPr>
              <a:t>ReadProduct</a:t>
            </a:r>
            <a:r>
              <a:rPr lang="tr-TR" sz="2400" b="1" dirty="0">
                <a:ea typeface="+mn-lt"/>
                <a:cs typeface="+mn-lt"/>
              </a:rPr>
              <a:t>”)] </a:t>
            </a:r>
            <a:r>
              <a:rPr lang="tr-TR" sz="2400" dirty="0">
                <a:ea typeface="+mn-lt"/>
                <a:cs typeface="+mn-lt"/>
              </a:rPr>
              <a:t>yazarak metotlarımıza rol bazlı yetkilendirmeyi vermiş olduk.</a:t>
            </a:r>
            <a:endParaRPr lang="tr-TR" sz="2400">
              <a:cs typeface="Calibri"/>
            </a:endParaRPr>
          </a:p>
          <a:p>
            <a:pPr>
              <a:buNone/>
            </a:pPr>
            <a:r>
              <a:rPr lang="tr-TR" sz="2400" dirty="0">
                <a:ea typeface="+mn-lt"/>
                <a:cs typeface="+mn-lt"/>
              </a:rPr>
              <a:t>Buraya kadar </a:t>
            </a:r>
            <a:r>
              <a:rPr lang="tr-TR" sz="2400" b="1" err="1">
                <a:ea typeface="+mn-lt"/>
                <a:cs typeface="+mn-lt"/>
              </a:rPr>
              <a:t>AuthServis</a:t>
            </a:r>
            <a:r>
              <a:rPr lang="tr-TR" sz="2400" b="1" dirty="0">
                <a:ea typeface="+mn-lt"/>
                <a:cs typeface="+mn-lt"/>
              </a:rPr>
              <a:t> </a:t>
            </a:r>
            <a:r>
              <a:rPr lang="tr-TR" sz="2400" dirty="0">
                <a:ea typeface="+mn-lt"/>
                <a:cs typeface="+mn-lt"/>
              </a:rPr>
              <a:t>servisimizi ve API servislerimizi birbirleri ile </a:t>
            </a:r>
            <a:r>
              <a:rPr lang="tr-TR" sz="2400" b="1" err="1">
                <a:ea typeface="+mn-lt"/>
                <a:cs typeface="+mn-lt"/>
              </a:rPr>
              <a:t>IdentitiyServer</a:t>
            </a:r>
            <a:r>
              <a:rPr lang="tr-TR" sz="2400" b="1" dirty="0">
                <a:ea typeface="+mn-lt"/>
                <a:cs typeface="+mn-lt"/>
              </a:rPr>
              <a:t> </a:t>
            </a:r>
            <a:r>
              <a:rPr lang="tr-TR" sz="2400" err="1">
                <a:ea typeface="+mn-lt"/>
                <a:cs typeface="+mn-lt"/>
              </a:rPr>
              <a:t>framework’ü</a:t>
            </a:r>
            <a:r>
              <a:rPr lang="tr-TR" sz="2400" dirty="0">
                <a:ea typeface="+mn-lt"/>
                <a:cs typeface="+mn-lt"/>
              </a:rPr>
              <a:t> ile konuşacak hale getirdik. Şimdi son olarak </a:t>
            </a:r>
            <a:r>
              <a:rPr lang="tr-TR" sz="2400" err="1">
                <a:ea typeface="+mn-lt"/>
                <a:cs typeface="+mn-lt"/>
              </a:rPr>
              <a:t>client</a:t>
            </a:r>
            <a:r>
              <a:rPr lang="tr-TR" sz="2400" dirty="0">
                <a:ea typeface="+mn-lt"/>
                <a:cs typeface="+mn-lt"/>
              </a:rPr>
              <a:t> servislerimiz de bu servisler ile konuşacak duruma getirelim.</a:t>
            </a:r>
            <a:endParaRPr lang="tr-TR" sz="2400" dirty="0">
              <a:cs typeface="Calibri"/>
            </a:endParaRPr>
          </a:p>
          <a:p>
            <a:pPr>
              <a:buNone/>
            </a:pPr>
            <a:r>
              <a:rPr lang="tr-TR" sz="2400" dirty="0">
                <a:ea typeface="+mn-lt"/>
                <a:cs typeface="+mn-lt"/>
              </a:rPr>
              <a:t>Öncelikle </a:t>
            </a:r>
            <a:r>
              <a:rPr lang="tr-TR" sz="2400" err="1">
                <a:ea typeface="+mn-lt"/>
                <a:cs typeface="+mn-lt"/>
              </a:rPr>
              <a:t>client</a:t>
            </a:r>
            <a:r>
              <a:rPr lang="tr-TR" sz="2400" dirty="0">
                <a:ea typeface="+mn-lt"/>
                <a:cs typeface="+mn-lt"/>
              </a:rPr>
              <a:t> bilgilerimizi her seferinde girmemek adında </a:t>
            </a:r>
            <a:r>
              <a:rPr lang="tr-TR" sz="2400" err="1">
                <a:ea typeface="+mn-lt"/>
                <a:cs typeface="+mn-lt"/>
              </a:rPr>
              <a:t>appsetting.json</a:t>
            </a:r>
            <a:r>
              <a:rPr lang="tr-TR" sz="2400" dirty="0">
                <a:ea typeface="+mn-lt"/>
                <a:cs typeface="+mn-lt"/>
              </a:rPr>
              <a:t> da saklıyoruz.</a:t>
            </a:r>
            <a:endParaRPr lang="tr-TR" sz="2400">
              <a:cs typeface="Calibri" panose="020F0502020204030204"/>
            </a:endParaRPr>
          </a:p>
          <a:p>
            <a:pPr>
              <a:buNone/>
            </a:pPr>
            <a:endParaRPr lang="tr-TR" dirty="0">
              <a:cs typeface="Calibri" panose="020F0502020204030204"/>
            </a:endParaRPr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</p:txBody>
      </p:sp>
      <p:pic>
        <p:nvPicPr>
          <p:cNvPr id="2" name="Resim 3" descr="metin, elektronik eşyalar, ekran görüntüsü, bilgisayar içeren bir resim&#10;&#10;Açıklama otomatik olarak oluşturuldu">
            <a:extLst>
              <a:ext uri="{FF2B5EF4-FFF2-40B4-BE49-F238E27FC236}">
                <a16:creationId xmlns:a16="http://schemas.microsoft.com/office/drawing/2014/main" xmlns="" id="{426A0AC6-FE30-7B7F-3138-E41F8CF88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1" y="2469779"/>
            <a:ext cx="12102860" cy="424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79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0186A32-4B2E-D1C8-04E3-485B2F2D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43475"/>
            <a:ext cx="11910203" cy="6622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Şimdi bir servis </a:t>
            </a:r>
            <a:r>
              <a:rPr lang="tr-TR" dirty="0" err="1">
                <a:ea typeface="+mn-lt"/>
                <a:cs typeface="+mn-lt"/>
              </a:rPr>
              <a:t>clası</a:t>
            </a:r>
            <a:r>
              <a:rPr lang="tr-TR" dirty="0">
                <a:ea typeface="+mn-lt"/>
                <a:cs typeface="+mn-lt"/>
              </a:rPr>
              <a:t> tanımlayalım. Bu </a:t>
            </a:r>
            <a:r>
              <a:rPr lang="tr-TR" dirty="0" err="1">
                <a:ea typeface="+mn-lt"/>
                <a:cs typeface="+mn-lt"/>
              </a:rPr>
              <a:t>clasımıza</a:t>
            </a:r>
            <a:r>
              <a:rPr lang="tr-TR" dirty="0">
                <a:ea typeface="+mn-lt"/>
                <a:cs typeface="+mn-lt"/>
              </a:rPr>
              <a:t> yazdığımız metot ile </a:t>
            </a:r>
            <a:r>
              <a:rPr lang="tr-TR" dirty="0" err="1">
                <a:ea typeface="+mn-lt"/>
                <a:cs typeface="+mn-lt"/>
              </a:rPr>
              <a:t>controllerdan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client</a:t>
            </a:r>
            <a:r>
              <a:rPr lang="tr-TR" dirty="0">
                <a:ea typeface="+mn-lt"/>
                <a:cs typeface="+mn-lt"/>
              </a:rPr>
              <a:t> bilgilerine erişim sağlayalım.</a:t>
            </a:r>
          </a:p>
          <a:p>
            <a:pPr marL="0" indent="0">
              <a:buNone/>
            </a:pPr>
            <a:endParaRPr lang="tr-TR" dirty="0">
              <a:cs typeface="Calibri"/>
            </a:endParaRPr>
          </a:p>
        </p:txBody>
      </p:sp>
      <p:pic>
        <p:nvPicPr>
          <p:cNvPr id="2" name="Resim 3">
            <a:extLst>
              <a:ext uri="{FF2B5EF4-FFF2-40B4-BE49-F238E27FC236}">
                <a16:creationId xmlns:a16="http://schemas.microsoft.com/office/drawing/2014/main" xmlns="" id="{A37FEC14-E18B-5FC7-F8EF-C0D3C6761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4" y="1081069"/>
            <a:ext cx="8149086" cy="2337972"/>
          </a:xfrm>
          <a:prstGeom prst="rect">
            <a:avLst/>
          </a:prstGeom>
        </p:spPr>
      </p:pic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xmlns="" id="{58FD9851-285D-0D5E-6C98-C5C055A11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452507"/>
            <a:ext cx="8120332" cy="320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38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0186A32-4B2E-D1C8-04E3-485B2F2D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43475"/>
            <a:ext cx="11910203" cy="6622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Ardından oluşturduğumuz bu </a:t>
            </a:r>
            <a:r>
              <a:rPr lang="tr-TR" dirty="0" err="1">
                <a:ea typeface="+mn-lt"/>
                <a:cs typeface="+mn-lt"/>
              </a:rPr>
              <a:t>interface’yi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Startup.cs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clasında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inject</a:t>
            </a:r>
            <a:r>
              <a:rPr lang="tr-TR" dirty="0">
                <a:ea typeface="+mn-lt"/>
                <a:cs typeface="+mn-lt"/>
              </a:rPr>
              <a:t> edelim.</a:t>
            </a:r>
          </a:p>
          <a:p>
            <a:pPr marL="0" indent="0">
              <a:buNone/>
            </a:pPr>
            <a:endParaRPr lang="tr-TR" dirty="0">
              <a:cs typeface="Calibri"/>
            </a:endParaRPr>
          </a:p>
          <a:p>
            <a:pPr marL="0" indent="0">
              <a:buNone/>
            </a:pPr>
            <a:endParaRPr lang="tr-TR" dirty="0">
              <a:cs typeface="Calibri"/>
            </a:endParaRPr>
          </a:p>
          <a:p>
            <a:pPr marL="0" indent="0">
              <a:buNone/>
            </a:pPr>
            <a:endParaRPr lang="tr-TR" dirty="0">
              <a:cs typeface="Calibri"/>
            </a:endParaRPr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Ardından </a:t>
            </a:r>
            <a:r>
              <a:rPr lang="tr-TR" dirty="0" err="1">
                <a:ea typeface="+mn-lt"/>
                <a:cs typeface="+mn-lt"/>
              </a:rPr>
              <a:t>Program.cs</a:t>
            </a:r>
            <a:r>
              <a:rPr lang="tr-TR" dirty="0">
                <a:ea typeface="+mn-lt"/>
                <a:cs typeface="+mn-lt"/>
              </a:rPr>
              <a:t> te </a:t>
            </a:r>
            <a:r>
              <a:rPr lang="tr-TR" b="1" dirty="0" err="1">
                <a:ea typeface="+mn-lt"/>
                <a:cs typeface="+mn-lt"/>
              </a:rPr>
              <a:t>Authentication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konfigürasyonumuzu oluşturalım.</a:t>
            </a:r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</p:txBody>
      </p:sp>
      <p:pic>
        <p:nvPicPr>
          <p:cNvPr id="2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xmlns="" id="{B52A505B-897D-B30E-764E-BE3B3E8B9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52438"/>
            <a:ext cx="7861539" cy="1356216"/>
          </a:xfrm>
          <a:prstGeom prst="rect">
            <a:avLst/>
          </a:prstGeom>
        </p:spPr>
      </p:pic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xmlns="" id="{3B59E00A-B9F1-DD2D-87B1-EBD78EEF7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1" y="2724725"/>
            <a:ext cx="7171426" cy="392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51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0186A32-4B2E-D1C8-04E3-485B2F2D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43475"/>
            <a:ext cx="11910203" cy="6622959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tr-TR" dirty="0">
                <a:ea typeface="+mn-lt"/>
                <a:cs typeface="+mn-lt"/>
              </a:rPr>
              <a:t>Burada “</a:t>
            </a:r>
            <a:r>
              <a:rPr lang="tr-TR" b="1" dirty="0" err="1">
                <a:ea typeface="+mn-lt"/>
                <a:cs typeface="+mn-lt"/>
              </a:rPr>
              <a:t>Authority</a:t>
            </a:r>
            <a:r>
              <a:rPr lang="tr-TR" dirty="0">
                <a:ea typeface="+mn-lt"/>
                <a:cs typeface="+mn-lt"/>
              </a:rPr>
              <a:t>” </a:t>
            </a:r>
            <a:r>
              <a:rPr lang="tr-TR" dirty="0" err="1">
                <a:ea typeface="+mn-lt"/>
                <a:cs typeface="+mn-lt"/>
              </a:rPr>
              <a:t>property</a:t>
            </a:r>
            <a:r>
              <a:rPr lang="tr-TR" dirty="0">
                <a:ea typeface="+mn-lt"/>
                <a:cs typeface="+mn-lt"/>
              </a:rPr>
              <a:t> si ile </a:t>
            </a:r>
            <a:r>
              <a:rPr lang="tr-TR" dirty="0" err="1">
                <a:ea typeface="+mn-lt"/>
                <a:cs typeface="+mn-lt"/>
              </a:rPr>
              <a:t>token</a:t>
            </a:r>
            <a:r>
              <a:rPr lang="tr-TR" dirty="0">
                <a:ea typeface="+mn-lt"/>
                <a:cs typeface="+mn-lt"/>
              </a:rPr>
              <a:t> isteği atacağımız </a:t>
            </a:r>
            <a:r>
              <a:rPr lang="tr-TR" b="1" dirty="0" err="1">
                <a:ea typeface="+mn-lt"/>
                <a:cs typeface="+mn-lt"/>
              </a:rPr>
              <a:t>AuthServer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URL’ini tanıtmış olduk.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Ardından </a:t>
            </a:r>
            <a:r>
              <a:rPr lang="tr-TR" b="1" dirty="0" err="1">
                <a:ea typeface="+mn-lt"/>
                <a:cs typeface="+mn-lt"/>
              </a:rPr>
              <a:t>ProuctController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Clasımızı</a:t>
            </a:r>
            <a:r>
              <a:rPr lang="tr-TR" dirty="0">
                <a:ea typeface="+mn-lt"/>
                <a:cs typeface="+mn-lt"/>
              </a:rPr>
              <a:t> oluşturalım ve ilgili </a:t>
            </a:r>
            <a:r>
              <a:rPr lang="tr-TR" dirty="0" err="1">
                <a:ea typeface="+mn-lt"/>
                <a:cs typeface="+mn-lt"/>
              </a:rPr>
              <a:t>api’lere</a:t>
            </a:r>
            <a:r>
              <a:rPr lang="tr-TR" dirty="0">
                <a:ea typeface="+mn-lt"/>
                <a:cs typeface="+mn-lt"/>
              </a:rPr>
              <a:t> istekte bulunalım.</a:t>
            </a:r>
            <a:endParaRPr lang="tr-TR" dirty="0"/>
          </a:p>
          <a:p>
            <a:pPr>
              <a:buNone/>
            </a:pPr>
            <a:endParaRPr lang="tr-TR" dirty="0">
              <a:ea typeface="+mn-lt"/>
              <a:cs typeface="+mn-lt"/>
            </a:endParaRPr>
          </a:p>
          <a:p>
            <a:pPr>
              <a:buNone/>
            </a:pPr>
            <a:endParaRPr lang="tr-TR" dirty="0">
              <a:ea typeface="+mn-lt"/>
              <a:cs typeface="+mn-lt"/>
            </a:endParaRPr>
          </a:p>
          <a:p>
            <a:pPr>
              <a:buNone/>
            </a:pPr>
            <a:endParaRPr lang="tr-TR" dirty="0">
              <a:ea typeface="+mn-lt"/>
              <a:cs typeface="+mn-lt"/>
            </a:endParaRPr>
          </a:p>
          <a:p>
            <a:pPr>
              <a:buNone/>
            </a:pPr>
            <a:endParaRPr lang="tr-TR" dirty="0">
              <a:ea typeface="+mn-lt"/>
              <a:cs typeface="+mn-lt"/>
            </a:endParaRPr>
          </a:p>
          <a:p>
            <a:pPr>
              <a:buNone/>
            </a:pPr>
            <a:endParaRPr lang="tr-TR" dirty="0">
              <a:ea typeface="+mn-lt"/>
              <a:cs typeface="+mn-lt"/>
            </a:endParaRPr>
          </a:p>
          <a:p>
            <a:pPr>
              <a:buNone/>
            </a:pPr>
            <a:endParaRPr lang="tr-TR" dirty="0">
              <a:ea typeface="+mn-lt"/>
              <a:cs typeface="+mn-lt"/>
            </a:endParaRPr>
          </a:p>
          <a:p>
            <a:pPr>
              <a:buNone/>
            </a:pPr>
            <a:endParaRPr lang="tr-TR" dirty="0">
              <a:ea typeface="+mn-lt"/>
              <a:cs typeface="+mn-lt"/>
            </a:endParaRPr>
          </a:p>
          <a:p>
            <a:pPr>
              <a:buNone/>
            </a:pPr>
            <a:endParaRPr lang="tr-TR" dirty="0">
              <a:ea typeface="+mn-lt"/>
              <a:cs typeface="+mn-lt"/>
            </a:endParaRPr>
          </a:p>
          <a:p>
            <a:pPr>
              <a:buNone/>
            </a:pPr>
            <a:endParaRPr lang="tr-TR" dirty="0">
              <a:ea typeface="+mn-lt"/>
              <a:cs typeface="+mn-lt"/>
            </a:endParaRPr>
          </a:p>
          <a:p>
            <a:pPr>
              <a:buNone/>
            </a:pPr>
            <a:endParaRPr lang="tr-TR" dirty="0">
              <a:ea typeface="+mn-lt"/>
              <a:cs typeface="+mn-lt"/>
            </a:endParaRPr>
          </a:p>
          <a:p>
            <a:pPr>
              <a:buNone/>
            </a:pPr>
            <a:endParaRPr lang="tr-TR" dirty="0">
              <a:ea typeface="+mn-lt"/>
              <a:cs typeface="+mn-lt"/>
            </a:endParaRPr>
          </a:p>
          <a:p>
            <a:pPr>
              <a:buNone/>
            </a:pPr>
            <a:endParaRPr lang="tr-TR" dirty="0">
              <a:ea typeface="+mn-lt"/>
              <a:cs typeface="+mn-lt"/>
            </a:endParaRPr>
          </a:p>
          <a:p>
            <a:pPr>
              <a:buNone/>
            </a:pPr>
            <a:endParaRPr lang="tr-TR" dirty="0">
              <a:ea typeface="+mn-lt"/>
              <a:cs typeface="+mn-lt"/>
            </a:endParaRPr>
          </a:p>
          <a:p>
            <a:pPr>
              <a:buNone/>
            </a:pPr>
            <a:r>
              <a:rPr lang="tr-TR" dirty="0" err="1">
                <a:ea typeface="+mn-lt"/>
                <a:cs typeface="+mn-lt"/>
              </a:rPr>
              <a:t>controller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clasımızda</a:t>
            </a:r>
            <a:r>
              <a:rPr lang="tr-TR" dirty="0">
                <a:ea typeface="+mn-lt"/>
                <a:cs typeface="+mn-lt"/>
              </a:rPr>
              <a:t> bir </a:t>
            </a:r>
            <a:r>
              <a:rPr lang="tr-TR" dirty="0" err="1">
                <a:ea typeface="+mn-lt"/>
                <a:cs typeface="+mn-lt"/>
              </a:rPr>
              <a:t>client</a:t>
            </a:r>
            <a:r>
              <a:rPr lang="tr-TR" dirty="0">
                <a:ea typeface="+mn-lt"/>
                <a:cs typeface="+mn-lt"/>
              </a:rPr>
              <a:t> oluşturduk ve bu </a:t>
            </a:r>
            <a:r>
              <a:rPr lang="tr-TR" dirty="0" err="1">
                <a:ea typeface="+mn-lt"/>
                <a:cs typeface="+mn-lt"/>
              </a:rPr>
              <a:t>client</a:t>
            </a:r>
            <a:r>
              <a:rPr lang="tr-TR" dirty="0">
                <a:ea typeface="+mn-lt"/>
                <a:cs typeface="+mn-lt"/>
              </a:rPr>
              <a:t> üzerinden ilgili URL’e istek atmış bulunduk.</a:t>
            </a:r>
            <a:endParaRPr lang="tr-TR">
              <a:cs typeface="Calibri"/>
            </a:endParaRPr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Böylece </a:t>
            </a:r>
            <a:r>
              <a:rPr lang="tr-TR" dirty="0" err="1">
                <a:ea typeface="+mn-lt"/>
                <a:cs typeface="+mn-lt"/>
              </a:rPr>
              <a:t>client’ımız</a:t>
            </a:r>
            <a:r>
              <a:rPr lang="tr-TR" dirty="0">
                <a:ea typeface="+mn-lt"/>
                <a:cs typeface="+mn-lt"/>
              </a:rPr>
              <a:t> önce </a:t>
            </a:r>
            <a:r>
              <a:rPr lang="tr-TR" dirty="0" err="1">
                <a:ea typeface="+mn-lt"/>
                <a:cs typeface="+mn-lt"/>
              </a:rPr>
              <a:t>AuthServer</a:t>
            </a:r>
            <a:r>
              <a:rPr lang="tr-TR" dirty="0">
                <a:ea typeface="+mn-lt"/>
                <a:cs typeface="+mn-lt"/>
              </a:rPr>
              <a:t> URL’ine </a:t>
            </a:r>
            <a:r>
              <a:rPr lang="tr-TR" dirty="0" err="1">
                <a:ea typeface="+mn-lt"/>
                <a:cs typeface="+mn-lt"/>
              </a:rPr>
              <a:t>client</a:t>
            </a:r>
            <a:r>
              <a:rPr lang="tr-TR" dirty="0">
                <a:ea typeface="+mn-lt"/>
                <a:cs typeface="+mn-lt"/>
              </a:rPr>
              <a:t> bilgisi ile istekte bulunarak bir </a:t>
            </a:r>
            <a:r>
              <a:rPr lang="tr-TR" dirty="0" err="1">
                <a:ea typeface="+mn-lt"/>
                <a:cs typeface="+mn-lt"/>
              </a:rPr>
              <a:t>token</a:t>
            </a:r>
            <a:r>
              <a:rPr lang="tr-TR" dirty="0">
                <a:ea typeface="+mn-lt"/>
                <a:cs typeface="+mn-lt"/>
              </a:rPr>
              <a:t> isteğinde bulundu. Dönen </a:t>
            </a:r>
            <a:r>
              <a:rPr lang="tr-TR" dirty="0" err="1">
                <a:ea typeface="+mn-lt"/>
                <a:cs typeface="+mn-lt"/>
              </a:rPr>
              <a:t>token</a:t>
            </a:r>
            <a:r>
              <a:rPr lang="tr-TR" dirty="0">
                <a:ea typeface="+mn-lt"/>
                <a:cs typeface="+mn-lt"/>
              </a:rPr>
              <a:t> ile </a:t>
            </a:r>
            <a:r>
              <a:rPr lang="tr-TR" dirty="0" err="1">
                <a:ea typeface="+mn-lt"/>
                <a:cs typeface="+mn-lt"/>
              </a:rPr>
              <a:t>API’ye</a:t>
            </a:r>
            <a:r>
              <a:rPr lang="tr-TR" dirty="0">
                <a:ea typeface="+mn-lt"/>
                <a:cs typeface="+mn-lt"/>
              </a:rPr>
              <a:t> bir </a:t>
            </a:r>
            <a:r>
              <a:rPr lang="tr-TR" dirty="0" err="1">
                <a:ea typeface="+mn-lt"/>
                <a:cs typeface="+mn-lt"/>
              </a:rPr>
              <a:t>get</a:t>
            </a:r>
            <a:r>
              <a:rPr lang="tr-TR" dirty="0">
                <a:ea typeface="+mn-lt"/>
                <a:cs typeface="+mn-lt"/>
              </a:rPr>
              <a:t> isteğinde bulundu. API bize bir </a:t>
            </a:r>
            <a:r>
              <a:rPr lang="tr-TR" dirty="0" err="1">
                <a:ea typeface="+mn-lt"/>
                <a:cs typeface="+mn-lt"/>
              </a:rPr>
              <a:t>product</a:t>
            </a:r>
            <a:r>
              <a:rPr lang="tr-TR" dirty="0">
                <a:ea typeface="+mn-lt"/>
                <a:cs typeface="+mn-lt"/>
              </a:rPr>
              <a:t> listesi döndürmüş oldu.</a:t>
            </a:r>
            <a:endParaRPr lang="tr-TR" dirty="0"/>
          </a:p>
          <a:p>
            <a:pPr>
              <a:buNone/>
            </a:pPr>
            <a:endParaRPr lang="tr-TR" dirty="0">
              <a:cs typeface="Calibri" panose="020F0502020204030204"/>
            </a:endParaRPr>
          </a:p>
          <a:p>
            <a:pPr>
              <a:buNone/>
            </a:pPr>
            <a:endParaRPr lang="tr-TR" dirty="0">
              <a:cs typeface="Calibri" panose="020F0502020204030204"/>
            </a:endParaRPr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</p:txBody>
      </p:sp>
      <p:pic>
        <p:nvPicPr>
          <p:cNvPr id="2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xmlns="" id="{F5B57FBE-F3B1-584D-8C73-E84A9A710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79" y="910483"/>
            <a:ext cx="11254596" cy="43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9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0186A32-4B2E-D1C8-04E3-485B2F2D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43475"/>
            <a:ext cx="11910203" cy="662295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tr-TR" b="1" dirty="0" err="1"/>
              <a:t>OAuth</a:t>
            </a:r>
            <a:r>
              <a:rPr lang="tr-TR" b="1" dirty="0"/>
              <a:t> 2.0</a:t>
            </a:r>
            <a:endParaRPr lang="tr-TR" dirty="0"/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  <a:p>
            <a:pPr marL="0" indent="0">
              <a:buNone/>
            </a:pPr>
            <a:endParaRPr lang="tr-TR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b="1" i="1" dirty="0" err="1">
                <a:ea typeface="+mn-lt"/>
                <a:cs typeface="+mn-lt"/>
              </a:rPr>
              <a:t>OAuth</a:t>
            </a:r>
            <a:r>
              <a:rPr lang="tr-TR" b="1" i="1" dirty="0">
                <a:ea typeface="+mn-lt"/>
                <a:cs typeface="+mn-lt"/>
              </a:rPr>
              <a:t> 2.0</a:t>
            </a:r>
            <a:r>
              <a:rPr lang="tr-TR" i="1" dirty="0">
                <a:ea typeface="+mn-lt"/>
                <a:cs typeface="+mn-lt"/>
              </a:rPr>
              <a:t>,</a:t>
            </a:r>
            <a:r>
              <a:rPr lang="tr-TR" dirty="0">
                <a:ea typeface="+mn-lt"/>
                <a:cs typeface="+mn-lt"/>
              </a:rPr>
              <a:t> yukarıdaki görselden de anlayacağımız gibi </a:t>
            </a:r>
            <a:r>
              <a:rPr lang="tr-TR" dirty="0" err="1">
                <a:ea typeface="+mn-lt"/>
                <a:cs typeface="+mn-lt"/>
              </a:rPr>
              <a:t>client</a:t>
            </a:r>
            <a:r>
              <a:rPr lang="tr-TR" dirty="0">
                <a:ea typeface="+mn-lt"/>
                <a:cs typeface="+mn-lt"/>
              </a:rPr>
              <a:t> ile server arasında yetkilendirmeyi sağlayan protokoldür. Burada bir kurallar bütünü vardır. Yani her tarafında uyulması gereken kuralları vardır. Bu kurallar uyulduğu taktirde Client ile Server arasında yetkilendirmeyi sağlayabiliyoruz.</a:t>
            </a:r>
            <a:endParaRPr lang="tr-TR">
              <a:cs typeface="Calibri"/>
            </a:endParaRPr>
          </a:p>
        </p:txBody>
      </p:sp>
      <p:pic>
        <p:nvPicPr>
          <p:cNvPr id="2" name="Resim 3">
            <a:extLst>
              <a:ext uri="{FF2B5EF4-FFF2-40B4-BE49-F238E27FC236}">
                <a16:creationId xmlns:a16="http://schemas.microsoft.com/office/drawing/2014/main" xmlns="" id="{507CEBDC-E3E8-8F17-4F2E-C2396E523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23" y="753187"/>
            <a:ext cx="9917501" cy="387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79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0186A32-4B2E-D1C8-04E3-485B2F2D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43475"/>
            <a:ext cx="11910203" cy="6622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tr-TR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4053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0186A32-4B2E-D1C8-04E3-485B2F2D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43475"/>
            <a:ext cx="11910203" cy="662295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Biz kısaca çözmüş olduğu problemden bahsedelim.</a:t>
            </a:r>
          </a:p>
          <a:p>
            <a:pPr marL="0" indent="0">
              <a:buNone/>
            </a:pPr>
            <a:endParaRPr lang="tr-TR" dirty="0">
              <a:cs typeface="Calibri"/>
            </a:endParaRPr>
          </a:p>
          <a:p>
            <a:pPr marL="0" indent="0">
              <a:buNone/>
            </a:pPr>
            <a:endParaRPr lang="tr-TR" dirty="0">
              <a:cs typeface="Calibri"/>
            </a:endParaRPr>
          </a:p>
          <a:p>
            <a:pPr marL="0" indent="0">
              <a:buNone/>
            </a:pPr>
            <a:endParaRPr lang="tr-TR" dirty="0">
              <a:cs typeface="Calibri"/>
            </a:endParaRPr>
          </a:p>
          <a:p>
            <a:pPr marL="0" indent="0">
              <a:buNone/>
            </a:pPr>
            <a:endParaRPr lang="tr-TR" dirty="0">
              <a:cs typeface="Calibri"/>
            </a:endParaRPr>
          </a:p>
          <a:p>
            <a:pPr marL="0" indent="0">
              <a:buNone/>
            </a:pPr>
            <a:endParaRPr lang="tr-TR" dirty="0">
              <a:cs typeface="Calibri"/>
            </a:endParaRPr>
          </a:p>
          <a:p>
            <a:pPr marL="0" indent="0">
              <a:buNone/>
            </a:pPr>
            <a:endParaRPr lang="tr-TR" dirty="0">
              <a:cs typeface="Calibri"/>
            </a:endParaRPr>
          </a:p>
          <a:p>
            <a:pPr marL="0" indent="0">
              <a:buNone/>
            </a:pPr>
            <a:endParaRPr lang="tr-TR" dirty="0">
              <a:cs typeface="Calibri"/>
            </a:endParaRPr>
          </a:p>
          <a:p>
            <a:pPr marL="0" indent="0">
              <a:buNone/>
            </a:pPr>
            <a:endParaRPr lang="tr-TR" dirty="0">
              <a:cs typeface="Calibri"/>
            </a:endParaRPr>
          </a:p>
          <a:p>
            <a:pPr>
              <a:buNone/>
            </a:pPr>
            <a:endParaRPr lang="tr-TR" dirty="0">
              <a:ea typeface="+mn-lt"/>
              <a:cs typeface="+mn-lt"/>
            </a:endParaRPr>
          </a:p>
          <a:p>
            <a:pPr>
              <a:buNone/>
            </a:pPr>
            <a:endParaRPr lang="tr-TR" dirty="0">
              <a:ea typeface="+mn-lt"/>
              <a:cs typeface="+mn-lt"/>
            </a:endParaRPr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    Yukarıdaki görselde de gördüğünüz gibi bir örnek üzerinden inceleyelim.</a:t>
            </a:r>
            <a:endParaRPr lang="tr-TR" dirty="0">
              <a:cs typeface="Calibri"/>
            </a:endParaRPr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   Diyelim ki “</a:t>
            </a:r>
            <a:r>
              <a:rPr lang="tr-TR" b="1" dirty="0" err="1">
                <a:ea typeface="+mn-lt"/>
                <a:cs typeface="+mn-lt"/>
              </a:rPr>
              <a:t>MyFinans</a:t>
            </a:r>
            <a:r>
              <a:rPr lang="tr-TR" dirty="0">
                <a:ea typeface="+mn-lt"/>
                <a:cs typeface="+mn-lt"/>
              </a:rPr>
              <a:t>” adında bir finans web uygulaması geliştiriyoruz. Bu site kullanıcının banka hesaplarından para çekme ve hesaplardaki paraları aktarma gibi işlemleri yapıyor olsun. Kullanıcı </a:t>
            </a:r>
            <a:r>
              <a:rPr lang="tr-TR" b="1" dirty="0" err="1">
                <a:ea typeface="+mn-lt"/>
                <a:cs typeface="+mn-lt"/>
              </a:rPr>
              <a:t>Myfinans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sitesine giriş yaparak A banka ve B banka bilgilerine ulaşabilmesi lazım. Buradaki hesap bilgileri, </a:t>
            </a:r>
            <a:r>
              <a:rPr lang="tr-TR" b="1" dirty="0">
                <a:ea typeface="+mn-lt"/>
                <a:cs typeface="+mn-lt"/>
              </a:rPr>
              <a:t>IBAN </a:t>
            </a:r>
            <a:r>
              <a:rPr lang="tr-TR" dirty="0">
                <a:ea typeface="+mn-lt"/>
                <a:cs typeface="+mn-lt"/>
              </a:rPr>
              <a:t>ve benzeri bir çok bilgilere ulaşabiliyor olacak. Burada hem </a:t>
            </a:r>
            <a:r>
              <a:rPr lang="tr-TR" dirty="0" err="1">
                <a:ea typeface="+mn-lt"/>
                <a:cs typeface="+mn-lt"/>
              </a:rPr>
              <a:t>user</a:t>
            </a:r>
            <a:r>
              <a:rPr lang="tr-TR" dirty="0">
                <a:ea typeface="+mn-lt"/>
                <a:cs typeface="+mn-lt"/>
              </a:rPr>
              <a:t> hem de bankalar açısından ciddi bir problem var.</a:t>
            </a:r>
          </a:p>
          <a:p>
            <a:pPr marL="0" indent="0">
              <a:buNone/>
            </a:pPr>
            <a:endParaRPr lang="tr-TR" dirty="0">
              <a:cs typeface="Calibri"/>
            </a:endParaRPr>
          </a:p>
        </p:txBody>
      </p:sp>
      <p:pic>
        <p:nvPicPr>
          <p:cNvPr id="2" name="Resim 3">
            <a:extLst>
              <a:ext uri="{FF2B5EF4-FFF2-40B4-BE49-F238E27FC236}">
                <a16:creationId xmlns:a16="http://schemas.microsoft.com/office/drawing/2014/main" xmlns="" id="{9AAF0F13-8E1F-1F15-BC2A-92F806DAA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46" y="1202738"/>
            <a:ext cx="9946255" cy="334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3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0186A32-4B2E-D1C8-04E3-485B2F2D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43475"/>
            <a:ext cx="11910203" cy="6622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r-TR" dirty="0">
                <a:ea typeface="+mn-lt"/>
                <a:cs typeface="+mn-lt"/>
              </a:rPr>
              <a:t>User açısındaki problem şu: User</a:t>
            </a:r>
            <a:r>
              <a:rPr lang="tr-TR" b="1" dirty="0">
                <a:ea typeface="+mn-lt"/>
                <a:cs typeface="+mn-lt"/>
              </a:rPr>
              <a:t> My Finans</a:t>
            </a:r>
            <a:r>
              <a:rPr lang="tr-TR" dirty="0">
                <a:ea typeface="+mn-lt"/>
                <a:cs typeface="+mn-lt"/>
              </a:rPr>
              <a:t> uygulamasına A Bankası ve B Bankasının bilgilerini vermiş oldu. </a:t>
            </a:r>
            <a:endParaRPr lang="tr-TR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Eğer ben kötü niyetli bir </a:t>
            </a:r>
            <a:r>
              <a:rPr lang="tr-TR" dirty="0" err="1">
                <a:ea typeface="+mn-lt"/>
                <a:cs typeface="+mn-lt"/>
              </a:rPr>
              <a:t>bir</a:t>
            </a:r>
            <a:r>
              <a:rPr lang="tr-TR" dirty="0">
                <a:ea typeface="+mn-lt"/>
                <a:cs typeface="+mn-lt"/>
              </a:rPr>
              <a:t> kişi yani sahte bir site isem </a:t>
            </a:r>
            <a:r>
              <a:rPr lang="tr-TR" b="1" dirty="0">
                <a:ea typeface="+mn-lt"/>
                <a:cs typeface="+mn-lt"/>
              </a:rPr>
              <a:t>A ve B </a:t>
            </a:r>
            <a:r>
              <a:rPr lang="tr-TR" dirty="0">
                <a:ea typeface="+mn-lt"/>
                <a:cs typeface="+mn-lt"/>
              </a:rPr>
              <a:t>bankasındaki bütün hesaplara erişirim.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 </a:t>
            </a:r>
            <a:r>
              <a:rPr lang="tr-TR" b="1" dirty="0">
                <a:ea typeface="+mn-lt"/>
                <a:cs typeface="+mn-lt"/>
              </a:rPr>
              <a:t>Bu </a:t>
            </a:r>
            <a:r>
              <a:rPr lang="tr-TR" b="1" dirty="0" err="1">
                <a:ea typeface="+mn-lt"/>
                <a:cs typeface="+mn-lt"/>
              </a:rPr>
              <a:t>user</a:t>
            </a:r>
            <a:r>
              <a:rPr lang="tr-TR" b="1" dirty="0">
                <a:ea typeface="+mn-lt"/>
                <a:cs typeface="+mn-lt"/>
              </a:rPr>
              <a:t> açısından ciddi bir problem.</a:t>
            </a:r>
            <a:endParaRPr lang="tr-TR" b="1">
              <a:cs typeface="Calibri"/>
            </a:endParaRPr>
          </a:p>
          <a:p>
            <a:pPr>
              <a:buNone/>
            </a:pPr>
            <a:r>
              <a:rPr lang="tr-TR" b="1" dirty="0">
                <a:ea typeface="+mn-lt"/>
                <a:cs typeface="+mn-lt"/>
              </a:rPr>
              <a:t>Peki bankalar açısından kötü olan durum nedir?</a:t>
            </a:r>
            <a:endParaRPr lang="tr-TR" b="1" dirty="0"/>
          </a:p>
          <a:p>
            <a:pPr>
              <a:buNone/>
            </a:pPr>
            <a:endParaRPr lang="tr-TR" dirty="0">
              <a:ea typeface="+mn-lt"/>
              <a:cs typeface="+mn-lt"/>
            </a:endParaRPr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Bankalar kendi kullanıcısının bilgilerini </a:t>
            </a:r>
            <a:r>
              <a:rPr lang="tr-TR" dirty="0" err="1">
                <a:ea typeface="+mn-lt"/>
                <a:cs typeface="+mn-lt"/>
              </a:rPr>
              <a:t>user</a:t>
            </a:r>
            <a:r>
              <a:rPr lang="tr-TR" dirty="0">
                <a:ea typeface="+mn-lt"/>
                <a:cs typeface="+mn-lt"/>
              </a:rPr>
              <a:t> kullanıcısı verdiğinden dolayı parayı çeken gerçekten bir </a:t>
            </a:r>
            <a:r>
              <a:rPr lang="tr-TR" dirty="0" err="1">
                <a:ea typeface="+mn-lt"/>
                <a:cs typeface="+mn-lt"/>
              </a:rPr>
              <a:t>user</a:t>
            </a:r>
            <a:r>
              <a:rPr lang="tr-TR" dirty="0">
                <a:ea typeface="+mn-lt"/>
                <a:cs typeface="+mn-lt"/>
              </a:rPr>
              <a:t> mı yoksa </a:t>
            </a:r>
            <a:r>
              <a:rPr lang="tr-TR" b="1" dirty="0" err="1">
                <a:ea typeface="+mn-lt"/>
                <a:cs typeface="+mn-lt"/>
              </a:rPr>
              <a:t>MyFinans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mı bunu anlayamıyor. </a:t>
            </a:r>
          </a:p>
          <a:p>
            <a:pPr>
              <a:buNone/>
            </a:pPr>
            <a:endParaRPr lang="tr-TR" dirty="0">
              <a:ea typeface="+mn-lt"/>
              <a:cs typeface="+mn-lt"/>
            </a:endParaRPr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Bu yüzden A ve B bankası açısından </a:t>
            </a:r>
            <a:r>
              <a:rPr lang="tr-TR" dirty="0" err="1">
                <a:ea typeface="+mn-lt"/>
                <a:cs typeface="+mn-lt"/>
              </a:rPr>
              <a:t>user’ın</a:t>
            </a:r>
            <a:r>
              <a:rPr lang="tr-TR" dirty="0">
                <a:ea typeface="+mn-lt"/>
                <a:cs typeface="+mn-lt"/>
              </a:rPr>
              <a:t> kendi bilgilerini vermesi ciddi bir sıkıntı. İşte burada devreye </a:t>
            </a:r>
            <a:r>
              <a:rPr lang="tr-TR" b="1" dirty="0" err="1">
                <a:ea typeface="+mn-lt"/>
                <a:cs typeface="+mn-lt"/>
              </a:rPr>
              <a:t>OAuth</a:t>
            </a:r>
            <a:r>
              <a:rPr lang="tr-TR" b="1" dirty="0">
                <a:ea typeface="+mn-lt"/>
                <a:cs typeface="+mn-lt"/>
              </a:rPr>
              <a:t> 2.0 </a:t>
            </a:r>
            <a:r>
              <a:rPr lang="tr-TR" dirty="0">
                <a:ea typeface="+mn-lt"/>
                <a:cs typeface="+mn-lt"/>
              </a:rPr>
              <a:t>protokolü giriyor.</a:t>
            </a:r>
            <a:endParaRPr lang="tr-TR">
              <a:cs typeface="Calibri"/>
            </a:endParaRPr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Eğer her iki banka </a:t>
            </a:r>
            <a:r>
              <a:rPr lang="tr-TR" b="1" dirty="0" err="1">
                <a:ea typeface="+mn-lt"/>
                <a:cs typeface="+mn-lt"/>
              </a:rPr>
              <a:t>OAuth</a:t>
            </a:r>
            <a:r>
              <a:rPr lang="tr-TR" b="1" dirty="0">
                <a:ea typeface="+mn-lt"/>
                <a:cs typeface="+mn-lt"/>
              </a:rPr>
              <a:t> 2.0</a:t>
            </a:r>
            <a:r>
              <a:rPr lang="tr-TR" dirty="0">
                <a:ea typeface="+mn-lt"/>
                <a:cs typeface="+mn-lt"/>
              </a:rPr>
              <a:t> protokolünü uyguluyor ise o zaman akış şu şekilde ilerleyecek.</a:t>
            </a:r>
            <a:endParaRPr lang="tr-TR" dirty="0"/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26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0186A32-4B2E-D1C8-04E3-485B2F2D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43475"/>
            <a:ext cx="11910203" cy="662295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endParaRPr lang="tr-TR">
              <a:cs typeface="Calibri" panose="020F0502020204030204"/>
            </a:endParaRPr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Yukarıdaki görselde de anlatmak istediğimiz,  </a:t>
            </a:r>
            <a:r>
              <a:rPr lang="tr-TR" b="1" dirty="0" err="1">
                <a:ea typeface="+mn-lt"/>
                <a:cs typeface="+mn-lt"/>
              </a:rPr>
              <a:t>MyFinans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uygulamasına bir buton ekleyip bu butona “</a:t>
            </a:r>
            <a:r>
              <a:rPr lang="tr-TR" b="1" dirty="0">
                <a:ea typeface="+mn-lt"/>
                <a:cs typeface="+mn-lt"/>
              </a:rPr>
              <a:t>A Bankasına giriş yap</a:t>
            </a:r>
            <a:r>
              <a:rPr lang="tr-TR" dirty="0">
                <a:ea typeface="+mn-lt"/>
                <a:cs typeface="+mn-lt"/>
              </a:rPr>
              <a:t>” diyeceğiz. </a:t>
            </a:r>
            <a:r>
              <a:rPr lang="tr-TR" b="1" dirty="0">
                <a:ea typeface="+mn-lt"/>
                <a:cs typeface="+mn-lt"/>
              </a:rPr>
              <a:t>My Finans</a:t>
            </a:r>
            <a:r>
              <a:rPr lang="tr-TR" dirty="0">
                <a:ea typeface="+mn-lt"/>
                <a:cs typeface="+mn-lt"/>
              </a:rPr>
              <a:t> uygulamasından </a:t>
            </a:r>
            <a:r>
              <a:rPr lang="tr-TR" b="1" dirty="0">
                <a:ea typeface="+mn-lt"/>
                <a:cs typeface="+mn-lt"/>
              </a:rPr>
              <a:t>A bankasına giriş yap</a:t>
            </a:r>
            <a:r>
              <a:rPr lang="tr-TR" dirty="0">
                <a:ea typeface="+mn-lt"/>
                <a:cs typeface="+mn-lt"/>
              </a:rPr>
              <a:t> butonuna tıkladığımızda site bizi</a:t>
            </a:r>
            <a:r>
              <a:rPr lang="tr-TR" b="1" dirty="0">
                <a:ea typeface="+mn-lt"/>
                <a:cs typeface="+mn-lt"/>
              </a:rPr>
              <a:t> A bankasının</a:t>
            </a:r>
            <a:r>
              <a:rPr lang="tr-TR" dirty="0">
                <a:ea typeface="+mn-lt"/>
                <a:cs typeface="+mn-lt"/>
              </a:rPr>
              <a:t> giriş ekranına yönlendirecek ve biz </a:t>
            </a:r>
            <a:r>
              <a:rPr lang="tr-TR" b="1" dirty="0">
                <a:ea typeface="+mn-lt"/>
                <a:cs typeface="+mn-lt"/>
              </a:rPr>
              <a:t>A bankasının </a:t>
            </a:r>
            <a:r>
              <a:rPr lang="tr-TR" dirty="0">
                <a:ea typeface="+mn-lt"/>
                <a:cs typeface="+mn-lt"/>
              </a:rPr>
              <a:t>login bilgilerini giriyor olacağız.</a:t>
            </a:r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 A bankası bize bir tane </a:t>
            </a:r>
            <a:r>
              <a:rPr lang="tr-TR" b="1" dirty="0" err="1">
                <a:ea typeface="+mn-lt"/>
                <a:cs typeface="+mn-lt"/>
              </a:rPr>
              <a:t>token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verecek, bu </a:t>
            </a:r>
            <a:r>
              <a:rPr lang="tr-TR" dirty="0" err="1">
                <a:ea typeface="+mn-lt"/>
                <a:cs typeface="+mn-lt"/>
              </a:rPr>
              <a:t>token</a:t>
            </a:r>
            <a:r>
              <a:rPr lang="tr-TR" dirty="0">
                <a:ea typeface="+mn-lt"/>
                <a:cs typeface="+mn-lt"/>
              </a:rPr>
              <a:t> sayesinde </a:t>
            </a:r>
            <a:r>
              <a:rPr lang="tr-TR" dirty="0" err="1">
                <a:ea typeface="+mn-lt"/>
                <a:cs typeface="+mn-lt"/>
              </a:rPr>
              <a:t>user’ın</a:t>
            </a:r>
            <a:r>
              <a:rPr lang="tr-TR" dirty="0">
                <a:ea typeface="+mn-lt"/>
                <a:cs typeface="+mn-lt"/>
              </a:rPr>
              <a:t> yerine </a:t>
            </a:r>
            <a:r>
              <a:rPr lang="tr-TR" b="1" dirty="0">
                <a:ea typeface="+mn-lt"/>
                <a:cs typeface="+mn-lt"/>
              </a:rPr>
              <a:t>A bankası</a:t>
            </a:r>
            <a:r>
              <a:rPr lang="tr-TR" dirty="0">
                <a:ea typeface="+mn-lt"/>
                <a:cs typeface="+mn-lt"/>
              </a:rPr>
              <a:t> ile iletişime geçebiliriz. </a:t>
            </a:r>
            <a:r>
              <a:rPr lang="tr-TR" b="1" dirty="0">
                <a:ea typeface="+mn-lt"/>
                <a:cs typeface="+mn-lt"/>
              </a:rPr>
              <a:t>A bankasının </a:t>
            </a:r>
            <a:r>
              <a:rPr lang="tr-TR" dirty="0">
                <a:ea typeface="+mn-lt"/>
                <a:cs typeface="+mn-lt"/>
              </a:rPr>
              <a:t>bilgilerini güvenli bir şekilde kullanabiliriz. Tıpkı yemeksepeti.com </a:t>
            </a:r>
            <a:r>
              <a:rPr lang="tr-TR" dirty="0" err="1">
                <a:ea typeface="+mn-lt"/>
                <a:cs typeface="+mn-lt"/>
              </a:rPr>
              <a:t>daki</a:t>
            </a:r>
            <a:r>
              <a:rPr lang="tr-TR" dirty="0">
                <a:ea typeface="+mn-lt"/>
                <a:cs typeface="+mn-lt"/>
              </a:rPr>
              <a:t> “</a:t>
            </a:r>
            <a:r>
              <a:rPr lang="tr-TR" dirty="0" err="1">
                <a:ea typeface="+mn-lt"/>
                <a:cs typeface="+mn-lt"/>
              </a:rPr>
              <a:t>facebook</a:t>
            </a:r>
            <a:r>
              <a:rPr lang="tr-TR" dirty="0">
                <a:ea typeface="+mn-lt"/>
                <a:cs typeface="+mn-lt"/>
              </a:rPr>
              <a:t> ile giriş yap ” “</a:t>
            </a:r>
            <a:r>
              <a:rPr lang="tr-TR" dirty="0" err="1">
                <a:ea typeface="+mn-lt"/>
                <a:cs typeface="+mn-lt"/>
              </a:rPr>
              <a:t>google</a:t>
            </a:r>
            <a:r>
              <a:rPr lang="tr-TR" dirty="0">
                <a:ea typeface="+mn-lt"/>
                <a:cs typeface="+mn-lt"/>
              </a:rPr>
              <a:t> ile giriş yap” işlemi gibi. Aynı işlemi B bankası için de yapıyor olacağız.</a:t>
            </a:r>
            <a:endParaRPr lang="tr-TR" dirty="0">
              <a:cs typeface="Calibri"/>
            </a:endParaRPr>
          </a:p>
        </p:txBody>
      </p:sp>
      <p:pic>
        <p:nvPicPr>
          <p:cNvPr id="2" name="Resim 3">
            <a:extLst>
              <a:ext uri="{FF2B5EF4-FFF2-40B4-BE49-F238E27FC236}">
                <a16:creationId xmlns:a16="http://schemas.microsoft.com/office/drawing/2014/main" xmlns="" id="{BFCEDA17-7572-2232-9CC6-5BA27C31C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60" y="225078"/>
            <a:ext cx="7157049" cy="343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5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0186A32-4B2E-D1C8-04E3-485B2F2D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43475"/>
            <a:ext cx="11910203" cy="662295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tr-TR" dirty="0">
                <a:ea typeface="+mn-lt"/>
                <a:cs typeface="+mn-lt"/>
              </a:rPr>
              <a:t>Bu sayede </a:t>
            </a:r>
            <a:r>
              <a:rPr lang="tr-TR" b="1" dirty="0" err="1">
                <a:ea typeface="+mn-lt"/>
                <a:cs typeface="+mn-lt"/>
              </a:rPr>
              <a:t>OAuth</a:t>
            </a:r>
            <a:r>
              <a:rPr lang="tr-TR" b="1" dirty="0">
                <a:ea typeface="+mn-lt"/>
                <a:cs typeface="+mn-lt"/>
              </a:rPr>
              <a:t> 2.0</a:t>
            </a:r>
            <a:r>
              <a:rPr lang="tr-TR" dirty="0">
                <a:ea typeface="+mn-lt"/>
                <a:cs typeface="+mn-lt"/>
              </a:rPr>
              <a:t> protokolü kullanıcının banka bilgilerini güvenli bir yerde girmesini sağlamış oldu. Böylece </a:t>
            </a:r>
            <a:r>
              <a:rPr lang="tr-TR" b="1" dirty="0" err="1">
                <a:ea typeface="+mn-lt"/>
                <a:cs typeface="+mn-lt"/>
              </a:rPr>
              <a:t>user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kullanıcısı datalarını </a:t>
            </a:r>
            <a:r>
              <a:rPr lang="tr-TR" b="1" dirty="0">
                <a:ea typeface="+mn-lt"/>
                <a:cs typeface="+mn-lt"/>
              </a:rPr>
              <a:t>My Finans</a:t>
            </a:r>
            <a:r>
              <a:rPr lang="tr-TR" dirty="0">
                <a:ea typeface="+mn-lt"/>
                <a:cs typeface="+mn-lt"/>
              </a:rPr>
              <a:t> gibi </a:t>
            </a:r>
            <a:r>
              <a:rPr lang="tr-TR" dirty="0" err="1">
                <a:ea typeface="+mn-lt"/>
                <a:cs typeface="+mn-lt"/>
              </a:rPr>
              <a:t>third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party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client’ler</a:t>
            </a:r>
            <a:r>
              <a:rPr lang="tr-TR" dirty="0">
                <a:ea typeface="+mn-lt"/>
                <a:cs typeface="+mn-lt"/>
              </a:rPr>
              <a:t> ile paylaşmamış oldu.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Biz </a:t>
            </a:r>
            <a:r>
              <a:rPr lang="tr-TR" b="1" dirty="0" err="1">
                <a:ea typeface="+mn-lt"/>
                <a:cs typeface="+mn-lt"/>
              </a:rPr>
              <a:t>Myfinans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uygulaması ile bankaya giriş yaptıktan sonra bir yetkilendirme sayfası çıkıyor olacak. Burada da diyecek ki </a:t>
            </a:r>
            <a:r>
              <a:rPr lang="tr-TR" b="1" dirty="0">
                <a:ea typeface="+mn-lt"/>
                <a:cs typeface="+mn-lt"/>
              </a:rPr>
              <a:t>My Finan</a:t>
            </a:r>
            <a:r>
              <a:rPr lang="tr-TR" dirty="0">
                <a:ea typeface="+mn-lt"/>
                <a:cs typeface="+mn-lt"/>
              </a:rPr>
              <a:t>s uygulaması şu hesaplarına erişmek istiyor şu hesaptan para çekmek istiyor vs. Eğer burada izin verirsek ona göre </a:t>
            </a:r>
            <a:r>
              <a:rPr lang="tr-TR" b="1" dirty="0" err="1">
                <a:ea typeface="+mn-lt"/>
                <a:cs typeface="+mn-lt"/>
              </a:rPr>
              <a:t>token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veriyor olacak. </a:t>
            </a:r>
            <a:endParaRPr lang="tr-TR">
              <a:ea typeface="+mn-lt"/>
              <a:cs typeface="+mn-lt"/>
            </a:endParaRPr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Ve bu </a:t>
            </a:r>
            <a:r>
              <a:rPr lang="tr-TR" dirty="0" err="1">
                <a:ea typeface="+mn-lt"/>
                <a:cs typeface="+mn-lt"/>
              </a:rPr>
              <a:t>token</a:t>
            </a:r>
            <a:r>
              <a:rPr lang="tr-TR" dirty="0">
                <a:ea typeface="+mn-lt"/>
                <a:cs typeface="+mn-lt"/>
              </a:rPr>
              <a:t> içerisinde sadece </a:t>
            </a:r>
            <a:r>
              <a:rPr lang="tr-TR" dirty="0" err="1">
                <a:ea typeface="+mn-lt"/>
                <a:cs typeface="+mn-lt"/>
              </a:rPr>
              <a:t>user’ın</a:t>
            </a:r>
            <a:r>
              <a:rPr lang="tr-TR" dirty="0">
                <a:ea typeface="+mn-lt"/>
                <a:cs typeface="+mn-lt"/>
              </a:rPr>
              <a:t> vermiş olduğu izinleri gerçekleştirebileceğimiz bir yetkilendirme var.</a:t>
            </a:r>
            <a:endParaRPr lang="tr-TR" dirty="0">
              <a:cs typeface="Calibri" panose="020F0502020204030204"/>
            </a:endParaRPr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İşte </a:t>
            </a:r>
            <a:r>
              <a:rPr lang="tr-TR" b="1" dirty="0" err="1">
                <a:ea typeface="+mn-lt"/>
                <a:cs typeface="+mn-lt"/>
              </a:rPr>
              <a:t>OAuth</a:t>
            </a:r>
            <a:r>
              <a:rPr lang="tr-TR" b="1" dirty="0">
                <a:ea typeface="+mn-lt"/>
                <a:cs typeface="+mn-lt"/>
              </a:rPr>
              <a:t> 2.0</a:t>
            </a:r>
            <a:r>
              <a:rPr lang="tr-TR" dirty="0">
                <a:ea typeface="+mn-lt"/>
                <a:cs typeface="+mn-lt"/>
              </a:rPr>
              <a:t> protokolü bizi kullanıcının bilgilerini direk almadan güvenli bir şekilde bir kullanıcı yerine ilgili sitelerden data almamıza veya data göndermemize imkan sağlıyor.</a:t>
            </a:r>
            <a:endParaRPr lang="tr-TR" dirty="0"/>
          </a:p>
          <a:p>
            <a:pPr>
              <a:buNone/>
            </a:pPr>
            <a:r>
              <a:rPr lang="tr-TR" b="1" dirty="0" err="1"/>
              <a:t>OpenID</a:t>
            </a:r>
            <a:r>
              <a:rPr lang="tr-TR" b="1" dirty="0"/>
              <a:t> Connect</a:t>
            </a:r>
            <a:endParaRPr lang="tr-TR" dirty="0"/>
          </a:p>
          <a:p>
            <a:pPr>
              <a:buNone/>
            </a:pPr>
            <a:r>
              <a:rPr lang="tr-TR" b="1" i="1" dirty="0" err="1">
                <a:ea typeface="+mn-lt"/>
                <a:cs typeface="+mn-lt"/>
              </a:rPr>
              <a:t>OpenId</a:t>
            </a:r>
            <a:r>
              <a:rPr lang="tr-TR" b="1" i="1" dirty="0">
                <a:ea typeface="+mn-lt"/>
                <a:cs typeface="+mn-lt"/>
              </a:rPr>
              <a:t> Connect</a:t>
            </a:r>
            <a:r>
              <a:rPr lang="tr-TR" i="1" dirty="0">
                <a:ea typeface="+mn-lt"/>
                <a:cs typeface="+mn-lt"/>
              </a:rPr>
              <a:t> </a:t>
            </a:r>
            <a:r>
              <a:rPr lang="tr-TR" dirty="0">
                <a:ea typeface="+mn-lt"/>
                <a:cs typeface="+mn-lt"/>
              </a:rPr>
              <a:t>aslında bir protokolden ziyade </a:t>
            </a:r>
            <a:r>
              <a:rPr lang="tr-TR" dirty="0" err="1">
                <a:ea typeface="+mn-lt"/>
                <a:cs typeface="+mn-lt"/>
              </a:rPr>
              <a:t>OAuth</a:t>
            </a:r>
            <a:r>
              <a:rPr lang="tr-TR" dirty="0">
                <a:ea typeface="+mn-lt"/>
                <a:cs typeface="+mn-lt"/>
              </a:rPr>
              <a:t> 2.0 protokolü üzerinde bir katman, bir </a:t>
            </a:r>
            <a:r>
              <a:rPr lang="tr-TR" dirty="0" err="1">
                <a:ea typeface="+mn-lt"/>
                <a:cs typeface="+mn-lt"/>
              </a:rPr>
              <a:t>layer</a:t>
            </a:r>
            <a:r>
              <a:rPr lang="tr-TR" dirty="0">
                <a:ea typeface="+mn-lt"/>
                <a:cs typeface="+mn-lt"/>
              </a:rPr>
              <a:t> gibi düşünebilirsiniz. Yetkilendirmeden daha çok kimlik doğrulama (</a:t>
            </a:r>
            <a:r>
              <a:rPr lang="tr-TR" dirty="0" err="1">
                <a:ea typeface="+mn-lt"/>
                <a:cs typeface="+mn-lt"/>
              </a:rPr>
              <a:t>Authentication</a:t>
            </a:r>
            <a:r>
              <a:rPr lang="tr-TR" dirty="0">
                <a:ea typeface="+mn-lt"/>
                <a:cs typeface="+mn-lt"/>
              </a:rPr>
              <a:t>) ile ilgili işlemleri yapar.</a:t>
            </a:r>
            <a:endParaRPr lang="tr-TR" dirty="0"/>
          </a:p>
          <a:p>
            <a:pPr>
              <a:buNone/>
            </a:pPr>
            <a:endParaRPr lang="tr-TR" dirty="0">
              <a:cs typeface="Calibri" panose="020F0502020204030204"/>
            </a:endParaRPr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2009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0186A32-4B2E-D1C8-04E3-485B2F2D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43475"/>
            <a:ext cx="11910203" cy="6622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sz="2400" dirty="0">
                <a:ea typeface="+mn-lt"/>
                <a:cs typeface="+mn-lt"/>
              </a:rPr>
              <a:t>Kısaca </a:t>
            </a:r>
            <a:r>
              <a:rPr lang="tr-TR" sz="2400" b="1" dirty="0" err="1">
                <a:ea typeface="+mn-lt"/>
                <a:cs typeface="+mn-lt"/>
              </a:rPr>
              <a:t>Authentication</a:t>
            </a:r>
            <a:r>
              <a:rPr lang="tr-TR" sz="2400" b="1" dirty="0">
                <a:ea typeface="+mn-lt"/>
                <a:cs typeface="+mn-lt"/>
              </a:rPr>
              <a:t> </a:t>
            </a:r>
            <a:r>
              <a:rPr lang="tr-TR" sz="2400" dirty="0">
                <a:ea typeface="+mn-lt"/>
                <a:cs typeface="+mn-lt"/>
              </a:rPr>
              <a:t>ve </a:t>
            </a:r>
            <a:r>
              <a:rPr lang="tr-TR" sz="2400" b="1" dirty="0" err="1">
                <a:ea typeface="+mn-lt"/>
                <a:cs typeface="+mn-lt"/>
              </a:rPr>
              <a:t>Authorization</a:t>
            </a:r>
            <a:r>
              <a:rPr lang="tr-TR" sz="2400" b="1" dirty="0">
                <a:ea typeface="+mn-lt"/>
                <a:cs typeface="+mn-lt"/>
              </a:rPr>
              <a:t> </a:t>
            </a:r>
            <a:r>
              <a:rPr lang="tr-TR" sz="2400" dirty="0">
                <a:ea typeface="+mn-lt"/>
                <a:cs typeface="+mn-lt"/>
              </a:rPr>
              <a:t>arasındaki farktan bahsedersek. </a:t>
            </a:r>
            <a:r>
              <a:rPr lang="tr-TR" sz="2400" b="1" dirty="0" err="1">
                <a:ea typeface="+mn-lt"/>
                <a:cs typeface="+mn-lt"/>
              </a:rPr>
              <a:t>Authentication</a:t>
            </a:r>
            <a:r>
              <a:rPr lang="tr-TR" sz="2400" b="1" dirty="0">
                <a:ea typeface="+mn-lt"/>
                <a:cs typeface="+mn-lt"/>
              </a:rPr>
              <a:t> </a:t>
            </a:r>
            <a:r>
              <a:rPr lang="tr-TR" sz="2400" dirty="0">
                <a:ea typeface="+mn-lt"/>
                <a:cs typeface="+mn-lt"/>
              </a:rPr>
              <a:t>giriş esnasında yapılan işlemlerdir. Yani kullanıcı A bankasına login olduğunda, </a:t>
            </a:r>
            <a:r>
              <a:rPr lang="tr-TR" sz="2400" dirty="0" err="1">
                <a:ea typeface="+mn-lt"/>
                <a:cs typeface="+mn-lt"/>
              </a:rPr>
              <a:t>userın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b="1" dirty="0" err="1">
                <a:ea typeface="+mn-lt"/>
                <a:cs typeface="+mn-lt"/>
              </a:rPr>
              <a:t>username</a:t>
            </a:r>
            <a:r>
              <a:rPr lang="tr-TR" sz="2400" dirty="0">
                <a:ea typeface="+mn-lt"/>
                <a:cs typeface="+mn-lt"/>
              </a:rPr>
              <a:t>, </a:t>
            </a:r>
            <a:r>
              <a:rPr lang="tr-TR" sz="2400" b="1" dirty="0">
                <a:ea typeface="+mn-lt"/>
                <a:cs typeface="+mn-lt"/>
              </a:rPr>
              <a:t>e posta</a:t>
            </a:r>
            <a:r>
              <a:rPr lang="tr-TR" sz="2400" dirty="0">
                <a:ea typeface="+mn-lt"/>
                <a:cs typeface="+mn-lt"/>
              </a:rPr>
              <a:t> gibi kişisel bilgilerinin kullanmak istediği yerdir. </a:t>
            </a:r>
            <a:r>
              <a:rPr lang="tr-TR" sz="2400" b="1" dirty="0" err="1">
                <a:ea typeface="+mn-lt"/>
                <a:cs typeface="+mn-lt"/>
              </a:rPr>
              <a:t>Authorization</a:t>
            </a:r>
            <a:r>
              <a:rPr lang="tr-TR" sz="2400" b="1" dirty="0">
                <a:ea typeface="+mn-lt"/>
                <a:cs typeface="+mn-lt"/>
              </a:rPr>
              <a:t> </a:t>
            </a:r>
            <a:r>
              <a:rPr lang="tr-TR" sz="2400" dirty="0">
                <a:ea typeface="+mn-lt"/>
                <a:cs typeface="+mn-lt"/>
              </a:rPr>
              <a:t>ise giriş yapıldıktan sonraki yetkilendirme işlemlerinin yapıldığı yerdir. Yani ilgili </a:t>
            </a:r>
            <a:r>
              <a:rPr lang="tr-TR" sz="2400" dirty="0" err="1">
                <a:ea typeface="+mn-lt"/>
                <a:cs typeface="+mn-lt"/>
              </a:rPr>
              <a:t>user</a:t>
            </a:r>
            <a:r>
              <a:rPr lang="tr-TR" sz="2400" dirty="0">
                <a:ea typeface="+mn-lt"/>
                <a:cs typeface="+mn-lt"/>
              </a:rPr>
              <a:t> şu sayfalara erişebilsin ama şu banka hesaplarına erişemesin gibi işlemlerin yapıldığı yer.</a:t>
            </a:r>
          </a:p>
          <a:p>
            <a:pPr marL="0" indent="0">
              <a:buNone/>
            </a:pPr>
            <a:r>
              <a:rPr lang="tr-TR" sz="2400" b="1" dirty="0" err="1">
                <a:ea typeface="+mn-lt"/>
                <a:cs typeface="+mn-lt"/>
              </a:rPr>
              <a:t>OpenID</a:t>
            </a:r>
            <a:r>
              <a:rPr lang="tr-TR" sz="2400" b="1" dirty="0">
                <a:ea typeface="+mn-lt"/>
                <a:cs typeface="+mn-lt"/>
              </a:rPr>
              <a:t> Connect </a:t>
            </a:r>
            <a:r>
              <a:rPr lang="tr-TR" sz="2400" dirty="0">
                <a:ea typeface="+mn-lt"/>
                <a:cs typeface="+mn-lt"/>
              </a:rPr>
              <a:t>protokolü kullanıcı ile ilgili işlemlerden sorumlu iken,</a:t>
            </a:r>
            <a:r>
              <a:rPr lang="tr-TR" sz="2400" b="1" dirty="0">
                <a:ea typeface="+mn-lt"/>
                <a:cs typeface="+mn-lt"/>
              </a:rPr>
              <a:t> </a:t>
            </a:r>
            <a:r>
              <a:rPr lang="tr-TR" sz="2400" b="1" dirty="0" err="1">
                <a:ea typeface="+mn-lt"/>
                <a:cs typeface="+mn-lt"/>
              </a:rPr>
              <a:t>OAuth</a:t>
            </a:r>
            <a:r>
              <a:rPr lang="tr-TR" sz="2400" b="1" dirty="0">
                <a:ea typeface="+mn-lt"/>
                <a:cs typeface="+mn-lt"/>
              </a:rPr>
              <a:t> 2.0</a:t>
            </a:r>
            <a:r>
              <a:rPr lang="tr-TR" sz="2400" dirty="0">
                <a:ea typeface="+mn-lt"/>
                <a:cs typeface="+mn-lt"/>
              </a:rPr>
              <a:t> protokolü yetkilendirme işlemleri ile ilgili sorumludur. Bu iki protokol birbirini tamamlayan protokoldür.</a:t>
            </a:r>
          </a:p>
          <a:p>
            <a:pPr marL="0" indent="0">
              <a:buNone/>
            </a:pPr>
            <a:endParaRPr lang="tr-TR" dirty="0">
              <a:ea typeface="+mn-lt"/>
              <a:cs typeface="+mn-lt"/>
            </a:endParaRPr>
          </a:p>
        </p:txBody>
      </p:sp>
      <p:pic>
        <p:nvPicPr>
          <p:cNvPr id="2" name="Resim 3">
            <a:extLst>
              <a:ext uri="{FF2B5EF4-FFF2-40B4-BE49-F238E27FC236}">
                <a16:creationId xmlns:a16="http://schemas.microsoft.com/office/drawing/2014/main" xmlns="" id="{7A02FFB8-8EC3-1067-9C13-A0421AC3D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32" y="2893567"/>
            <a:ext cx="9328028" cy="361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9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0186A32-4B2E-D1C8-04E3-485B2F2D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43475"/>
            <a:ext cx="11910203" cy="6622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sz="2400" b="1" dirty="0">
                <a:ea typeface="+mn-lt"/>
                <a:cs typeface="+mn-lt"/>
              </a:rPr>
              <a:t>IdentityServer4'ün</a:t>
            </a:r>
            <a:r>
              <a:rPr lang="tr-TR" sz="2400" dirty="0">
                <a:ea typeface="+mn-lt"/>
                <a:cs typeface="+mn-lt"/>
              </a:rPr>
              <a:t> ne işe yaradığını anlamak için bu iki protokolü bilmemiz gerekiyordu. Bu protokolleri kullanabilmek için gidip her ikisinin dokümantasyonunu detaylı inceleyerek projenizde uzun uğraşlar sonunda </a:t>
            </a:r>
            <a:r>
              <a:rPr lang="tr-TR" sz="2400" dirty="0" err="1">
                <a:ea typeface="+mn-lt"/>
                <a:cs typeface="+mn-lt"/>
              </a:rPr>
              <a:t>implemente</a:t>
            </a:r>
            <a:r>
              <a:rPr lang="tr-TR" sz="2400" dirty="0">
                <a:ea typeface="+mn-lt"/>
                <a:cs typeface="+mn-lt"/>
              </a:rPr>
              <a:t> edebilirsiniz. Ancak </a:t>
            </a:r>
            <a:r>
              <a:rPr lang="tr-TR" sz="2400" b="1" dirty="0">
                <a:ea typeface="+mn-lt"/>
                <a:cs typeface="+mn-lt"/>
              </a:rPr>
              <a:t>IdentityServer4</a:t>
            </a:r>
            <a:r>
              <a:rPr lang="tr-TR" sz="2400" dirty="0">
                <a:ea typeface="+mn-lt"/>
                <a:cs typeface="+mn-lt"/>
              </a:rPr>
              <a:t> bu iki protokolü içerisinde barındırarak iç yükünü minimuma indiren bir </a:t>
            </a:r>
            <a:r>
              <a:rPr lang="tr-TR" sz="2400" dirty="0" err="1">
                <a:ea typeface="+mn-lt"/>
                <a:cs typeface="+mn-lt"/>
              </a:rPr>
              <a:t>frameworktür</a:t>
            </a:r>
            <a:r>
              <a:rPr lang="tr-TR" sz="24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tr-TR" sz="2400" dirty="0">
                <a:ea typeface="+mn-lt"/>
                <a:cs typeface="+mn-lt"/>
              </a:rPr>
              <a:t>Buraya kadar bahsettiklerimiz aslında </a:t>
            </a:r>
            <a:r>
              <a:rPr lang="tr-TR" sz="2400" b="1" dirty="0">
                <a:ea typeface="+mn-lt"/>
                <a:cs typeface="+mn-lt"/>
              </a:rPr>
              <a:t>IdentityServer4</a:t>
            </a:r>
            <a:r>
              <a:rPr lang="tr-TR" sz="2400" dirty="0">
                <a:ea typeface="+mn-lt"/>
                <a:cs typeface="+mn-lt"/>
              </a:rPr>
              <a:t> ün çözmüş olduğu bir problem ile alakalıydı. IdentityServe4 ün çözmüş olduğu bir diğer problemi de şu.</a:t>
            </a:r>
            <a:endParaRPr lang="tr-TR" sz="2400">
              <a:ea typeface="+mn-lt"/>
              <a:cs typeface="+mn-lt"/>
            </a:endParaRPr>
          </a:p>
          <a:p>
            <a:pPr marL="0" indent="0">
              <a:buNone/>
            </a:pPr>
            <a:endParaRPr lang="tr-TR" dirty="0">
              <a:cs typeface="Calibri"/>
            </a:endParaRPr>
          </a:p>
        </p:txBody>
      </p:sp>
      <p:pic>
        <p:nvPicPr>
          <p:cNvPr id="2" name="Resim 3">
            <a:extLst>
              <a:ext uri="{FF2B5EF4-FFF2-40B4-BE49-F238E27FC236}">
                <a16:creationId xmlns:a16="http://schemas.microsoft.com/office/drawing/2014/main" xmlns="" id="{71B7A63D-8573-3299-556E-3067706BF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33" y="2399041"/>
            <a:ext cx="9903123" cy="413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2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1088</Words>
  <Application>Microsoft Office PowerPoint</Application>
  <PresentationFormat>Widescreen</PresentationFormat>
  <Paragraphs>181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Ofis Teması</vt:lpstr>
      <vt:lpstr>.Net Core Mikroservis Mimarisinde IdentityServer4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Mikroservis Mimarisinde IdentityServer4 Framework</dc:title>
  <dc:creator>Administrator</dc:creator>
  <cp:lastModifiedBy>Microsoft account</cp:lastModifiedBy>
  <cp:revision>303</cp:revision>
  <dcterms:created xsi:type="dcterms:W3CDTF">2022-10-20T05:20:13Z</dcterms:created>
  <dcterms:modified xsi:type="dcterms:W3CDTF">2023-08-12T13:33:31Z</dcterms:modified>
</cp:coreProperties>
</file>