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305" r:id="rId4"/>
    <p:sldId id="306" r:id="rId5"/>
    <p:sldId id="304"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2"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0DDE8-7E01-42C7-ADBF-59AE4E78A5C9}" v="267" dt="2022-10-20T10:14:19.314"/>
    <p1510:client id="{AF4AA55E-87C4-47F5-AF59-86679A3D8852}" v="749" dt="2022-10-20T06:28:56.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79" d="100"/>
          <a:sy n="79" d="100"/>
        </p:scale>
        <p:origin x="1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12.08.2023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12.08.2023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12.08.2023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12.08.2023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12.08.2023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12.08.2023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12.08.2023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12.08.2023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12.08.2023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12.08.2023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12.08.2023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12.08.2023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tr-TR" b="1" dirty="0"/>
              <a:t>Azure Service </a:t>
            </a:r>
            <a:r>
              <a:rPr lang="tr-TR" b="1" dirty="0" err="1"/>
              <a:t>Bus</a:t>
            </a:r>
            <a:r>
              <a:rPr lang="tr-TR" b="1" dirty="0"/>
              <a:t>,</a:t>
            </a:r>
            <a:r>
              <a:rPr lang="tr-TR" b="1" dirty="0">
                <a:cs typeface="Calibri Light"/>
              </a:rPr>
              <a:t/>
            </a:r>
            <a:br>
              <a:rPr lang="tr-TR" b="1" dirty="0">
                <a:cs typeface="Calibri Light"/>
              </a:rPr>
            </a:br>
            <a:r>
              <a:rPr lang="tr-TR" b="1" dirty="0"/>
              <a:t> Queue ve </a:t>
            </a:r>
            <a:r>
              <a:rPr lang="tr-TR" b="1" dirty="0" err="1"/>
              <a:t>Topic</a:t>
            </a:r>
            <a:r>
              <a:rPr lang="tr-TR" b="1" dirty="0"/>
              <a:t> .</a:t>
            </a:r>
            <a:endParaRPr lang="tr-TR" dirty="0"/>
          </a:p>
          <a:p>
            <a:endParaRPr lang="tr-TR" b="1" dirty="0">
              <a:cs typeface="Calibri Light"/>
            </a:endParaRP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b="1" dirty="0"/>
              <a:t>Projelerde Queue mu </a:t>
            </a:r>
            <a:r>
              <a:rPr lang="tr-TR" b="1" dirty="0" err="1"/>
              <a:t>Topic</a:t>
            </a:r>
            <a:r>
              <a:rPr lang="tr-TR" b="1" dirty="0"/>
              <a:t> mi kullanmalı?</a:t>
            </a:r>
            <a:endParaRPr lang="tr-TR" dirty="0"/>
          </a:p>
          <a:p>
            <a:pPr>
              <a:buNone/>
            </a:pPr>
            <a:r>
              <a:rPr lang="tr-TR" dirty="0">
                <a:ea typeface="+mn-lt"/>
                <a:cs typeface="+mn-lt"/>
              </a:rPr>
              <a:t>Geliştirdiğiniz uygulamalarda eğer bire bir modelde iletişim kuracaksak ve mesaj tek bir alıcıya ulaşması gerekiyorsa </a:t>
            </a:r>
            <a:r>
              <a:rPr lang="tr-TR" b="1" dirty="0">
                <a:ea typeface="+mn-lt"/>
                <a:cs typeface="+mn-lt"/>
              </a:rPr>
              <a:t>Queue </a:t>
            </a:r>
            <a:r>
              <a:rPr lang="tr-TR" dirty="0">
                <a:ea typeface="+mn-lt"/>
                <a:cs typeface="+mn-lt"/>
              </a:rPr>
              <a:t>tercih edilebilir.</a:t>
            </a:r>
            <a:endParaRPr lang="tr-TR" dirty="0"/>
          </a:p>
          <a:p>
            <a:pPr>
              <a:buNone/>
            </a:pPr>
            <a:r>
              <a:rPr lang="tr-TR" dirty="0">
                <a:ea typeface="+mn-lt"/>
                <a:cs typeface="+mn-lt"/>
              </a:rPr>
              <a:t>Örneğin bir Yemek sipariş uygulaması geliştirdiğimizi düşünelim. Siparişlerin sıra ile işlenmesi gerekmektedir. Siparişleri bir kuyruğa atıp (Queue) sırası ile işleyebilir.</a:t>
            </a:r>
            <a:endParaRPr lang="tr-TR" dirty="0"/>
          </a:p>
          <a:p>
            <a:pPr marL="0" indent="0">
              <a:buNone/>
            </a:pPr>
            <a:endParaRPr lang="tr-TR" dirty="0">
              <a:cs typeface="Calibri" panose="020F0502020204030204"/>
            </a:endParaRPr>
          </a:p>
          <a:p>
            <a:pPr marL="0" indent="0">
              <a:buNone/>
            </a:pPr>
            <a:endParaRPr lang="tr-TR" dirty="0">
              <a:cs typeface="Calibri" panose="020F0502020204030204"/>
            </a:endParaRPr>
          </a:p>
          <a:p>
            <a:pPr marL="0" indent="0">
              <a:buNone/>
            </a:pPr>
            <a:endParaRPr lang="tr-TR" dirty="0">
              <a:cs typeface="Calibri" panose="020F0502020204030204"/>
            </a:endParaRPr>
          </a:p>
          <a:p>
            <a:pPr marL="0" indent="0">
              <a:buNone/>
            </a:pPr>
            <a:endParaRPr lang="tr-TR" dirty="0">
              <a:cs typeface="Calibri" panose="020F0502020204030204"/>
            </a:endParaRPr>
          </a:p>
          <a:p>
            <a:pPr marL="0" indent="0">
              <a:buNone/>
            </a:pPr>
            <a:endParaRPr lang="tr-TR" dirty="0">
              <a:cs typeface="Calibri" panose="020F0502020204030204"/>
            </a:endParaRPr>
          </a:p>
          <a:p>
            <a:pPr marL="0" indent="0">
              <a:buNone/>
            </a:pPr>
            <a:endParaRPr lang="tr-TR" dirty="0">
              <a:ea typeface="+mn-lt"/>
              <a:cs typeface="+mn-lt"/>
            </a:endParaRPr>
          </a:p>
          <a:p>
            <a:pPr marL="0" indent="0">
              <a:buNone/>
            </a:pPr>
            <a:r>
              <a:rPr lang="tr-TR" dirty="0">
                <a:ea typeface="+mn-lt"/>
                <a:cs typeface="+mn-lt"/>
              </a:rPr>
              <a:t>Birden çok sisteme aynı mesajı kullanmak isterseniz </a:t>
            </a:r>
            <a:r>
              <a:rPr lang="tr-TR" b="1" dirty="0" err="1">
                <a:ea typeface="+mn-lt"/>
                <a:cs typeface="+mn-lt"/>
              </a:rPr>
              <a:t>Topic</a:t>
            </a:r>
            <a:r>
              <a:rPr lang="tr-TR" dirty="0">
                <a:ea typeface="+mn-lt"/>
                <a:cs typeface="+mn-lt"/>
              </a:rPr>
              <a:t> kullanmanız daha doğru olacaktır.</a:t>
            </a:r>
            <a:endParaRPr lang="tr-TR">
              <a:cs typeface="Calibri"/>
            </a:endParaRPr>
          </a:p>
        </p:txBody>
      </p:sp>
      <p:pic>
        <p:nvPicPr>
          <p:cNvPr id="2" name="Resim 3">
            <a:extLst>
              <a:ext uri="{FF2B5EF4-FFF2-40B4-BE49-F238E27FC236}">
                <a16:creationId xmlns:a16="http://schemas.microsoft.com/office/drawing/2014/main" xmlns="" id="{877B74A9-2B0E-3E1D-9F4D-27DC6A42D433}"/>
              </a:ext>
            </a:extLst>
          </p:cNvPr>
          <p:cNvPicPr>
            <a:picLocks noChangeAspect="1"/>
          </p:cNvPicPr>
          <p:nvPr/>
        </p:nvPicPr>
        <p:blipFill>
          <a:blip r:embed="rId2"/>
          <a:stretch>
            <a:fillRect/>
          </a:stretch>
        </p:blipFill>
        <p:spPr>
          <a:xfrm>
            <a:off x="1848466" y="2813931"/>
            <a:ext cx="8396747" cy="2778718"/>
          </a:xfrm>
          <a:prstGeom prst="rect">
            <a:avLst/>
          </a:prstGeom>
        </p:spPr>
      </p:pic>
    </p:spTree>
    <p:extLst>
      <p:ext uri="{BB962C8B-B14F-4D97-AF65-F5344CB8AC3E}">
        <p14:creationId xmlns:p14="http://schemas.microsoft.com/office/powerpoint/2010/main" val="214687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marL="0" indent="0">
              <a:buNone/>
            </a:pPr>
            <a:r>
              <a:rPr lang="tr-TR" dirty="0">
                <a:ea typeface="+mn-lt"/>
                <a:cs typeface="+mn-lt"/>
              </a:rPr>
              <a:t>Örneğin sipariş işlemi sonrası sipariş sonucunu E-Posta ve SMS ile kullanıcıyı bilgilendirmek isteyelim. Bunlar ayrı servisler olsun. Oluşturduğumuz </a:t>
            </a:r>
            <a:r>
              <a:rPr lang="tr-TR" err="1">
                <a:ea typeface="+mn-lt"/>
                <a:cs typeface="+mn-lt"/>
              </a:rPr>
              <a:t>Topic</a:t>
            </a:r>
            <a:r>
              <a:rPr lang="tr-TR" dirty="0">
                <a:ea typeface="+mn-lt"/>
                <a:cs typeface="+mn-lt"/>
              </a:rPr>
              <a:t> için bu servisler abone olarak (</a:t>
            </a:r>
            <a:r>
              <a:rPr lang="tr-TR" err="1">
                <a:ea typeface="+mn-lt"/>
                <a:cs typeface="+mn-lt"/>
              </a:rPr>
              <a:t>Subscribe</a:t>
            </a:r>
            <a:r>
              <a:rPr lang="tr-TR" dirty="0">
                <a:ea typeface="+mn-lt"/>
                <a:cs typeface="+mn-lt"/>
              </a:rPr>
              <a:t>) gönderdiğimiz mesajı ayrı ayrı işleyerek işlemlerini yerine getirecektir.</a:t>
            </a:r>
            <a:endParaRPr lang="tr-TR">
              <a:ea typeface="+mn-lt"/>
              <a:cs typeface="+mn-lt"/>
            </a:endParaRPr>
          </a:p>
          <a:p>
            <a:pPr marL="0" indent="0">
              <a:buNone/>
            </a:pPr>
            <a:endParaRPr lang="tr-TR" dirty="0">
              <a:cs typeface="Calibri"/>
            </a:endParaRPr>
          </a:p>
          <a:p>
            <a:pPr marL="0" indent="0">
              <a:buNone/>
            </a:pPr>
            <a:endParaRPr lang="tr-TR" dirty="0">
              <a:cs typeface="Calibri"/>
            </a:endParaRPr>
          </a:p>
        </p:txBody>
      </p:sp>
      <p:pic>
        <p:nvPicPr>
          <p:cNvPr id="2" name="Resim 3">
            <a:extLst>
              <a:ext uri="{FF2B5EF4-FFF2-40B4-BE49-F238E27FC236}">
                <a16:creationId xmlns:a16="http://schemas.microsoft.com/office/drawing/2014/main" xmlns="" id="{23E92556-7499-ACD1-E695-71A6913C1A9A}"/>
              </a:ext>
            </a:extLst>
          </p:cNvPr>
          <p:cNvPicPr>
            <a:picLocks noChangeAspect="1"/>
          </p:cNvPicPr>
          <p:nvPr/>
        </p:nvPicPr>
        <p:blipFill>
          <a:blip r:embed="rId2"/>
          <a:stretch>
            <a:fillRect/>
          </a:stretch>
        </p:blipFill>
        <p:spPr>
          <a:xfrm>
            <a:off x="496529" y="1834269"/>
            <a:ext cx="10522973" cy="4516816"/>
          </a:xfrm>
          <a:prstGeom prst="rect">
            <a:avLst/>
          </a:prstGeom>
        </p:spPr>
      </p:pic>
    </p:spTree>
    <p:extLst>
      <p:ext uri="{BB962C8B-B14F-4D97-AF65-F5344CB8AC3E}">
        <p14:creationId xmlns:p14="http://schemas.microsoft.com/office/powerpoint/2010/main" val="144908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b="1" dirty="0" err="1"/>
              <a:t>Dead</a:t>
            </a:r>
            <a:r>
              <a:rPr lang="tr-TR" b="1" dirty="0"/>
              <a:t> </a:t>
            </a:r>
            <a:r>
              <a:rPr lang="tr-TR" b="1" dirty="0" err="1"/>
              <a:t>Letter</a:t>
            </a:r>
            <a:r>
              <a:rPr lang="tr-TR" b="1" dirty="0"/>
              <a:t> Queue (DLQ)</a:t>
            </a:r>
            <a:endParaRPr lang="tr-TR" dirty="0"/>
          </a:p>
          <a:p>
            <a:pPr>
              <a:buNone/>
            </a:pPr>
            <a:r>
              <a:rPr lang="tr-TR" dirty="0">
                <a:ea typeface="+mn-lt"/>
                <a:cs typeface="+mn-lt"/>
              </a:rPr>
              <a:t>Bir </a:t>
            </a:r>
            <a:r>
              <a:rPr lang="tr-TR" dirty="0" err="1">
                <a:ea typeface="+mn-lt"/>
                <a:cs typeface="+mn-lt"/>
              </a:rPr>
              <a:t>queue</a:t>
            </a:r>
            <a:r>
              <a:rPr lang="tr-TR" dirty="0">
                <a:ea typeface="+mn-lt"/>
                <a:cs typeface="+mn-lt"/>
              </a:rPr>
              <a:t> oluşturduğumuzda otomatik olarak </a:t>
            </a:r>
            <a:r>
              <a:rPr lang="tr-TR" b="1" dirty="0" err="1">
                <a:ea typeface="+mn-lt"/>
                <a:cs typeface="+mn-lt"/>
              </a:rPr>
              <a:t>Dead</a:t>
            </a:r>
            <a:r>
              <a:rPr lang="tr-TR" b="1" dirty="0">
                <a:ea typeface="+mn-lt"/>
                <a:cs typeface="+mn-lt"/>
              </a:rPr>
              <a:t> </a:t>
            </a:r>
            <a:r>
              <a:rPr lang="tr-TR" b="1" dirty="0" err="1">
                <a:ea typeface="+mn-lt"/>
                <a:cs typeface="+mn-lt"/>
              </a:rPr>
              <a:t>Latte</a:t>
            </a:r>
            <a:r>
              <a:rPr lang="tr-TR" dirty="0" err="1">
                <a:ea typeface="+mn-lt"/>
                <a:cs typeface="+mn-lt"/>
              </a:rPr>
              <a:t>r</a:t>
            </a:r>
            <a:r>
              <a:rPr lang="tr-TR" dirty="0">
                <a:ea typeface="+mn-lt"/>
                <a:cs typeface="+mn-lt"/>
              </a:rPr>
              <a:t> </a:t>
            </a:r>
            <a:r>
              <a:rPr lang="tr-TR" dirty="0" err="1">
                <a:ea typeface="+mn-lt"/>
                <a:cs typeface="+mn-lt"/>
              </a:rPr>
              <a:t>queue</a:t>
            </a:r>
            <a:r>
              <a:rPr lang="tr-TR" dirty="0">
                <a:ea typeface="+mn-lt"/>
                <a:cs typeface="+mn-lt"/>
              </a:rPr>
              <a:t> oluşur. Mesaj bir şekilde alıcıya teslim edilemezse veya mesajın süresi dolmuşsa </a:t>
            </a:r>
            <a:r>
              <a:rPr lang="tr-TR" b="1" dirty="0" err="1">
                <a:ea typeface="+mn-lt"/>
                <a:cs typeface="+mn-lt"/>
              </a:rPr>
              <a:t>DLQ’ya</a:t>
            </a:r>
            <a:r>
              <a:rPr lang="tr-TR" b="1" dirty="0">
                <a:ea typeface="+mn-lt"/>
                <a:cs typeface="+mn-lt"/>
              </a:rPr>
              <a:t> </a:t>
            </a:r>
            <a:r>
              <a:rPr lang="tr-TR" dirty="0">
                <a:ea typeface="+mn-lt"/>
                <a:cs typeface="+mn-lt"/>
              </a:rPr>
              <a:t>aktarılır. Ayrıca ağ hataları, kuyruğun silinmiş olması ve kimlik doğrulaması gibi problemlerle de mesaj iletilemeyebilir. </a:t>
            </a:r>
            <a:r>
              <a:rPr lang="tr-TR" b="1" dirty="0" err="1">
                <a:ea typeface="+mn-lt"/>
                <a:cs typeface="+mn-lt"/>
              </a:rPr>
              <a:t>Dead</a:t>
            </a:r>
            <a:r>
              <a:rPr lang="tr-TR" b="1" dirty="0">
                <a:ea typeface="+mn-lt"/>
                <a:cs typeface="+mn-lt"/>
              </a:rPr>
              <a:t> </a:t>
            </a:r>
            <a:r>
              <a:rPr lang="tr-TR" b="1" dirty="0" err="1">
                <a:ea typeface="+mn-lt"/>
                <a:cs typeface="+mn-lt"/>
              </a:rPr>
              <a:t>Letter’a</a:t>
            </a:r>
            <a:r>
              <a:rPr lang="tr-TR" dirty="0">
                <a:ea typeface="+mn-lt"/>
                <a:cs typeface="+mn-lt"/>
              </a:rPr>
              <a:t> taşınan mesajlar için sebep (</a:t>
            </a:r>
            <a:r>
              <a:rPr lang="tr-TR" b="1" dirty="0" err="1">
                <a:ea typeface="+mn-lt"/>
                <a:cs typeface="+mn-lt"/>
              </a:rPr>
              <a:t>DeadLetterReason</a:t>
            </a:r>
            <a:r>
              <a:rPr lang="tr-TR" dirty="0">
                <a:ea typeface="+mn-lt"/>
                <a:cs typeface="+mn-lt"/>
              </a:rPr>
              <a:t>) ve açıklama (</a:t>
            </a:r>
            <a:r>
              <a:rPr lang="tr-TR" b="1" dirty="0" err="1">
                <a:ea typeface="+mn-lt"/>
                <a:cs typeface="+mn-lt"/>
              </a:rPr>
              <a:t>DeadLetterDescription</a:t>
            </a:r>
            <a:r>
              <a:rPr lang="tr-TR" dirty="0">
                <a:ea typeface="+mn-lt"/>
                <a:cs typeface="+mn-lt"/>
              </a:rPr>
              <a:t>) olmak üzere iki özellik eklenir. Bu sayede mesaj bilgilerinden iletilememe problemini görebiliriz.</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6D93567B-A78C-412C-BAC5-FD17B8774359}"/>
              </a:ext>
            </a:extLst>
          </p:cNvPr>
          <p:cNvPicPr>
            <a:picLocks noChangeAspect="1"/>
          </p:cNvPicPr>
          <p:nvPr/>
        </p:nvPicPr>
        <p:blipFill>
          <a:blip r:embed="rId2"/>
          <a:stretch>
            <a:fillRect/>
          </a:stretch>
        </p:blipFill>
        <p:spPr>
          <a:xfrm>
            <a:off x="3274142" y="3278930"/>
            <a:ext cx="6147619" cy="3446461"/>
          </a:xfrm>
          <a:prstGeom prst="rect">
            <a:avLst/>
          </a:prstGeom>
        </p:spPr>
      </p:pic>
    </p:spTree>
    <p:extLst>
      <p:ext uri="{BB962C8B-B14F-4D97-AF65-F5344CB8AC3E}">
        <p14:creationId xmlns:p14="http://schemas.microsoft.com/office/powerpoint/2010/main" val="135352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sz="2400" b="1" dirty="0"/>
              <a:t>Azure Servis </a:t>
            </a:r>
            <a:r>
              <a:rPr lang="tr-TR" sz="2400" b="1" dirty="0" err="1"/>
              <a:t>Bus</a:t>
            </a:r>
            <a:r>
              <a:rPr lang="tr-TR" sz="2400" b="1" dirty="0"/>
              <a:t> Katmanları</a:t>
            </a:r>
            <a:endParaRPr lang="tr-TR" sz="2400">
              <a:cs typeface="Calibri"/>
            </a:endParaRPr>
          </a:p>
          <a:p>
            <a:pPr>
              <a:buNone/>
            </a:pPr>
            <a:r>
              <a:rPr lang="tr-TR" sz="2400" b="1" dirty="0">
                <a:ea typeface="+mn-lt"/>
                <a:cs typeface="+mn-lt"/>
              </a:rPr>
              <a:t>Standart:</a:t>
            </a:r>
            <a:r>
              <a:rPr lang="tr-TR" sz="2400" dirty="0">
                <a:ea typeface="+mn-lt"/>
                <a:cs typeface="+mn-lt"/>
              </a:rPr>
              <a:t> Standart katmanda gecikme ve verim değişkendir bu nedenle test amaçlı olarak kullanılabilir. Dahili ölçeklendirme yoktur ve performans tahmin edilemez bu yüzden </a:t>
            </a:r>
            <a:r>
              <a:rPr lang="tr-TR" sz="2400" dirty="0" err="1">
                <a:ea typeface="+mn-lt"/>
                <a:cs typeface="+mn-lt"/>
              </a:rPr>
              <a:t>Production’a</a:t>
            </a:r>
            <a:r>
              <a:rPr lang="tr-TR" sz="2400" dirty="0">
                <a:ea typeface="+mn-lt"/>
                <a:cs typeface="+mn-lt"/>
              </a:rPr>
              <a:t> alacağınız uygulamalar için önerilmez. Kullandıkça Öde mantığında çalışır (Pay as </a:t>
            </a:r>
            <a:r>
              <a:rPr lang="tr-TR" sz="2400" dirty="0" err="1">
                <a:ea typeface="+mn-lt"/>
                <a:cs typeface="+mn-lt"/>
              </a:rPr>
              <a:t>you</a:t>
            </a:r>
            <a:r>
              <a:rPr lang="tr-TR" sz="2400" dirty="0">
                <a:ea typeface="+mn-lt"/>
                <a:cs typeface="+mn-lt"/>
              </a:rPr>
              <a:t> </a:t>
            </a:r>
            <a:r>
              <a:rPr lang="tr-TR" sz="2400" dirty="0" err="1">
                <a:ea typeface="+mn-lt"/>
                <a:cs typeface="+mn-lt"/>
              </a:rPr>
              <a:t>go</a:t>
            </a:r>
            <a:r>
              <a:rPr lang="tr-TR" sz="2400" dirty="0">
                <a:ea typeface="+mn-lt"/>
                <a:cs typeface="+mn-lt"/>
              </a:rPr>
              <a:t>) Maksimum mesaj boyutu 256 </a:t>
            </a:r>
            <a:r>
              <a:rPr lang="tr-TR" sz="2400" dirty="0" err="1">
                <a:ea typeface="+mn-lt"/>
                <a:cs typeface="+mn-lt"/>
              </a:rPr>
              <a:t>kb’dır</a:t>
            </a:r>
            <a:r>
              <a:rPr lang="tr-TR" sz="2400" dirty="0">
                <a:ea typeface="+mn-lt"/>
                <a:cs typeface="+mn-lt"/>
              </a:rPr>
              <a:t>.</a:t>
            </a:r>
            <a:endParaRPr lang="tr-TR" sz="2400">
              <a:cs typeface="Calibri"/>
            </a:endParaRPr>
          </a:p>
          <a:p>
            <a:pPr>
              <a:buNone/>
            </a:pPr>
            <a:r>
              <a:rPr lang="tr-TR" sz="2400" b="1" dirty="0">
                <a:ea typeface="+mn-lt"/>
                <a:cs typeface="+mn-lt"/>
              </a:rPr>
              <a:t>Premium </a:t>
            </a:r>
            <a:r>
              <a:rPr lang="tr-TR" sz="2400" b="1" dirty="0" err="1">
                <a:ea typeface="+mn-lt"/>
                <a:cs typeface="+mn-lt"/>
              </a:rPr>
              <a:t>Tier</a:t>
            </a:r>
            <a:r>
              <a:rPr lang="tr-TR" sz="2400" b="1" dirty="0">
                <a:ea typeface="+mn-lt"/>
                <a:cs typeface="+mn-lt"/>
              </a:rPr>
              <a:t>:</a:t>
            </a:r>
            <a:r>
              <a:rPr lang="tr-TR" sz="2400" dirty="0">
                <a:ea typeface="+mn-lt"/>
                <a:cs typeface="+mn-lt"/>
              </a:rPr>
              <a:t> CPU’da ve bellek düzeyinde kaynak yalıtımına olanak sağladığından her müşterinin iş yükü yalıtımlı şekilde çalışır. Kritik uygulamalar için ölçeklendirme, performans ve kullanılabilirlik bakımından tercih edilir. </a:t>
            </a:r>
            <a:r>
              <a:rPr lang="tr-TR" sz="2400" dirty="0" err="1">
                <a:ea typeface="+mn-lt"/>
                <a:cs typeface="+mn-lt"/>
              </a:rPr>
              <a:t>Production</a:t>
            </a:r>
            <a:r>
              <a:rPr lang="tr-TR" sz="2400" dirty="0">
                <a:ea typeface="+mn-lt"/>
                <a:cs typeface="+mn-lt"/>
              </a:rPr>
              <a:t> ortamları için önerilir. Maksimum mesajlaşma boyutu 1mb’dır.</a:t>
            </a:r>
            <a:endParaRPr lang="tr-TR" sz="2400" dirty="0"/>
          </a:p>
          <a:p>
            <a:pPr marL="0" indent="0">
              <a:buNone/>
            </a:pPr>
            <a:endParaRPr lang="tr-TR" dirty="0">
              <a:cs typeface="Calibri" panose="020F0502020204030204"/>
            </a:endParaRPr>
          </a:p>
        </p:txBody>
      </p:sp>
      <p:pic>
        <p:nvPicPr>
          <p:cNvPr id="2" name="Resim 3" descr="metin içeren bir resim&#10;&#10;Açıklama otomatik olarak oluşturuldu">
            <a:extLst>
              <a:ext uri="{FF2B5EF4-FFF2-40B4-BE49-F238E27FC236}">
                <a16:creationId xmlns:a16="http://schemas.microsoft.com/office/drawing/2014/main" xmlns="" id="{42B86A5D-0D02-C1E2-0263-F7E4B7CE4AB6}"/>
              </a:ext>
            </a:extLst>
          </p:cNvPr>
          <p:cNvPicPr>
            <a:picLocks noChangeAspect="1"/>
          </p:cNvPicPr>
          <p:nvPr/>
        </p:nvPicPr>
        <p:blipFill>
          <a:blip r:embed="rId2"/>
          <a:stretch>
            <a:fillRect/>
          </a:stretch>
        </p:blipFill>
        <p:spPr>
          <a:xfrm>
            <a:off x="312174" y="3728946"/>
            <a:ext cx="9134167" cy="2779948"/>
          </a:xfrm>
          <a:prstGeom prst="rect">
            <a:avLst/>
          </a:prstGeom>
        </p:spPr>
      </p:pic>
    </p:spTree>
    <p:extLst>
      <p:ext uri="{BB962C8B-B14F-4D97-AF65-F5344CB8AC3E}">
        <p14:creationId xmlns:p14="http://schemas.microsoft.com/office/powerpoint/2010/main" val="61867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b="1" dirty="0"/>
              <a:t>Azure Service </a:t>
            </a:r>
            <a:r>
              <a:rPr lang="tr-TR" b="1" dirty="0" err="1"/>
              <a:t>Bus</a:t>
            </a:r>
            <a:r>
              <a:rPr lang="tr-TR" b="1" dirty="0"/>
              <a:t> oluşturma</a:t>
            </a:r>
            <a:endParaRPr lang="tr-TR" dirty="0"/>
          </a:p>
          <a:p>
            <a:pPr>
              <a:buNone/>
            </a:pPr>
            <a:r>
              <a:rPr lang="tr-TR" dirty="0">
                <a:ea typeface="+mn-lt"/>
                <a:cs typeface="+mn-lt"/>
              </a:rPr>
              <a:t>Azure portalda oturum açın ve panel arama çubuğuna Azure Service </a:t>
            </a:r>
            <a:r>
              <a:rPr lang="tr-TR" dirty="0" err="1">
                <a:ea typeface="+mn-lt"/>
                <a:cs typeface="+mn-lt"/>
              </a:rPr>
              <a:t>Bus</a:t>
            </a:r>
            <a:r>
              <a:rPr lang="tr-TR" dirty="0">
                <a:ea typeface="+mn-lt"/>
                <a:cs typeface="+mn-lt"/>
              </a:rPr>
              <a:t> yazın ve ardından aşağıdaki resimde gösterildiği gibi Service </a:t>
            </a:r>
            <a:r>
              <a:rPr lang="tr-TR" dirty="0" err="1">
                <a:ea typeface="+mn-lt"/>
                <a:cs typeface="+mn-lt"/>
              </a:rPr>
              <a:t>Bus</a:t>
            </a:r>
            <a:r>
              <a:rPr lang="tr-TR" dirty="0">
                <a:ea typeface="+mn-lt"/>
                <a:cs typeface="+mn-lt"/>
              </a:rPr>
              <a:t> seçeneğine tıklayın</a:t>
            </a:r>
            <a:endParaRPr lang="tr-TR" dirty="0"/>
          </a:p>
          <a:p>
            <a:pPr marL="0" indent="0">
              <a:buNone/>
            </a:pPr>
            <a:endParaRPr lang="tr-TR" dirty="0">
              <a:cs typeface="Calibri" panose="020F0502020204030204"/>
            </a:endParaRPr>
          </a:p>
        </p:txBody>
      </p:sp>
      <p:pic>
        <p:nvPicPr>
          <p:cNvPr id="2" name="Resim 3" descr="metin içeren bir resim&#10;&#10;Açıklama otomatik olarak oluşturuldu">
            <a:extLst>
              <a:ext uri="{FF2B5EF4-FFF2-40B4-BE49-F238E27FC236}">
                <a16:creationId xmlns:a16="http://schemas.microsoft.com/office/drawing/2014/main" xmlns="" id="{ED932491-7737-2363-BDA9-818CD27BE271}"/>
              </a:ext>
            </a:extLst>
          </p:cNvPr>
          <p:cNvPicPr>
            <a:picLocks noChangeAspect="1"/>
          </p:cNvPicPr>
          <p:nvPr/>
        </p:nvPicPr>
        <p:blipFill>
          <a:blip r:embed="rId2"/>
          <a:stretch>
            <a:fillRect/>
          </a:stretch>
        </p:blipFill>
        <p:spPr>
          <a:xfrm>
            <a:off x="349045" y="1660238"/>
            <a:ext cx="10486103" cy="4778846"/>
          </a:xfrm>
          <a:prstGeom prst="rect">
            <a:avLst/>
          </a:prstGeom>
        </p:spPr>
      </p:pic>
    </p:spTree>
    <p:extLst>
      <p:ext uri="{BB962C8B-B14F-4D97-AF65-F5344CB8AC3E}">
        <p14:creationId xmlns:p14="http://schemas.microsoft.com/office/powerpoint/2010/main" val="2468026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sz="2400" dirty="0">
                <a:ea typeface="+mn-lt"/>
                <a:cs typeface="+mn-lt"/>
              </a:rPr>
              <a:t>Azure Service </a:t>
            </a:r>
            <a:r>
              <a:rPr lang="tr-TR" sz="2400" dirty="0" err="1">
                <a:ea typeface="+mn-lt"/>
                <a:cs typeface="+mn-lt"/>
              </a:rPr>
              <a:t>Bus</a:t>
            </a:r>
            <a:r>
              <a:rPr lang="tr-TR" sz="2400" dirty="0">
                <a:ea typeface="+mn-lt"/>
                <a:cs typeface="+mn-lt"/>
              </a:rPr>
              <a:t> ekranında “</a:t>
            </a:r>
            <a:r>
              <a:rPr lang="tr-TR" sz="2400" b="1" dirty="0" err="1">
                <a:ea typeface="+mn-lt"/>
                <a:cs typeface="+mn-lt"/>
              </a:rPr>
              <a:t>Add</a:t>
            </a:r>
            <a:r>
              <a:rPr lang="tr-TR" sz="2400" dirty="0">
                <a:ea typeface="+mn-lt"/>
                <a:cs typeface="+mn-lt"/>
              </a:rPr>
              <a:t>” diyerek bir sonraki ekranda gerekli bilgileri giriyoruz.</a:t>
            </a:r>
            <a:endParaRPr lang="tr-TR" sz="2400">
              <a:cs typeface="Calibri"/>
            </a:endParaRPr>
          </a:p>
          <a:p>
            <a:pPr>
              <a:buNone/>
            </a:pPr>
            <a:r>
              <a:rPr lang="tr-TR" sz="2400" dirty="0">
                <a:ea typeface="+mn-lt"/>
                <a:cs typeface="+mn-lt"/>
              </a:rPr>
              <a:t>Bu ekranda Resource </a:t>
            </a:r>
            <a:r>
              <a:rPr lang="tr-TR" sz="2400" dirty="0" err="1">
                <a:ea typeface="+mn-lt"/>
                <a:cs typeface="+mn-lt"/>
              </a:rPr>
              <a:t>Group</a:t>
            </a:r>
            <a:r>
              <a:rPr lang="tr-TR" sz="2400" dirty="0">
                <a:ea typeface="+mn-lt"/>
                <a:cs typeface="+mn-lt"/>
              </a:rPr>
              <a:t>, </a:t>
            </a:r>
            <a:r>
              <a:rPr lang="tr-TR" sz="2400" dirty="0" err="1">
                <a:ea typeface="+mn-lt"/>
                <a:cs typeface="+mn-lt"/>
              </a:rPr>
              <a:t>NameSpace</a:t>
            </a:r>
            <a:r>
              <a:rPr lang="tr-TR" sz="2400" dirty="0">
                <a:ea typeface="+mn-lt"/>
                <a:cs typeface="+mn-lt"/>
              </a:rPr>
              <a:t>, </a:t>
            </a:r>
            <a:r>
              <a:rPr lang="tr-TR" sz="2400" dirty="0" err="1">
                <a:ea typeface="+mn-lt"/>
                <a:cs typeface="+mn-lt"/>
              </a:rPr>
              <a:t>Location</a:t>
            </a:r>
            <a:r>
              <a:rPr lang="tr-TR" sz="2400" dirty="0">
                <a:ea typeface="+mn-lt"/>
                <a:cs typeface="+mn-lt"/>
              </a:rPr>
              <a:t> ve </a:t>
            </a:r>
            <a:r>
              <a:rPr lang="tr-TR" sz="2400" dirty="0" err="1">
                <a:ea typeface="+mn-lt"/>
                <a:cs typeface="+mn-lt"/>
              </a:rPr>
              <a:t>Pricing</a:t>
            </a:r>
            <a:r>
              <a:rPr lang="tr-TR" sz="2400" dirty="0">
                <a:ea typeface="+mn-lt"/>
                <a:cs typeface="+mn-lt"/>
              </a:rPr>
              <a:t> </a:t>
            </a:r>
            <a:r>
              <a:rPr lang="tr-TR" sz="2400" dirty="0" err="1">
                <a:ea typeface="+mn-lt"/>
                <a:cs typeface="+mn-lt"/>
              </a:rPr>
              <a:t>Tier</a:t>
            </a:r>
            <a:r>
              <a:rPr lang="tr-TR" sz="2400" dirty="0">
                <a:ea typeface="+mn-lt"/>
                <a:cs typeface="+mn-lt"/>
              </a:rPr>
              <a:t> bilgilerini giriyoruz. Eğer </a:t>
            </a:r>
            <a:r>
              <a:rPr lang="tr-TR" sz="2400" dirty="0" err="1">
                <a:ea typeface="+mn-lt"/>
                <a:cs typeface="+mn-lt"/>
              </a:rPr>
              <a:t>Topic</a:t>
            </a:r>
            <a:r>
              <a:rPr lang="tr-TR" sz="2400" dirty="0">
                <a:ea typeface="+mn-lt"/>
                <a:cs typeface="+mn-lt"/>
              </a:rPr>
              <a:t> kullanmak istiyorsak Standart veya Premium katmanını seçmemiz gerekmektedir.</a:t>
            </a:r>
            <a:endParaRPr lang="tr-TR" sz="2400">
              <a:cs typeface="Calibri" panose="020F0502020204030204"/>
            </a:endParaRPr>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F95EC734-7FD5-5737-6309-B8650DE38112}"/>
              </a:ext>
            </a:extLst>
          </p:cNvPr>
          <p:cNvPicPr>
            <a:picLocks noChangeAspect="1"/>
          </p:cNvPicPr>
          <p:nvPr/>
        </p:nvPicPr>
        <p:blipFill>
          <a:blip r:embed="rId2"/>
          <a:stretch>
            <a:fillRect/>
          </a:stretch>
        </p:blipFill>
        <p:spPr>
          <a:xfrm>
            <a:off x="324465" y="1459675"/>
            <a:ext cx="7401231" cy="5007908"/>
          </a:xfrm>
          <a:prstGeom prst="rect">
            <a:avLst/>
          </a:prstGeom>
        </p:spPr>
      </p:pic>
    </p:spTree>
    <p:extLst>
      <p:ext uri="{BB962C8B-B14F-4D97-AF65-F5344CB8AC3E}">
        <p14:creationId xmlns:p14="http://schemas.microsoft.com/office/powerpoint/2010/main" val="184373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marL="0" indent="0">
              <a:buNone/>
            </a:pPr>
            <a:r>
              <a:rPr lang="tr-TR" b="1" dirty="0" err="1">
                <a:ea typeface="+mn-lt"/>
                <a:cs typeface="+mn-lt"/>
              </a:rPr>
              <a:t>Create</a:t>
            </a:r>
            <a:r>
              <a:rPr lang="tr-TR" b="1" dirty="0">
                <a:ea typeface="+mn-lt"/>
                <a:cs typeface="+mn-lt"/>
              </a:rPr>
              <a:t> </a:t>
            </a:r>
            <a:r>
              <a:rPr lang="tr-TR" dirty="0">
                <a:ea typeface="+mn-lt"/>
                <a:cs typeface="+mn-lt"/>
              </a:rPr>
              <a:t>butonuna basarak servis </a:t>
            </a:r>
            <a:r>
              <a:rPr lang="tr-TR" dirty="0" err="1">
                <a:ea typeface="+mn-lt"/>
                <a:cs typeface="+mn-lt"/>
              </a:rPr>
              <a:t>bus’ımızı</a:t>
            </a:r>
            <a:r>
              <a:rPr lang="tr-TR" dirty="0">
                <a:ea typeface="+mn-lt"/>
                <a:cs typeface="+mn-lt"/>
              </a:rPr>
              <a:t> oluşturabiliriz. Deployment tamamlanırken alttaki ekranı göreceksiniz.</a:t>
            </a:r>
          </a:p>
          <a:p>
            <a:pPr marL="0" indent="0">
              <a:buNone/>
            </a:pPr>
            <a:endParaRPr lang="tr-TR" dirty="0">
              <a:cs typeface="Calibri"/>
            </a:endParaRPr>
          </a:p>
          <a:p>
            <a:pPr marL="0" indent="0">
              <a:buNone/>
            </a:pPr>
            <a:endParaRPr lang="tr-TR" dirty="0">
              <a:cs typeface="Calibri"/>
            </a:endParaRPr>
          </a:p>
        </p:txBody>
      </p:sp>
      <p:pic>
        <p:nvPicPr>
          <p:cNvPr id="2" name="Resim 3">
            <a:extLst>
              <a:ext uri="{FF2B5EF4-FFF2-40B4-BE49-F238E27FC236}">
                <a16:creationId xmlns:a16="http://schemas.microsoft.com/office/drawing/2014/main" xmlns="" id="{A2FB0918-05BA-0A39-30F5-A3E615C9E4F2}"/>
              </a:ext>
            </a:extLst>
          </p:cNvPr>
          <p:cNvPicPr>
            <a:picLocks noChangeAspect="1"/>
          </p:cNvPicPr>
          <p:nvPr/>
        </p:nvPicPr>
        <p:blipFill>
          <a:blip r:embed="rId2"/>
          <a:stretch>
            <a:fillRect/>
          </a:stretch>
        </p:blipFill>
        <p:spPr>
          <a:xfrm>
            <a:off x="201561" y="1267993"/>
            <a:ext cx="11334135" cy="4039337"/>
          </a:xfrm>
          <a:prstGeom prst="rect">
            <a:avLst/>
          </a:prstGeom>
        </p:spPr>
      </p:pic>
    </p:spTree>
    <p:extLst>
      <p:ext uri="{BB962C8B-B14F-4D97-AF65-F5344CB8AC3E}">
        <p14:creationId xmlns:p14="http://schemas.microsoft.com/office/powerpoint/2010/main" val="373121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marL="0" indent="0">
              <a:buNone/>
            </a:pPr>
            <a:r>
              <a:rPr lang="tr-TR" dirty="0">
                <a:ea typeface="+mn-lt"/>
                <a:cs typeface="+mn-lt"/>
              </a:rPr>
              <a:t>İşlemler tamamlandığında artık Service </a:t>
            </a:r>
            <a:r>
              <a:rPr lang="tr-TR" dirty="0" err="1">
                <a:ea typeface="+mn-lt"/>
                <a:cs typeface="+mn-lt"/>
              </a:rPr>
              <a:t>Bus</a:t>
            </a:r>
            <a:r>
              <a:rPr lang="tr-TR" dirty="0">
                <a:ea typeface="+mn-lt"/>
                <a:cs typeface="+mn-lt"/>
              </a:rPr>
              <a:t> oluşmuş olacak. İşaretli alanda </a:t>
            </a:r>
            <a:r>
              <a:rPr lang="tr-TR" b="1" dirty="0">
                <a:ea typeface="+mn-lt"/>
                <a:cs typeface="+mn-lt"/>
              </a:rPr>
              <a:t>Queue </a:t>
            </a:r>
            <a:r>
              <a:rPr lang="tr-TR" dirty="0">
                <a:ea typeface="+mn-lt"/>
                <a:cs typeface="+mn-lt"/>
              </a:rPr>
              <a:t>ve </a:t>
            </a:r>
            <a:r>
              <a:rPr lang="tr-TR" b="1" dirty="0" err="1">
                <a:ea typeface="+mn-lt"/>
                <a:cs typeface="+mn-lt"/>
              </a:rPr>
              <a:t>Topic</a:t>
            </a:r>
            <a:r>
              <a:rPr lang="tr-TR" b="1" dirty="0">
                <a:ea typeface="+mn-lt"/>
                <a:cs typeface="+mn-lt"/>
              </a:rPr>
              <a:t> </a:t>
            </a:r>
            <a:r>
              <a:rPr lang="tr-TR" dirty="0">
                <a:ea typeface="+mn-lt"/>
                <a:cs typeface="+mn-lt"/>
              </a:rPr>
              <a:t>oluşturabiliriz.</a:t>
            </a: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0A69DCFB-C101-A025-663A-C3AF72C2BF38}"/>
              </a:ext>
            </a:extLst>
          </p:cNvPr>
          <p:cNvPicPr>
            <a:picLocks noChangeAspect="1"/>
          </p:cNvPicPr>
          <p:nvPr/>
        </p:nvPicPr>
        <p:blipFill>
          <a:blip r:embed="rId2"/>
          <a:stretch>
            <a:fillRect/>
          </a:stretch>
        </p:blipFill>
        <p:spPr>
          <a:xfrm>
            <a:off x="299884" y="1076019"/>
            <a:ext cx="8937521" cy="5308189"/>
          </a:xfrm>
          <a:prstGeom prst="rect">
            <a:avLst/>
          </a:prstGeom>
        </p:spPr>
      </p:pic>
    </p:spTree>
    <p:extLst>
      <p:ext uri="{BB962C8B-B14F-4D97-AF65-F5344CB8AC3E}">
        <p14:creationId xmlns:p14="http://schemas.microsoft.com/office/powerpoint/2010/main" val="102556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dirty="0">
                <a:ea typeface="+mn-lt"/>
                <a:cs typeface="+mn-lt"/>
              </a:rPr>
              <a:t>Console uygulamasında kullanabilmek için </a:t>
            </a:r>
            <a:r>
              <a:rPr lang="tr-TR" b="1" dirty="0" err="1">
                <a:ea typeface="+mn-lt"/>
                <a:cs typeface="+mn-lt"/>
              </a:rPr>
              <a:t>OrderQueue</a:t>
            </a:r>
            <a:r>
              <a:rPr lang="tr-TR" b="1" dirty="0">
                <a:ea typeface="+mn-lt"/>
                <a:cs typeface="+mn-lt"/>
              </a:rPr>
              <a:t> </a:t>
            </a:r>
            <a:r>
              <a:rPr lang="tr-TR" dirty="0">
                <a:ea typeface="+mn-lt"/>
                <a:cs typeface="+mn-lt"/>
              </a:rPr>
              <a:t>isminde bir </a:t>
            </a:r>
            <a:r>
              <a:rPr lang="tr-TR" dirty="0" err="1">
                <a:ea typeface="+mn-lt"/>
                <a:cs typeface="+mn-lt"/>
              </a:rPr>
              <a:t>queue</a:t>
            </a:r>
            <a:r>
              <a:rPr lang="tr-TR" dirty="0">
                <a:ea typeface="+mn-lt"/>
                <a:cs typeface="+mn-lt"/>
              </a:rPr>
              <a:t> ve </a:t>
            </a:r>
            <a:r>
              <a:rPr lang="tr-TR" b="1" dirty="0" err="1">
                <a:ea typeface="+mn-lt"/>
                <a:cs typeface="+mn-lt"/>
              </a:rPr>
              <a:t>OrderNotificationTopic</a:t>
            </a:r>
            <a:r>
              <a:rPr lang="tr-TR" b="1" dirty="0">
                <a:ea typeface="+mn-lt"/>
                <a:cs typeface="+mn-lt"/>
              </a:rPr>
              <a:t> </a:t>
            </a:r>
            <a:r>
              <a:rPr lang="tr-TR" dirty="0">
                <a:ea typeface="+mn-lt"/>
                <a:cs typeface="+mn-lt"/>
              </a:rPr>
              <a:t>isminde bir </a:t>
            </a:r>
            <a:r>
              <a:rPr lang="tr-TR" dirty="0" err="1">
                <a:ea typeface="+mn-lt"/>
                <a:cs typeface="+mn-lt"/>
              </a:rPr>
              <a:t>topic</a:t>
            </a:r>
            <a:r>
              <a:rPr lang="tr-TR" dirty="0">
                <a:ea typeface="+mn-lt"/>
                <a:cs typeface="+mn-lt"/>
              </a:rPr>
              <a:t> oluşturabiliriz.</a:t>
            </a:r>
            <a:endParaRPr lang="tr-TR" dirty="0"/>
          </a:p>
          <a:p>
            <a:pPr>
              <a:buNone/>
            </a:pPr>
            <a:r>
              <a:rPr lang="tr-TR" dirty="0" err="1">
                <a:ea typeface="+mn-lt"/>
                <a:cs typeface="+mn-lt"/>
              </a:rPr>
              <a:t>Topic</a:t>
            </a:r>
            <a:r>
              <a:rPr lang="tr-TR" dirty="0">
                <a:ea typeface="+mn-lt"/>
                <a:cs typeface="+mn-lt"/>
              </a:rPr>
              <a:t> oluşturduktan sonra </a:t>
            </a:r>
            <a:r>
              <a:rPr lang="tr-TR" dirty="0" err="1">
                <a:ea typeface="+mn-lt"/>
                <a:cs typeface="+mn-lt"/>
              </a:rPr>
              <a:t>topic</a:t>
            </a:r>
            <a:r>
              <a:rPr lang="tr-TR" dirty="0">
                <a:ea typeface="+mn-lt"/>
                <a:cs typeface="+mn-lt"/>
              </a:rPr>
              <a:t> için </a:t>
            </a:r>
            <a:r>
              <a:rPr lang="tr-TR" dirty="0" err="1">
                <a:ea typeface="+mn-lt"/>
                <a:cs typeface="+mn-lt"/>
              </a:rPr>
              <a:t>subscription</a:t>
            </a:r>
            <a:r>
              <a:rPr lang="tr-TR" dirty="0">
                <a:ea typeface="+mn-lt"/>
                <a:cs typeface="+mn-lt"/>
              </a:rPr>
              <a:t> tanımlaması yapmamız gerekiyor. </a:t>
            </a:r>
            <a:r>
              <a:rPr lang="tr-TR" b="1" dirty="0" err="1">
                <a:ea typeface="+mn-lt"/>
                <a:cs typeface="+mn-lt"/>
              </a:rPr>
              <a:t>OrderNotificationTopic</a:t>
            </a:r>
            <a:r>
              <a:rPr lang="tr-TR" b="1" dirty="0">
                <a:ea typeface="+mn-lt"/>
                <a:cs typeface="+mn-lt"/>
              </a:rPr>
              <a:t> </a:t>
            </a:r>
            <a:r>
              <a:rPr lang="tr-TR" dirty="0">
                <a:ea typeface="+mn-lt"/>
                <a:cs typeface="+mn-lt"/>
              </a:rPr>
              <a:t>altında </a:t>
            </a:r>
            <a:r>
              <a:rPr lang="tr-TR" b="1" dirty="0" err="1">
                <a:ea typeface="+mn-lt"/>
                <a:cs typeface="+mn-lt"/>
              </a:rPr>
              <a:t>emailsender</a:t>
            </a:r>
            <a:r>
              <a:rPr lang="tr-TR" b="1" dirty="0">
                <a:ea typeface="+mn-lt"/>
                <a:cs typeface="+mn-lt"/>
              </a:rPr>
              <a:t> </a:t>
            </a:r>
            <a:r>
              <a:rPr lang="tr-TR" dirty="0">
                <a:ea typeface="+mn-lt"/>
                <a:cs typeface="+mn-lt"/>
              </a:rPr>
              <a:t>ve </a:t>
            </a:r>
            <a:r>
              <a:rPr lang="tr-TR" b="1" dirty="0" err="1">
                <a:ea typeface="+mn-lt"/>
                <a:cs typeface="+mn-lt"/>
              </a:rPr>
              <a:t>smssender</a:t>
            </a:r>
            <a:r>
              <a:rPr lang="tr-TR" b="1" dirty="0">
                <a:ea typeface="+mn-lt"/>
                <a:cs typeface="+mn-lt"/>
              </a:rPr>
              <a:t> </a:t>
            </a:r>
            <a:r>
              <a:rPr lang="tr-TR" dirty="0">
                <a:ea typeface="+mn-lt"/>
                <a:cs typeface="+mn-lt"/>
              </a:rPr>
              <a:t>adında iki adet </a:t>
            </a:r>
            <a:r>
              <a:rPr lang="tr-TR" dirty="0" err="1">
                <a:ea typeface="+mn-lt"/>
                <a:cs typeface="+mn-lt"/>
              </a:rPr>
              <a:t>subsciption</a:t>
            </a:r>
            <a:r>
              <a:rPr lang="tr-TR" dirty="0">
                <a:ea typeface="+mn-lt"/>
                <a:cs typeface="+mn-lt"/>
              </a:rPr>
              <a:t> oluşturabiliriz.</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AF208863-1046-DF36-BE05-1423E25D61B3}"/>
              </a:ext>
            </a:extLst>
          </p:cNvPr>
          <p:cNvPicPr>
            <a:picLocks noChangeAspect="1"/>
          </p:cNvPicPr>
          <p:nvPr/>
        </p:nvPicPr>
        <p:blipFill>
          <a:blip r:embed="rId2"/>
          <a:stretch>
            <a:fillRect/>
          </a:stretch>
        </p:blipFill>
        <p:spPr>
          <a:xfrm>
            <a:off x="484238" y="2403619"/>
            <a:ext cx="8298424" cy="4238440"/>
          </a:xfrm>
          <a:prstGeom prst="rect">
            <a:avLst/>
          </a:prstGeom>
        </p:spPr>
      </p:pic>
    </p:spTree>
    <p:extLst>
      <p:ext uri="{BB962C8B-B14F-4D97-AF65-F5344CB8AC3E}">
        <p14:creationId xmlns:p14="http://schemas.microsoft.com/office/powerpoint/2010/main" val="153218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marL="0" indent="0">
              <a:buNone/>
            </a:pPr>
            <a:r>
              <a:rPr lang="tr-TR" dirty="0">
                <a:ea typeface="+mn-lt"/>
                <a:cs typeface="+mn-lt"/>
              </a:rPr>
              <a:t>Ayrıca Service </a:t>
            </a:r>
            <a:r>
              <a:rPr lang="tr-TR" dirty="0" err="1">
                <a:ea typeface="+mn-lt"/>
                <a:cs typeface="+mn-lt"/>
              </a:rPr>
              <a:t>bus</a:t>
            </a:r>
            <a:r>
              <a:rPr lang="tr-TR" dirty="0">
                <a:ea typeface="+mn-lt"/>
                <a:cs typeface="+mn-lt"/>
              </a:rPr>
              <a:t> ile uygulama geliştirmek için Service </a:t>
            </a:r>
            <a:r>
              <a:rPr lang="tr-TR" dirty="0" err="1">
                <a:ea typeface="+mn-lt"/>
                <a:cs typeface="+mn-lt"/>
              </a:rPr>
              <a:t>Bus</a:t>
            </a:r>
            <a:r>
              <a:rPr lang="tr-TR" dirty="0">
                <a:ea typeface="+mn-lt"/>
                <a:cs typeface="+mn-lt"/>
              </a:rPr>
              <a:t> Connection </a:t>
            </a:r>
            <a:r>
              <a:rPr lang="tr-TR" dirty="0" err="1">
                <a:ea typeface="+mn-lt"/>
                <a:cs typeface="+mn-lt"/>
              </a:rPr>
              <a:t>string’e</a:t>
            </a:r>
            <a:r>
              <a:rPr lang="tr-TR" dirty="0">
                <a:ea typeface="+mn-lt"/>
                <a:cs typeface="+mn-lt"/>
              </a:rPr>
              <a:t> ihtiyaç duyacaksınız bunu </a:t>
            </a:r>
            <a:r>
              <a:rPr lang="tr-TR" b="1" dirty="0" err="1">
                <a:ea typeface="+mn-lt"/>
                <a:cs typeface="+mn-lt"/>
              </a:rPr>
              <a:t>Shared</a:t>
            </a:r>
            <a:r>
              <a:rPr lang="tr-TR" b="1" dirty="0">
                <a:ea typeface="+mn-lt"/>
                <a:cs typeface="+mn-lt"/>
              </a:rPr>
              <a:t> Access </a:t>
            </a:r>
            <a:r>
              <a:rPr lang="tr-TR" b="1" dirty="0" err="1">
                <a:ea typeface="+mn-lt"/>
                <a:cs typeface="+mn-lt"/>
              </a:rPr>
              <a:t>Policies</a:t>
            </a:r>
            <a:r>
              <a:rPr lang="tr-TR" dirty="0">
                <a:ea typeface="+mn-lt"/>
                <a:cs typeface="+mn-lt"/>
              </a:rPr>
              <a:t> altında bulabilirsiniz. Yeni bir </a:t>
            </a:r>
            <a:r>
              <a:rPr lang="tr-TR" dirty="0" err="1">
                <a:ea typeface="+mn-lt"/>
                <a:cs typeface="+mn-lt"/>
              </a:rPr>
              <a:t>access</a:t>
            </a:r>
            <a:r>
              <a:rPr lang="tr-TR" dirty="0">
                <a:ea typeface="+mn-lt"/>
                <a:cs typeface="+mn-lt"/>
              </a:rPr>
              <a:t> </a:t>
            </a:r>
            <a:r>
              <a:rPr lang="tr-TR" dirty="0" err="1">
                <a:ea typeface="+mn-lt"/>
                <a:cs typeface="+mn-lt"/>
              </a:rPr>
              <a:t>policy</a:t>
            </a:r>
            <a:r>
              <a:rPr lang="tr-TR" dirty="0">
                <a:ea typeface="+mn-lt"/>
                <a:cs typeface="+mn-lt"/>
              </a:rPr>
              <a:t> tanımlayıp istediğiniz gibi </a:t>
            </a:r>
            <a:r>
              <a:rPr lang="tr-TR" b="1" dirty="0" err="1">
                <a:ea typeface="+mn-lt"/>
                <a:cs typeface="+mn-lt"/>
              </a:rPr>
              <a:t>Claim</a:t>
            </a:r>
            <a:r>
              <a:rPr lang="tr-TR" b="1" dirty="0">
                <a:ea typeface="+mn-lt"/>
                <a:cs typeface="+mn-lt"/>
              </a:rPr>
              <a:t> </a:t>
            </a:r>
            <a:r>
              <a:rPr lang="tr-TR" dirty="0">
                <a:ea typeface="+mn-lt"/>
                <a:cs typeface="+mn-lt"/>
              </a:rPr>
              <a:t>tanımı yapabilirsiniz. Oluşturduğunuz </a:t>
            </a:r>
            <a:r>
              <a:rPr lang="tr-TR" dirty="0" err="1">
                <a:ea typeface="+mn-lt"/>
                <a:cs typeface="+mn-lt"/>
              </a:rPr>
              <a:t>policy</a:t>
            </a:r>
            <a:r>
              <a:rPr lang="tr-TR" dirty="0">
                <a:ea typeface="+mn-lt"/>
                <a:cs typeface="+mn-lt"/>
              </a:rPr>
              <a:t> içerisinden Connection </a:t>
            </a:r>
            <a:r>
              <a:rPr lang="tr-TR" dirty="0" err="1">
                <a:ea typeface="+mn-lt"/>
                <a:cs typeface="+mn-lt"/>
              </a:rPr>
              <a:t>String’e</a:t>
            </a:r>
            <a:r>
              <a:rPr lang="tr-TR" dirty="0">
                <a:ea typeface="+mn-lt"/>
                <a:cs typeface="+mn-lt"/>
              </a:rPr>
              <a:t> ulaşabilirsiniz.</a:t>
            </a:r>
          </a:p>
          <a:p>
            <a:pPr marL="0" indent="0">
              <a:buNone/>
            </a:pP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6C95A212-3762-9807-6946-3EDD51BF73B1}"/>
              </a:ext>
            </a:extLst>
          </p:cNvPr>
          <p:cNvPicPr>
            <a:picLocks noChangeAspect="1"/>
          </p:cNvPicPr>
          <p:nvPr/>
        </p:nvPicPr>
        <p:blipFill>
          <a:blip r:embed="rId2"/>
          <a:stretch>
            <a:fillRect/>
          </a:stretch>
        </p:blipFill>
        <p:spPr>
          <a:xfrm>
            <a:off x="299884" y="2016842"/>
            <a:ext cx="11100619" cy="3647766"/>
          </a:xfrm>
          <a:prstGeom prst="rect">
            <a:avLst/>
          </a:prstGeom>
        </p:spPr>
      </p:pic>
    </p:spTree>
    <p:extLst>
      <p:ext uri="{BB962C8B-B14F-4D97-AF65-F5344CB8AC3E}">
        <p14:creationId xmlns:p14="http://schemas.microsoft.com/office/powerpoint/2010/main" val="419226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fontScale="85000" lnSpcReduction="10000"/>
          </a:bodyPr>
          <a:lstStyle/>
          <a:p>
            <a:pPr>
              <a:buNone/>
            </a:pPr>
            <a:r>
              <a:rPr lang="tr-TR" sz="2400" b="1" dirty="0"/>
              <a:t>Mesajlaşma nedir?</a:t>
            </a:r>
            <a:endParaRPr lang="tr-TR" sz="2400" dirty="0">
              <a:cs typeface="Calibri"/>
            </a:endParaRPr>
          </a:p>
          <a:p>
            <a:pPr>
              <a:buNone/>
            </a:pPr>
            <a:r>
              <a:rPr lang="tr-TR" sz="2400" dirty="0">
                <a:ea typeface="+mn-lt"/>
                <a:cs typeface="+mn-lt"/>
              </a:rPr>
              <a:t>Mesajlaşma, uygulamalar arası iletişimin mesajlar aracılığı ile gerçekleştirildiği bir yöntemdir. Bu yönteme göre mesajı oluşturan bir yayıncı, mesajın tüketicileri ve bu mesajın iletimine aracılık eden bir kuyruk (mesaj broker) bulunur. Mesaj içeriğinde kaynak, hedef ve meta verilerinden oluşan bir veri yapısıdır.</a:t>
            </a:r>
            <a:endParaRPr lang="tr-TR" sz="2400" dirty="0">
              <a:cs typeface="Calibri"/>
            </a:endParaRPr>
          </a:p>
          <a:p>
            <a:pPr marL="0" indent="0">
              <a:buNone/>
            </a:pPr>
            <a:endParaRPr lang="tr-TR" sz="2400" dirty="0">
              <a:cs typeface="Calibri"/>
            </a:endParaRPr>
          </a:p>
          <a:p>
            <a:pPr marL="0" indent="0">
              <a:buNone/>
            </a:pPr>
            <a:endParaRPr lang="tr-TR" sz="2400" dirty="0">
              <a:cs typeface="Calibri"/>
            </a:endParaRPr>
          </a:p>
          <a:p>
            <a:pPr marL="0" indent="0">
              <a:buNone/>
            </a:pPr>
            <a:endParaRPr lang="tr-TR" sz="2400" dirty="0">
              <a:cs typeface="Calibri"/>
            </a:endParaRPr>
          </a:p>
          <a:p>
            <a:pPr marL="0" indent="0">
              <a:buNone/>
            </a:pPr>
            <a:endParaRPr lang="tr-TR" sz="2400" dirty="0">
              <a:cs typeface="Calibri"/>
            </a:endParaRPr>
          </a:p>
          <a:p>
            <a:pPr marL="0" indent="0">
              <a:buNone/>
            </a:pPr>
            <a:endParaRPr lang="tr-TR" sz="2400" dirty="0"/>
          </a:p>
          <a:p>
            <a:pPr marL="0" indent="0">
              <a:buNone/>
            </a:pPr>
            <a:endParaRPr lang="tr-TR" sz="2400" dirty="0"/>
          </a:p>
          <a:p>
            <a:pPr>
              <a:buNone/>
            </a:pPr>
            <a:r>
              <a:rPr lang="tr-TR" sz="2400" b="1" dirty="0"/>
              <a:t>Neden mesajlaşmaya ihtiyaç duyarız?</a:t>
            </a:r>
            <a:endParaRPr lang="tr-TR" sz="2400" dirty="0">
              <a:cs typeface="Calibri"/>
            </a:endParaRPr>
          </a:p>
          <a:p>
            <a:pPr>
              <a:buNone/>
            </a:pPr>
            <a:r>
              <a:rPr lang="tr-TR" sz="2400" dirty="0">
                <a:ea typeface="+mn-lt"/>
                <a:cs typeface="+mn-lt"/>
              </a:rPr>
              <a:t>Uygulamamızda belirli bir akış içerisinde gerçekleştirilmesi gereken birçok görev olabilir. Bu durum kullanıcıların ekranda çok uzun süreler beklemesine neden olur. Oysaki bazı işler arka planda asenkron olarak yapılabilir. Örneğin sipariş ekranında ödeme işleminden sonra arka planda fatura oluşturduğumuzu ve bilgilendirme mailleri attığımızı düşünelim.</a:t>
            </a:r>
            <a:endParaRPr lang="tr-TR" sz="2400" dirty="0"/>
          </a:p>
          <a:p>
            <a:pPr>
              <a:buNone/>
            </a:pPr>
            <a:r>
              <a:rPr lang="tr-TR" sz="2400" dirty="0">
                <a:ea typeface="+mn-lt"/>
                <a:cs typeface="+mn-lt"/>
              </a:rPr>
              <a:t>Bu işlemlerin aynı anda yapılması kullanıcının gereksiz ve uzun süre beklemesine neden olur. </a:t>
            </a:r>
            <a:r>
              <a:rPr lang="tr-TR" sz="2400" b="1" dirty="0">
                <a:ea typeface="+mn-lt"/>
                <a:cs typeface="+mn-lt"/>
              </a:rPr>
              <a:t>Mesajlaşma </a:t>
            </a:r>
            <a:r>
              <a:rPr lang="tr-TR" sz="2400" dirty="0">
                <a:ea typeface="+mn-lt"/>
                <a:cs typeface="+mn-lt"/>
              </a:rPr>
              <a:t>sistemi ile her mesaj ilgili modüle gönderilerek işlemler modüllerde asenkron olarak tamamlanabilir.</a:t>
            </a:r>
          </a:p>
          <a:p>
            <a:pPr>
              <a:buNone/>
            </a:pPr>
            <a:r>
              <a:rPr lang="tr-TR" sz="2400" dirty="0">
                <a:ea typeface="+mn-lt"/>
                <a:cs typeface="+mn-lt"/>
              </a:rPr>
              <a:t>Bazı dönemlerde sistemler aşırı yük altında çalışabilirler. (Özel günler, kampanya dönemleri vs.) Böyle zamanlarda mesajlaşma sisteminin getirdiği en büyük avantaj yüksek performanstır. Mesajlaşma sistemi ile her mesaj hedef modül tarafından işlenir ve yük anında mesajları işleyen modüllerimiz </a:t>
            </a:r>
            <a:r>
              <a:rPr lang="tr-TR" sz="2400" dirty="0" err="1">
                <a:ea typeface="+mn-lt"/>
                <a:cs typeface="+mn-lt"/>
              </a:rPr>
              <a:t>scale</a:t>
            </a:r>
            <a:r>
              <a:rPr lang="tr-TR" sz="2400" dirty="0">
                <a:ea typeface="+mn-lt"/>
                <a:cs typeface="+mn-lt"/>
              </a:rPr>
              <a:t> olarak uygulamanın performanslı bir şekilde çalışmasını sağlar.</a:t>
            </a:r>
            <a:endParaRPr lang="tr-TR" dirty="0"/>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29222838-3F4D-61B6-A742-5260A78B216B}"/>
              </a:ext>
            </a:extLst>
          </p:cNvPr>
          <p:cNvPicPr>
            <a:picLocks noChangeAspect="1"/>
          </p:cNvPicPr>
          <p:nvPr/>
        </p:nvPicPr>
        <p:blipFill>
          <a:blip r:embed="rId2"/>
          <a:stretch>
            <a:fillRect/>
          </a:stretch>
        </p:blipFill>
        <p:spPr>
          <a:xfrm>
            <a:off x="1356852" y="1286240"/>
            <a:ext cx="8064909" cy="2282199"/>
          </a:xfrm>
          <a:prstGeom prst="rect">
            <a:avLst/>
          </a:prstGeom>
        </p:spPr>
      </p:pic>
    </p:spTree>
    <p:extLst>
      <p:ext uri="{BB962C8B-B14F-4D97-AF65-F5344CB8AC3E}">
        <p14:creationId xmlns:p14="http://schemas.microsoft.com/office/powerpoint/2010/main" val="207111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marL="0" indent="0">
              <a:buNone/>
            </a:pPr>
            <a:endParaRPr lang="tr-TR">
              <a:cs typeface="Calibri" panose="020F0502020204030204"/>
            </a:endParaRPr>
          </a:p>
        </p:txBody>
      </p:sp>
    </p:spTree>
    <p:extLst>
      <p:ext uri="{BB962C8B-B14F-4D97-AF65-F5344CB8AC3E}">
        <p14:creationId xmlns:p14="http://schemas.microsoft.com/office/powerpoint/2010/main" val="1267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marL="0" indent="0">
              <a:buNone/>
            </a:pPr>
            <a:r>
              <a:rPr lang="tr-TR" dirty="0">
                <a:ea typeface="+mn-lt"/>
                <a:cs typeface="+mn-lt"/>
              </a:rPr>
              <a:t>Günümüzde geliştirilen birçok </a:t>
            </a:r>
            <a:r>
              <a:rPr lang="tr-TR" dirty="0" err="1">
                <a:ea typeface="+mn-lt"/>
                <a:cs typeface="+mn-lt"/>
              </a:rPr>
              <a:t>enterprise</a:t>
            </a:r>
            <a:r>
              <a:rPr lang="tr-TR" dirty="0">
                <a:ea typeface="+mn-lt"/>
                <a:cs typeface="+mn-lt"/>
              </a:rPr>
              <a:t> uygulama, ihtiyaçlar doğrultusunda birbirinden bağımsız platformlarda, dağıtık (</a:t>
            </a:r>
            <a:r>
              <a:rPr lang="tr-TR" dirty="0" err="1">
                <a:ea typeface="+mn-lt"/>
                <a:cs typeface="+mn-lt"/>
              </a:rPr>
              <a:t>distributed</a:t>
            </a:r>
            <a:r>
              <a:rPr lang="tr-TR" dirty="0">
                <a:ea typeface="+mn-lt"/>
                <a:cs typeface="+mn-lt"/>
              </a:rPr>
              <a:t>) bir şekilde çalışmaktadır. Bu yapıların birbirleriyle olan iletişimleri genellikle mesajlaşma (</a:t>
            </a:r>
            <a:r>
              <a:rPr lang="tr-TR" dirty="0" err="1">
                <a:ea typeface="+mn-lt"/>
                <a:cs typeface="+mn-lt"/>
              </a:rPr>
              <a:t>messaging</a:t>
            </a:r>
            <a:r>
              <a:rPr lang="tr-TR" dirty="0">
                <a:ea typeface="+mn-lt"/>
                <a:cs typeface="+mn-lt"/>
              </a:rPr>
              <a:t>) yapıları sayesinde gevşek bağlılıkla(</a:t>
            </a:r>
            <a:r>
              <a:rPr lang="tr-TR" dirty="0" err="1">
                <a:ea typeface="+mn-lt"/>
                <a:cs typeface="+mn-lt"/>
              </a:rPr>
              <a:t>loosely</a:t>
            </a:r>
            <a:r>
              <a:rPr lang="tr-TR" dirty="0">
                <a:ea typeface="+mn-lt"/>
                <a:cs typeface="+mn-lt"/>
              </a:rPr>
              <a:t> </a:t>
            </a:r>
            <a:r>
              <a:rPr lang="tr-TR" dirty="0" err="1">
                <a:ea typeface="+mn-lt"/>
                <a:cs typeface="+mn-lt"/>
              </a:rPr>
              <a:t>coupled</a:t>
            </a:r>
            <a:r>
              <a:rPr lang="tr-TR" dirty="0">
                <a:ea typeface="+mn-lt"/>
                <a:cs typeface="+mn-lt"/>
              </a:rPr>
              <a:t>) ve asenkron bir şekilde gerçekleştirilmektedir. Böylece ölçeklenebilirlik (</a:t>
            </a:r>
            <a:r>
              <a:rPr lang="tr-TR" dirty="0" err="1">
                <a:ea typeface="+mn-lt"/>
                <a:cs typeface="+mn-lt"/>
              </a:rPr>
              <a:t>scalability</a:t>
            </a:r>
            <a:r>
              <a:rPr lang="tr-TR" dirty="0">
                <a:ea typeface="+mn-lt"/>
                <a:cs typeface="+mn-lt"/>
              </a:rPr>
              <a:t>) ve esneklik(</a:t>
            </a:r>
            <a:r>
              <a:rPr lang="tr-TR" dirty="0" err="1">
                <a:ea typeface="+mn-lt"/>
                <a:cs typeface="+mn-lt"/>
              </a:rPr>
              <a:t>flexibility</a:t>
            </a:r>
            <a:r>
              <a:rPr lang="tr-TR" dirty="0">
                <a:ea typeface="+mn-lt"/>
                <a:cs typeface="+mn-lt"/>
              </a:rPr>
              <a:t>) sağlanmaktadır. </a:t>
            </a:r>
            <a:endParaRPr lang="tr-TR"/>
          </a:p>
          <a:p>
            <a:pPr marL="0" indent="0">
              <a:buNone/>
            </a:pPr>
            <a:endParaRPr lang="tr-TR" dirty="0">
              <a:ea typeface="+mn-lt"/>
              <a:cs typeface="+mn-lt"/>
            </a:endParaRPr>
          </a:p>
          <a:p>
            <a:pPr marL="0" indent="0">
              <a:buNone/>
            </a:pPr>
            <a:endParaRPr lang="tr-TR" dirty="0">
              <a:ea typeface="+mn-lt"/>
              <a:cs typeface="+mn-lt"/>
            </a:endParaRPr>
          </a:p>
          <a:p>
            <a:pPr marL="0" indent="0">
              <a:buNone/>
            </a:pPr>
            <a:endParaRPr lang="tr-TR" dirty="0">
              <a:ea typeface="+mn-lt"/>
              <a:cs typeface="+mn-lt"/>
            </a:endParaRPr>
          </a:p>
          <a:p>
            <a:pPr marL="0" indent="0">
              <a:buNone/>
            </a:pPr>
            <a:r>
              <a:rPr lang="tr-TR" dirty="0">
                <a:ea typeface="+mn-lt"/>
                <a:cs typeface="+mn-lt"/>
              </a:rPr>
              <a:t>Günümüzde kullanılan birçok </a:t>
            </a:r>
            <a:r>
              <a:rPr lang="tr-TR" dirty="0" err="1">
                <a:ea typeface="+mn-lt"/>
                <a:cs typeface="+mn-lt"/>
              </a:rPr>
              <a:t>messaging</a:t>
            </a:r>
            <a:r>
              <a:rPr lang="tr-TR" dirty="0">
                <a:ea typeface="+mn-lt"/>
                <a:cs typeface="+mn-lt"/>
              </a:rPr>
              <a:t> yapılanmasından hangisini kullanırsanız kullanın; hata yönetimi, yeniden deneme, bekletme, </a:t>
            </a:r>
            <a:r>
              <a:rPr lang="tr-TR" dirty="0" err="1">
                <a:ea typeface="+mn-lt"/>
                <a:cs typeface="+mn-lt"/>
              </a:rPr>
              <a:t>transaction</a:t>
            </a:r>
            <a:r>
              <a:rPr lang="tr-TR" dirty="0">
                <a:ea typeface="+mn-lt"/>
                <a:cs typeface="+mn-lt"/>
              </a:rPr>
              <a:t> vs. gibi durumlarla karşı karşıya kalınmakta ve bu şekilde </a:t>
            </a:r>
            <a:r>
              <a:rPr lang="tr-TR" dirty="0" err="1">
                <a:ea typeface="+mn-lt"/>
                <a:cs typeface="+mn-lt"/>
              </a:rPr>
              <a:t>distributed</a:t>
            </a:r>
            <a:r>
              <a:rPr lang="tr-TR" dirty="0">
                <a:ea typeface="+mn-lt"/>
                <a:cs typeface="+mn-lt"/>
              </a:rPr>
              <a:t> olan uygulamaları çalıştırmak ve yönetmek zorlaşmaktadır.</a:t>
            </a:r>
            <a:endParaRPr lang="tr-TR">
              <a:cs typeface="Calibri"/>
            </a:endParaRPr>
          </a:p>
          <a:p>
            <a:pPr marL="0" indent="0">
              <a:buNone/>
            </a:pPr>
            <a:r>
              <a:rPr lang="tr-TR" dirty="0">
                <a:ea typeface="+mn-lt"/>
                <a:cs typeface="+mn-lt"/>
              </a:rPr>
              <a:t> İşte bu zorlukların üstesinden gelmek ve yönetilebilirliği kolaylaştırmak için bir </a:t>
            </a:r>
            <a:r>
              <a:rPr lang="tr-TR" b="1" i="1" dirty="0">
                <a:ea typeface="+mn-lt"/>
                <a:cs typeface="+mn-lt"/>
              </a:rPr>
              <a:t>Enterprise Service </a:t>
            </a:r>
            <a:r>
              <a:rPr lang="tr-TR" b="1" i="1" dirty="0" err="1">
                <a:ea typeface="+mn-lt"/>
                <a:cs typeface="+mn-lt"/>
              </a:rPr>
              <a:t>Bus</a:t>
            </a:r>
            <a:r>
              <a:rPr lang="tr-TR" b="1" i="1" dirty="0">
                <a:ea typeface="+mn-lt"/>
                <a:cs typeface="+mn-lt"/>
              </a:rPr>
              <a:t> (ESB)</a:t>
            </a:r>
            <a:r>
              <a:rPr lang="tr-TR" dirty="0">
                <a:ea typeface="+mn-lt"/>
                <a:cs typeface="+mn-lt"/>
              </a:rPr>
              <a:t> teknolojisi kullanmamız gerekmektedir.</a:t>
            </a:r>
            <a:endParaRPr lang="tr-TR" dirty="0">
              <a:cs typeface="Calibri"/>
            </a:endParaRPr>
          </a:p>
        </p:txBody>
      </p:sp>
      <p:pic>
        <p:nvPicPr>
          <p:cNvPr id="2" name="Resim 3" descr="metin içeren bir resim&#10;&#10;Açıklama otomatik olarak oluşturuldu">
            <a:extLst>
              <a:ext uri="{FF2B5EF4-FFF2-40B4-BE49-F238E27FC236}">
                <a16:creationId xmlns:a16="http://schemas.microsoft.com/office/drawing/2014/main" xmlns="" id="{7E1F2FCE-79C8-5738-4861-BDB0FBD03173}"/>
              </a:ext>
            </a:extLst>
          </p:cNvPr>
          <p:cNvPicPr>
            <a:picLocks noChangeAspect="1"/>
          </p:cNvPicPr>
          <p:nvPr/>
        </p:nvPicPr>
        <p:blipFill>
          <a:blip r:embed="rId2"/>
          <a:stretch>
            <a:fillRect/>
          </a:stretch>
        </p:blipFill>
        <p:spPr>
          <a:xfrm>
            <a:off x="3052916" y="2236931"/>
            <a:ext cx="5213554" cy="1634429"/>
          </a:xfrm>
          <a:prstGeom prst="rect">
            <a:avLst/>
          </a:prstGeom>
        </p:spPr>
      </p:pic>
    </p:spTree>
    <p:extLst>
      <p:ext uri="{BB962C8B-B14F-4D97-AF65-F5344CB8AC3E}">
        <p14:creationId xmlns:p14="http://schemas.microsoft.com/office/powerpoint/2010/main" val="418160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lnSpcReduction="10000"/>
          </a:bodyPr>
          <a:lstStyle/>
          <a:p>
            <a:pPr>
              <a:buNone/>
            </a:pPr>
            <a:r>
              <a:rPr lang="tr-TR" b="1" dirty="0"/>
              <a:t>Enterprise Service </a:t>
            </a:r>
            <a:r>
              <a:rPr lang="tr-TR" b="1" dirty="0" err="1"/>
              <a:t>Bus</a:t>
            </a:r>
            <a:r>
              <a:rPr lang="tr-TR" b="1" dirty="0"/>
              <a:t> (ESB) Nedir?</a:t>
            </a:r>
            <a:endParaRPr lang="tr-TR" dirty="0"/>
          </a:p>
          <a:p>
            <a:pPr>
              <a:buNone/>
            </a:pPr>
            <a:r>
              <a:rPr lang="tr-TR" dirty="0">
                <a:ea typeface="+mn-lt"/>
                <a:cs typeface="+mn-lt"/>
              </a:rPr>
              <a:t>Servisler arası entegrasyon sağlayan komponentlerin bütünüdür diyebiliriz. Bir sistemde bulunan birden çok birbirinden bağımsız servisin, kendi aralarındaki iletişimini ve etkileşimini sağlayan bir sistemdir. Temelde </a:t>
            </a:r>
            <a:r>
              <a:rPr lang="tr-TR" b="1" dirty="0" err="1">
                <a:ea typeface="+mn-lt"/>
                <a:cs typeface="+mn-lt"/>
              </a:rPr>
              <a:t>client</a:t>
            </a:r>
            <a:r>
              <a:rPr lang="tr-TR" b="1" dirty="0">
                <a:ea typeface="+mn-lt"/>
                <a:cs typeface="+mn-lt"/>
              </a:rPr>
              <a:t> API </a:t>
            </a:r>
            <a:r>
              <a:rPr lang="tr-TR" dirty="0">
                <a:ea typeface="+mn-lt"/>
                <a:cs typeface="+mn-lt"/>
              </a:rPr>
              <a:t>için servisler arası ulaşım/transport işlemlerini daha yüksek </a:t>
            </a:r>
            <a:r>
              <a:rPr lang="tr-TR" b="1" dirty="0" err="1">
                <a:ea typeface="+mn-lt"/>
                <a:cs typeface="+mn-lt"/>
              </a:rPr>
              <a:t>abstraction</a:t>
            </a:r>
            <a:r>
              <a:rPr lang="tr-TR" b="1" dirty="0">
                <a:ea typeface="+mn-lt"/>
                <a:cs typeface="+mn-lt"/>
              </a:rPr>
              <a:t> </a:t>
            </a:r>
            <a:r>
              <a:rPr lang="tr-TR" dirty="0">
                <a:ea typeface="+mn-lt"/>
                <a:cs typeface="+mn-lt"/>
              </a:rPr>
              <a:t>seviyesinde çözmek için kullanılmaktadır. Böylece </a:t>
            </a:r>
            <a:r>
              <a:rPr lang="tr-TR" b="1" dirty="0" err="1">
                <a:ea typeface="+mn-lt"/>
                <a:cs typeface="+mn-lt"/>
              </a:rPr>
              <a:t>distributed</a:t>
            </a:r>
            <a:r>
              <a:rPr lang="tr-TR" b="1" dirty="0">
                <a:ea typeface="+mn-lt"/>
                <a:cs typeface="+mn-lt"/>
              </a:rPr>
              <a:t> </a:t>
            </a:r>
            <a:r>
              <a:rPr lang="tr-TR" dirty="0">
                <a:ea typeface="+mn-lt"/>
                <a:cs typeface="+mn-lt"/>
              </a:rPr>
              <a:t>(dağıtık) olan uygulamaları rahatlıkla çalıştırmayı ve yönetmeyi amaçlamaktadır.</a:t>
            </a:r>
            <a:endParaRPr lang="tr-TR" dirty="0"/>
          </a:p>
          <a:p>
            <a:pPr>
              <a:buNone/>
            </a:pPr>
            <a:endParaRPr lang="tr-TR" dirty="0"/>
          </a:p>
          <a:p>
            <a:pPr>
              <a:buNone/>
            </a:pPr>
            <a:r>
              <a:rPr lang="tr-TR" b="1" dirty="0" err="1"/>
              <a:t>Masstransit</a:t>
            </a:r>
            <a:endParaRPr lang="tr-TR" dirty="0" err="1"/>
          </a:p>
          <a:p>
            <a:pPr>
              <a:buNone/>
            </a:pPr>
            <a:r>
              <a:rPr lang="tr-TR" dirty="0">
                <a:ea typeface="+mn-lt"/>
                <a:cs typeface="+mn-lt"/>
              </a:rPr>
              <a:t>.NET için geliştirilmiş olan, </a:t>
            </a:r>
            <a:r>
              <a:rPr lang="tr-TR" b="1" dirty="0" err="1">
                <a:ea typeface="+mn-lt"/>
                <a:cs typeface="+mn-lt"/>
              </a:rPr>
              <a:t>distributed</a:t>
            </a:r>
            <a:r>
              <a:rPr lang="tr-TR" b="1" dirty="0">
                <a:ea typeface="+mn-lt"/>
                <a:cs typeface="+mn-lt"/>
              </a:rPr>
              <a:t> </a:t>
            </a:r>
            <a:r>
              <a:rPr lang="tr-TR" dirty="0">
                <a:ea typeface="+mn-lt"/>
                <a:cs typeface="+mn-lt"/>
              </a:rPr>
              <a:t>uygulamaları rahatlıkla yönetebilme ve çalıştırmayı amaçlayan, ücretsiz, </a:t>
            </a:r>
            <a:r>
              <a:rPr lang="tr-TR" dirty="0" err="1">
                <a:ea typeface="+mn-lt"/>
                <a:cs typeface="+mn-lt"/>
              </a:rPr>
              <a:t>open</a:t>
            </a:r>
            <a:r>
              <a:rPr lang="tr-TR" dirty="0">
                <a:ea typeface="+mn-lt"/>
                <a:cs typeface="+mn-lt"/>
              </a:rPr>
              <a:t> </a:t>
            </a:r>
            <a:r>
              <a:rPr lang="tr-TR" dirty="0" err="1">
                <a:ea typeface="+mn-lt"/>
                <a:cs typeface="+mn-lt"/>
              </a:rPr>
              <a:t>source</a:t>
            </a:r>
            <a:r>
              <a:rPr lang="tr-TR" dirty="0">
                <a:ea typeface="+mn-lt"/>
                <a:cs typeface="+mn-lt"/>
              </a:rPr>
              <a:t> bir </a:t>
            </a:r>
            <a:r>
              <a:rPr lang="tr-TR" b="1" dirty="0">
                <a:ea typeface="+mn-lt"/>
                <a:cs typeface="+mn-lt"/>
              </a:rPr>
              <a:t>Enterprise Service </a:t>
            </a:r>
            <a:r>
              <a:rPr lang="tr-TR" b="1" dirty="0" err="1">
                <a:ea typeface="+mn-lt"/>
                <a:cs typeface="+mn-lt"/>
              </a:rPr>
              <a:t>Bus</a:t>
            </a:r>
            <a:r>
              <a:rPr lang="tr-TR" dirty="0">
                <a:ea typeface="+mn-lt"/>
                <a:cs typeface="+mn-lt"/>
              </a:rPr>
              <a:t> </a:t>
            </a:r>
            <a:r>
              <a:rPr lang="tr-TR" b="1" dirty="0" err="1">
                <a:ea typeface="+mn-lt"/>
                <a:cs typeface="+mn-lt"/>
              </a:rPr>
              <a:t>Framework’üdür</a:t>
            </a:r>
            <a:r>
              <a:rPr lang="tr-TR" dirty="0">
                <a:ea typeface="+mn-lt"/>
                <a:cs typeface="+mn-lt"/>
              </a:rPr>
              <a:t>. Messaging tabanlı, </a:t>
            </a:r>
            <a:r>
              <a:rPr lang="tr-TR" b="1" dirty="0">
                <a:ea typeface="+mn-lt"/>
                <a:cs typeface="+mn-lt"/>
              </a:rPr>
              <a:t>gevşek bağlı(</a:t>
            </a:r>
            <a:r>
              <a:rPr lang="tr-TR" b="1" dirty="0" err="1">
                <a:ea typeface="+mn-lt"/>
                <a:cs typeface="+mn-lt"/>
              </a:rPr>
              <a:t>loosely</a:t>
            </a:r>
            <a:r>
              <a:rPr lang="tr-TR" b="1" dirty="0">
                <a:ea typeface="+mn-lt"/>
                <a:cs typeface="+mn-lt"/>
              </a:rPr>
              <a:t> </a:t>
            </a:r>
            <a:r>
              <a:rPr lang="tr-TR" b="1" dirty="0" err="1">
                <a:ea typeface="+mn-lt"/>
                <a:cs typeface="+mn-lt"/>
              </a:rPr>
              <a:t>coupled</a:t>
            </a:r>
            <a:r>
              <a:rPr lang="tr-TR" b="1" dirty="0">
                <a:ea typeface="+mn-lt"/>
                <a:cs typeface="+mn-lt"/>
              </a:rPr>
              <a:t>) ve asenkron</a:t>
            </a:r>
            <a:r>
              <a:rPr lang="tr-TR" dirty="0">
                <a:ea typeface="+mn-lt"/>
                <a:cs typeface="+mn-lt"/>
              </a:rPr>
              <a:t> olarak tasarlanmış dağıtık sistemlerde yüksek dereceli kullanılabilirlik, güvenilirlik ve ölçeklenebilirlik sağlayabilmek için hizmetler oluşturmayı oldukça kolaylaştırmaktadır.</a:t>
            </a:r>
            <a:endParaRPr lang="tr-TR" dirty="0"/>
          </a:p>
          <a:p>
            <a:pPr>
              <a:buNone/>
            </a:pPr>
            <a:r>
              <a:rPr lang="tr-TR" b="1" i="1" dirty="0" err="1">
                <a:ea typeface="+mn-lt"/>
                <a:cs typeface="+mn-lt"/>
              </a:rPr>
              <a:t>MassTransit</a:t>
            </a:r>
            <a:r>
              <a:rPr lang="tr-TR" i="1" dirty="0">
                <a:ea typeface="+mn-lt"/>
                <a:cs typeface="+mn-lt"/>
              </a:rPr>
              <a:t>, tamamen farklı uygulamalar arasında </a:t>
            </a:r>
            <a:r>
              <a:rPr lang="tr-TR" i="1" dirty="0" err="1">
                <a:ea typeface="+mn-lt"/>
                <a:cs typeface="+mn-lt"/>
              </a:rPr>
              <a:t>message-based</a:t>
            </a:r>
            <a:r>
              <a:rPr lang="tr-TR" i="1" dirty="0">
                <a:ea typeface="+mn-lt"/>
                <a:cs typeface="+mn-lt"/>
              </a:rPr>
              <a:t> </a:t>
            </a:r>
            <a:r>
              <a:rPr lang="tr-TR" i="1" dirty="0" err="1">
                <a:ea typeface="+mn-lt"/>
                <a:cs typeface="+mn-lt"/>
              </a:rPr>
              <a:t>communication</a:t>
            </a:r>
            <a:r>
              <a:rPr lang="tr-TR" i="1" dirty="0">
                <a:ea typeface="+mn-lt"/>
                <a:cs typeface="+mn-lt"/>
              </a:rPr>
              <a:t> yapabilmemizi sağlayan bir transport </a:t>
            </a:r>
            <a:r>
              <a:rPr lang="tr-TR" i="1" dirty="0" err="1">
                <a:ea typeface="+mn-lt"/>
                <a:cs typeface="+mn-lt"/>
              </a:rPr>
              <a:t>gateway</a:t>
            </a:r>
            <a:r>
              <a:rPr lang="tr-TR" i="1" dirty="0">
                <a:ea typeface="+mn-lt"/>
                <a:cs typeface="+mn-lt"/>
              </a:rPr>
              <a:t> görevi görür.</a:t>
            </a:r>
            <a:endParaRPr lang="tr-TR" dirty="0"/>
          </a:p>
          <a:p>
            <a:pPr marL="0" indent="0">
              <a:buNone/>
            </a:pPr>
            <a:endParaRPr lang="tr-TR" dirty="0">
              <a:cs typeface="Calibri" panose="020F0502020204030204"/>
            </a:endParaRPr>
          </a:p>
        </p:txBody>
      </p:sp>
    </p:spTree>
    <p:extLst>
      <p:ext uri="{BB962C8B-B14F-4D97-AF65-F5344CB8AC3E}">
        <p14:creationId xmlns:p14="http://schemas.microsoft.com/office/powerpoint/2010/main" val="100354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b="1" dirty="0"/>
              <a:t>Azure Service </a:t>
            </a:r>
            <a:r>
              <a:rPr lang="tr-TR" b="1" dirty="0" err="1"/>
              <a:t>Bus</a:t>
            </a:r>
            <a:endParaRPr lang="tr-TR">
              <a:cs typeface="Calibri" panose="020F0502020204030204"/>
            </a:endParaRPr>
          </a:p>
          <a:p>
            <a:pPr>
              <a:buNone/>
            </a:pPr>
            <a:r>
              <a:rPr lang="tr-TR" dirty="0">
                <a:ea typeface="+mn-lt"/>
                <a:cs typeface="+mn-lt"/>
              </a:rPr>
              <a:t>Azure Service </a:t>
            </a:r>
            <a:r>
              <a:rPr lang="tr-TR" dirty="0" err="1">
                <a:ea typeface="+mn-lt"/>
                <a:cs typeface="+mn-lt"/>
              </a:rPr>
              <a:t>Bus</a:t>
            </a:r>
            <a:r>
              <a:rPr lang="tr-TR" dirty="0">
                <a:ea typeface="+mn-lt"/>
                <a:cs typeface="+mn-lt"/>
              </a:rPr>
              <a:t>, Azure platformunda çalışan ve uygulamaların ve hizmetlerin güvenilir bir şekilde birbiriyle haberleşebilmesi için geliştirilen kurumsal düzeyde bir mesajlaşma aracıdır.</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B94A0465-F934-6059-2C30-1179752834C2}"/>
              </a:ext>
            </a:extLst>
          </p:cNvPr>
          <p:cNvPicPr>
            <a:picLocks noChangeAspect="1"/>
          </p:cNvPicPr>
          <p:nvPr/>
        </p:nvPicPr>
        <p:blipFill>
          <a:blip r:embed="rId2"/>
          <a:stretch>
            <a:fillRect/>
          </a:stretch>
        </p:blipFill>
        <p:spPr>
          <a:xfrm>
            <a:off x="349047" y="1922330"/>
            <a:ext cx="10129681" cy="4697114"/>
          </a:xfrm>
          <a:prstGeom prst="rect">
            <a:avLst/>
          </a:prstGeom>
        </p:spPr>
      </p:pic>
    </p:spTree>
    <p:extLst>
      <p:ext uri="{BB962C8B-B14F-4D97-AF65-F5344CB8AC3E}">
        <p14:creationId xmlns:p14="http://schemas.microsoft.com/office/powerpoint/2010/main" val="18370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b="1" dirty="0">
                <a:ea typeface="+mn-lt"/>
                <a:cs typeface="+mn-lt"/>
              </a:rPr>
              <a:t>Azure Service </a:t>
            </a:r>
            <a:r>
              <a:rPr lang="tr-TR" b="1" dirty="0" err="1">
                <a:ea typeface="+mn-lt"/>
                <a:cs typeface="+mn-lt"/>
              </a:rPr>
              <a:t>Bus</a:t>
            </a:r>
            <a:r>
              <a:rPr lang="tr-TR" b="1" dirty="0">
                <a:ea typeface="+mn-lt"/>
                <a:cs typeface="+mn-lt"/>
              </a:rPr>
              <a:t>, Azure</a:t>
            </a:r>
            <a:r>
              <a:rPr lang="tr-TR" dirty="0">
                <a:ea typeface="+mn-lt"/>
                <a:cs typeface="+mn-lt"/>
              </a:rPr>
              <a:t> platformunda çalışan uygulamaların ve hizmetlerin güvenilir bir şekilde birbiriyle haberleşmesi için geliştirilen kurumsal düzeyde bir mesajlaşma aracıdır. </a:t>
            </a:r>
            <a:r>
              <a:rPr lang="tr-TR" b="1" dirty="0" err="1">
                <a:ea typeface="+mn-lt"/>
                <a:cs typeface="+mn-lt"/>
              </a:rPr>
              <a:t>Serverless</a:t>
            </a:r>
            <a:r>
              <a:rPr lang="tr-TR" b="1" dirty="0">
                <a:ea typeface="+mn-lt"/>
                <a:cs typeface="+mn-lt"/>
              </a:rPr>
              <a:t> </a:t>
            </a:r>
            <a:r>
              <a:rPr lang="tr-TR" dirty="0">
                <a:ea typeface="+mn-lt"/>
                <a:cs typeface="+mn-lt"/>
              </a:rPr>
              <a:t>bir yapıdadır. Altyapı maliyetleri, bakımı gibi operasyonel işlerle uğraşmanıza gerek kalmaz. Çeşitli formatlardaki mesajlar farklı uygulamalar arasında iletişim sağlar. </a:t>
            </a:r>
          </a:p>
          <a:p>
            <a:pPr>
              <a:buNone/>
            </a:pPr>
            <a:r>
              <a:rPr lang="tr-TR" dirty="0">
                <a:ea typeface="+mn-lt"/>
                <a:cs typeface="+mn-lt"/>
              </a:rPr>
              <a:t>Bu mesajlar </a:t>
            </a:r>
            <a:r>
              <a:rPr lang="tr-TR" b="1" dirty="0" err="1">
                <a:ea typeface="+mn-lt"/>
                <a:cs typeface="+mn-lt"/>
              </a:rPr>
              <a:t>Json</a:t>
            </a:r>
            <a:r>
              <a:rPr lang="tr-TR" b="1" dirty="0">
                <a:ea typeface="+mn-lt"/>
                <a:cs typeface="+mn-lt"/>
              </a:rPr>
              <a:t>, XML</a:t>
            </a:r>
            <a:r>
              <a:rPr lang="tr-TR" dirty="0">
                <a:ea typeface="+mn-lt"/>
                <a:cs typeface="+mn-lt"/>
              </a:rPr>
              <a:t> ya da </a:t>
            </a:r>
            <a:r>
              <a:rPr lang="tr-TR" b="1" dirty="0" err="1">
                <a:ea typeface="+mn-lt"/>
                <a:cs typeface="+mn-lt"/>
              </a:rPr>
              <a:t>Text</a:t>
            </a:r>
            <a:r>
              <a:rPr lang="tr-TR" b="1" dirty="0">
                <a:ea typeface="+mn-lt"/>
                <a:cs typeface="+mn-lt"/>
              </a:rPr>
              <a:t> </a:t>
            </a:r>
            <a:r>
              <a:rPr lang="tr-TR" dirty="0">
                <a:ea typeface="+mn-lt"/>
                <a:cs typeface="+mn-lt"/>
              </a:rPr>
              <a:t>olabilirler. Her bir servis ve plan için farklı mesaj büyüklükleri bulunmaktadır. Mesaj servis </a:t>
            </a:r>
            <a:r>
              <a:rPr lang="tr-TR" dirty="0" err="1">
                <a:ea typeface="+mn-lt"/>
                <a:cs typeface="+mn-lt"/>
              </a:rPr>
              <a:t>bus’a</a:t>
            </a:r>
            <a:r>
              <a:rPr lang="tr-TR" dirty="0">
                <a:ea typeface="+mn-lt"/>
                <a:cs typeface="+mn-lt"/>
              </a:rPr>
              <a:t> gönderildiğinde eğer mesajın alıcısı çevrimiçi değilse mesajımız geçici olarak saklanır. Uygulama çevrimiçi olduğunda mesajı alır ve bu sayede hiçbir mesaj kaybolmaz.</a:t>
            </a:r>
            <a:endParaRPr lang="tr-TR">
              <a:cs typeface="Calibri"/>
            </a:endParaRPr>
          </a:p>
          <a:p>
            <a:pPr>
              <a:buNone/>
            </a:pPr>
            <a:r>
              <a:rPr lang="tr-TR" b="1" dirty="0" err="1"/>
              <a:t>Namespace</a:t>
            </a:r>
            <a:r>
              <a:rPr lang="tr-TR" b="1" dirty="0"/>
              <a:t> nedir?</a:t>
            </a:r>
            <a:endParaRPr lang="tr-TR" dirty="0"/>
          </a:p>
          <a:p>
            <a:pPr>
              <a:buNone/>
            </a:pPr>
            <a:r>
              <a:rPr lang="tr-TR" dirty="0">
                <a:ea typeface="+mn-lt"/>
                <a:cs typeface="+mn-lt"/>
              </a:rPr>
              <a:t>Tüm mesajlaşma bileşenlerini barındırır. Birden fazla Queue ve </a:t>
            </a:r>
            <a:r>
              <a:rPr lang="tr-TR" dirty="0" err="1">
                <a:ea typeface="+mn-lt"/>
                <a:cs typeface="+mn-lt"/>
              </a:rPr>
              <a:t>Topic</a:t>
            </a:r>
            <a:r>
              <a:rPr lang="tr-TR" dirty="0">
                <a:ea typeface="+mn-lt"/>
                <a:cs typeface="+mn-lt"/>
              </a:rPr>
              <a:t> </a:t>
            </a:r>
            <a:r>
              <a:rPr lang="tr-TR" dirty="0" err="1">
                <a:ea typeface="+mn-lt"/>
                <a:cs typeface="+mn-lt"/>
              </a:rPr>
              <a:t>namespace</a:t>
            </a:r>
            <a:r>
              <a:rPr lang="tr-TR" dirty="0">
                <a:ea typeface="+mn-lt"/>
                <a:cs typeface="+mn-lt"/>
              </a:rPr>
              <a:t> içerisinde bulunabilir. Kuyruklar, konular, abonelikler, kurallar ve filtreler bir </a:t>
            </a:r>
            <a:r>
              <a:rPr lang="tr-TR" dirty="0" err="1">
                <a:ea typeface="+mn-lt"/>
                <a:cs typeface="+mn-lt"/>
              </a:rPr>
              <a:t>Namespace</a:t>
            </a:r>
            <a:r>
              <a:rPr lang="tr-TR" dirty="0">
                <a:ea typeface="+mn-lt"/>
                <a:cs typeface="+mn-lt"/>
              </a:rPr>
              <a:t> altında yer alır. Yeni bir servis </a:t>
            </a:r>
            <a:r>
              <a:rPr lang="tr-TR" dirty="0" err="1">
                <a:ea typeface="+mn-lt"/>
                <a:cs typeface="+mn-lt"/>
              </a:rPr>
              <a:t>bus</a:t>
            </a:r>
            <a:r>
              <a:rPr lang="tr-TR" dirty="0">
                <a:ea typeface="+mn-lt"/>
                <a:cs typeface="+mn-lt"/>
              </a:rPr>
              <a:t> hizmeti oluşturduğumuzda otomatik olarak bir </a:t>
            </a:r>
            <a:r>
              <a:rPr lang="tr-TR" dirty="0" err="1">
                <a:ea typeface="+mn-lt"/>
                <a:cs typeface="+mn-lt"/>
              </a:rPr>
              <a:t>namespace</a:t>
            </a:r>
            <a:r>
              <a:rPr lang="tr-TR" dirty="0">
                <a:ea typeface="+mn-lt"/>
                <a:cs typeface="+mn-lt"/>
              </a:rPr>
              <a:t> oluşmaktadır.</a:t>
            </a:r>
            <a:endParaRPr lang="tr-TR" dirty="0"/>
          </a:p>
          <a:p>
            <a:pPr>
              <a:buNone/>
            </a:pPr>
            <a:endParaRPr lang="tr-TR" b="1" dirty="0">
              <a:cs typeface="Calibri"/>
            </a:endParaRPr>
          </a:p>
          <a:p>
            <a:pPr>
              <a:buNone/>
            </a:pPr>
            <a:endParaRPr lang="tr-TR" dirty="0">
              <a:cs typeface="Calibri" panose="020F0502020204030204"/>
            </a:endParaRPr>
          </a:p>
          <a:p>
            <a:pPr marL="0" indent="0">
              <a:buNone/>
            </a:pPr>
            <a:endParaRPr lang="tr-TR" dirty="0">
              <a:cs typeface="Calibri" panose="020F0502020204030204"/>
            </a:endParaRPr>
          </a:p>
        </p:txBody>
      </p:sp>
    </p:spTree>
    <p:extLst>
      <p:ext uri="{BB962C8B-B14F-4D97-AF65-F5344CB8AC3E}">
        <p14:creationId xmlns:p14="http://schemas.microsoft.com/office/powerpoint/2010/main" val="6835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b="1" dirty="0" err="1">
                <a:ea typeface="+mn-lt"/>
                <a:cs typeface="+mn-lt"/>
              </a:rPr>
              <a:t>Queues</a:t>
            </a:r>
            <a:r>
              <a:rPr lang="tr-TR" b="1" dirty="0">
                <a:ea typeface="+mn-lt"/>
                <a:cs typeface="+mn-lt"/>
              </a:rPr>
              <a:t> Nedir</a:t>
            </a:r>
            <a:endParaRPr lang="tr-TR" dirty="0">
              <a:ea typeface="+mn-lt"/>
              <a:cs typeface="+mn-lt"/>
            </a:endParaRPr>
          </a:p>
          <a:p>
            <a:pPr>
              <a:buNone/>
            </a:pPr>
            <a:r>
              <a:rPr lang="tr-TR" dirty="0">
                <a:ea typeface="+mn-lt"/>
                <a:cs typeface="+mn-lt"/>
              </a:rPr>
              <a:t>Mesajların gönderilip alınması için saklandığı kuyruk yapılarıdır. İlk giren ilk çıkar mantığına göre çalışır. (FIFO)</a:t>
            </a:r>
          </a:p>
          <a:p>
            <a:pPr>
              <a:buNone/>
            </a:pPr>
            <a:endParaRPr lang="tr-TR" dirty="0">
              <a:cs typeface="Calibri"/>
            </a:endParaRPr>
          </a:p>
          <a:p>
            <a:pPr>
              <a:buNone/>
            </a:pPr>
            <a:endParaRPr lang="tr-TR" dirty="0">
              <a:cs typeface="Calibri"/>
            </a:endParaRPr>
          </a:p>
          <a:p>
            <a:pPr>
              <a:buNone/>
            </a:pPr>
            <a:endParaRPr lang="tr-TR" dirty="0">
              <a:cs typeface="Calibri"/>
            </a:endParaRPr>
          </a:p>
          <a:p>
            <a:pPr>
              <a:buNone/>
            </a:pPr>
            <a:endParaRPr lang="tr-TR" dirty="0">
              <a:cs typeface="Calibri"/>
            </a:endParaRPr>
          </a:p>
          <a:p>
            <a:pPr>
              <a:buNone/>
            </a:pPr>
            <a:endParaRPr lang="tr-TR" dirty="0">
              <a:cs typeface="Calibri"/>
            </a:endParaRPr>
          </a:p>
          <a:p>
            <a:pPr>
              <a:buNone/>
            </a:pPr>
            <a:endParaRPr lang="tr-TR" dirty="0">
              <a:cs typeface="Calibri"/>
            </a:endParaRPr>
          </a:p>
          <a:p>
            <a:pPr>
              <a:buNone/>
            </a:pPr>
            <a:r>
              <a:rPr lang="tr-TR" dirty="0">
                <a:ea typeface="+mn-lt"/>
                <a:cs typeface="+mn-lt"/>
              </a:rPr>
              <a:t>Bir kuyruk için birden fazla gönderici olabilir ama mesaj sadece bir alıcıya iletilir. Uygulama mesajı alana kadar mesaj kuyruk üzerinde saklanır. Kuyruktan bir mesaj alındığında Service </a:t>
            </a:r>
            <a:r>
              <a:rPr lang="tr-TR" dirty="0" err="1">
                <a:ea typeface="+mn-lt"/>
                <a:cs typeface="+mn-lt"/>
              </a:rPr>
              <a:t>Bus</a:t>
            </a:r>
            <a:r>
              <a:rPr lang="tr-TR" dirty="0">
                <a:ea typeface="+mn-lt"/>
                <a:cs typeface="+mn-lt"/>
              </a:rPr>
              <a:t> mesaja bir zaman damgası ataması yapar. Kuyruktaki mesajlar sadece uygulama talep ettiğinde teslim edilir. Queue mesajları genellikle noktadan noktaya iletişim için kullanılır.</a:t>
            </a:r>
          </a:p>
        </p:txBody>
      </p:sp>
      <p:pic>
        <p:nvPicPr>
          <p:cNvPr id="2" name="Resim 3">
            <a:extLst>
              <a:ext uri="{FF2B5EF4-FFF2-40B4-BE49-F238E27FC236}">
                <a16:creationId xmlns:a16="http://schemas.microsoft.com/office/drawing/2014/main" xmlns="" id="{AB0CB11B-FFD1-7E76-CB4D-8A7DB558567D}"/>
              </a:ext>
            </a:extLst>
          </p:cNvPr>
          <p:cNvPicPr>
            <a:picLocks noChangeAspect="1"/>
          </p:cNvPicPr>
          <p:nvPr/>
        </p:nvPicPr>
        <p:blipFill>
          <a:blip r:embed="rId2"/>
          <a:stretch>
            <a:fillRect/>
          </a:stretch>
        </p:blipFill>
        <p:spPr>
          <a:xfrm>
            <a:off x="471948" y="2107421"/>
            <a:ext cx="9699522" cy="1721382"/>
          </a:xfrm>
          <a:prstGeom prst="rect">
            <a:avLst/>
          </a:prstGeom>
        </p:spPr>
      </p:pic>
    </p:spTree>
    <p:extLst>
      <p:ext uri="{BB962C8B-B14F-4D97-AF65-F5344CB8AC3E}">
        <p14:creationId xmlns:p14="http://schemas.microsoft.com/office/powerpoint/2010/main" val="127537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b="1" dirty="0" err="1">
                <a:ea typeface="+mn-lt"/>
                <a:cs typeface="+mn-lt"/>
              </a:rPr>
              <a:t>Queue’nun</a:t>
            </a:r>
            <a:r>
              <a:rPr lang="tr-TR" b="1" dirty="0">
                <a:ea typeface="+mn-lt"/>
                <a:cs typeface="+mn-lt"/>
              </a:rPr>
              <a:t> </a:t>
            </a:r>
            <a:r>
              <a:rPr lang="tr-TR" dirty="0">
                <a:ea typeface="+mn-lt"/>
                <a:cs typeface="+mn-lt"/>
              </a:rPr>
              <a:t>bir diğer özelliği ise yenilenen kayıtların algılanmasıdır. (</a:t>
            </a:r>
            <a:r>
              <a:rPr lang="tr-TR" dirty="0" err="1">
                <a:ea typeface="+mn-lt"/>
                <a:cs typeface="+mn-lt"/>
              </a:rPr>
              <a:t>duplicate</a:t>
            </a:r>
            <a:r>
              <a:rPr lang="tr-TR" dirty="0">
                <a:ea typeface="+mn-lt"/>
                <a:cs typeface="+mn-lt"/>
              </a:rPr>
              <a:t> </a:t>
            </a:r>
            <a:r>
              <a:rPr lang="tr-TR" dirty="0" err="1">
                <a:ea typeface="+mn-lt"/>
                <a:cs typeface="+mn-lt"/>
              </a:rPr>
              <a:t>detection</a:t>
            </a:r>
            <a:r>
              <a:rPr lang="tr-TR" dirty="0">
                <a:ea typeface="+mn-lt"/>
                <a:cs typeface="+mn-lt"/>
              </a:rPr>
              <a:t>) Eğer kuyrukta yenilenen mesajları eklemek istemiyorsak bu özelliği aktifleştirebiliriz. Kısacası kuyrukta benzersiz mesajların oluşması için kullanılan bir özelliktir.</a:t>
            </a:r>
            <a:endParaRPr lang="tr-TR" dirty="0"/>
          </a:p>
          <a:p>
            <a:pPr>
              <a:buNone/>
            </a:pPr>
            <a:r>
              <a:rPr lang="tr-TR" b="1" dirty="0">
                <a:ea typeface="+mn-lt"/>
                <a:cs typeface="+mn-lt"/>
              </a:rPr>
              <a:t>Servis </a:t>
            </a:r>
            <a:r>
              <a:rPr lang="tr-TR" b="1" dirty="0" err="1">
                <a:ea typeface="+mn-lt"/>
                <a:cs typeface="+mn-lt"/>
              </a:rPr>
              <a:t>Bus’da</a:t>
            </a:r>
            <a:r>
              <a:rPr lang="tr-TR" b="1" dirty="0">
                <a:ea typeface="+mn-lt"/>
                <a:cs typeface="+mn-lt"/>
              </a:rPr>
              <a:t> Queue</a:t>
            </a:r>
            <a:r>
              <a:rPr lang="tr-TR" dirty="0">
                <a:ea typeface="+mn-lt"/>
                <a:cs typeface="+mn-lt"/>
              </a:rPr>
              <a:t> mesajları okunduktan sonra silinebilir fakat alıcı mesajı alırken bir problem oluşursa mesaj kaybolabilir. </a:t>
            </a:r>
          </a:p>
          <a:p>
            <a:pPr>
              <a:buNone/>
            </a:pPr>
            <a:r>
              <a:rPr lang="tr-TR" dirty="0">
                <a:ea typeface="+mn-lt"/>
                <a:cs typeface="+mn-lt"/>
              </a:rPr>
              <a:t>Eğer </a:t>
            </a:r>
            <a:r>
              <a:rPr lang="tr-TR" b="1" dirty="0" err="1">
                <a:ea typeface="+mn-lt"/>
                <a:cs typeface="+mn-lt"/>
              </a:rPr>
              <a:t>Peek</a:t>
            </a:r>
            <a:r>
              <a:rPr lang="tr-TR" b="1" dirty="0">
                <a:ea typeface="+mn-lt"/>
                <a:cs typeface="+mn-lt"/>
              </a:rPr>
              <a:t> </a:t>
            </a:r>
            <a:r>
              <a:rPr lang="tr-TR" b="1" dirty="0" err="1">
                <a:ea typeface="+mn-lt"/>
                <a:cs typeface="+mn-lt"/>
              </a:rPr>
              <a:t>Lock</a:t>
            </a:r>
            <a:r>
              <a:rPr lang="tr-TR" dirty="0">
                <a:ea typeface="+mn-lt"/>
                <a:cs typeface="+mn-lt"/>
              </a:rPr>
              <a:t> seçeneğini seçersek mesaj alıcı tarafından kilitli hale gelir ve diğer alıcılara görünmez. Mesaj başarılı şekilde işlenirse Tamamlandı “</a:t>
            </a:r>
            <a:r>
              <a:rPr lang="tr-TR" b="1" dirty="0" err="1">
                <a:ea typeface="+mn-lt"/>
                <a:cs typeface="+mn-lt"/>
              </a:rPr>
              <a:t>Complated</a:t>
            </a:r>
            <a:r>
              <a:rPr lang="tr-TR" dirty="0">
                <a:ea typeface="+mn-lt"/>
                <a:cs typeface="+mn-lt"/>
              </a:rPr>
              <a:t>” olarak işaretlenir ve mesaj kuyruktan silinir. </a:t>
            </a:r>
            <a:endParaRPr lang="tr-TR"/>
          </a:p>
          <a:p>
            <a:pPr>
              <a:buNone/>
            </a:pPr>
            <a:r>
              <a:rPr lang="tr-TR" dirty="0">
                <a:ea typeface="+mn-lt"/>
                <a:cs typeface="+mn-lt"/>
              </a:rPr>
              <a:t>Mesaj </a:t>
            </a:r>
            <a:r>
              <a:rPr lang="tr-TR" dirty="0" err="1">
                <a:ea typeface="+mn-lt"/>
                <a:cs typeface="+mn-lt"/>
              </a:rPr>
              <a:t>işlerinirken</a:t>
            </a:r>
            <a:r>
              <a:rPr lang="tr-TR" dirty="0">
                <a:ea typeface="+mn-lt"/>
                <a:cs typeface="+mn-lt"/>
              </a:rPr>
              <a:t> bir problem oluşursa bu kez </a:t>
            </a:r>
            <a:r>
              <a:rPr lang="tr-TR" b="1" dirty="0">
                <a:ea typeface="+mn-lt"/>
                <a:cs typeface="+mn-lt"/>
              </a:rPr>
              <a:t>Service </a:t>
            </a:r>
            <a:r>
              <a:rPr lang="tr-TR" b="1" dirty="0" err="1">
                <a:ea typeface="+mn-lt"/>
                <a:cs typeface="+mn-lt"/>
              </a:rPr>
              <a:t>Bus’a</a:t>
            </a:r>
            <a:r>
              <a:rPr lang="tr-TR" dirty="0">
                <a:ea typeface="+mn-lt"/>
                <a:cs typeface="+mn-lt"/>
              </a:rPr>
              <a:t> mesajı işleyemediğinizi söyleyerek mesajın yeniden kullanılabilir hale gelmesini sağlayabilirsiniz.</a:t>
            </a:r>
          </a:p>
          <a:p>
            <a:pPr>
              <a:buNone/>
            </a:pPr>
            <a:r>
              <a:rPr lang="tr-TR" dirty="0">
                <a:ea typeface="+mn-lt"/>
                <a:cs typeface="+mn-lt"/>
              </a:rPr>
              <a:t> Kilitleme Süresi sona erdiğinde ise diğer alıcılar bu mesajı alabilecektir.</a:t>
            </a:r>
            <a:endParaRPr lang="tr-TR">
              <a:cs typeface="Calibri"/>
            </a:endParaRPr>
          </a:p>
          <a:p>
            <a:pPr marL="0" indent="0">
              <a:buNone/>
            </a:pPr>
            <a:endParaRPr lang="tr-TR" dirty="0">
              <a:cs typeface="Calibri" panose="020F0502020204030204"/>
            </a:endParaRPr>
          </a:p>
        </p:txBody>
      </p:sp>
    </p:spTree>
    <p:extLst>
      <p:ext uri="{BB962C8B-B14F-4D97-AF65-F5344CB8AC3E}">
        <p14:creationId xmlns:p14="http://schemas.microsoft.com/office/powerpoint/2010/main" val="87451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0186A32-4B2E-D1C8-04E3-485B2F2DD780}"/>
              </a:ext>
            </a:extLst>
          </p:cNvPr>
          <p:cNvSpPr>
            <a:spLocks noGrp="1"/>
          </p:cNvSpPr>
          <p:nvPr>
            <p:ph idx="1"/>
          </p:nvPr>
        </p:nvSpPr>
        <p:spPr>
          <a:xfrm>
            <a:off x="148087" y="143475"/>
            <a:ext cx="11910203" cy="6622959"/>
          </a:xfrm>
        </p:spPr>
        <p:txBody>
          <a:bodyPr vert="horz" lIns="91440" tIns="45720" rIns="91440" bIns="45720" rtlCol="0" anchor="t">
            <a:normAutofit/>
          </a:bodyPr>
          <a:lstStyle/>
          <a:p>
            <a:pPr>
              <a:buNone/>
            </a:pPr>
            <a:r>
              <a:rPr lang="tr-TR" sz="2400" b="1" dirty="0" err="1"/>
              <a:t>Topic</a:t>
            </a:r>
            <a:r>
              <a:rPr lang="tr-TR" sz="2400" b="1" dirty="0"/>
              <a:t> Nedir?</a:t>
            </a:r>
            <a:endParaRPr lang="tr-TR" sz="2400">
              <a:cs typeface="Calibri"/>
            </a:endParaRPr>
          </a:p>
          <a:p>
            <a:pPr>
              <a:buNone/>
            </a:pPr>
            <a:r>
              <a:rPr lang="tr-TR" sz="2400" dirty="0" err="1">
                <a:ea typeface="+mn-lt"/>
                <a:cs typeface="+mn-lt"/>
              </a:rPr>
              <a:t>Topic’ler</a:t>
            </a:r>
            <a:r>
              <a:rPr lang="tr-TR" sz="2400" dirty="0">
                <a:ea typeface="+mn-lt"/>
                <a:cs typeface="+mn-lt"/>
              </a:rPr>
              <a:t> sayesinden birden fazla alıcıya aynı mesajı iletebiliriz. Her alıcı için bir filtre ekleyebiliriz. Bu filtre, yalnızca filtre kuralına uyan mesajların söz konusu aboneliğe erişmesine izin verecektir. Bu şekilde, her abonelik belirli kurallara göre mesajları dinleyebilir.</a:t>
            </a:r>
            <a:endParaRPr lang="tr-TR" sz="2400">
              <a:cs typeface="Calibri"/>
            </a:endParaRPr>
          </a:p>
          <a:p>
            <a:pPr marL="0" indent="0">
              <a:buNone/>
            </a:pPr>
            <a:endParaRPr lang="tr-TR" sz="2400" dirty="0">
              <a:cs typeface="Calibri" panose="020F0502020204030204"/>
            </a:endParaRPr>
          </a:p>
          <a:p>
            <a:pPr marL="0" indent="0">
              <a:buNone/>
            </a:pPr>
            <a:endParaRPr lang="tr-TR" sz="2400" dirty="0">
              <a:cs typeface="Calibri" panose="020F0502020204030204"/>
            </a:endParaRPr>
          </a:p>
          <a:p>
            <a:pPr marL="0" indent="0">
              <a:buNone/>
            </a:pPr>
            <a:endParaRPr lang="tr-TR" sz="2400" dirty="0">
              <a:cs typeface="Calibri" panose="020F0502020204030204"/>
            </a:endParaRPr>
          </a:p>
          <a:p>
            <a:pPr marL="0" indent="0">
              <a:buNone/>
            </a:pPr>
            <a:endParaRPr lang="tr-TR" sz="2400" dirty="0">
              <a:cs typeface="Calibri" panose="020F0502020204030204"/>
            </a:endParaRPr>
          </a:p>
          <a:p>
            <a:pPr marL="0" indent="0">
              <a:buNone/>
            </a:pPr>
            <a:endParaRPr lang="tr-TR" sz="2400" dirty="0">
              <a:ea typeface="+mn-lt"/>
              <a:cs typeface="+mn-lt"/>
            </a:endParaRPr>
          </a:p>
          <a:p>
            <a:pPr marL="0" indent="0">
              <a:buNone/>
            </a:pPr>
            <a:endParaRPr lang="tr-TR" sz="2400" dirty="0">
              <a:ea typeface="+mn-lt"/>
              <a:cs typeface="+mn-lt"/>
            </a:endParaRPr>
          </a:p>
          <a:p>
            <a:pPr marL="0" indent="0">
              <a:buNone/>
            </a:pPr>
            <a:endParaRPr lang="tr-TR" sz="2400" dirty="0">
              <a:ea typeface="+mn-lt"/>
              <a:cs typeface="+mn-lt"/>
            </a:endParaRPr>
          </a:p>
          <a:p>
            <a:pPr marL="0" indent="0">
              <a:buNone/>
            </a:pPr>
            <a:r>
              <a:rPr lang="tr-TR" sz="2400" dirty="0">
                <a:ea typeface="+mn-lt"/>
                <a:cs typeface="+mn-lt"/>
              </a:rPr>
              <a:t>Çalışma zamanında yeni bir abonelik ekleyebiliriz ve bunun için sistemi durdurmamıza gerek yoktur. Abonelik eklendikten sonra </a:t>
            </a:r>
            <a:r>
              <a:rPr lang="tr-TR" sz="2400" dirty="0" err="1">
                <a:ea typeface="+mn-lt"/>
                <a:cs typeface="+mn-lt"/>
              </a:rPr>
              <a:t>Topic</a:t>
            </a:r>
            <a:r>
              <a:rPr lang="tr-TR" sz="2400" dirty="0">
                <a:ea typeface="+mn-lt"/>
                <a:cs typeface="+mn-lt"/>
              </a:rPr>
              <a:t> için gönderilen mesajlar artık yeni aboneye gitmeye başlar. Bu yapı </a:t>
            </a:r>
            <a:r>
              <a:rPr lang="tr-TR" sz="2400" dirty="0" err="1">
                <a:ea typeface="+mn-lt"/>
                <a:cs typeface="+mn-lt"/>
              </a:rPr>
              <a:t>Publish</a:t>
            </a:r>
            <a:r>
              <a:rPr lang="tr-TR" sz="2400" dirty="0">
                <a:ea typeface="+mn-lt"/>
                <a:cs typeface="+mn-lt"/>
              </a:rPr>
              <a:t>/</a:t>
            </a:r>
            <a:r>
              <a:rPr lang="tr-TR" sz="2400" dirty="0" err="1">
                <a:ea typeface="+mn-lt"/>
                <a:cs typeface="+mn-lt"/>
              </a:rPr>
              <a:t>Subscribe</a:t>
            </a:r>
            <a:r>
              <a:rPr lang="tr-TR" sz="2400" dirty="0">
                <a:ea typeface="+mn-lt"/>
                <a:cs typeface="+mn-lt"/>
              </a:rPr>
              <a:t> mantığında çalışır. Her bir mesaj alıcılara ayrı ayrı gönderilir. Mesaj göndermek için kullanılan her konu maksimum 2.000 aboneye sahip olabilir. Bu, aynı mesajın 2.000 abone tarafından alınabileceği anlamına gelir.</a:t>
            </a:r>
            <a:endParaRPr lang="tr-TR" sz="2400">
              <a:cs typeface="Calibri"/>
            </a:endParaRPr>
          </a:p>
        </p:txBody>
      </p:sp>
      <p:pic>
        <p:nvPicPr>
          <p:cNvPr id="2" name="Resim 3" descr="tablo içeren bir resim&#10;&#10;Açıklama otomatik olarak oluşturuldu">
            <a:extLst>
              <a:ext uri="{FF2B5EF4-FFF2-40B4-BE49-F238E27FC236}">
                <a16:creationId xmlns:a16="http://schemas.microsoft.com/office/drawing/2014/main" xmlns="" id="{09BD698D-3F6B-834C-0A04-DE58CB258350}"/>
              </a:ext>
            </a:extLst>
          </p:cNvPr>
          <p:cNvPicPr>
            <a:picLocks noChangeAspect="1"/>
          </p:cNvPicPr>
          <p:nvPr/>
        </p:nvPicPr>
        <p:blipFill>
          <a:blip r:embed="rId2"/>
          <a:stretch>
            <a:fillRect/>
          </a:stretch>
        </p:blipFill>
        <p:spPr>
          <a:xfrm>
            <a:off x="1553498" y="2015921"/>
            <a:ext cx="7302909" cy="2482030"/>
          </a:xfrm>
          <a:prstGeom prst="rect">
            <a:avLst/>
          </a:prstGeom>
        </p:spPr>
      </p:pic>
    </p:spTree>
    <p:extLst>
      <p:ext uri="{BB962C8B-B14F-4D97-AF65-F5344CB8AC3E}">
        <p14:creationId xmlns:p14="http://schemas.microsoft.com/office/powerpoint/2010/main" val="3573049623"/>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948</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Ofis Teması</vt:lpstr>
      <vt:lpstr>Azure Service Bus,  Queue ve Topic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Core Mikroservis Mimarisinde IdentityServer4 Framework</dc:title>
  <dc:creator>Administrator</dc:creator>
  <cp:lastModifiedBy>Microsoft account</cp:lastModifiedBy>
  <cp:revision>500</cp:revision>
  <dcterms:created xsi:type="dcterms:W3CDTF">2022-10-20T05:20:13Z</dcterms:created>
  <dcterms:modified xsi:type="dcterms:W3CDTF">2023-08-12T13:33:17Z</dcterms:modified>
</cp:coreProperties>
</file>