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5EAD2-5F14-49F8-A61C-F78DDC86CC83}" v="401" dt="2022-10-17T05:45:57.618"/>
    <p1510:client id="{7DD04007-999D-4967-AC4F-5A3572CA74E5}" v="464" dt="2022-10-14T06:25:46.694"/>
    <p1510:client id="{9987BA34-C346-4519-A99E-E732AE895A30}" v="55" dt="2022-10-18T05:49:31.878"/>
    <p1510:client id="{B8FA2E70-ED95-4FF9-9D92-46BA51FD4F22}" v="363" dt="2022-10-18T05:27:31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12.08.2023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SignalR</a:t>
            </a:r>
            <a:endParaRPr lang="tr-TR" b="1" dirty="0" err="1">
              <a:cs typeface="Calibri Light"/>
            </a:endParaRPr>
          </a:p>
          <a:p>
            <a:endParaRPr lang="tr-TR" b="1" dirty="0">
              <a:cs typeface="Calibri Light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C0877AB-2E82-B2D7-3606-32256F08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84" y="215593"/>
            <a:ext cx="11769212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sz="2000" b="1" dirty="0" err="1"/>
              <a:t>SignalR</a:t>
            </a:r>
            <a:r>
              <a:rPr lang="tr-TR" sz="2000" b="1" dirty="0"/>
              <a:t> nerelerde kullanılır ?</a:t>
            </a:r>
            <a:endParaRPr lang="tr-T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Sosyal medya uygulamaları ; </a:t>
            </a:r>
            <a:r>
              <a:rPr lang="tr-TR" sz="2000" dirty="0" err="1">
                <a:ea typeface="+mn-lt"/>
                <a:cs typeface="+mn-lt"/>
              </a:rPr>
              <a:t>Whatsapp</a:t>
            </a:r>
            <a:r>
              <a:rPr lang="tr-TR" sz="2000" dirty="0">
                <a:ea typeface="+mn-lt"/>
                <a:cs typeface="+mn-lt"/>
              </a:rPr>
              <a:t>, Telegram vs.</a:t>
            </a:r>
            <a:endParaRPr lang="tr-T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2000" dirty="0" err="1">
                <a:ea typeface="+mn-lt"/>
                <a:cs typeface="+mn-lt"/>
              </a:rPr>
              <a:t>Monitoring</a:t>
            </a:r>
            <a:r>
              <a:rPr lang="tr-TR" sz="2000" dirty="0">
                <a:ea typeface="+mn-lt"/>
                <a:cs typeface="+mn-lt"/>
              </a:rPr>
              <a:t> Uygulamaları ; Canlı bahis , Kur takibi vs.</a:t>
            </a:r>
            <a:endParaRPr lang="tr-TR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İş Takip uygulamaları ; </a:t>
            </a:r>
            <a:r>
              <a:rPr lang="tr-TR" sz="2000" dirty="0" err="1">
                <a:ea typeface="+mn-lt"/>
                <a:cs typeface="+mn-lt"/>
              </a:rPr>
              <a:t>Jira</a:t>
            </a:r>
            <a:r>
              <a:rPr lang="tr-TR" sz="2000" dirty="0">
                <a:ea typeface="+mn-lt"/>
                <a:cs typeface="+mn-lt"/>
              </a:rPr>
              <a:t> ,</a:t>
            </a:r>
            <a:r>
              <a:rPr lang="tr-TR" sz="2000" dirty="0" err="1">
                <a:ea typeface="+mn-lt"/>
                <a:cs typeface="+mn-lt"/>
              </a:rPr>
              <a:t>Trello</a:t>
            </a:r>
            <a:r>
              <a:rPr lang="tr-TR" sz="2000" dirty="0">
                <a:ea typeface="+mn-lt"/>
                <a:cs typeface="+mn-lt"/>
              </a:rPr>
              <a:t> vs.</a:t>
            </a:r>
            <a:endParaRPr lang="tr-TR" sz="2000" dirty="0">
              <a:cs typeface="Calibri"/>
            </a:endParaRPr>
          </a:p>
          <a:p>
            <a:pPr indent="0">
              <a:buNone/>
            </a:pPr>
            <a:r>
              <a:rPr lang="tr-TR" sz="2000" b="1" dirty="0" err="1"/>
              <a:t>SignalR</a:t>
            </a:r>
            <a:r>
              <a:rPr lang="tr-TR" sz="2000" b="1" dirty="0"/>
              <a:t> Nasıl Çalışır ?</a:t>
            </a:r>
            <a:endParaRPr lang="tr-TR" sz="2000">
              <a:cs typeface="Calibri" panose="020F0502020204030204"/>
            </a:endParaRPr>
          </a:p>
          <a:p>
            <a:pPr indent="0">
              <a:buNone/>
            </a:pPr>
            <a:endParaRPr lang="tr-TR" sz="2000" b="1" dirty="0">
              <a:ea typeface="+mn-lt"/>
              <a:cs typeface="+mn-lt"/>
            </a:endParaRPr>
          </a:p>
          <a:p>
            <a:pPr indent="0">
              <a:buNone/>
            </a:pPr>
            <a:endParaRPr lang="tr-TR" sz="2000" b="1" dirty="0">
              <a:ea typeface="+mn-lt"/>
              <a:cs typeface="+mn-lt"/>
            </a:endParaRPr>
          </a:p>
          <a:p>
            <a:pPr indent="0">
              <a:buNone/>
            </a:pPr>
            <a:endParaRPr lang="tr-TR" sz="2000" b="1" dirty="0">
              <a:ea typeface="+mn-lt"/>
              <a:cs typeface="+mn-lt"/>
            </a:endParaRPr>
          </a:p>
          <a:p>
            <a:pPr indent="0">
              <a:buNone/>
            </a:pPr>
            <a:endParaRPr lang="tr-TR" sz="2000" b="1" dirty="0">
              <a:ea typeface="+mn-lt"/>
              <a:cs typeface="+mn-lt"/>
            </a:endParaRPr>
          </a:p>
          <a:p>
            <a:pPr indent="0">
              <a:buNone/>
            </a:pPr>
            <a:endParaRPr lang="tr-TR" sz="2000" b="1" dirty="0">
              <a:ea typeface="+mn-lt"/>
              <a:cs typeface="+mn-lt"/>
            </a:endParaRPr>
          </a:p>
          <a:p>
            <a:pPr indent="0">
              <a:buNone/>
            </a:pPr>
            <a:endParaRPr lang="tr-TR" sz="2000" b="1" dirty="0">
              <a:ea typeface="+mn-lt"/>
              <a:cs typeface="+mn-lt"/>
            </a:endParaRPr>
          </a:p>
          <a:p>
            <a:pPr indent="0">
              <a:buNone/>
            </a:pPr>
            <a:endParaRPr lang="tr-TR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000" b="1" dirty="0" err="1">
                <a:ea typeface="+mn-lt"/>
                <a:cs typeface="+mn-lt"/>
              </a:rPr>
              <a:t>SingalR</a:t>
            </a:r>
            <a:r>
              <a:rPr lang="tr-TR" sz="2000" b="1" dirty="0">
                <a:ea typeface="+mn-lt"/>
                <a:cs typeface="+mn-lt"/>
              </a:rPr>
              <a:t> </a:t>
            </a:r>
            <a:r>
              <a:rPr lang="tr-TR" sz="2000" dirty="0">
                <a:ea typeface="+mn-lt"/>
                <a:cs typeface="+mn-lt"/>
              </a:rPr>
              <a:t>‘</a:t>
            </a:r>
            <a:r>
              <a:rPr lang="tr-TR" sz="2000" dirty="0" err="1">
                <a:ea typeface="+mn-lt"/>
                <a:cs typeface="+mn-lt"/>
              </a:rPr>
              <a:t>nin</a:t>
            </a:r>
            <a:r>
              <a:rPr lang="tr-TR" sz="2000" dirty="0">
                <a:ea typeface="+mn-lt"/>
                <a:cs typeface="+mn-lt"/>
              </a:rPr>
              <a:t> merkezinde HUB dediğimiz bir yapı bulunmaktadır. Client ile server arasındaki haberleşmeyi bu HUB gerçekleştiriyor. HUB dediğimiz şey aslında bir CLASS ,</a:t>
            </a:r>
            <a:r>
              <a:rPr lang="tr-TR" sz="2000" dirty="0" err="1">
                <a:ea typeface="+mn-lt"/>
                <a:cs typeface="+mn-lt"/>
              </a:rPr>
              <a:t>SignalR</a:t>
            </a:r>
            <a:r>
              <a:rPr lang="tr-TR" sz="2000" dirty="0">
                <a:ea typeface="+mn-lt"/>
                <a:cs typeface="+mn-lt"/>
              </a:rPr>
              <a:t> Server oluşturmak istediğimizde “HUB” </a:t>
            </a:r>
            <a:r>
              <a:rPr lang="tr-TR" sz="2000" dirty="0" err="1">
                <a:ea typeface="+mn-lt"/>
                <a:cs typeface="+mn-lt"/>
              </a:rPr>
              <a:t>class’ından</a:t>
            </a:r>
            <a:r>
              <a:rPr lang="tr-TR" sz="2000" dirty="0">
                <a:ea typeface="+mn-lt"/>
                <a:cs typeface="+mn-lt"/>
              </a:rPr>
              <a:t> miras almamız gerekiyor. İlk olarak </a:t>
            </a:r>
            <a:r>
              <a:rPr lang="tr-TR" sz="2000" b="1" dirty="0" err="1">
                <a:ea typeface="+mn-lt"/>
                <a:cs typeface="+mn-lt"/>
              </a:rPr>
              <a:t>client’ların</a:t>
            </a:r>
            <a:r>
              <a:rPr lang="tr-TR" sz="2000" b="1" dirty="0">
                <a:ea typeface="+mn-lt"/>
                <a:cs typeface="+mn-lt"/>
              </a:rPr>
              <a:t> server’la sağlıklı iletişim kuruyor olması gerekiyor</a:t>
            </a:r>
            <a:r>
              <a:rPr lang="tr-TR" sz="2000" dirty="0">
                <a:ea typeface="+mn-lt"/>
                <a:cs typeface="+mn-lt"/>
              </a:rPr>
              <a:t>. Örnek verecek olursak ; Bir </a:t>
            </a:r>
            <a:r>
              <a:rPr lang="tr-TR" sz="2000" dirty="0" err="1">
                <a:ea typeface="+mn-lt"/>
                <a:cs typeface="+mn-lt"/>
              </a:rPr>
              <a:t>chat</a:t>
            </a:r>
            <a:r>
              <a:rPr lang="tr-TR" sz="2000" dirty="0">
                <a:ea typeface="+mn-lt"/>
                <a:cs typeface="+mn-lt"/>
              </a:rPr>
              <a:t> uygulamasında “Publisher” olan </a:t>
            </a:r>
            <a:r>
              <a:rPr lang="tr-TR" sz="2000" dirty="0" err="1">
                <a:ea typeface="+mn-lt"/>
                <a:cs typeface="+mn-lt"/>
              </a:rPr>
              <a:t>client’ımız</a:t>
            </a:r>
            <a:r>
              <a:rPr lang="tr-TR" sz="2000" dirty="0">
                <a:ea typeface="+mn-lt"/>
                <a:cs typeface="+mn-lt"/>
              </a:rPr>
              <a:t> mesaj yazıp gönderiyor olsun , bu mesaj, önce </a:t>
            </a:r>
            <a:r>
              <a:rPr lang="tr-TR" sz="2000" dirty="0" err="1">
                <a:ea typeface="+mn-lt"/>
                <a:cs typeface="+mn-lt"/>
              </a:rPr>
              <a:t>HUB’a</a:t>
            </a:r>
            <a:r>
              <a:rPr lang="tr-TR" sz="2000" dirty="0">
                <a:ea typeface="+mn-lt"/>
                <a:cs typeface="+mn-lt"/>
              </a:rPr>
              <a:t> gelir daha sonra “HUB” bu mesajı diğer </a:t>
            </a:r>
            <a:r>
              <a:rPr lang="tr-TR" sz="2000" dirty="0" err="1">
                <a:ea typeface="+mn-lt"/>
                <a:cs typeface="+mn-lt"/>
              </a:rPr>
              <a:t>client’lara</a:t>
            </a:r>
            <a:r>
              <a:rPr lang="tr-TR" sz="2000" dirty="0">
                <a:ea typeface="+mn-lt"/>
                <a:cs typeface="+mn-lt"/>
              </a:rPr>
              <a:t> ulaştırır.</a:t>
            </a:r>
            <a:endParaRPr lang="tr-TR" sz="2000" dirty="0"/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62B122CB-EF0D-CE57-6A17-317C4107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9" y="2225470"/>
            <a:ext cx="8863779" cy="26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5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C0877AB-2E82-B2D7-3606-32256F08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84" y="215593"/>
            <a:ext cx="11769212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sz="2000" b="1" dirty="0">
                <a:ea typeface="+mn-lt"/>
                <a:cs typeface="+mn-lt"/>
              </a:rPr>
              <a:t>Hangi </a:t>
            </a:r>
            <a:r>
              <a:rPr lang="tr-TR" sz="2000" b="1" dirty="0" err="1">
                <a:ea typeface="+mn-lt"/>
                <a:cs typeface="+mn-lt"/>
              </a:rPr>
              <a:t>client’lar</a:t>
            </a:r>
            <a:r>
              <a:rPr lang="tr-TR" sz="2000" b="1" dirty="0">
                <a:ea typeface="+mn-lt"/>
                <a:cs typeface="+mn-lt"/>
              </a:rPr>
              <a:t> bu mesajı alır ?</a:t>
            </a:r>
            <a:endParaRPr lang="tr-TR" sz="2000" dirty="0">
              <a:cs typeface="Calibri"/>
            </a:endParaRPr>
          </a:p>
          <a:p>
            <a:pPr>
              <a:buNone/>
            </a:pPr>
            <a:r>
              <a:rPr lang="tr-TR" sz="2000" dirty="0" err="1">
                <a:ea typeface="+mn-lt"/>
                <a:cs typeface="+mn-lt"/>
              </a:rPr>
              <a:t>SignalR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HUB’ın</a:t>
            </a:r>
            <a:r>
              <a:rPr lang="tr-TR" sz="2000" dirty="0">
                <a:ea typeface="+mn-lt"/>
                <a:cs typeface="+mn-lt"/>
              </a:rPr>
              <a:t> içindeki </a:t>
            </a:r>
            <a:r>
              <a:rPr lang="tr-TR" sz="2000" dirty="0" err="1">
                <a:ea typeface="+mn-lt"/>
                <a:cs typeface="+mn-lt"/>
              </a:rPr>
              <a:t>methoda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subscribe</a:t>
            </a:r>
            <a:r>
              <a:rPr lang="tr-TR" sz="2000" dirty="0">
                <a:ea typeface="+mn-lt"/>
                <a:cs typeface="+mn-lt"/>
              </a:rPr>
              <a:t>(abone) olmuş olan </a:t>
            </a:r>
            <a:r>
              <a:rPr lang="tr-TR" sz="2000" dirty="0" err="1">
                <a:ea typeface="+mn-lt"/>
                <a:cs typeface="+mn-lt"/>
              </a:rPr>
              <a:t>client’lar</a:t>
            </a:r>
            <a:r>
              <a:rPr lang="tr-TR" sz="2000" dirty="0">
                <a:ea typeface="+mn-lt"/>
                <a:cs typeface="+mn-lt"/>
              </a:rPr>
              <a:t> mesajı alırlar. Yani bir </a:t>
            </a:r>
            <a:r>
              <a:rPr lang="tr-TR" sz="2000" dirty="0" err="1">
                <a:ea typeface="+mn-lt"/>
                <a:cs typeface="+mn-lt"/>
              </a:rPr>
              <a:t>chat</a:t>
            </a:r>
            <a:r>
              <a:rPr lang="tr-TR" sz="2000" dirty="0">
                <a:ea typeface="+mn-lt"/>
                <a:cs typeface="+mn-lt"/>
              </a:rPr>
              <a:t> odasına girmeden size bir mesaj gelmez. </a:t>
            </a:r>
            <a:r>
              <a:rPr lang="tr-TR" sz="2000" dirty="0" err="1">
                <a:ea typeface="+mn-lt"/>
                <a:cs typeface="+mn-lt"/>
              </a:rPr>
              <a:t>Subscribe</a:t>
            </a:r>
            <a:r>
              <a:rPr lang="tr-TR" sz="2000" dirty="0">
                <a:ea typeface="+mn-lt"/>
                <a:cs typeface="+mn-lt"/>
              </a:rPr>
              <a:t> olma olayı sona erdiğinde </a:t>
            </a:r>
            <a:r>
              <a:rPr lang="tr-TR" sz="2000" dirty="0" err="1">
                <a:ea typeface="+mn-lt"/>
                <a:cs typeface="+mn-lt"/>
              </a:rPr>
              <a:t>client’lar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HUB’dan</a:t>
            </a:r>
            <a:r>
              <a:rPr lang="tr-TR" sz="2000" dirty="0">
                <a:ea typeface="+mn-lt"/>
                <a:cs typeface="+mn-lt"/>
              </a:rPr>
              <a:t> mesajları alamazlar.</a:t>
            </a:r>
            <a:endParaRPr lang="tr-TR" sz="2000" dirty="0">
              <a:cs typeface="Calibri"/>
            </a:endParaRPr>
          </a:p>
          <a:p>
            <a:pPr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 marL="0" indent="0">
              <a:buNone/>
            </a:pPr>
            <a:endParaRPr lang="tr-TR" sz="2000" dirty="0">
              <a:cs typeface="Calibri"/>
            </a:endParaRPr>
          </a:p>
          <a:p>
            <a:pPr>
              <a:buNone/>
            </a:pPr>
            <a:endParaRPr lang="tr-TR" sz="2000" dirty="0">
              <a:ea typeface="+mn-lt"/>
              <a:cs typeface="+mn-lt"/>
            </a:endParaRPr>
          </a:p>
          <a:p>
            <a:pPr>
              <a:buNone/>
            </a:pPr>
            <a:endParaRPr lang="tr-TR" sz="2000" dirty="0">
              <a:ea typeface="+mn-lt"/>
              <a:cs typeface="+mn-lt"/>
            </a:endParaRPr>
          </a:p>
          <a:p>
            <a:pPr>
              <a:buNone/>
            </a:pPr>
            <a:endParaRPr lang="tr-TR" sz="2000" dirty="0">
              <a:ea typeface="+mn-lt"/>
              <a:cs typeface="+mn-lt"/>
            </a:endParaRPr>
          </a:p>
          <a:p>
            <a:pPr>
              <a:buNone/>
            </a:pPr>
            <a:endParaRPr lang="tr-TR" sz="2000" dirty="0">
              <a:ea typeface="+mn-lt"/>
              <a:cs typeface="+mn-lt"/>
            </a:endParaRPr>
          </a:p>
          <a:p>
            <a:pPr>
              <a:buNone/>
            </a:pPr>
            <a:r>
              <a:rPr lang="tr-TR" sz="2000" dirty="0" err="1">
                <a:ea typeface="+mn-lt"/>
                <a:cs typeface="+mn-lt"/>
              </a:rPr>
              <a:t>WebSocket</a:t>
            </a:r>
            <a:r>
              <a:rPr lang="tr-TR" sz="2000" dirty="0">
                <a:ea typeface="+mn-lt"/>
                <a:cs typeface="+mn-lt"/>
              </a:rPr>
              <a:t> teknolojisi bize iki yönlü çalışma imkanı sağlıyor.</a:t>
            </a:r>
            <a:endParaRPr lang="tr-TR" sz="2000">
              <a:cs typeface="Calibri"/>
            </a:endParaRPr>
          </a:p>
          <a:p>
            <a:pPr>
              <a:buNone/>
            </a:pPr>
            <a:r>
              <a:rPr lang="tr-TR" sz="2000" dirty="0" err="1">
                <a:ea typeface="+mn-lt"/>
                <a:cs typeface="+mn-lt"/>
              </a:rPr>
              <a:t>Client’lar</a:t>
            </a:r>
            <a:r>
              <a:rPr lang="tr-TR" sz="2000" dirty="0">
                <a:ea typeface="+mn-lt"/>
                <a:cs typeface="+mn-lt"/>
              </a:rPr>
              <a:t> “Client </a:t>
            </a:r>
            <a:r>
              <a:rPr lang="tr-TR" sz="2000" dirty="0" err="1">
                <a:ea typeface="+mn-lt"/>
                <a:cs typeface="+mn-lt"/>
              </a:rPr>
              <a:t>Method</a:t>
            </a:r>
            <a:r>
              <a:rPr lang="tr-TR" sz="2000" dirty="0">
                <a:ea typeface="+mn-lt"/>
                <a:cs typeface="+mn-lt"/>
              </a:rPr>
              <a:t>” tanımlamış olsun. ”Server </a:t>
            </a:r>
            <a:r>
              <a:rPr lang="tr-TR" sz="2000" dirty="0" err="1">
                <a:ea typeface="+mn-lt"/>
                <a:cs typeface="+mn-lt"/>
              </a:rPr>
              <a:t>Method”u</a:t>
            </a:r>
            <a:r>
              <a:rPr lang="tr-TR" sz="2000" dirty="0">
                <a:ea typeface="+mn-lt"/>
                <a:cs typeface="+mn-lt"/>
              </a:rPr>
              <a:t> çağırdığımızda </a:t>
            </a:r>
            <a:r>
              <a:rPr lang="tr-TR" sz="2000" dirty="0" err="1">
                <a:ea typeface="+mn-lt"/>
                <a:cs typeface="+mn-lt"/>
              </a:rPr>
              <a:t>Client’lara</a:t>
            </a:r>
            <a:r>
              <a:rPr lang="tr-TR" sz="2000" dirty="0">
                <a:ea typeface="+mn-lt"/>
                <a:cs typeface="+mn-lt"/>
              </a:rPr>
              <a:t> tanımlanan </a:t>
            </a:r>
            <a:r>
              <a:rPr lang="tr-TR" sz="2000" dirty="0" err="1">
                <a:ea typeface="+mn-lt"/>
                <a:cs typeface="+mn-lt"/>
              </a:rPr>
              <a:t>method</a:t>
            </a:r>
            <a:r>
              <a:rPr lang="tr-TR" sz="2000" dirty="0">
                <a:ea typeface="+mn-lt"/>
                <a:cs typeface="+mn-lt"/>
              </a:rPr>
              <a:t> (Client </a:t>
            </a:r>
            <a:r>
              <a:rPr lang="tr-TR" sz="2000" dirty="0" err="1">
                <a:ea typeface="+mn-lt"/>
                <a:cs typeface="+mn-lt"/>
              </a:rPr>
              <a:t>Method</a:t>
            </a:r>
            <a:r>
              <a:rPr lang="tr-TR" sz="2000" dirty="0">
                <a:ea typeface="+mn-lt"/>
                <a:cs typeface="+mn-lt"/>
              </a:rPr>
              <a:t>), </a:t>
            </a:r>
            <a:r>
              <a:rPr lang="tr-TR" sz="2000" dirty="0" err="1">
                <a:ea typeface="+mn-lt"/>
                <a:cs typeface="+mn-lt"/>
              </a:rPr>
              <a:t>SignalR</a:t>
            </a:r>
            <a:r>
              <a:rPr lang="tr-TR" sz="2000" dirty="0">
                <a:ea typeface="+mn-lt"/>
                <a:cs typeface="+mn-lt"/>
              </a:rPr>
              <a:t> Server’ı içerisinde de tanımlanıyor ve </a:t>
            </a:r>
            <a:r>
              <a:rPr lang="tr-TR" sz="2000" dirty="0" err="1">
                <a:ea typeface="+mn-lt"/>
                <a:cs typeface="+mn-lt"/>
              </a:rPr>
              <a:t>Hub</a:t>
            </a:r>
            <a:r>
              <a:rPr lang="tr-TR" sz="2000" dirty="0">
                <a:ea typeface="+mn-lt"/>
                <a:cs typeface="+mn-lt"/>
              </a:rPr>
              <a:t> tarafından ayağa kaldırılıyor.</a:t>
            </a:r>
            <a:endParaRPr lang="tr-TR" sz="2000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FA6E6886-4F8B-CC3A-7AB8-C057ED0C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8" y="1368834"/>
            <a:ext cx="9293940" cy="364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Hub</a:t>
            </a:r>
            <a:r>
              <a:rPr lang="tr-TR" b="1" dirty="0">
                <a:ea typeface="+mn-lt"/>
                <a:cs typeface="+mn-lt"/>
              </a:rPr>
              <a:t>: </a:t>
            </a:r>
            <a:r>
              <a:rPr lang="tr-TR" dirty="0">
                <a:ea typeface="+mn-lt"/>
                <a:cs typeface="+mn-lt"/>
              </a:rPr>
              <a:t>Client ile server arasında data alışverişine aracılık eden server </a:t>
            </a:r>
            <a:r>
              <a:rPr lang="tr-TR" dirty="0" err="1">
                <a:ea typeface="+mn-lt"/>
                <a:cs typeface="+mn-lt"/>
              </a:rPr>
              <a:t>side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class</a:t>
            </a:r>
            <a:r>
              <a:rPr lang="tr-TR" dirty="0">
                <a:ea typeface="+mn-lt"/>
                <a:cs typeface="+mn-lt"/>
              </a:rPr>
              <a:t>. Kısaca server-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arasındaki iletişim noktasıdır diyebiliriz.</a:t>
            </a: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Hub</a:t>
            </a:r>
            <a:r>
              <a:rPr lang="tr-TR" b="1" dirty="0">
                <a:ea typeface="+mn-lt"/>
                <a:cs typeface="+mn-lt"/>
              </a:rPr>
              <a:t> Protokol: </a:t>
            </a:r>
            <a:r>
              <a:rPr lang="tr-TR" dirty="0">
                <a:ea typeface="+mn-lt"/>
                <a:cs typeface="+mn-lt"/>
              </a:rPr>
              <a:t>Client-Server arasındaki data alışverişi için kabul edilen </a:t>
            </a:r>
            <a:r>
              <a:rPr lang="tr-TR" dirty="0" err="1">
                <a:ea typeface="+mn-lt"/>
                <a:cs typeface="+mn-lt"/>
              </a:rPr>
              <a:t>format’dır</a:t>
            </a:r>
            <a:r>
              <a:rPr lang="tr-TR" dirty="0">
                <a:ea typeface="+mn-lt"/>
                <a:cs typeface="+mn-lt"/>
              </a:rPr>
              <a:t>. </a:t>
            </a:r>
            <a:r>
              <a:rPr lang="tr-TR" dirty="0" err="1">
                <a:ea typeface="+mn-lt"/>
                <a:cs typeface="+mn-lt"/>
              </a:rPr>
              <a:t>Default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Json</a:t>
            </a:r>
            <a:r>
              <a:rPr lang="tr-TR" dirty="0">
                <a:ea typeface="+mn-lt"/>
                <a:cs typeface="+mn-lt"/>
              </a:rPr>
              <a:t> kabul eder.</a:t>
            </a: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DD21182D-16C1-6139-58B7-F3057FE4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4" y="1266272"/>
            <a:ext cx="10953135" cy="37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8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dirty="0">
                <a:ea typeface="+mn-lt"/>
                <a:cs typeface="+mn-lt"/>
              </a:rPr>
              <a:t>Örneğimizde anasayfada bulunan son siparişler kısmını, verilen siparişlerle birlikte dinamik olarak </a:t>
            </a:r>
            <a:r>
              <a:rPr lang="tr-TR" dirty="0" err="1">
                <a:ea typeface="+mn-lt"/>
                <a:cs typeface="+mn-lt"/>
              </a:rPr>
              <a:t>gücelleyeceğiz</a:t>
            </a:r>
            <a:r>
              <a:rPr lang="tr-TR" dirty="0">
                <a:ea typeface="+mn-lt"/>
                <a:cs typeface="+mn-lt"/>
              </a:rPr>
              <a:t>. Örnek projemizi </a:t>
            </a:r>
            <a:r>
              <a:rPr lang="tr-TR" dirty="0" err="1">
                <a:ea typeface="+mn-lt"/>
                <a:cs typeface="+mn-lt"/>
              </a:rPr>
              <a:t>visual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studio</a:t>
            </a:r>
            <a:r>
              <a:rPr lang="tr-TR" dirty="0">
                <a:ea typeface="+mn-lt"/>
                <a:cs typeface="+mn-lt"/>
              </a:rPr>
              <a:t> üzerinde </a:t>
            </a:r>
            <a:r>
              <a:rPr lang="tr-TR" b="1" dirty="0">
                <a:ea typeface="+mn-lt"/>
                <a:cs typeface="+mn-lt"/>
              </a:rPr>
              <a:t>asp.net </a:t>
            </a:r>
            <a:r>
              <a:rPr lang="tr-TR" b="1" dirty="0" err="1">
                <a:ea typeface="+mn-lt"/>
                <a:cs typeface="+mn-lt"/>
              </a:rPr>
              <a:t>core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mvc</a:t>
            </a:r>
            <a:r>
              <a:rPr lang="tr-TR" dirty="0">
                <a:ea typeface="+mn-lt"/>
                <a:cs typeface="+mn-lt"/>
              </a:rPr>
              <a:t> proje </a:t>
            </a:r>
            <a:r>
              <a:rPr lang="tr-TR" dirty="0" err="1">
                <a:ea typeface="+mn-lt"/>
                <a:cs typeface="+mn-lt"/>
              </a:rPr>
              <a:t>template’i</a:t>
            </a:r>
            <a:r>
              <a:rPr lang="tr-TR" dirty="0">
                <a:ea typeface="+mn-lt"/>
                <a:cs typeface="+mn-lt"/>
              </a:rPr>
              <a:t> ile geliştireceğiz.</a:t>
            </a:r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SignalRSample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adında bir </a:t>
            </a:r>
            <a:r>
              <a:rPr lang="tr-TR" dirty="0" err="1">
                <a:ea typeface="+mn-lt"/>
                <a:cs typeface="+mn-lt"/>
              </a:rPr>
              <a:t>mvc</a:t>
            </a:r>
            <a:r>
              <a:rPr lang="tr-TR" dirty="0">
                <a:ea typeface="+mn-lt"/>
                <a:cs typeface="+mn-lt"/>
              </a:rPr>
              <a:t> projesi oluşturuyoruz. Hemen ardından </a:t>
            </a:r>
            <a:r>
              <a:rPr lang="tr-TR" dirty="0" err="1">
                <a:ea typeface="+mn-lt"/>
                <a:cs typeface="+mn-lt"/>
              </a:rPr>
              <a:t>signalR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imlementasyonu</a:t>
            </a:r>
            <a:r>
              <a:rPr lang="tr-TR" dirty="0">
                <a:ea typeface="+mn-lt"/>
                <a:cs typeface="+mn-lt"/>
              </a:rPr>
              <a:t> için gerekli olan </a:t>
            </a:r>
            <a:r>
              <a:rPr lang="tr-TR" b="1" dirty="0" err="1">
                <a:ea typeface="+mn-lt"/>
                <a:cs typeface="+mn-lt"/>
              </a:rPr>
              <a:t>Microsoft.AspNetCore.SignalR.Core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paketini projemize ekliyoruz. </a:t>
            </a: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Daha sonra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tarafı için gerekli paketi yüklemek için adımlar sırasıyla aşağıdaki gibidir.</a:t>
            </a:r>
            <a:endParaRPr lang="tr-TR">
              <a:cs typeface="Calibri"/>
            </a:endParaRPr>
          </a:p>
          <a:p>
            <a:pPr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Proje üzerinde sağ </a:t>
            </a:r>
            <a:r>
              <a:rPr lang="tr-TR" dirty="0" err="1">
                <a:ea typeface="+mn-lt"/>
                <a:cs typeface="+mn-lt"/>
              </a:rPr>
              <a:t>click</a:t>
            </a:r>
            <a:r>
              <a:rPr lang="tr-TR" dirty="0">
                <a:ea typeface="+mn-lt"/>
                <a:cs typeface="+mn-lt"/>
              </a:rPr>
              <a:t> yapıp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b="1" dirty="0" err="1">
                <a:ea typeface="+mn-lt"/>
                <a:cs typeface="+mn-lt"/>
              </a:rPr>
              <a:t>Add</a:t>
            </a:r>
            <a:r>
              <a:rPr lang="tr-TR" b="1" dirty="0">
                <a:ea typeface="+mn-lt"/>
                <a:cs typeface="+mn-lt"/>
              </a:rPr>
              <a:t> &gt; Client-Side Library.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 err="1">
                <a:ea typeface="+mn-lt"/>
                <a:cs typeface="+mn-lt"/>
              </a:rPr>
              <a:t>Add</a:t>
            </a:r>
            <a:r>
              <a:rPr lang="tr-TR" b="1" dirty="0">
                <a:ea typeface="+mn-lt"/>
                <a:cs typeface="+mn-lt"/>
              </a:rPr>
              <a:t> Client-Side Library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dialog’u</a:t>
            </a:r>
            <a:r>
              <a:rPr lang="tr-TR" dirty="0">
                <a:ea typeface="+mn-lt"/>
                <a:cs typeface="+mn-lt"/>
              </a:rPr>
              <a:t> açılacak.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Provider olarak </a:t>
            </a:r>
            <a:r>
              <a:rPr lang="tr-TR" b="1" dirty="0" err="1">
                <a:ea typeface="+mn-lt"/>
                <a:cs typeface="+mn-lt"/>
              </a:rPr>
              <a:t>unpkg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seçelim.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Library alanına </a:t>
            </a:r>
            <a:r>
              <a:rPr lang="tr-TR" b="1" dirty="0">
                <a:latin typeface="Consolas"/>
                <a:cs typeface="Calibri" panose="020F0502020204030204"/>
              </a:rPr>
              <a:t>@microsoft/signalr@latest</a:t>
            </a:r>
            <a:r>
              <a:rPr lang="tr-TR" dirty="0">
                <a:ea typeface="+mn-lt"/>
                <a:cs typeface="+mn-lt"/>
              </a:rPr>
              <a:t> girelim.</a:t>
            </a:r>
            <a:br>
              <a:rPr lang="tr-TR" dirty="0">
                <a:ea typeface="+mn-lt"/>
                <a:cs typeface="+mn-lt"/>
              </a:rPr>
            </a:b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91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Choose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Specifik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Files</a:t>
            </a:r>
            <a:r>
              <a:rPr lang="tr-TR" dirty="0">
                <a:ea typeface="+mn-lt"/>
                <a:cs typeface="+mn-lt"/>
              </a:rPr>
              <a:t> seçeneğini tıklayın. </a:t>
            </a:r>
            <a:r>
              <a:rPr lang="tr-TR" dirty="0" err="1">
                <a:ea typeface="+mn-lt"/>
                <a:cs typeface="+mn-lt"/>
              </a:rPr>
              <a:t>dist</a:t>
            </a:r>
            <a:r>
              <a:rPr lang="tr-TR" dirty="0">
                <a:ea typeface="+mn-lt"/>
                <a:cs typeface="+mn-lt"/>
              </a:rPr>
              <a:t>/browser klasörünü genişletin ve </a:t>
            </a:r>
            <a:r>
              <a:rPr lang="tr-TR" b="1" i="1" dirty="0">
                <a:ea typeface="+mn-lt"/>
                <a:cs typeface="+mn-lt"/>
              </a:rPr>
              <a:t>signalr.js</a:t>
            </a:r>
            <a:r>
              <a:rPr lang="tr-TR" dirty="0">
                <a:ea typeface="+mn-lt"/>
                <a:cs typeface="+mn-lt"/>
              </a:rPr>
              <a:t> ve/veya </a:t>
            </a:r>
            <a:r>
              <a:rPr lang="tr-TR" b="1" i="1" dirty="0">
                <a:ea typeface="+mn-lt"/>
                <a:cs typeface="+mn-lt"/>
              </a:rPr>
              <a:t>signalr.min.js</a:t>
            </a:r>
            <a:r>
              <a:rPr lang="tr-TR" dirty="0">
                <a:ea typeface="+mn-lt"/>
                <a:cs typeface="+mn-lt"/>
              </a:rPr>
              <a:t> dosyalarını seçin.</a:t>
            </a:r>
            <a:br>
              <a:rPr lang="tr-TR" dirty="0">
                <a:ea typeface="+mn-lt"/>
                <a:cs typeface="+mn-lt"/>
              </a:rPr>
            </a:br>
            <a:r>
              <a:rPr lang="tr-TR" dirty="0" err="1">
                <a:ea typeface="+mn-lt"/>
                <a:cs typeface="+mn-lt"/>
              </a:rPr>
              <a:t>Tatget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Location</a:t>
            </a:r>
            <a:r>
              <a:rPr lang="tr-TR" dirty="0">
                <a:ea typeface="+mn-lt"/>
                <a:cs typeface="+mn-lt"/>
              </a:rPr>
              <a:t> olarak </a:t>
            </a:r>
            <a:r>
              <a:rPr lang="tr-TR" b="1" i="1" dirty="0" err="1">
                <a:ea typeface="+mn-lt"/>
                <a:cs typeface="+mn-lt"/>
              </a:rPr>
              <a:t>wwwroot</a:t>
            </a:r>
            <a:r>
              <a:rPr lang="tr-TR" b="1" i="1" dirty="0">
                <a:ea typeface="+mn-lt"/>
                <a:cs typeface="+mn-lt"/>
              </a:rPr>
              <a:t>/</a:t>
            </a:r>
            <a:r>
              <a:rPr lang="tr-TR" b="1" i="1" dirty="0" err="1">
                <a:ea typeface="+mn-lt"/>
                <a:cs typeface="+mn-lt"/>
              </a:rPr>
              <a:t>js</a:t>
            </a:r>
            <a:r>
              <a:rPr lang="tr-TR" b="1" i="1" dirty="0">
                <a:ea typeface="+mn-lt"/>
                <a:cs typeface="+mn-lt"/>
              </a:rPr>
              <a:t>/</a:t>
            </a:r>
            <a:r>
              <a:rPr lang="tr-TR" b="1" i="1" dirty="0" err="1">
                <a:ea typeface="+mn-lt"/>
                <a:cs typeface="+mn-lt"/>
              </a:rPr>
              <a:t>signalr</a:t>
            </a:r>
            <a:r>
              <a:rPr lang="tr-TR" dirty="0">
                <a:ea typeface="+mn-lt"/>
                <a:cs typeface="+mn-lt"/>
              </a:rPr>
              <a:t> girin ve </a:t>
            </a:r>
            <a:r>
              <a:rPr lang="tr-TR" dirty="0" err="1">
                <a:ea typeface="+mn-lt"/>
                <a:cs typeface="+mn-lt"/>
              </a:rPr>
              <a:t>Install</a:t>
            </a:r>
            <a:r>
              <a:rPr lang="tr-TR" dirty="0">
                <a:ea typeface="+mn-lt"/>
                <a:cs typeface="+mn-lt"/>
              </a:rPr>
              <a:t> edip tamamlayalım.</a:t>
            </a: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1E3D8B33-4622-0F38-ACB9-D7396891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46" y="1539486"/>
            <a:ext cx="10117392" cy="47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9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Öncelikle Client ile data alışverişimizi sağlayacak </a:t>
            </a:r>
            <a:r>
              <a:rPr lang="tr-TR" dirty="0" err="1">
                <a:ea typeface="+mn-lt"/>
                <a:cs typeface="+mn-lt"/>
              </a:rPr>
              <a:t>hub’ı</a:t>
            </a:r>
            <a:r>
              <a:rPr lang="tr-TR" dirty="0">
                <a:ea typeface="+mn-lt"/>
                <a:cs typeface="+mn-lt"/>
              </a:rPr>
              <a:t> mızı oluşturuyoruz. Bunun için </a:t>
            </a:r>
            <a:r>
              <a:rPr lang="tr-TR" b="1" dirty="0" err="1">
                <a:ea typeface="+mn-lt"/>
                <a:cs typeface="+mn-lt"/>
              </a:rPr>
              <a:t>Hubs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adına bir klasör oluşturduktan sonra, adında bir </a:t>
            </a:r>
            <a:r>
              <a:rPr lang="tr-TR" dirty="0" err="1">
                <a:ea typeface="+mn-lt"/>
                <a:cs typeface="+mn-lt"/>
              </a:rPr>
              <a:t>class</a:t>
            </a:r>
            <a:r>
              <a:rPr lang="tr-TR" dirty="0">
                <a:ea typeface="+mn-lt"/>
                <a:cs typeface="+mn-lt"/>
              </a:rPr>
              <a:t> ekliyoruz. Ve </a:t>
            </a:r>
            <a:r>
              <a:rPr lang="tr-TR" b="1" dirty="0" err="1">
                <a:ea typeface="+mn-lt"/>
                <a:cs typeface="+mn-lt"/>
              </a:rPr>
              <a:t>SignalR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core</a:t>
            </a:r>
            <a:r>
              <a:rPr lang="tr-TR" dirty="0">
                <a:ea typeface="+mn-lt"/>
                <a:cs typeface="+mn-lt"/>
              </a:rPr>
              <a:t> paketiyle gelen </a:t>
            </a:r>
            <a:r>
              <a:rPr lang="tr-TR" b="1" dirty="0" err="1">
                <a:ea typeface="+mn-lt"/>
                <a:cs typeface="+mn-lt"/>
              </a:rPr>
              <a:t>Hub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abstract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class</a:t>
            </a:r>
            <a:r>
              <a:rPr lang="tr-TR" dirty="0" err="1">
                <a:ea typeface="+mn-lt"/>
                <a:cs typeface="+mn-lt"/>
              </a:rPr>
              <a:t>’ından</a:t>
            </a:r>
            <a:r>
              <a:rPr lang="tr-TR" dirty="0">
                <a:ea typeface="+mn-lt"/>
                <a:cs typeface="+mn-lt"/>
              </a:rPr>
              <a:t> türetelim.</a:t>
            </a:r>
          </a:p>
          <a:p>
            <a:pPr marL="0" indent="0">
              <a:buNone/>
            </a:pPr>
            <a:r>
              <a:rPr lang="tr-TR" b="1" dirty="0" err="1">
                <a:latin typeface="Consolas"/>
                <a:cs typeface="Calibri"/>
              </a:rPr>
              <a:t>public</a:t>
            </a:r>
            <a:r>
              <a:rPr lang="tr-TR" b="1" dirty="0">
                <a:latin typeface="Consolas"/>
                <a:cs typeface="Calibri"/>
              </a:rPr>
              <a:t> </a:t>
            </a:r>
            <a:r>
              <a:rPr lang="tr-TR" b="1" dirty="0" err="1">
                <a:latin typeface="Consolas"/>
                <a:cs typeface="Calibri"/>
              </a:rPr>
              <a:t>class</a:t>
            </a:r>
            <a:r>
              <a:rPr lang="tr-TR" b="1" dirty="0">
                <a:latin typeface="Consolas"/>
                <a:cs typeface="Calibri"/>
              </a:rPr>
              <a:t> </a:t>
            </a:r>
            <a:r>
              <a:rPr lang="tr-TR" b="1" dirty="0" err="1">
                <a:latin typeface="Consolas"/>
                <a:cs typeface="Calibri"/>
              </a:rPr>
              <a:t>OrderHub:Hub</a:t>
            </a:r>
            <a:r>
              <a:rPr lang="tr-TR" b="1" dirty="0">
                <a:latin typeface="Consolas"/>
                <a:cs typeface="Calibri"/>
              </a:rPr>
              <a:t>{}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Aslında </a:t>
            </a:r>
            <a:r>
              <a:rPr lang="tr-TR" dirty="0" err="1">
                <a:ea typeface="+mn-lt"/>
                <a:cs typeface="+mn-lt"/>
              </a:rPr>
              <a:t>hub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imlementasyonu</a:t>
            </a:r>
            <a:r>
              <a:rPr lang="tr-TR" dirty="0">
                <a:ea typeface="+mn-lt"/>
                <a:cs typeface="+mn-lt"/>
              </a:rPr>
              <a:t> için bu yeterli, ancak dilerseniz </a:t>
            </a:r>
            <a:r>
              <a:rPr lang="tr-TR" dirty="0" err="1">
                <a:ea typeface="+mn-lt"/>
                <a:cs typeface="+mn-lt"/>
              </a:rPr>
              <a:t>OnConnectedAsync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OnDisconnectedAsync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methodlarını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ovveride</a:t>
            </a:r>
            <a:r>
              <a:rPr lang="tr-TR" dirty="0">
                <a:ea typeface="+mn-lt"/>
                <a:cs typeface="+mn-lt"/>
              </a:rPr>
              <a:t> edebilirsiniz.</a:t>
            </a:r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public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class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OrderHub</a:t>
            </a:r>
            <a:r>
              <a:rPr lang="tr-TR" b="1" dirty="0">
                <a:ea typeface="+mn-lt"/>
                <a:cs typeface="+mn-lt"/>
              </a:rPr>
              <a:t> : </a:t>
            </a:r>
            <a:r>
              <a:rPr lang="tr-TR" b="1" dirty="0" err="1">
                <a:ea typeface="+mn-lt"/>
                <a:cs typeface="+mn-lt"/>
              </a:rPr>
              <a:t>Hub</a:t>
            </a:r>
            <a:endParaRPr lang="tr-TR" b="1" dirty="0" err="1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{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public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override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Task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OnConnectedAsync</a:t>
            </a:r>
            <a:r>
              <a:rPr lang="tr-TR" dirty="0">
                <a:ea typeface="+mn-lt"/>
                <a:cs typeface="+mn-lt"/>
              </a:rPr>
              <a:t>()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{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//</a:t>
            </a:r>
            <a:r>
              <a:rPr lang="tr-TR" dirty="0" err="1">
                <a:ea typeface="+mn-lt"/>
                <a:cs typeface="+mn-lt"/>
              </a:rPr>
              <a:t>get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conntection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Context.ConnectionId</a:t>
            </a:r>
            <a:r>
              <a:rPr lang="tr-TR" dirty="0">
                <a:ea typeface="+mn-lt"/>
                <a:cs typeface="+mn-lt"/>
              </a:rPr>
              <a:t>;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return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base.</a:t>
            </a:r>
            <a:r>
              <a:rPr lang="tr-TR" b="1" dirty="0" err="1">
                <a:ea typeface="+mn-lt"/>
                <a:cs typeface="+mn-lt"/>
              </a:rPr>
              <a:t>OnConnectedAsync</a:t>
            </a:r>
            <a:r>
              <a:rPr lang="tr-TR" dirty="0">
                <a:ea typeface="+mn-lt"/>
                <a:cs typeface="+mn-lt"/>
              </a:rPr>
              <a:t>();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}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public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override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Task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OnDisconnectedAsync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Exception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exception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{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return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base.</a:t>
            </a:r>
            <a:r>
              <a:rPr lang="tr-TR" b="1" dirty="0" err="1">
                <a:ea typeface="+mn-lt"/>
                <a:cs typeface="+mn-lt"/>
              </a:rPr>
              <a:t>OnDisconnectedAsync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exception</a:t>
            </a:r>
            <a:r>
              <a:rPr lang="tr-TR" dirty="0">
                <a:ea typeface="+mn-lt"/>
                <a:cs typeface="+mn-lt"/>
              </a:rPr>
              <a:t>);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}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}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032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Uygulama içinde </a:t>
            </a:r>
            <a:r>
              <a:rPr lang="tr-TR" b="1" dirty="0" err="1">
                <a:ea typeface="+mn-lt"/>
                <a:cs typeface="+mn-lt"/>
              </a:rPr>
              <a:t>signalR’ı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kullanmak için </a:t>
            </a:r>
            <a:r>
              <a:rPr lang="tr-TR" dirty="0" err="1">
                <a:ea typeface="+mn-lt"/>
                <a:cs typeface="+mn-lt"/>
              </a:rPr>
              <a:t>program.cs</a:t>
            </a:r>
            <a:r>
              <a:rPr lang="tr-TR" dirty="0">
                <a:ea typeface="+mn-lt"/>
                <a:cs typeface="+mn-lt"/>
              </a:rPr>
              <a:t> içerinde </a:t>
            </a:r>
            <a:r>
              <a:rPr lang="tr-TR" b="1" dirty="0" err="1">
                <a:ea typeface="+mn-lt"/>
                <a:cs typeface="+mn-lt"/>
              </a:rPr>
              <a:t>register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işlemlerimizi gerçekleştiriyoruz. </a:t>
            </a:r>
            <a:r>
              <a:rPr lang="tr-TR" dirty="0" err="1">
                <a:ea typeface="+mn-lt"/>
                <a:cs typeface="+mn-lt"/>
              </a:rPr>
              <a:t>Container</a:t>
            </a:r>
            <a:r>
              <a:rPr lang="tr-TR" dirty="0">
                <a:ea typeface="+mn-lt"/>
                <a:cs typeface="+mn-lt"/>
              </a:rPr>
              <a:t> içerisine </a:t>
            </a:r>
            <a:r>
              <a:rPr lang="tr-TR" dirty="0" err="1">
                <a:ea typeface="+mn-lt"/>
                <a:cs typeface="+mn-lt"/>
              </a:rPr>
              <a:t>register</a:t>
            </a:r>
            <a:r>
              <a:rPr lang="tr-TR" dirty="0">
                <a:ea typeface="+mn-lt"/>
                <a:cs typeface="+mn-lt"/>
              </a:rPr>
              <a:t> işlemlerimizi gerçekleştirmek için </a:t>
            </a:r>
            <a:r>
              <a:rPr lang="tr-TR" b="1" dirty="0" err="1">
                <a:ea typeface="+mn-lt"/>
                <a:cs typeface="+mn-lt"/>
              </a:rPr>
              <a:t>ConfigureServices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methodu</a:t>
            </a:r>
            <a:r>
              <a:rPr lang="tr-TR" dirty="0">
                <a:ea typeface="+mn-lt"/>
                <a:cs typeface="+mn-lt"/>
              </a:rPr>
              <a:t> içerisinde </a:t>
            </a:r>
            <a:r>
              <a:rPr lang="tr-TR" b="1" dirty="0" err="1">
                <a:ea typeface="+mn-lt"/>
                <a:cs typeface="+mn-lt"/>
              </a:rPr>
              <a:t>AddSignalR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extension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methodunu</a:t>
            </a:r>
            <a:r>
              <a:rPr lang="tr-TR" dirty="0">
                <a:ea typeface="+mn-lt"/>
                <a:cs typeface="+mn-lt"/>
              </a:rPr>
              <a:t> çağırıyoruz. Daha sonra </a:t>
            </a:r>
            <a:r>
              <a:rPr lang="tr-TR" b="1" dirty="0" err="1">
                <a:ea typeface="+mn-lt"/>
                <a:cs typeface="+mn-lt"/>
              </a:rPr>
              <a:t>hub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ile ilgili </a:t>
            </a:r>
            <a:r>
              <a:rPr lang="tr-TR" b="1" dirty="0" err="1">
                <a:ea typeface="+mn-lt"/>
                <a:cs typeface="+mn-lt"/>
              </a:rPr>
              <a:t>endpointi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tanımlamak için </a:t>
            </a:r>
            <a:r>
              <a:rPr lang="tr-TR" dirty="0" err="1">
                <a:ea typeface="+mn-lt"/>
                <a:cs typeface="+mn-lt"/>
              </a:rPr>
              <a:t>default</a:t>
            </a:r>
            <a:r>
              <a:rPr lang="tr-TR" dirty="0">
                <a:ea typeface="+mn-lt"/>
                <a:cs typeface="+mn-lt"/>
              </a:rPr>
              <a:t> olarak gelen </a:t>
            </a:r>
            <a:r>
              <a:rPr lang="tr-TR" dirty="0" err="1">
                <a:ea typeface="+mn-lt"/>
                <a:cs typeface="+mn-lt"/>
              </a:rPr>
              <a:t>endpoint</a:t>
            </a:r>
            <a:r>
              <a:rPr lang="tr-TR" dirty="0">
                <a:ea typeface="+mn-lt"/>
                <a:cs typeface="+mn-lt"/>
              </a:rPr>
              <a:t> tanımlamasını aşağıdaki şekilde değiştiriyoruz.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app.</a:t>
            </a:r>
            <a:r>
              <a:rPr lang="tr-TR" b="1" dirty="0" err="1">
                <a:ea typeface="+mn-lt"/>
                <a:cs typeface="+mn-lt"/>
              </a:rPr>
              <a:t>UseEndpoints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endpoints</a:t>
            </a:r>
            <a:r>
              <a:rPr lang="tr-TR" dirty="0">
                <a:ea typeface="+mn-lt"/>
                <a:cs typeface="+mn-lt"/>
              </a:rPr>
              <a:t> =&gt;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{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endpoints.MapHub</a:t>
            </a:r>
            <a:r>
              <a:rPr lang="tr-TR" dirty="0">
                <a:ea typeface="+mn-lt"/>
                <a:cs typeface="+mn-lt"/>
              </a:rPr>
              <a:t>&lt;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&gt;("/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");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endpoints.MapControllerRoute</a:t>
            </a:r>
            <a:r>
              <a:rPr lang="tr-TR" dirty="0">
                <a:ea typeface="+mn-lt"/>
                <a:cs typeface="+mn-lt"/>
              </a:rPr>
              <a:t>(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name: "</a:t>
            </a:r>
            <a:r>
              <a:rPr lang="tr-TR" dirty="0" err="1">
                <a:ea typeface="+mn-lt"/>
                <a:cs typeface="+mn-lt"/>
              </a:rPr>
              <a:t>default</a:t>
            </a:r>
            <a:r>
              <a:rPr lang="tr-TR" dirty="0">
                <a:ea typeface="+mn-lt"/>
                <a:cs typeface="+mn-lt"/>
              </a:rPr>
              <a:t>",</a:t>
            </a:r>
            <a:endParaRPr lang="tr-TR" dirty="0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pattern</a:t>
            </a:r>
            <a:r>
              <a:rPr lang="tr-TR" dirty="0">
                <a:ea typeface="+mn-lt"/>
                <a:cs typeface="+mn-lt"/>
              </a:rPr>
              <a:t>: "{</a:t>
            </a:r>
            <a:r>
              <a:rPr lang="tr-TR" dirty="0" err="1">
                <a:ea typeface="+mn-lt"/>
                <a:cs typeface="+mn-lt"/>
              </a:rPr>
              <a:t>controller</a:t>
            </a:r>
            <a:r>
              <a:rPr lang="tr-TR" dirty="0">
                <a:ea typeface="+mn-lt"/>
                <a:cs typeface="+mn-lt"/>
              </a:rPr>
              <a:t>=</a:t>
            </a:r>
            <a:r>
              <a:rPr lang="tr-TR" dirty="0" err="1">
                <a:ea typeface="+mn-lt"/>
                <a:cs typeface="+mn-lt"/>
              </a:rPr>
              <a:t>Order</a:t>
            </a:r>
            <a:r>
              <a:rPr lang="tr-TR" dirty="0">
                <a:ea typeface="+mn-lt"/>
                <a:cs typeface="+mn-lt"/>
              </a:rPr>
              <a:t>}/{</a:t>
            </a:r>
            <a:r>
              <a:rPr lang="tr-TR" dirty="0" err="1">
                <a:ea typeface="+mn-lt"/>
                <a:cs typeface="+mn-lt"/>
              </a:rPr>
              <a:t>action</a:t>
            </a:r>
            <a:r>
              <a:rPr lang="tr-TR" dirty="0">
                <a:ea typeface="+mn-lt"/>
                <a:cs typeface="+mn-lt"/>
              </a:rPr>
              <a:t>=Index}/{id?}");</a:t>
            </a: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});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Burada 2 şeye dikkat etmeliyiz. İlk olarak oluşturduğumuz </a:t>
            </a:r>
            <a:r>
              <a:rPr lang="tr-TR" dirty="0" err="1">
                <a:ea typeface="+mn-lt"/>
                <a:cs typeface="+mn-lt"/>
              </a:rPr>
              <a:t>hub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) için </a:t>
            </a:r>
            <a:r>
              <a:rPr lang="tr-TR" dirty="0" err="1">
                <a:ea typeface="+mn-lt"/>
                <a:cs typeface="+mn-lt"/>
              </a:rPr>
              <a:t>route’ı</a:t>
            </a:r>
            <a:r>
              <a:rPr lang="tr-TR" dirty="0">
                <a:ea typeface="+mn-lt"/>
                <a:cs typeface="+mn-lt"/>
              </a:rPr>
              <a:t> “/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” olarak ekledik. İkincisi, </a:t>
            </a:r>
            <a:r>
              <a:rPr lang="tr-TR" dirty="0" err="1">
                <a:ea typeface="+mn-lt"/>
                <a:cs typeface="+mn-lt"/>
              </a:rPr>
              <a:t>default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route</a:t>
            </a:r>
            <a:r>
              <a:rPr lang="tr-TR" dirty="0">
                <a:ea typeface="+mn-lt"/>
                <a:cs typeface="+mn-lt"/>
              </a:rPr>
              <a:t> /</a:t>
            </a:r>
            <a:r>
              <a:rPr lang="tr-TR" b="1" dirty="0" err="1">
                <a:ea typeface="+mn-lt"/>
                <a:cs typeface="+mn-lt"/>
              </a:rPr>
              <a:t>Order</a:t>
            </a:r>
            <a:r>
              <a:rPr lang="tr-TR" b="1" dirty="0">
                <a:ea typeface="+mn-lt"/>
                <a:cs typeface="+mn-lt"/>
              </a:rPr>
              <a:t>/Index </a:t>
            </a:r>
            <a:r>
              <a:rPr lang="tr-TR" dirty="0">
                <a:ea typeface="+mn-lt"/>
                <a:cs typeface="+mn-lt"/>
              </a:rPr>
              <a:t>olarak belirledik.</a:t>
            </a:r>
            <a:endParaRPr lang="tr-T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202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Şimdi </a:t>
            </a:r>
            <a:r>
              <a:rPr lang="tr-TR" b="1" dirty="0" err="1">
                <a:ea typeface="+mn-lt"/>
                <a:cs typeface="+mn-lt"/>
              </a:rPr>
              <a:t>Order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adında bir </a:t>
            </a:r>
            <a:r>
              <a:rPr lang="tr-TR" dirty="0" err="1">
                <a:ea typeface="+mn-lt"/>
                <a:cs typeface="+mn-lt"/>
              </a:rPr>
              <a:t>controller</a:t>
            </a:r>
            <a:r>
              <a:rPr lang="tr-TR" dirty="0">
                <a:ea typeface="+mn-lt"/>
                <a:cs typeface="+mn-lt"/>
              </a:rPr>
              <a:t> ekleyip, İlgili </a:t>
            </a:r>
            <a:r>
              <a:rPr lang="tr-TR" dirty="0" err="1">
                <a:ea typeface="+mn-lt"/>
                <a:cs typeface="+mn-lt"/>
              </a:rPr>
              <a:t>controller</a:t>
            </a:r>
            <a:r>
              <a:rPr lang="tr-TR" dirty="0">
                <a:ea typeface="+mn-lt"/>
                <a:cs typeface="+mn-lt"/>
              </a:rPr>
              <a:t> için sipariş verebileceğimiz ve son siparişleri göstereceğimiz bir şablon hazırlayarak </a:t>
            </a:r>
            <a:r>
              <a:rPr lang="tr-TR" b="1" dirty="0" err="1">
                <a:ea typeface="+mn-lt"/>
                <a:cs typeface="+mn-lt"/>
              </a:rPr>
              <a:t>index.cshtml</a:t>
            </a:r>
            <a:r>
              <a:rPr lang="tr-TR" dirty="0">
                <a:ea typeface="+mn-lt"/>
                <a:cs typeface="+mn-lt"/>
              </a:rPr>
              <a:t> sayfası oluşturuyoruz. 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70B3BEC9-B464-4644-5AA4-5A3C3FE7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75" y="1473118"/>
            <a:ext cx="11014585" cy="51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5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Şimdi siparişi karşılamak ve tüm </a:t>
            </a:r>
            <a:r>
              <a:rPr lang="tr-TR" dirty="0" err="1">
                <a:ea typeface="+mn-lt"/>
                <a:cs typeface="+mn-lt"/>
              </a:rPr>
              <a:t>clientlara</a:t>
            </a:r>
            <a:r>
              <a:rPr lang="tr-TR" dirty="0">
                <a:ea typeface="+mn-lt"/>
                <a:cs typeface="+mn-lt"/>
              </a:rPr>
              <a:t> iletmek için gerekli server-</a:t>
            </a:r>
            <a:r>
              <a:rPr lang="tr-TR" dirty="0" err="1">
                <a:ea typeface="+mn-lt"/>
                <a:cs typeface="+mn-lt"/>
              </a:rPr>
              <a:t>side</a:t>
            </a:r>
            <a:r>
              <a:rPr lang="tr-TR" dirty="0">
                <a:ea typeface="+mn-lt"/>
                <a:cs typeface="+mn-lt"/>
              </a:rPr>
              <a:t> kodlarını yazıyoruz. </a:t>
            </a:r>
            <a:r>
              <a:rPr lang="tr-TR" b="1" dirty="0" err="1">
                <a:ea typeface="+mn-lt"/>
                <a:cs typeface="+mn-lt"/>
              </a:rPr>
              <a:t>OrderController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son hali </a:t>
            </a:r>
            <a:r>
              <a:rPr lang="tr-TR" dirty="0" err="1">
                <a:ea typeface="+mn-lt"/>
                <a:cs typeface="+mn-lt"/>
              </a:rPr>
              <a:t>aşağdadaki</a:t>
            </a:r>
            <a:r>
              <a:rPr lang="tr-TR" dirty="0">
                <a:ea typeface="+mn-lt"/>
                <a:cs typeface="+mn-lt"/>
              </a:rPr>
              <a:t> gibidir.</a:t>
            </a:r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public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class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OrderController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: </a:t>
            </a:r>
            <a:r>
              <a:rPr lang="tr-TR" b="1" dirty="0">
                <a:ea typeface="+mn-lt"/>
                <a:cs typeface="+mn-lt"/>
              </a:rPr>
              <a:t>Controller</a:t>
            </a:r>
            <a:r>
              <a:rPr lang="tr-TR" dirty="0">
                <a:ea typeface="+mn-lt"/>
                <a:cs typeface="+mn-lt"/>
              </a:rPr>
              <a:t>{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</a:t>
            </a:r>
            <a:r>
              <a:rPr lang="tr-TR" dirty="0" err="1">
                <a:ea typeface="+mn-lt"/>
                <a:cs typeface="+mn-lt"/>
              </a:rPr>
              <a:t>private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readonly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IHubContext</a:t>
            </a:r>
            <a:r>
              <a:rPr lang="tr-TR" dirty="0">
                <a:ea typeface="+mn-lt"/>
                <a:cs typeface="+mn-lt"/>
              </a:rPr>
              <a:t>&lt;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&gt; _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</a:t>
            </a:r>
            <a:r>
              <a:rPr lang="tr-TR" dirty="0" err="1">
                <a:ea typeface="+mn-lt"/>
                <a:cs typeface="+mn-lt"/>
              </a:rPr>
              <a:t>public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OrderController</a:t>
            </a:r>
            <a:r>
              <a:rPr lang="tr-TR" dirty="0">
                <a:ea typeface="+mn-lt"/>
                <a:cs typeface="+mn-lt"/>
              </a:rPr>
              <a:t>( </a:t>
            </a:r>
            <a:r>
              <a:rPr lang="tr-TR" dirty="0" err="1">
                <a:ea typeface="+mn-lt"/>
                <a:cs typeface="+mn-lt"/>
              </a:rPr>
              <a:t>IHubContext</a:t>
            </a:r>
            <a:r>
              <a:rPr lang="tr-TR" dirty="0">
                <a:ea typeface="+mn-lt"/>
                <a:cs typeface="+mn-lt"/>
              </a:rPr>
              <a:t>&lt;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&gt; 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{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     _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 = 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}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</a:t>
            </a:r>
            <a:r>
              <a:rPr lang="tr-TR" dirty="0" err="1">
                <a:ea typeface="+mn-lt"/>
                <a:cs typeface="+mn-lt"/>
              </a:rPr>
              <a:t>public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IActionResult</a:t>
            </a:r>
            <a:r>
              <a:rPr lang="tr-TR" dirty="0">
                <a:ea typeface="+mn-lt"/>
                <a:cs typeface="+mn-lt"/>
              </a:rPr>
              <a:t> Index()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{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     </a:t>
            </a:r>
            <a:r>
              <a:rPr lang="tr-TR" dirty="0" err="1">
                <a:ea typeface="+mn-lt"/>
                <a:cs typeface="+mn-lt"/>
              </a:rPr>
              <a:t>return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View</a:t>
            </a:r>
            <a:r>
              <a:rPr lang="tr-TR" dirty="0">
                <a:ea typeface="+mn-lt"/>
                <a:cs typeface="+mn-lt"/>
              </a:rPr>
              <a:t>();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}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</a:t>
            </a:r>
            <a:r>
              <a:rPr lang="tr-TR" b="1" dirty="0">
                <a:ea typeface="+mn-lt"/>
                <a:cs typeface="+mn-lt"/>
              </a:rPr>
              <a:t> [</a:t>
            </a:r>
            <a:r>
              <a:rPr lang="tr-TR" b="1" dirty="0" err="1">
                <a:ea typeface="+mn-lt"/>
                <a:cs typeface="+mn-lt"/>
              </a:rPr>
              <a:t>Route</a:t>
            </a:r>
            <a:r>
              <a:rPr lang="tr-TR" b="1" dirty="0">
                <a:ea typeface="+mn-lt"/>
                <a:cs typeface="+mn-lt"/>
              </a:rPr>
              <a:t>("[Controller]")]</a:t>
            </a:r>
            <a:endParaRPr lang="tr-TR" b="1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[</a:t>
            </a:r>
            <a:r>
              <a:rPr lang="tr-TR" dirty="0" err="1">
                <a:ea typeface="+mn-lt"/>
                <a:cs typeface="+mn-lt"/>
              </a:rPr>
              <a:t>HttpPost</a:t>
            </a:r>
            <a:r>
              <a:rPr lang="tr-TR" dirty="0">
                <a:ea typeface="+mn-lt"/>
                <a:cs typeface="+mn-lt"/>
              </a:rPr>
              <a:t>]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</a:t>
            </a:r>
            <a:r>
              <a:rPr lang="tr-TR" dirty="0" err="1">
                <a:ea typeface="+mn-lt"/>
                <a:cs typeface="+mn-lt"/>
              </a:rPr>
              <a:t>public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IActionResult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Order</a:t>
            </a:r>
            <a:r>
              <a:rPr lang="tr-TR" dirty="0">
                <a:ea typeface="+mn-lt"/>
                <a:cs typeface="+mn-lt"/>
              </a:rPr>
              <a:t>([</a:t>
            </a:r>
            <a:r>
              <a:rPr lang="tr-TR" dirty="0" err="1">
                <a:ea typeface="+mn-lt"/>
                <a:cs typeface="+mn-lt"/>
              </a:rPr>
              <a:t>FromBody</a:t>
            </a:r>
            <a:r>
              <a:rPr lang="tr-TR" dirty="0">
                <a:ea typeface="+mn-lt"/>
                <a:cs typeface="+mn-lt"/>
              </a:rPr>
              <a:t>] </a:t>
            </a:r>
            <a:r>
              <a:rPr lang="tr-TR" dirty="0" err="1">
                <a:ea typeface="+mn-lt"/>
                <a:cs typeface="+mn-lt"/>
              </a:rPr>
              <a:t>Order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order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{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     //</a:t>
            </a:r>
            <a:r>
              <a:rPr lang="tr-TR" dirty="0" err="1">
                <a:ea typeface="+mn-lt"/>
                <a:cs typeface="+mn-lt"/>
              </a:rPr>
              <a:t>same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bussines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rules</a:t>
            </a:r>
            <a:endParaRPr lang="tr-TR" dirty="0" err="1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    _</a:t>
            </a:r>
            <a:r>
              <a:rPr lang="tr-TR" dirty="0" err="1">
                <a:ea typeface="+mn-lt"/>
                <a:cs typeface="+mn-lt"/>
              </a:rPr>
              <a:t>orderHub.Clients.All.SendAsync</a:t>
            </a:r>
            <a:r>
              <a:rPr lang="tr-TR" dirty="0">
                <a:ea typeface="+mn-lt"/>
                <a:cs typeface="+mn-lt"/>
              </a:rPr>
              <a:t>("</a:t>
            </a:r>
            <a:r>
              <a:rPr lang="tr-TR" dirty="0" err="1">
                <a:ea typeface="+mn-lt"/>
                <a:cs typeface="+mn-lt"/>
              </a:rPr>
              <a:t>lastOrder</a:t>
            </a:r>
            <a:r>
              <a:rPr lang="tr-TR" dirty="0">
                <a:ea typeface="+mn-lt"/>
                <a:cs typeface="+mn-lt"/>
              </a:rPr>
              <a:t>", </a:t>
            </a:r>
            <a:r>
              <a:rPr lang="tr-TR" dirty="0" err="1">
                <a:ea typeface="+mn-lt"/>
                <a:cs typeface="+mn-lt"/>
              </a:rPr>
              <a:t>order</a:t>
            </a:r>
            <a:r>
              <a:rPr lang="tr-TR" dirty="0">
                <a:ea typeface="+mn-lt"/>
                <a:cs typeface="+mn-lt"/>
              </a:rPr>
              <a:t>);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     </a:t>
            </a:r>
            <a:r>
              <a:rPr lang="tr-TR" dirty="0" err="1">
                <a:ea typeface="+mn-lt"/>
                <a:cs typeface="+mn-lt"/>
              </a:rPr>
              <a:t>return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Accepted</a:t>
            </a:r>
            <a:r>
              <a:rPr lang="tr-TR" dirty="0">
                <a:ea typeface="+mn-lt"/>
                <a:cs typeface="+mn-lt"/>
              </a:rPr>
              <a:t>();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       }</a:t>
            </a:r>
            <a:endParaRPr lang="tr-TR" dirty="0"/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  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719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Ne yaptığımıza göz atacak olursak; öncelikle </a:t>
            </a:r>
            <a:r>
              <a:rPr lang="tr-TR" b="1" dirty="0" err="1">
                <a:ea typeface="+mn-lt"/>
                <a:cs typeface="+mn-lt"/>
              </a:rPr>
              <a:t>constructor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injection</a:t>
            </a:r>
            <a:r>
              <a:rPr lang="tr-TR" dirty="0">
                <a:ea typeface="+mn-lt"/>
                <a:cs typeface="+mn-lt"/>
              </a:rPr>
              <a:t> aracılığı ile </a:t>
            </a:r>
            <a:r>
              <a:rPr lang="tr-TR" dirty="0" err="1">
                <a:ea typeface="+mn-lt"/>
                <a:cs typeface="+mn-lt"/>
              </a:rPr>
              <a:t>hub’ı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inject</a:t>
            </a:r>
            <a:r>
              <a:rPr lang="tr-TR" dirty="0">
                <a:ea typeface="+mn-lt"/>
                <a:cs typeface="+mn-lt"/>
              </a:rPr>
              <a:t> ettik. Burada </a:t>
            </a:r>
            <a:r>
              <a:rPr lang="tr-TR" b="1" dirty="0" err="1">
                <a:ea typeface="+mn-lt"/>
                <a:cs typeface="+mn-lt"/>
              </a:rPr>
              <a:t>IHubContext’i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hublarımızı</a:t>
            </a:r>
            <a:r>
              <a:rPr lang="tr-TR" dirty="0">
                <a:ea typeface="+mn-lt"/>
                <a:cs typeface="+mn-lt"/>
              </a:rPr>
              <a:t> yönetmek için </a:t>
            </a:r>
            <a:r>
              <a:rPr lang="tr-TR" b="1" dirty="0" err="1">
                <a:ea typeface="+mn-lt"/>
                <a:cs typeface="+mn-lt"/>
              </a:rPr>
              <a:t>abstraction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bir yapı olarak düşünebiliriz. </a:t>
            </a:r>
            <a:endParaRPr lang="tr-TR"/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Akabinde sipariş almak için </a:t>
            </a:r>
            <a:r>
              <a:rPr lang="tr-TR" b="1" dirty="0" err="1">
                <a:ea typeface="+mn-lt"/>
                <a:cs typeface="+mn-lt"/>
              </a:rPr>
              <a:t>Order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adında bir </a:t>
            </a:r>
            <a:r>
              <a:rPr lang="tr-TR" dirty="0" err="1">
                <a:ea typeface="+mn-lt"/>
                <a:cs typeface="+mn-lt"/>
              </a:rPr>
              <a:t>action</a:t>
            </a:r>
            <a:r>
              <a:rPr lang="tr-TR" dirty="0">
                <a:ea typeface="+mn-lt"/>
                <a:cs typeface="+mn-lt"/>
              </a:rPr>
              <a:t> ekledik. Ve gelen siparişleri </a:t>
            </a:r>
            <a:r>
              <a:rPr lang="tr-TR" b="1" dirty="0" err="1">
                <a:ea typeface="+mn-lt"/>
                <a:cs typeface="+mn-lt"/>
              </a:rPr>
              <a:t>lastOrder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function</a:t>
            </a:r>
            <a:r>
              <a:rPr lang="tr-TR" dirty="0">
                <a:ea typeface="+mn-lt"/>
                <a:cs typeface="+mn-lt"/>
              </a:rPr>
              <a:t> aracılığı ile tüm </a:t>
            </a:r>
            <a:r>
              <a:rPr lang="tr-TR" dirty="0" err="1">
                <a:ea typeface="+mn-lt"/>
                <a:cs typeface="+mn-lt"/>
              </a:rPr>
              <a:t>clientlara</a:t>
            </a:r>
            <a:r>
              <a:rPr lang="tr-TR" dirty="0">
                <a:ea typeface="+mn-lt"/>
                <a:cs typeface="+mn-lt"/>
              </a:rPr>
              <a:t> iletiyoruz. “</a:t>
            </a:r>
            <a:r>
              <a:rPr lang="tr-TR" b="1" dirty="0" err="1">
                <a:ea typeface="+mn-lt"/>
                <a:cs typeface="+mn-lt"/>
              </a:rPr>
              <a:t>lastOrder</a:t>
            </a:r>
            <a:r>
              <a:rPr lang="tr-TR" b="1" dirty="0">
                <a:ea typeface="+mn-lt"/>
                <a:cs typeface="+mn-lt"/>
              </a:rPr>
              <a:t>”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tarafından tanımlanmış, </a:t>
            </a:r>
            <a:r>
              <a:rPr lang="tr-TR" b="1" dirty="0" err="1">
                <a:ea typeface="+mn-lt"/>
                <a:cs typeface="+mn-lt"/>
              </a:rPr>
              <a:t>OrderHub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tarafından </a:t>
            </a:r>
            <a:r>
              <a:rPr lang="tr-TR" dirty="0" err="1">
                <a:ea typeface="+mn-lt"/>
                <a:cs typeface="+mn-lt"/>
              </a:rPr>
              <a:t>order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push</a:t>
            </a:r>
            <a:r>
              <a:rPr lang="tr-TR" dirty="0">
                <a:ea typeface="+mn-lt"/>
                <a:cs typeface="+mn-lt"/>
              </a:rPr>
              <a:t> edilebilir şekilde bekleyen bir </a:t>
            </a:r>
            <a:r>
              <a:rPr lang="tr-TR" dirty="0" err="1">
                <a:ea typeface="+mn-lt"/>
                <a:cs typeface="+mn-lt"/>
              </a:rPr>
              <a:t>function’dır</a:t>
            </a:r>
            <a:r>
              <a:rPr lang="tr-TR" dirty="0">
                <a:ea typeface="+mn-lt"/>
                <a:cs typeface="+mn-lt"/>
              </a:rPr>
              <a:t>. Dilersek mesajı tüm </a:t>
            </a:r>
            <a:r>
              <a:rPr lang="tr-TR" dirty="0" err="1">
                <a:ea typeface="+mn-lt"/>
                <a:cs typeface="+mn-lt"/>
              </a:rPr>
              <a:t>clientlara</a:t>
            </a:r>
            <a:r>
              <a:rPr lang="tr-TR" dirty="0">
                <a:ea typeface="+mn-lt"/>
                <a:cs typeface="+mn-lt"/>
              </a:rPr>
              <a:t> değil, bir </a:t>
            </a:r>
            <a:r>
              <a:rPr lang="tr-TR" dirty="0" err="1">
                <a:ea typeface="+mn-lt"/>
                <a:cs typeface="+mn-lt"/>
              </a:rPr>
              <a:t>client’a</a:t>
            </a:r>
            <a:r>
              <a:rPr lang="tr-TR" dirty="0">
                <a:ea typeface="+mn-lt"/>
                <a:cs typeface="+mn-lt"/>
              </a:rPr>
              <a:t> veya bir kaç </a:t>
            </a:r>
            <a:r>
              <a:rPr lang="tr-TR" dirty="0" err="1">
                <a:ea typeface="+mn-lt"/>
                <a:cs typeface="+mn-lt"/>
              </a:rPr>
              <a:t>client’a</a:t>
            </a:r>
            <a:r>
              <a:rPr lang="tr-TR" dirty="0">
                <a:ea typeface="+mn-lt"/>
                <a:cs typeface="+mn-lt"/>
              </a:rPr>
              <a:t> yada belli </a:t>
            </a:r>
            <a:r>
              <a:rPr lang="tr-TR" dirty="0" err="1">
                <a:ea typeface="+mn-lt"/>
                <a:cs typeface="+mn-lt"/>
              </a:rPr>
              <a:t>cilent</a:t>
            </a:r>
            <a:r>
              <a:rPr lang="tr-TR" dirty="0">
                <a:ea typeface="+mn-lt"/>
                <a:cs typeface="+mn-lt"/>
              </a:rPr>
              <a:t> dışındakilere iletebiliriz.</a:t>
            </a:r>
            <a:endParaRPr lang="tr-TR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Tüm </a:t>
            </a:r>
            <a:r>
              <a:rPr lang="tr-TR" dirty="0" err="1">
                <a:ea typeface="+mn-lt"/>
                <a:cs typeface="+mn-lt"/>
              </a:rPr>
              <a:t>clientlar</a:t>
            </a:r>
            <a:r>
              <a:rPr lang="tr-TR" dirty="0">
                <a:ea typeface="+mn-lt"/>
                <a:cs typeface="+mn-lt"/>
              </a:rPr>
              <a:t> için </a:t>
            </a:r>
            <a:r>
              <a:rPr lang="tr-TR" b="1" dirty="0" err="1">
                <a:ea typeface="+mn-lt"/>
                <a:cs typeface="+mn-lt"/>
              </a:rPr>
              <a:t>hub.Clients.All</a:t>
            </a:r>
            <a:r>
              <a:rPr lang="tr-TR" b="1" dirty="0">
                <a:ea typeface="+mn-lt"/>
                <a:cs typeface="+mn-lt"/>
              </a:rPr>
              <a:t/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Tek bir </a:t>
            </a:r>
            <a:r>
              <a:rPr lang="tr-TR" b="1" dirty="0" err="1">
                <a:ea typeface="+mn-lt"/>
                <a:cs typeface="+mn-lt"/>
              </a:rPr>
              <a:t>client</a:t>
            </a:r>
            <a:r>
              <a:rPr lang="tr-TR" b="1" dirty="0">
                <a:ea typeface="+mn-lt"/>
                <a:cs typeface="+mn-lt"/>
              </a:rPr>
              <a:t> için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 err="1">
                <a:ea typeface="+mn-lt"/>
                <a:cs typeface="+mn-lt"/>
              </a:rPr>
              <a:t>hub.Clients.Client</a:t>
            </a:r>
            <a:r>
              <a:rPr lang="tr-TR" b="1" dirty="0">
                <a:ea typeface="+mn-lt"/>
                <a:cs typeface="+mn-lt"/>
              </a:rPr>
              <a:t>(</a:t>
            </a:r>
            <a:r>
              <a:rPr lang="tr-TR" b="1" dirty="0" err="1">
                <a:ea typeface="+mn-lt"/>
                <a:cs typeface="+mn-lt"/>
              </a:rPr>
              <a:t>connectinId</a:t>
            </a:r>
            <a:r>
              <a:rPr lang="tr-TR" b="1" dirty="0">
                <a:ea typeface="+mn-lt"/>
                <a:cs typeface="+mn-lt"/>
              </a:rPr>
              <a:t>)</a:t>
            </a:r>
            <a:br>
              <a:rPr lang="tr-TR" b="1" dirty="0">
                <a:ea typeface="+mn-lt"/>
                <a:cs typeface="+mn-lt"/>
              </a:rPr>
            </a:br>
            <a:r>
              <a:rPr lang="tr-TR" b="1" dirty="0">
                <a:ea typeface="+mn-lt"/>
                <a:cs typeface="+mn-lt"/>
              </a:rPr>
              <a:t>Bazı </a:t>
            </a:r>
            <a:r>
              <a:rPr lang="tr-TR" b="1" dirty="0" err="1">
                <a:ea typeface="+mn-lt"/>
                <a:cs typeface="+mn-lt"/>
              </a:rPr>
              <a:t>clientlar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haric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 err="1">
                <a:ea typeface="+mn-lt"/>
                <a:cs typeface="+mn-lt"/>
              </a:rPr>
              <a:t>hub.Client.AllExcept</a:t>
            </a:r>
            <a:endParaRPr lang="tr-TR" dirty="0" err="1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Şimdi sıra geldi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tarafındaki kodlarımıza.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798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Günümüzün modern uygulamalarından bir </a:t>
            </a:r>
            <a:r>
              <a:rPr lang="tr-TR" dirty="0" err="1">
                <a:ea typeface="+mn-lt"/>
                <a:cs typeface="+mn-lt"/>
              </a:rPr>
              <a:t>refresh</a:t>
            </a:r>
            <a:r>
              <a:rPr lang="tr-TR" dirty="0">
                <a:ea typeface="+mn-lt"/>
                <a:cs typeface="+mn-lt"/>
              </a:rPr>
              <a:t>(yenileme) butonuna ihtiyaç duymadan güncel bilgiler sunması bekleniyor. Artık </a:t>
            </a:r>
            <a:r>
              <a:rPr lang="tr-TR" b="1" dirty="0" err="1">
                <a:ea typeface="+mn-lt"/>
                <a:cs typeface="+mn-lt"/>
              </a:rPr>
              <a:t>dashboardlarımızda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location</a:t>
            </a:r>
            <a:r>
              <a:rPr lang="tr-TR" dirty="0">
                <a:ea typeface="+mn-lt"/>
                <a:cs typeface="+mn-lt"/>
              </a:rPr>
              <a:t> uygulamalarımızda veya oyunlarda </a:t>
            </a:r>
            <a:r>
              <a:rPr lang="tr-TR" dirty="0" err="1">
                <a:ea typeface="+mn-lt"/>
                <a:cs typeface="+mn-lt"/>
              </a:rPr>
              <a:t>real</a:t>
            </a:r>
            <a:r>
              <a:rPr lang="tr-TR" dirty="0">
                <a:ea typeface="+mn-lt"/>
                <a:cs typeface="+mn-lt"/>
              </a:rPr>
              <a:t> time </a:t>
            </a:r>
            <a:r>
              <a:rPr lang="tr-TR" dirty="0" err="1">
                <a:ea typeface="+mn-lt"/>
                <a:cs typeface="+mn-lt"/>
              </a:rPr>
              <a:t>fonksiyonilitesi</a:t>
            </a:r>
            <a:r>
              <a:rPr lang="tr-TR" dirty="0">
                <a:ea typeface="+mn-lt"/>
                <a:cs typeface="+mn-lt"/>
              </a:rPr>
              <a:t> olmazsa olmazlarımızdan. Bundan yola çıkarak, ben de gittikçe popüler olmakla birlikte, ihtiyaç haline gelen </a:t>
            </a:r>
            <a:r>
              <a:rPr lang="tr-TR" b="1" dirty="0">
                <a:ea typeface="+mn-lt"/>
                <a:cs typeface="+mn-lt"/>
              </a:rPr>
              <a:t>gerçek zamanlı iletişimi</a:t>
            </a:r>
            <a:r>
              <a:rPr lang="tr-TR" dirty="0">
                <a:ea typeface="+mn-lt"/>
                <a:cs typeface="+mn-lt"/>
              </a:rPr>
              <a:t> (Real Time </a:t>
            </a:r>
            <a:r>
              <a:rPr lang="tr-TR" dirty="0" err="1">
                <a:ea typeface="+mn-lt"/>
                <a:cs typeface="+mn-lt"/>
              </a:rPr>
              <a:t>Communication</a:t>
            </a:r>
            <a:r>
              <a:rPr lang="tr-TR" dirty="0">
                <a:ea typeface="+mn-lt"/>
                <a:cs typeface="+mn-lt"/>
              </a:rPr>
              <a:t>) ele alacağız.</a:t>
            </a: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Peki </a:t>
            </a:r>
            <a:r>
              <a:rPr lang="tr-TR" dirty="0" err="1">
                <a:ea typeface="+mn-lt"/>
                <a:cs typeface="+mn-lt"/>
              </a:rPr>
              <a:t>Signalr</a:t>
            </a:r>
            <a:r>
              <a:rPr lang="tr-TR" dirty="0">
                <a:ea typeface="+mn-lt"/>
                <a:cs typeface="+mn-lt"/>
              </a:rPr>
              <a:t> kullanmadan önce hangi yöntemlerden faydalandık?</a:t>
            </a:r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Polling</a:t>
            </a:r>
            <a:endParaRPr lang="tr-TR" dirty="0" err="1"/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xmlns="" id="{B6E644BC-9CEC-7B68-38E4-8CEFF496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3564931"/>
            <a:ext cx="9785554" cy="30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99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Öncelikle uygulama ayağa kalktığında 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 ile </a:t>
            </a:r>
            <a:r>
              <a:rPr lang="tr-TR" dirty="0" err="1">
                <a:ea typeface="+mn-lt"/>
                <a:cs typeface="+mn-lt"/>
              </a:rPr>
              <a:t>connection</a:t>
            </a:r>
            <a:r>
              <a:rPr lang="tr-TR" dirty="0">
                <a:ea typeface="+mn-lt"/>
                <a:cs typeface="+mn-lt"/>
              </a:rPr>
              <a:t> sağlayacak ve son siparişleri </a:t>
            </a:r>
            <a:r>
              <a:rPr lang="tr-TR" dirty="0" err="1">
                <a:ea typeface="+mn-lt"/>
                <a:cs typeface="+mn-lt"/>
              </a:rPr>
              <a:t>serverdan</a:t>
            </a:r>
            <a:r>
              <a:rPr lang="tr-TR" dirty="0">
                <a:ea typeface="+mn-lt"/>
                <a:cs typeface="+mn-lt"/>
              </a:rPr>
              <a:t> alacak </a:t>
            </a:r>
            <a:r>
              <a:rPr lang="tr-TR" b="1" dirty="0" err="1">
                <a:ea typeface="+mn-lt"/>
                <a:cs typeface="+mn-lt"/>
              </a:rPr>
              <a:t>lastOrder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methodu</a:t>
            </a:r>
            <a:r>
              <a:rPr lang="tr-TR" dirty="0">
                <a:ea typeface="+mn-lt"/>
                <a:cs typeface="+mn-lt"/>
              </a:rPr>
              <a:t> için </a:t>
            </a:r>
            <a:r>
              <a:rPr lang="tr-TR" dirty="0" err="1">
                <a:ea typeface="+mn-lt"/>
                <a:cs typeface="+mn-lt"/>
              </a:rPr>
              <a:t>javascript</a:t>
            </a:r>
            <a:r>
              <a:rPr lang="tr-TR" dirty="0">
                <a:ea typeface="+mn-lt"/>
                <a:cs typeface="+mn-lt"/>
              </a:rPr>
              <a:t> kodlarımızı yazıyoruz.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Sayfa açılırken </a:t>
            </a:r>
            <a:r>
              <a:rPr lang="tr-TR" dirty="0" err="1">
                <a:ea typeface="+mn-lt"/>
                <a:cs typeface="+mn-lt"/>
              </a:rPr>
              <a:t>signalR</a:t>
            </a:r>
            <a:r>
              <a:rPr lang="tr-TR" dirty="0">
                <a:ea typeface="+mn-lt"/>
                <a:cs typeface="+mn-lt"/>
              </a:rPr>
              <a:t> bağlantısını </a:t>
            </a:r>
            <a:r>
              <a:rPr lang="tr-TR" dirty="0" err="1">
                <a:ea typeface="+mn-lt"/>
                <a:cs typeface="+mn-lt"/>
              </a:rPr>
              <a:t>olulturmak</a:t>
            </a:r>
            <a:r>
              <a:rPr lang="tr-TR" dirty="0">
                <a:ea typeface="+mn-lt"/>
                <a:cs typeface="+mn-lt"/>
              </a:rPr>
              <a:t> için </a:t>
            </a:r>
            <a:r>
              <a:rPr lang="tr-TR" b="1" dirty="0" err="1">
                <a:ea typeface="+mn-lt"/>
                <a:cs typeface="+mn-lt"/>
              </a:rPr>
              <a:t>setupConnection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methdunu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>
                <a:ea typeface="+mn-lt"/>
                <a:cs typeface="+mn-lt"/>
              </a:rPr>
              <a:t>IIFE</a:t>
            </a:r>
            <a:r>
              <a:rPr lang="tr-TR" dirty="0">
                <a:ea typeface="+mn-lt"/>
                <a:cs typeface="+mn-lt"/>
              </a:rPr>
              <a:t> (</a:t>
            </a:r>
            <a:r>
              <a:rPr lang="tr-TR" dirty="0" err="1">
                <a:ea typeface="+mn-lt"/>
                <a:cs typeface="+mn-lt"/>
              </a:rPr>
              <a:t>Immediately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Invoked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Function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Expression</a:t>
            </a:r>
            <a:r>
              <a:rPr lang="tr-TR" dirty="0">
                <a:ea typeface="+mn-lt"/>
                <a:cs typeface="+mn-lt"/>
              </a:rPr>
              <a:t>) olarak tanımladık. </a:t>
            </a: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HubConnectionBuilder</a:t>
            </a:r>
            <a:r>
              <a:rPr lang="tr-TR" dirty="0">
                <a:ea typeface="+mn-lt"/>
                <a:cs typeface="+mn-lt"/>
              </a:rPr>
              <a:t> vasıtasıyla </a:t>
            </a:r>
            <a:r>
              <a:rPr lang="tr-TR" dirty="0" err="1">
                <a:ea typeface="+mn-lt"/>
                <a:cs typeface="+mn-lt"/>
              </a:rPr>
              <a:t>OrderHub</a:t>
            </a:r>
            <a:r>
              <a:rPr lang="tr-TR" dirty="0">
                <a:ea typeface="+mn-lt"/>
                <a:cs typeface="+mn-lt"/>
              </a:rPr>
              <a:t> için belirlediğimiz </a:t>
            </a:r>
            <a:r>
              <a:rPr lang="tr-TR" dirty="0" err="1">
                <a:ea typeface="+mn-lt"/>
                <a:cs typeface="+mn-lt"/>
              </a:rPr>
              <a:t>endpoint’e</a:t>
            </a:r>
            <a:r>
              <a:rPr lang="tr-TR" dirty="0">
                <a:ea typeface="+mn-lt"/>
                <a:cs typeface="+mn-lt"/>
              </a:rPr>
              <a:t> bir </a:t>
            </a:r>
            <a:r>
              <a:rPr lang="tr-TR" dirty="0" err="1">
                <a:ea typeface="+mn-lt"/>
                <a:cs typeface="+mn-lt"/>
              </a:rPr>
              <a:t>connection</a:t>
            </a:r>
            <a:r>
              <a:rPr lang="tr-TR" dirty="0">
                <a:ea typeface="+mn-lt"/>
                <a:cs typeface="+mn-lt"/>
              </a:rPr>
              <a:t> oluşturuyoruz. </a:t>
            </a:r>
            <a:r>
              <a:rPr lang="tr-TR" dirty="0" err="1">
                <a:ea typeface="+mn-lt"/>
                <a:cs typeface="+mn-lt"/>
              </a:rPr>
              <a:t>lastOrder’ı</a:t>
            </a:r>
            <a:r>
              <a:rPr lang="tr-TR" dirty="0">
                <a:ea typeface="+mn-lt"/>
                <a:cs typeface="+mn-lt"/>
              </a:rPr>
              <a:t> da ilgili </a:t>
            </a:r>
            <a:r>
              <a:rPr lang="tr-TR" dirty="0" err="1">
                <a:ea typeface="+mn-lt"/>
                <a:cs typeface="+mn-lt"/>
              </a:rPr>
              <a:t>connection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içersinde</a:t>
            </a:r>
            <a:r>
              <a:rPr lang="tr-TR" dirty="0">
                <a:ea typeface="+mn-lt"/>
                <a:cs typeface="+mn-lt"/>
              </a:rPr>
              <a:t> server’dan </a:t>
            </a:r>
            <a:r>
              <a:rPr lang="tr-TR" dirty="0" err="1">
                <a:ea typeface="+mn-lt"/>
                <a:cs typeface="+mn-lt"/>
              </a:rPr>
              <a:t>order’ı</a:t>
            </a:r>
            <a:r>
              <a:rPr lang="tr-TR" dirty="0">
                <a:ea typeface="+mn-lt"/>
                <a:cs typeface="+mn-lt"/>
              </a:rPr>
              <a:t> alıp son siparişler bölümüne </a:t>
            </a:r>
            <a:r>
              <a:rPr lang="tr-TR" dirty="0" err="1">
                <a:ea typeface="+mn-lt"/>
                <a:cs typeface="+mn-lt"/>
              </a:rPr>
              <a:t>append</a:t>
            </a:r>
            <a:r>
              <a:rPr lang="tr-TR" dirty="0">
                <a:ea typeface="+mn-lt"/>
                <a:cs typeface="+mn-lt"/>
              </a:rPr>
              <a:t> yapacak şekilde geliştirdik.</a:t>
            </a:r>
            <a:endParaRPr lang="tr-TR">
              <a:cs typeface="Calibri"/>
            </a:endParaRPr>
          </a:p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Not:</a:t>
            </a:r>
            <a:r>
              <a:rPr lang="tr-TR" dirty="0">
                <a:ea typeface="+mn-lt"/>
                <a:cs typeface="+mn-lt"/>
              </a:rPr>
              <a:t> Connection başarılı olduğu takdirde, Browser </a:t>
            </a:r>
            <a:r>
              <a:rPr lang="tr-TR" dirty="0" err="1">
                <a:ea typeface="+mn-lt"/>
                <a:cs typeface="+mn-lt"/>
              </a:rPr>
              <a:t>console</a:t>
            </a:r>
            <a:r>
              <a:rPr lang="tr-TR" dirty="0">
                <a:ea typeface="+mn-lt"/>
                <a:cs typeface="+mn-lt"/>
              </a:rPr>
              <a:t> tabında “</a:t>
            </a:r>
            <a:r>
              <a:rPr lang="tr-TR" dirty="0" err="1">
                <a:ea typeface="+mn-lt"/>
                <a:cs typeface="+mn-lt"/>
              </a:rPr>
              <a:t>connected</a:t>
            </a:r>
            <a:r>
              <a:rPr lang="tr-TR" dirty="0">
                <a:ea typeface="+mn-lt"/>
                <a:cs typeface="+mn-lt"/>
              </a:rPr>
              <a:t>” yazacaktır.</a:t>
            </a:r>
          </a:p>
        </p:txBody>
      </p:sp>
    </p:spTree>
    <p:extLst>
      <p:ext uri="{BB962C8B-B14F-4D97-AF65-F5344CB8AC3E}">
        <p14:creationId xmlns:p14="http://schemas.microsoft.com/office/powerpoint/2010/main" val="289629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Ek olarak, </a:t>
            </a:r>
            <a:r>
              <a:rPr lang="tr-TR" b="1" dirty="0" err="1">
                <a:ea typeface="+mn-lt"/>
                <a:cs typeface="+mn-lt"/>
              </a:rPr>
              <a:t>createOrder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methodunu</a:t>
            </a:r>
            <a:r>
              <a:rPr lang="tr-TR" dirty="0">
                <a:ea typeface="+mn-lt"/>
                <a:cs typeface="+mn-lt"/>
              </a:rPr>
              <a:t> oluşturduk. Bu </a:t>
            </a:r>
            <a:r>
              <a:rPr lang="tr-TR" dirty="0" err="1">
                <a:ea typeface="+mn-lt"/>
                <a:cs typeface="+mn-lt"/>
              </a:rPr>
              <a:t>methodun</a:t>
            </a:r>
            <a:r>
              <a:rPr lang="tr-TR" dirty="0">
                <a:ea typeface="+mn-lt"/>
                <a:cs typeface="+mn-lt"/>
              </a:rPr>
              <a:t> tek görevi </a:t>
            </a:r>
            <a:r>
              <a:rPr lang="tr-TR" dirty="0" err="1">
                <a:ea typeface="+mn-lt"/>
                <a:cs typeface="+mn-lt"/>
              </a:rPr>
              <a:t>Order’ı</a:t>
            </a:r>
            <a:r>
              <a:rPr lang="tr-TR" dirty="0">
                <a:ea typeface="+mn-lt"/>
                <a:cs typeface="+mn-lt"/>
              </a:rPr>
              <a:t> post etmektedir. </a:t>
            </a:r>
            <a:r>
              <a:rPr lang="tr-TR" b="1" dirty="0">
                <a:ea typeface="+mn-lt"/>
                <a:cs typeface="+mn-lt"/>
              </a:rPr>
              <a:t>/</a:t>
            </a:r>
            <a:r>
              <a:rPr lang="tr-TR" b="1" dirty="0" err="1">
                <a:ea typeface="+mn-lt"/>
                <a:cs typeface="+mn-lt"/>
              </a:rPr>
              <a:t>views</a:t>
            </a:r>
            <a:r>
              <a:rPr lang="tr-TR" b="1" dirty="0">
                <a:ea typeface="+mn-lt"/>
                <a:cs typeface="+mn-lt"/>
              </a:rPr>
              <a:t>/</a:t>
            </a:r>
            <a:r>
              <a:rPr lang="tr-TR" b="1" dirty="0" err="1">
                <a:ea typeface="+mn-lt"/>
                <a:cs typeface="+mn-lt"/>
              </a:rPr>
              <a:t>Order</a:t>
            </a:r>
            <a:r>
              <a:rPr lang="tr-TR" b="1" dirty="0">
                <a:ea typeface="+mn-lt"/>
                <a:cs typeface="+mn-lt"/>
              </a:rPr>
              <a:t>/ altındaki </a:t>
            </a:r>
            <a:r>
              <a:rPr lang="tr-TR" b="1" dirty="0" err="1">
                <a:ea typeface="+mn-lt"/>
                <a:cs typeface="+mn-lt"/>
              </a:rPr>
              <a:t>index.cshtml</a:t>
            </a:r>
            <a:r>
              <a:rPr lang="tr-TR" dirty="0">
                <a:ea typeface="+mn-lt"/>
                <a:cs typeface="+mn-lt"/>
              </a:rPr>
              <a:t> dosyamızı oluşturuyoruz.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Evet artık test edebiliriz. Projemizi ayağa kaldırıyoruz. 3 farklı tarayıcıda </a:t>
            </a:r>
            <a:r>
              <a:rPr lang="tr-TR" dirty="0" err="1">
                <a:ea typeface="+mn-lt"/>
                <a:cs typeface="+mn-lt"/>
              </a:rPr>
              <a:t>order</a:t>
            </a:r>
            <a:r>
              <a:rPr lang="tr-TR" dirty="0">
                <a:ea typeface="+mn-lt"/>
                <a:cs typeface="+mn-lt"/>
              </a:rPr>
              <a:t> sayfamızı açıyoruz. </a:t>
            </a:r>
            <a:r>
              <a:rPr lang="tr-TR" dirty="0" err="1">
                <a:ea typeface="+mn-lt"/>
                <a:cs typeface="+mn-lt"/>
              </a:rPr>
              <a:t>Herşey</a:t>
            </a:r>
            <a:r>
              <a:rPr lang="tr-TR" dirty="0">
                <a:ea typeface="+mn-lt"/>
                <a:cs typeface="+mn-lt"/>
              </a:rPr>
              <a:t> yolunda gittiyse sipariş verdiğinizde sonuç aşağıdaki gibi olacaktır.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93FE9C3C-7CE9-01D2-0B77-F28ED54E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612393"/>
            <a:ext cx="9994489" cy="40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6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Belli aralıklarla(</a:t>
            </a:r>
            <a:r>
              <a:rPr lang="tr-TR" dirty="0" err="1">
                <a:ea typeface="+mn-lt"/>
                <a:cs typeface="+mn-lt"/>
              </a:rPr>
              <a:t>timeInterval</a:t>
            </a:r>
            <a:r>
              <a:rPr lang="tr-TR" dirty="0">
                <a:ea typeface="+mn-lt"/>
                <a:cs typeface="+mn-lt"/>
              </a:rPr>
              <a:t>) Http </a:t>
            </a:r>
            <a:r>
              <a:rPr lang="tr-TR" dirty="0" err="1">
                <a:ea typeface="+mn-lt"/>
                <a:cs typeface="+mn-lt"/>
              </a:rPr>
              <a:t>request</a:t>
            </a:r>
            <a:r>
              <a:rPr lang="tr-TR" dirty="0">
                <a:ea typeface="+mn-lt"/>
                <a:cs typeface="+mn-lt"/>
              </a:rPr>
              <a:t> yapılması ve varsa yeni bir </a:t>
            </a:r>
            <a:r>
              <a:rPr lang="tr-TR" dirty="0" err="1">
                <a:ea typeface="+mn-lt"/>
                <a:cs typeface="+mn-lt"/>
              </a:rPr>
              <a:t>event-message</a:t>
            </a:r>
            <a:r>
              <a:rPr lang="tr-TR" dirty="0">
                <a:ea typeface="+mn-lt"/>
                <a:cs typeface="+mn-lt"/>
              </a:rPr>
              <a:t> vs. alınması sürecidir. Kullanılan ilk yöntemlerden olmakla birlikte sunucuyu yorması, sürekli </a:t>
            </a:r>
            <a:r>
              <a:rPr lang="tr-TR" dirty="0" err="1">
                <a:ea typeface="+mn-lt"/>
                <a:cs typeface="+mn-lt"/>
              </a:rPr>
              <a:t>reqest-response</a:t>
            </a:r>
            <a:r>
              <a:rPr lang="tr-TR" dirty="0">
                <a:ea typeface="+mn-lt"/>
                <a:cs typeface="+mn-lt"/>
              </a:rPr>
              <a:t> yapması ile de en performansız yöntemdir diyebiliriz ama hakkını yemeyelim, tabiri caizse çok ekmeğini yedik</a:t>
            </a:r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Long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Polling</a:t>
            </a: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Long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Polling</a:t>
            </a:r>
            <a:r>
              <a:rPr lang="tr-TR" b="1" dirty="0">
                <a:ea typeface="+mn-lt"/>
                <a:cs typeface="+mn-lt"/>
              </a:rPr>
              <a:t>, </a:t>
            </a:r>
            <a:r>
              <a:rPr lang="tr-TR" dirty="0">
                <a:ea typeface="+mn-lt"/>
                <a:cs typeface="+mn-lt"/>
              </a:rPr>
              <a:t>Http </a:t>
            </a:r>
            <a:r>
              <a:rPr lang="tr-TR" dirty="0" err="1">
                <a:ea typeface="+mn-lt"/>
                <a:cs typeface="+mn-lt"/>
              </a:rPr>
              <a:t>Requestlerin</a:t>
            </a:r>
            <a:r>
              <a:rPr lang="tr-TR" dirty="0">
                <a:ea typeface="+mn-lt"/>
                <a:cs typeface="+mn-lt"/>
              </a:rPr>
              <a:t> server tarafında bekletilmesi, bir </a:t>
            </a:r>
            <a:r>
              <a:rPr lang="tr-TR" dirty="0" err="1">
                <a:ea typeface="+mn-lt"/>
                <a:cs typeface="+mn-lt"/>
              </a:rPr>
              <a:t>event</a:t>
            </a:r>
            <a:r>
              <a:rPr lang="tr-TR" dirty="0">
                <a:ea typeface="+mn-lt"/>
                <a:cs typeface="+mn-lt"/>
              </a:rPr>
              <a:t> olduğunda veya time-</a:t>
            </a:r>
            <a:r>
              <a:rPr lang="tr-TR" dirty="0" err="1">
                <a:ea typeface="+mn-lt"/>
                <a:cs typeface="+mn-lt"/>
              </a:rPr>
              <a:t>out</a:t>
            </a:r>
            <a:r>
              <a:rPr lang="tr-TR" dirty="0">
                <a:ea typeface="+mn-lt"/>
                <a:cs typeface="+mn-lt"/>
              </a:rPr>
              <a:t> olduğunda isteğin tamamlanması sürecidir. İsteğin tamamlanması ile, hiç beklemeden yeni bir http </a:t>
            </a:r>
            <a:r>
              <a:rPr lang="tr-TR" dirty="0" err="1">
                <a:ea typeface="+mn-lt"/>
                <a:cs typeface="+mn-lt"/>
              </a:rPr>
              <a:t>request</a:t>
            </a:r>
            <a:r>
              <a:rPr lang="tr-TR" dirty="0">
                <a:ea typeface="+mn-lt"/>
                <a:cs typeface="+mn-lt"/>
              </a:rPr>
              <a:t> yapılır ve aynı süreç devam eder. Client-Server arasında her zaman aktif bir </a:t>
            </a:r>
            <a:r>
              <a:rPr lang="tr-TR" dirty="0" err="1">
                <a:ea typeface="+mn-lt"/>
                <a:cs typeface="+mn-lt"/>
              </a:rPr>
              <a:t>connection</a:t>
            </a:r>
            <a:r>
              <a:rPr lang="tr-TR" dirty="0">
                <a:ea typeface="+mn-lt"/>
                <a:cs typeface="+mn-lt"/>
              </a:rPr>
              <a:t> bulunmaktadır. </a:t>
            </a:r>
            <a:r>
              <a:rPr lang="tr-TR" dirty="0" err="1">
                <a:ea typeface="+mn-lt"/>
                <a:cs typeface="+mn-lt"/>
              </a:rPr>
              <a:t>Polling’in</a:t>
            </a:r>
            <a:r>
              <a:rPr lang="tr-TR" dirty="0">
                <a:ea typeface="+mn-lt"/>
                <a:cs typeface="+mn-lt"/>
              </a:rPr>
              <a:t> iyileştirilmiş bir versiyonu diyebiliriz.</a:t>
            </a:r>
            <a:endParaRPr lang="tr-TR">
              <a:cs typeface="Calibri"/>
            </a:endParaRPr>
          </a:p>
        </p:txBody>
      </p:sp>
      <p:pic>
        <p:nvPicPr>
          <p:cNvPr id="2" name="Resim 3" descr="ok içeren bir resim&#10;&#10;Açıklama otomatik olarak oluşturuldu">
            <a:extLst>
              <a:ext uri="{FF2B5EF4-FFF2-40B4-BE49-F238E27FC236}">
                <a16:creationId xmlns:a16="http://schemas.microsoft.com/office/drawing/2014/main" xmlns="" id="{A3A715EA-D492-7D92-997D-1AB92200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59" y="1716527"/>
            <a:ext cx="7757650" cy="30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Server-Sent </a:t>
            </a:r>
            <a:r>
              <a:rPr lang="tr-TR" b="1" dirty="0" err="1">
                <a:ea typeface="+mn-lt"/>
                <a:cs typeface="+mn-lt"/>
              </a:rPr>
              <a:t>Events</a:t>
            </a:r>
            <a:endParaRPr lang="tr-TR" b="1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Server-Sent </a:t>
            </a:r>
            <a:r>
              <a:rPr lang="tr-TR" b="1" dirty="0" err="1">
                <a:ea typeface="+mn-lt"/>
                <a:cs typeface="+mn-lt"/>
              </a:rPr>
              <a:t>Events</a:t>
            </a:r>
            <a:r>
              <a:rPr lang="tr-TR" dirty="0">
                <a:ea typeface="+mn-lt"/>
                <a:cs typeface="+mn-lt"/>
              </a:rPr>
              <a:t> (SSE),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tarafında HTTP bağlantısı aracılığıyla sunucudan otomatik olarak güncellemeleri almasını sağlayan bir sunucu </a:t>
            </a:r>
            <a:r>
              <a:rPr lang="tr-TR" dirty="0" err="1">
                <a:ea typeface="+mn-lt"/>
                <a:cs typeface="+mn-lt"/>
              </a:rPr>
              <a:t>push</a:t>
            </a:r>
            <a:r>
              <a:rPr lang="tr-TR" dirty="0">
                <a:ea typeface="+mn-lt"/>
                <a:cs typeface="+mn-lt"/>
              </a:rPr>
              <a:t> teknolojisidir. Html 5 ile hayatımıza girmiş olup w3c tarafından </a:t>
            </a:r>
            <a:r>
              <a:rPr lang="tr-TR" dirty="0" err="1">
                <a:ea typeface="+mn-lt"/>
                <a:cs typeface="+mn-lt"/>
              </a:rPr>
              <a:t>standartize</a:t>
            </a:r>
            <a:r>
              <a:rPr lang="tr-TR" dirty="0">
                <a:ea typeface="+mn-lt"/>
                <a:cs typeface="+mn-lt"/>
              </a:rPr>
              <a:t> edilmiştir. Bu yazıyı yazmadan önce kullanmamak ile birlikte, </a:t>
            </a:r>
            <a:r>
              <a:rPr lang="tr-TR" dirty="0" err="1">
                <a:ea typeface="+mn-lt"/>
                <a:cs typeface="+mn-lt"/>
              </a:rPr>
              <a:t>Event</a:t>
            </a:r>
            <a:r>
              <a:rPr lang="tr-TR" dirty="0">
                <a:ea typeface="+mn-lt"/>
                <a:cs typeface="+mn-lt"/>
              </a:rPr>
              <a:t> server tarafından </a:t>
            </a:r>
            <a:r>
              <a:rPr lang="tr-TR" dirty="0" err="1">
                <a:ea typeface="+mn-lt"/>
                <a:cs typeface="+mn-lt"/>
              </a:rPr>
              <a:t>push</a:t>
            </a:r>
            <a:r>
              <a:rPr lang="tr-TR" dirty="0">
                <a:ea typeface="+mn-lt"/>
                <a:cs typeface="+mn-lt"/>
              </a:rPr>
              <a:t> edilir. Bu yöntemde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tarafından mesajı iletmenin bir yolu yoktur. Bu iletişim yönetimi için modern </a:t>
            </a:r>
            <a:r>
              <a:rPr lang="tr-TR" dirty="0" err="1">
                <a:ea typeface="+mn-lt"/>
                <a:cs typeface="+mn-lt"/>
              </a:rPr>
              <a:t>browserserlar</a:t>
            </a:r>
            <a:r>
              <a:rPr lang="tr-TR" dirty="0">
                <a:ea typeface="+mn-lt"/>
                <a:cs typeface="+mn-lt"/>
              </a:rPr>
              <a:t> ortalama 4–10 arası </a:t>
            </a:r>
            <a:r>
              <a:rPr lang="tr-TR" dirty="0" err="1">
                <a:ea typeface="+mn-lt"/>
                <a:cs typeface="+mn-lt"/>
              </a:rPr>
              <a:t>connection’a</a:t>
            </a:r>
            <a:r>
              <a:rPr lang="tr-TR" dirty="0">
                <a:ea typeface="+mn-lt"/>
                <a:cs typeface="+mn-lt"/>
              </a:rPr>
              <a:t> kadar izin vermektedir.</a:t>
            </a:r>
            <a:endParaRPr lang="tr-TR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E2175C7F-BDA6-B1AE-C01B-0E205AAD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3" y="933758"/>
            <a:ext cx="10240296" cy="25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WebSocket</a:t>
            </a: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cs typeface="Calibri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WebSocket</a:t>
            </a:r>
            <a:r>
              <a:rPr lang="tr-TR" b="1" dirty="0">
                <a:ea typeface="+mn-lt"/>
                <a:cs typeface="+mn-lt"/>
              </a:rPr>
              <a:t>, </a:t>
            </a:r>
            <a:r>
              <a:rPr lang="tr-TR" dirty="0">
                <a:ea typeface="+mn-lt"/>
                <a:cs typeface="+mn-lt"/>
              </a:rPr>
              <a:t>Mesajın server-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veya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-server şeklinde two </a:t>
            </a:r>
            <a:r>
              <a:rPr lang="tr-TR" dirty="0" err="1">
                <a:ea typeface="+mn-lt"/>
                <a:cs typeface="+mn-lt"/>
              </a:rPr>
              <a:t>way</a:t>
            </a:r>
            <a:r>
              <a:rPr lang="tr-TR" dirty="0">
                <a:ea typeface="+mn-lt"/>
                <a:cs typeface="+mn-lt"/>
              </a:rPr>
              <a:t> gidebildiği tek bir </a:t>
            </a:r>
            <a:r>
              <a:rPr lang="tr-TR" dirty="0" err="1">
                <a:ea typeface="+mn-lt"/>
                <a:cs typeface="+mn-lt"/>
              </a:rPr>
              <a:t>tcp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connection</a:t>
            </a:r>
            <a:r>
              <a:rPr lang="tr-TR" dirty="0">
                <a:ea typeface="+mn-lt"/>
                <a:cs typeface="+mn-lt"/>
              </a:rPr>
              <a:t> üzerinde </a:t>
            </a:r>
            <a:r>
              <a:rPr lang="tr-TR" dirty="0" err="1">
                <a:ea typeface="+mn-lt"/>
                <a:cs typeface="+mn-lt"/>
              </a:rPr>
              <a:t>full-duplex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channel</a:t>
            </a:r>
            <a:r>
              <a:rPr lang="tr-TR" dirty="0">
                <a:ea typeface="+mn-lt"/>
                <a:cs typeface="+mn-lt"/>
              </a:rPr>
              <a:t> sağlayan 2011 yılında IETF tarafından RFC 6455 ile </a:t>
            </a:r>
            <a:r>
              <a:rPr lang="tr-TR" dirty="0" err="1">
                <a:ea typeface="+mn-lt"/>
                <a:cs typeface="+mn-lt"/>
              </a:rPr>
              <a:t>stardartlaştırılmış</a:t>
            </a:r>
            <a:r>
              <a:rPr lang="tr-TR" dirty="0">
                <a:ea typeface="+mn-lt"/>
                <a:cs typeface="+mn-lt"/>
              </a:rPr>
              <a:t> bir yöntemdir. </a:t>
            </a:r>
            <a:r>
              <a:rPr lang="tr-TR" dirty="0" err="1">
                <a:ea typeface="+mn-lt"/>
                <a:cs typeface="+mn-lt"/>
              </a:rPr>
              <a:t>WebSocket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api</a:t>
            </a:r>
            <a:r>
              <a:rPr lang="tr-TR" dirty="0">
                <a:ea typeface="+mn-lt"/>
                <a:cs typeface="+mn-lt"/>
              </a:rPr>
              <a:t> ise w3c tarafından standardize edilmiştir. Kuşkusuz en verimli </a:t>
            </a:r>
            <a:r>
              <a:rPr lang="tr-TR" dirty="0" err="1">
                <a:ea typeface="+mn-lt"/>
                <a:cs typeface="+mn-lt"/>
              </a:rPr>
              <a:t>real</a:t>
            </a:r>
            <a:r>
              <a:rPr lang="tr-TR" dirty="0">
                <a:ea typeface="+mn-lt"/>
                <a:cs typeface="+mn-lt"/>
              </a:rPr>
              <a:t> time data </a:t>
            </a:r>
            <a:r>
              <a:rPr lang="tr-TR" dirty="0" err="1">
                <a:ea typeface="+mn-lt"/>
                <a:cs typeface="+mn-lt"/>
              </a:rPr>
              <a:t>exchange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yöntimidir</a:t>
            </a:r>
            <a:r>
              <a:rPr lang="tr-TR" dirty="0">
                <a:ea typeface="+mn-lt"/>
                <a:cs typeface="+mn-lt"/>
              </a:rPr>
              <a:t>. Modern browserlar tarafından aynı anda 50 civarında </a:t>
            </a:r>
            <a:r>
              <a:rPr lang="tr-TR" dirty="0" err="1">
                <a:ea typeface="+mn-lt"/>
                <a:cs typeface="+mn-lt"/>
              </a:rPr>
              <a:t>connectiona</a:t>
            </a:r>
            <a:r>
              <a:rPr lang="tr-TR" dirty="0">
                <a:ea typeface="+mn-lt"/>
                <a:cs typeface="+mn-lt"/>
              </a:rPr>
              <a:t> izin vermektedir.</a:t>
            </a:r>
            <a:endParaRPr lang="tr-TR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C8BCFB50-A6B9-E18A-647A-557A2384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1078660"/>
            <a:ext cx="10264876" cy="28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1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Tcp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connectionda</a:t>
            </a:r>
            <a:r>
              <a:rPr lang="tr-TR" dirty="0">
                <a:ea typeface="+mn-lt"/>
                <a:cs typeface="+mn-lt"/>
              </a:rPr>
              <a:t> olduğu gibi, </a:t>
            </a:r>
            <a:r>
              <a:rPr lang="tr-TR" dirty="0" err="1">
                <a:ea typeface="+mn-lt"/>
                <a:cs typeface="+mn-lt"/>
              </a:rPr>
              <a:t>Websocket</a:t>
            </a:r>
            <a:r>
              <a:rPr lang="tr-TR" dirty="0">
                <a:ea typeface="+mn-lt"/>
                <a:cs typeface="+mn-lt"/>
              </a:rPr>
              <a:t> yönteminde de bir </a:t>
            </a:r>
            <a:r>
              <a:rPr lang="tr-TR" dirty="0" err="1">
                <a:ea typeface="+mn-lt"/>
                <a:cs typeface="+mn-lt"/>
              </a:rPr>
              <a:t>handshake</a:t>
            </a:r>
            <a:r>
              <a:rPr lang="tr-TR" dirty="0">
                <a:ea typeface="+mn-lt"/>
                <a:cs typeface="+mn-lt"/>
              </a:rPr>
              <a:t> söz konusu. Bir </a:t>
            </a:r>
            <a:r>
              <a:rPr lang="tr-TR" dirty="0" err="1">
                <a:ea typeface="+mn-lt"/>
                <a:cs typeface="+mn-lt"/>
              </a:rPr>
              <a:t>websocket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lifetime’ını</a:t>
            </a:r>
            <a:r>
              <a:rPr lang="tr-TR" dirty="0">
                <a:ea typeface="+mn-lt"/>
                <a:cs typeface="+mn-lt"/>
              </a:rPr>
              <a:t> açıklayacak olursak, öncelikle bir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-server arasında </a:t>
            </a:r>
            <a:r>
              <a:rPr lang="tr-TR" dirty="0" err="1">
                <a:ea typeface="+mn-lt"/>
                <a:cs typeface="+mn-lt"/>
              </a:rPr>
              <a:t>handshake</a:t>
            </a:r>
            <a:r>
              <a:rPr lang="tr-TR" dirty="0">
                <a:ea typeface="+mn-lt"/>
                <a:cs typeface="+mn-lt"/>
              </a:rPr>
              <a:t> yapılır, akabinde data alışverişi ve en son var olan </a:t>
            </a:r>
            <a:r>
              <a:rPr lang="tr-TR" dirty="0" err="1">
                <a:ea typeface="+mn-lt"/>
                <a:cs typeface="+mn-lt"/>
              </a:rPr>
              <a:t>connection’ın</a:t>
            </a:r>
            <a:r>
              <a:rPr lang="tr-TR" dirty="0">
                <a:ea typeface="+mn-lt"/>
                <a:cs typeface="+mn-lt"/>
              </a:rPr>
              <a:t> tamamlanması olarak sıralayabiliriz.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Handshake</a:t>
            </a:r>
            <a:r>
              <a:rPr lang="tr-TR" dirty="0">
                <a:ea typeface="+mn-lt"/>
                <a:cs typeface="+mn-lt"/>
              </a:rPr>
              <a:t> sürecini biraz daha detaylandıracak olursak,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random</a:t>
            </a:r>
            <a:r>
              <a:rPr lang="tr-TR" dirty="0">
                <a:ea typeface="+mn-lt"/>
                <a:cs typeface="+mn-lt"/>
              </a:rPr>
              <a:t> bir </a:t>
            </a:r>
            <a:r>
              <a:rPr lang="tr-TR" dirty="0" err="1">
                <a:ea typeface="+mn-lt"/>
                <a:cs typeface="+mn-lt"/>
              </a:rPr>
              <a:t>string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key</a:t>
            </a:r>
            <a:r>
              <a:rPr lang="tr-TR" dirty="0">
                <a:ea typeface="+mn-lt"/>
                <a:cs typeface="+mn-lt"/>
              </a:rPr>
              <a:t> gönderir. Server bu </a:t>
            </a:r>
            <a:r>
              <a:rPr lang="tr-TR" dirty="0" err="1">
                <a:ea typeface="+mn-lt"/>
                <a:cs typeface="+mn-lt"/>
              </a:rPr>
              <a:t>stringe</a:t>
            </a:r>
            <a:r>
              <a:rPr lang="tr-TR" dirty="0">
                <a:ea typeface="+mn-lt"/>
                <a:cs typeface="+mn-lt"/>
              </a:rPr>
              <a:t> sabit bir değer ekler ve </a:t>
            </a:r>
            <a:r>
              <a:rPr lang="tr-TR" dirty="0" err="1">
                <a:ea typeface="+mn-lt"/>
                <a:cs typeface="+mn-lt"/>
              </a:rPr>
              <a:t>hash</a:t>
            </a:r>
            <a:r>
              <a:rPr lang="tr-TR" dirty="0">
                <a:ea typeface="+mn-lt"/>
                <a:cs typeface="+mn-lt"/>
              </a:rPr>
              <a:t> işleminden sonra base64 e çevirip </a:t>
            </a:r>
            <a:r>
              <a:rPr lang="tr-TR" dirty="0" err="1">
                <a:ea typeface="+mn-lt"/>
                <a:cs typeface="+mn-lt"/>
              </a:rPr>
              <a:t>response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Header’ında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Sec-WebSocket-Accept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key</a:t>
            </a:r>
            <a:r>
              <a:rPr lang="tr-TR" dirty="0">
                <a:ea typeface="+mn-lt"/>
                <a:cs typeface="+mn-lt"/>
              </a:rPr>
              <a:t> i ile döner.</a:t>
            </a:r>
            <a:endParaRPr lang="tr-TR">
              <a:cs typeface="Calibri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3254AA44-1B6B-002E-99E4-BD8AA5E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912128"/>
            <a:ext cx="9625779" cy="26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b="1" dirty="0" err="1"/>
              <a:t>SignalR</a:t>
            </a:r>
            <a:endParaRPr lang="tr-TR" dirty="0" err="1"/>
          </a:p>
          <a:p>
            <a:pPr>
              <a:buNone/>
            </a:pPr>
            <a:r>
              <a:rPr lang="tr-TR" dirty="0" err="1">
                <a:ea typeface="+mn-lt"/>
                <a:cs typeface="+mn-lt"/>
              </a:rPr>
              <a:t>SignalR</a:t>
            </a:r>
            <a:r>
              <a:rPr lang="tr-TR" dirty="0">
                <a:ea typeface="+mn-lt"/>
                <a:cs typeface="+mn-lt"/>
              </a:rPr>
              <a:t>, yukarıda saydığımızız tüm yöntemleri içinde barından(</a:t>
            </a:r>
            <a:r>
              <a:rPr lang="tr-TR" dirty="0" err="1">
                <a:ea typeface="+mn-lt"/>
                <a:cs typeface="+mn-lt"/>
              </a:rPr>
              <a:t>polling</a:t>
            </a:r>
            <a:r>
              <a:rPr lang="tr-TR" dirty="0">
                <a:ea typeface="+mn-lt"/>
                <a:cs typeface="+mn-lt"/>
              </a:rPr>
              <a:t> hariç) .net ekosistemi için yazılmış bir </a:t>
            </a:r>
            <a:r>
              <a:rPr lang="tr-TR" dirty="0" err="1">
                <a:ea typeface="+mn-lt"/>
                <a:cs typeface="+mn-lt"/>
              </a:rPr>
              <a:t>open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source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real</a:t>
            </a:r>
            <a:r>
              <a:rPr lang="tr-TR" dirty="0">
                <a:ea typeface="+mn-lt"/>
                <a:cs typeface="+mn-lt"/>
              </a:rPr>
              <a:t> time </a:t>
            </a:r>
            <a:r>
              <a:rPr lang="tr-TR" dirty="0" err="1">
                <a:ea typeface="+mn-lt"/>
                <a:cs typeface="+mn-lt"/>
              </a:rPr>
              <a:t>framework’üdür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SignalR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</a:rPr>
              <a:t>içerisinde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LongPolling</a:t>
            </a:r>
            <a:r>
              <a:rPr lang="tr-TR" b="1" dirty="0">
                <a:ea typeface="+mn-lt"/>
                <a:cs typeface="+mn-lt"/>
              </a:rPr>
              <a:t>, Server </a:t>
            </a:r>
            <a:r>
              <a:rPr lang="tr-TR" b="1" dirty="0" err="1">
                <a:ea typeface="+mn-lt"/>
                <a:cs typeface="+mn-lt"/>
              </a:rPr>
              <a:t>Send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Event</a:t>
            </a:r>
            <a:r>
              <a:rPr lang="tr-TR" b="1" dirty="0">
                <a:ea typeface="+mn-lt"/>
                <a:cs typeface="+mn-lt"/>
              </a:rPr>
              <a:t>(SSE), </a:t>
            </a:r>
            <a:r>
              <a:rPr lang="tr-TR" b="1" dirty="0" err="1">
                <a:ea typeface="+mn-lt"/>
                <a:cs typeface="+mn-lt"/>
              </a:rPr>
              <a:t>Websocket</a:t>
            </a:r>
            <a:r>
              <a:rPr lang="tr-TR" dirty="0">
                <a:ea typeface="+mn-lt"/>
                <a:cs typeface="+mn-lt"/>
              </a:rPr>
              <a:t> birer transport olarak adlandırılmaktadır.</a:t>
            </a:r>
            <a:endParaRPr lang="tr-TR" dirty="0"/>
          </a:p>
          <a:p>
            <a:pPr>
              <a:buNone/>
            </a:pPr>
            <a:endParaRPr lang="tr-TR" dirty="0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xmlns="" id="{B3FABBE2-A4CE-E1E2-5AF1-DAC479D4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2623185"/>
            <a:ext cx="10965423" cy="40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3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4D8CB28-3465-9EA2-D6A7-4CA1AAD2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203303"/>
            <a:ext cx="11879825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SignalR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ile server arasında oluşan </a:t>
            </a:r>
            <a:r>
              <a:rPr lang="tr-TR" dirty="0" err="1">
                <a:ea typeface="+mn-lt"/>
                <a:cs typeface="+mn-lt"/>
              </a:rPr>
              <a:t>connectionda</a:t>
            </a:r>
            <a:r>
              <a:rPr lang="tr-TR" dirty="0">
                <a:ea typeface="+mn-lt"/>
                <a:cs typeface="+mn-lt"/>
              </a:rPr>
              <a:t> her iki taraf da browser bilgilerine sahip olmakla birlikte, </a:t>
            </a:r>
            <a:r>
              <a:rPr lang="tr-TR" dirty="0" err="1">
                <a:ea typeface="+mn-lt"/>
                <a:cs typeface="+mn-lt"/>
              </a:rPr>
              <a:t>client</a:t>
            </a:r>
            <a:r>
              <a:rPr lang="tr-TR" dirty="0">
                <a:ea typeface="+mn-lt"/>
                <a:cs typeface="+mn-lt"/>
              </a:rPr>
              <a:t> mevcut </a:t>
            </a:r>
            <a:r>
              <a:rPr lang="tr-TR" dirty="0" err="1">
                <a:ea typeface="+mn-lt"/>
                <a:cs typeface="+mn-lt"/>
              </a:rPr>
              <a:t>connection</a:t>
            </a:r>
            <a:r>
              <a:rPr lang="tr-TR" dirty="0">
                <a:ea typeface="+mn-lt"/>
                <a:cs typeface="+mn-lt"/>
              </a:rPr>
              <a:t> için en verimli transport seçeneği ile devam eder. </a:t>
            </a:r>
            <a:endParaRPr lang="tr-TR"/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Sırasıyla </a:t>
            </a:r>
            <a:r>
              <a:rPr lang="tr-TR" b="1" dirty="0" err="1">
                <a:ea typeface="+mn-lt"/>
                <a:cs typeface="+mn-lt"/>
              </a:rPr>
              <a:t>websocket</a:t>
            </a:r>
            <a:r>
              <a:rPr lang="tr-TR" dirty="0">
                <a:ea typeface="+mn-lt"/>
                <a:cs typeface="+mn-lt"/>
              </a:rPr>
              <a:t>, server </a:t>
            </a:r>
            <a:r>
              <a:rPr lang="tr-TR" dirty="0" err="1">
                <a:ea typeface="+mn-lt"/>
                <a:cs typeface="+mn-lt"/>
              </a:rPr>
              <a:t>send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event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Long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polling</a:t>
            </a:r>
            <a:r>
              <a:rPr lang="tr-TR" dirty="0">
                <a:ea typeface="+mn-lt"/>
                <a:cs typeface="+mn-lt"/>
              </a:rPr>
              <a:t> şeklide devam eder. İstediğiniz takdirde bu duruma el koyup seçeneği kendiniz belirleyebilirsiniz.</a:t>
            </a:r>
            <a:endParaRPr lang="tr-TR">
              <a:cs typeface="Calibri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  <a:p>
            <a:pPr>
              <a:buNone/>
            </a:pPr>
            <a:r>
              <a:rPr lang="tr-TR" b="1" dirty="0">
                <a:ea typeface="+mn-lt"/>
                <a:cs typeface="+mn-lt"/>
              </a:rPr>
              <a:t>Asp.net </a:t>
            </a:r>
            <a:r>
              <a:rPr lang="tr-TR" b="1" dirty="0" err="1">
                <a:ea typeface="+mn-lt"/>
                <a:cs typeface="+mn-lt"/>
              </a:rPr>
              <a:t>Core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SignalR</a:t>
            </a:r>
            <a:r>
              <a:rPr lang="tr-TR" b="1" dirty="0">
                <a:ea typeface="+mn-lt"/>
                <a:cs typeface="+mn-lt"/>
              </a:rPr>
              <a:t> Avantajları Nelerdir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Cross Platform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Çoklu </a:t>
            </a:r>
            <a:r>
              <a:rPr lang="tr-TR" dirty="0" err="1">
                <a:ea typeface="+mn-lt"/>
                <a:cs typeface="+mn-lt"/>
              </a:rPr>
              <a:t>trasnsport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Websocket</a:t>
            </a:r>
            <a:r>
              <a:rPr lang="tr-TR" dirty="0">
                <a:ea typeface="+mn-lt"/>
                <a:cs typeface="+mn-lt"/>
              </a:rPr>
              <a:t>, Server </a:t>
            </a:r>
            <a:r>
              <a:rPr lang="tr-TR" dirty="0" err="1">
                <a:ea typeface="+mn-lt"/>
                <a:cs typeface="+mn-lt"/>
              </a:rPr>
              <a:t>Send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Event</a:t>
            </a:r>
            <a:r>
              <a:rPr lang="tr-TR" dirty="0">
                <a:ea typeface="+mn-lt"/>
                <a:cs typeface="+mn-lt"/>
              </a:rPr>
              <a:t>(SSE), </a:t>
            </a:r>
            <a:r>
              <a:rPr lang="tr-TR" dirty="0" err="1">
                <a:ea typeface="+mn-lt"/>
                <a:cs typeface="+mn-lt"/>
              </a:rPr>
              <a:t>Long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Polling</a:t>
            </a:r>
            <a:r>
              <a:rPr lang="tr-TR" dirty="0">
                <a:ea typeface="+mn-lt"/>
                <a:cs typeface="+mn-lt"/>
              </a:rPr>
              <a:t>) desteği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Hızlı</a:t>
            </a:r>
            <a:br>
              <a:rPr lang="tr-TR" dirty="0">
                <a:ea typeface="+mn-lt"/>
                <a:cs typeface="+mn-lt"/>
              </a:rPr>
            </a:br>
            <a:r>
              <a:rPr lang="tr-TR" dirty="0" err="1">
                <a:ea typeface="+mn-lt"/>
                <a:cs typeface="+mn-lt"/>
              </a:rPr>
              <a:t>Light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Weight</a:t>
            </a:r>
            <a:endParaRPr lang="tr-TR" dirty="0" err="1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SignalR</a:t>
            </a:r>
            <a:r>
              <a:rPr lang="tr-TR" b="1" dirty="0">
                <a:ea typeface="+mn-lt"/>
                <a:cs typeface="+mn-lt"/>
              </a:rPr>
              <a:t> Önemli Kavramlar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832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C0877AB-2E82-B2D7-3606-32256F08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84" y="215593"/>
            <a:ext cx="11769212" cy="6489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Gerçek zamanlı uygulamalar inşa etmek için oluşturulmuş açık kaynak kodlu bir .Net kütüphanesidir. Sıklıkla kullandığımız </a:t>
            </a:r>
            <a:r>
              <a:rPr lang="tr-TR" b="1" dirty="0">
                <a:ea typeface="+mn-lt"/>
                <a:cs typeface="+mn-lt"/>
              </a:rPr>
              <a:t>HTTP bağlantılarında (</a:t>
            </a:r>
            <a:r>
              <a:rPr lang="tr-TR" b="1" dirty="0" err="1">
                <a:ea typeface="+mn-lt"/>
                <a:cs typeface="+mn-lt"/>
              </a:rPr>
              <a:t>Request-Response</a:t>
            </a:r>
            <a:r>
              <a:rPr lang="tr-TR" b="1" dirty="0">
                <a:ea typeface="+mn-lt"/>
                <a:cs typeface="+mn-lt"/>
              </a:rPr>
              <a:t> mantığı)</a:t>
            </a:r>
            <a:r>
              <a:rPr lang="tr-TR" dirty="0">
                <a:ea typeface="+mn-lt"/>
                <a:cs typeface="+mn-lt"/>
              </a:rPr>
              <a:t> her istekte sayfanın yenilenmesi söz konusuydu. Client her </a:t>
            </a:r>
            <a:r>
              <a:rPr lang="tr-TR" dirty="0" err="1">
                <a:ea typeface="+mn-lt"/>
                <a:cs typeface="+mn-lt"/>
              </a:rPr>
              <a:t>Request</a:t>
            </a:r>
            <a:r>
              <a:rPr lang="tr-TR" dirty="0">
                <a:ea typeface="+mn-lt"/>
                <a:cs typeface="+mn-lt"/>
              </a:rPr>
              <a:t> için bir bağlantı açmak zorunda kalıyordu.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 err="1">
                <a:ea typeface="+mn-lt"/>
                <a:cs typeface="+mn-lt"/>
              </a:rPr>
              <a:t>SignalR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nin</a:t>
            </a:r>
            <a:r>
              <a:rPr lang="tr-TR" dirty="0">
                <a:ea typeface="+mn-lt"/>
                <a:cs typeface="+mn-lt"/>
              </a:rPr>
              <a:t> bize sunduğu </a:t>
            </a:r>
            <a:r>
              <a:rPr lang="tr-TR" b="1" dirty="0">
                <a:ea typeface="+mn-lt"/>
                <a:cs typeface="+mn-lt"/>
              </a:rPr>
              <a:t>RPC (Remote </a:t>
            </a:r>
            <a:r>
              <a:rPr lang="tr-TR" b="1" dirty="0" err="1">
                <a:ea typeface="+mn-lt"/>
                <a:cs typeface="+mn-lt"/>
              </a:rPr>
              <a:t>Procedure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b="1" dirty="0" err="1">
                <a:ea typeface="+mn-lt"/>
                <a:cs typeface="+mn-lt"/>
              </a:rPr>
              <a:t>Calls</a:t>
            </a:r>
            <a:r>
              <a:rPr lang="tr-TR" b="1" dirty="0">
                <a:ea typeface="+mn-lt"/>
                <a:cs typeface="+mn-lt"/>
              </a:rPr>
              <a:t>)</a:t>
            </a:r>
            <a:r>
              <a:rPr lang="tr-TR" dirty="0">
                <a:ea typeface="+mn-lt"/>
                <a:cs typeface="+mn-lt"/>
              </a:rPr>
              <a:t> altyapısıyla Client ve Server anlık olarak (bağlantı kopmadan) sürekli haberleşir. Bu haberleşme karşılıklıdır. </a:t>
            </a:r>
            <a:r>
              <a:rPr lang="tr-TR" b="1" dirty="0">
                <a:ea typeface="+mn-lt"/>
                <a:cs typeface="+mn-lt"/>
              </a:rPr>
              <a:t>Server, Client </a:t>
            </a:r>
            <a:r>
              <a:rPr lang="tr-TR" dirty="0">
                <a:ea typeface="+mn-lt"/>
                <a:cs typeface="+mn-lt"/>
              </a:rPr>
              <a:t>tarafındaki </a:t>
            </a:r>
            <a:r>
              <a:rPr lang="tr-TR" dirty="0" err="1">
                <a:ea typeface="+mn-lt"/>
                <a:cs typeface="+mn-lt"/>
              </a:rPr>
              <a:t>javaScript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methodu</a:t>
            </a:r>
            <a:r>
              <a:rPr lang="tr-TR" dirty="0">
                <a:ea typeface="+mn-lt"/>
                <a:cs typeface="+mn-lt"/>
              </a:rPr>
              <a:t> tetikleyip veri transferi yapabilir. </a:t>
            </a: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Bu sayede sayfanın yenilenmesine gerek kalmadan gerçek zamanlı haberleşme yapılmış olur.</a:t>
            </a:r>
            <a:endParaRPr lang="tr-TR" dirty="0"/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pPr marL="0" indent="0">
              <a:buNone/>
            </a:pPr>
            <a:r>
              <a:rPr lang="tr-TR" b="1" i="1" dirty="0" err="1">
                <a:ea typeface="+mn-lt"/>
                <a:cs typeface="+mn-lt"/>
              </a:rPr>
              <a:t>SignalR</a:t>
            </a:r>
            <a:r>
              <a:rPr lang="tr-TR" b="1" i="1" dirty="0">
                <a:ea typeface="+mn-lt"/>
                <a:cs typeface="+mn-lt"/>
              </a:rPr>
              <a:t> </a:t>
            </a:r>
            <a:r>
              <a:rPr lang="tr-TR" i="1" dirty="0">
                <a:ea typeface="+mn-lt"/>
                <a:cs typeface="+mn-lt"/>
              </a:rPr>
              <a:t>‘</a:t>
            </a:r>
            <a:r>
              <a:rPr lang="tr-TR" i="1" dirty="0" err="1">
                <a:ea typeface="+mn-lt"/>
                <a:cs typeface="+mn-lt"/>
              </a:rPr>
              <a:t>nin</a:t>
            </a:r>
            <a:r>
              <a:rPr lang="tr-TR" i="1" dirty="0">
                <a:ea typeface="+mn-lt"/>
                <a:cs typeface="+mn-lt"/>
              </a:rPr>
              <a:t> altında yatan teknoloji </a:t>
            </a:r>
            <a:r>
              <a:rPr lang="tr-TR" b="1" i="1" dirty="0" err="1">
                <a:ea typeface="+mn-lt"/>
                <a:cs typeface="+mn-lt"/>
              </a:rPr>
              <a:t>WebSocket</a:t>
            </a:r>
            <a:r>
              <a:rPr lang="tr-TR" b="1" i="1" dirty="0">
                <a:ea typeface="+mn-lt"/>
                <a:cs typeface="+mn-lt"/>
              </a:rPr>
              <a:t> </a:t>
            </a:r>
            <a:r>
              <a:rPr lang="tr-TR" i="1" dirty="0">
                <a:ea typeface="+mn-lt"/>
                <a:cs typeface="+mn-lt"/>
              </a:rPr>
              <a:t>teknolojisidir. </a:t>
            </a:r>
            <a:r>
              <a:rPr lang="tr-TR" i="1" dirty="0" err="1">
                <a:ea typeface="+mn-lt"/>
                <a:cs typeface="+mn-lt"/>
              </a:rPr>
              <a:t>WebSocket</a:t>
            </a:r>
            <a:r>
              <a:rPr lang="tr-TR" i="1" dirty="0">
                <a:ea typeface="+mn-lt"/>
                <a:cs typeface="+mn-lt"/>
              </a:rPr>
              <a:t> ; Tek bir TCP üzerinden </a:t>
            </a:r>
            <a:r>
              <a:rPr lang="tr-TR" i="1" dirty="0" err="1">
                <a:ea typeface="+mn-lt"/>
                <a:cs typeface="+mn-lt"/>
              </a:rPr>
              <a:t>client</a:t>
            </a:r>
            <a:r>
              <a:rPr lang="tr-TR" i="1" dirty="0">
                <a:ea typeface="+mn-lt"/>
                <a:cs typeface="+mn-lt"/>
              </a:rPr>
              <a:t> ve server arasında iki yönlü iletişimi sağlayan bir protokoldür.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693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Ofis Teması</vt:lpstr>
      <vt:lpstr>SignalR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613</cp:revision>
  <dcterms:created xsi:type="dcterms:W3CDTF">2012-08-15T22:53:30Z</dcterms:created>
  <dcterms:modified xsi:type="dcterms:W3CDTF">2023-08-12T13:33:05Z</dcterms:modified>
</cp:coreProperties>
</file>