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65" r:id="rId9"/>
    <p:sldId id="264" r:id="rId10"/>
    <p:sldId id="266" r:id="rId11"/>
    <p:sldId id="267" r:id="rId12"/>
    <p:sldId id="268" r:id="rId13"/>
    <p:sldId id="269" r:id="rId14"/>
    <p:sldId id="271" r:id="rId15"/>
    <p:sldId id="270"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Bahnschrift SemiBold Condensed"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Bahnschrift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D42083B-6DC9-451E-B2A1-A8B412535F51}" type="datetimeFigureOut">
              <a:rPr lang="en-IN" smtClean="0"/>
              <a:t>22-05-2023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7ABD732-9290-4906-B1BB-7E1D79A4C5DC}" type="slidenum">
              <a:rPr lang="en-IN" smtClean="0"/>
              <a:t>‹#›</a:t>
            </a:fld>
            <a:endParaRPr lang="en-IN"/>
          </a:p>
        </p:txBody>
      </p:sp>
    </p:spTree>
    <p:extLst>
      <p:ext uri="{BB962C8B-B14F-4D97-AF65-F5344CB8AC3E}">
        <p14:creationId xmlns:p14="http://schemas.microsoft.com/office/powerpoint/2010/main" val="42320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2083B-6DC9-451E-B2A1-A8B412535F51}"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3123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2083B-6DC9-451E-B2A1-A8B412535F51}"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206380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hnschrift SemiBold Condense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ahnschrift Light" panose="020B0502040204020203" pitchFamily="34" charset="0"/>
              </a:defRPr>
            </a:lvl1pPr>
            <a:lvl2pPr>
              <a:defRPr>
                <a:latin typeface="Bahnschrift Light" panose="020B0502040204020203" pitchFamily="34" charset="0"/>
              </a:defRPr>
            </a:lvl2pPr>
            <a:lvl3pPr>
              <a:defRPr>
                <a:latin typeface="Bahnschrift Light" panose="020B0502040204020203" pitchFamily="34" charset="0"/>
              </a:defRPr>
            </a:lvl3pPr>
            <a:lvl4pPr>
              <a:defRPr>
                <a:latin typeface="Bahnschrift Light" panose="020B0502040204020203" pitchFamily="34" charset="0"/>
              </a:defRPr>
            </a:lvl4pPr>
            <a:lvl5pPr>
              <a:defRPr>
                <a:latin typeface="Bahnschrift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42083B-6DC9-451E-B2A1-A8B412535F51}"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246109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latin typeface="Bahnschrift SemiBold Condensed"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Bahnschrift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D42083B-6DC9-451E-B2A1-A8B412535F51}"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237020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42083B-6DC9-451E-B2A1-A8B412535F51}"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351823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42083B-6DC9-451E-B2A1-A8B412535F51}" type="datetimeFigureOut">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294668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083B-6DC9-451E-B2A1-A8B412535F51}" type="datetimeFigureOut">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51663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2083B-6DC9-451E-B2A1-A8B412535F51}" type="datetimeFigureOut">
              <a:rPr lang="en-IN" smtClean="0"/>
              <a:t>22-05-2023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ABD732-9290-4906-B1BB-7E1D79A4C5DC}" type="slidenum">
              <a:rPr lang="en-IN" smtClean="0"/>
              <a:t>‹#›</a:t>
            </a:fld>
            <a:endParaRPr lang="en-IN"/>
          </a:p>
        </p:txBody>
      </p:sp>
    </p:spTree>
    <p:extLst>
      <p:ext uri="{BB962C8B-B14F-4D97-AF65-F5344CB8AC3E}">
        <p14:creationId xmlns:p14="http://schemas.microsoft.com/office/powerpoint/2010/main" val="142226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D42083B-6DC9-451E-B2A1-A8B412535F51}"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7ABD732-9290-4906-B1BB-7E1D79A4C5DC}" type="slidenum">
              <a:rPr lang="en-IN" smtClean="0"/>
              <a:t>‹#›</a:t>
            </a:fld>
            <a:endParaRPr lang="en-IN"/>
          </a:p>
        </p:txBody>
      </p:sp>
    </p:spTree>
    <p:extLst>
      <p:ext uri="{BB962C8B-B14F-4D97-AF65-F5344CB8AC3E}">
        <p14:creationId xmlns:p14="http://schemas.microsoft.com/office/powerpoint/2010/main" val="304333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D42083B-6DC9-451E-B2A1-A8B412535F51}" type="datetimeFigureOut">
              <a:rPr lang="en-IN" smtClean="0"/>
              <a:t>22-05-2023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7ABD732-9290-4906-B1BB-7E1D79A4C5DC}" type="slidenum">
              <a:rPr lang="en-IN" smtClean="0"/>
              <a:t>‹#›</a:t>
            </a:fld>
            <a:endParaRPr lang="en-IN"/>
          </a:p>
        </p:txBody>
      </p:sp>
    </p:spTree>
    <p:extLst>
      <p:ext uri="{BB962C8B-B14F-4D97-AF65-F5344CB8AC3E}">
        <p14:creationId xmlns:p14="http://schemas.microsoft.com/office/powerpoint/2010/main" val="14250625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D42083B-6DC9-451E-B2A1-A8B412535F51}" type="datetimeFigureOut">
              <a:rPr lang="en-IN" smtClean="0"/>
              <a:t>22-05-2023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7ABD732-9290-4906-B1BB-7E1D79A4C5DC}" type="slidenum">
              <a:rPr lang="en-IN" smtClean="0"/>
              <a:t>‹#›</a:t>
            </a:fld>
            <a:endParaRPr lang="en-IN"/>
          </a:p>
        </p:txBody>
      </p:sp>
    </p:spTree>
    <p:extLst>
      <p:ext uri="{BB962C8B-B14F-4D97-AF65-F5344CB8AC3E}">
        <p14:creationId xmlns:p14="http://schemas.microsoft.com/office/powerpoint/2010/main" val="15007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AC9A-7248-8C75-ED21-45FDD77DBC2A}"/>
              </a:ext>
            </a:extLst>
          </p:cNvPr>
          <p:cNvSpPr>
            <a:spLocks noGrp="1"/>
          </p:cNvSpPr>
          <p:nvPr>
            <p:ph type="ctrTitle"/>
          </p:nvPr>
        </p:nvSpPr>
        <p:spPr/>
        <p:txBody>
          <a:bodyPr/>
          <a:lstStyle/>
          <a:p>
            <a:r>
              <a:rPr lang="en-IN" dirty="0"/>
              <a:t>DOCKER</a:t>
            </a:r>
          </a:p>
        </p:txBody>
      </p:sp>
      <p:sp>
        <p:nvSpPr>
          <p:cNvPr id="3" name="Subtitle 2">
            <a:extLst>
              <a:ext uri="{FF2B5EF4-FFF2-40B4-BE49-F238E27FC236}">
                <a16:creationId xmlns:a16="http://schemas.microsoft.com/office/drawing/2014/main" id="{D3481773-B10A-D961-FCE2-B4FBB5A88236}"/>
              </a:ext>
            </a:extLst>
          </p:cNvPr>
          <p:cNvSpPr>
            <a:spLocks noGrp="1"/>
          </p:cNvSpPr>
          <p:nvPr>
            <p:ph type="subTitle" idx="1"/>
          </p:nvPr>
        </p:nvSpPr>
        <p:spPr/>
        <p:txBody>
          <a:bodyPr/>
          <a:lstStyle/>
          <a:p>
            <a:r>
              <a:rPr lang="en-IN" dirty="0"/>
              <a:t>Internal Working</a:t>
            </a:r>
          </a:p>
        </p:txBody>
      </p:sp>
      <p:pic>
        <p:nvPicPr>
          <p:cNvPr id="5" name="Picture 4">
            <a:extLst>
              <a:ext uri="{FF2B5EF4-FFF2-40B4-BE49-F238E27FC236}">
                <a16:creationId xmlns:a16="http://schemas.microsoft.com/office/drawing/2014/main" id="{6158CD8C-059F-F383-B8E2-7E3862BA5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955" y="2920266"/>
            <a:ext cx="3981397" cy="1017468"/>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510007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27D4-2707-0520-F7FB-40700D19853D}"/>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FD46BFE8-F0BC-E3C9-2DA9-B11F62BF2BC0}"/>
              </a:ext>
            </a:extLst>
          </p:cNvPr>
          <p:cNvSpPr>
            <a:spLocks noGrp="1"/>
          </p:cNvSpPr>
          <p:nvPr>
            <p:ph idx="1"/>
          </p:nvPr>
        </p:nvSpPr>
        <p:spPr/>
        <p:txBody>
          <a:bodyPr/>
          <a:lstStyle/>
          <a:p>
            <a:r>
              <a:rPr lang="en-IN" dirty="0"/>
              <a:t>Namespaces are a way to lie to processes about the System that they are on. The idea is that processes do not need, and shouldn’t have, access to everything on the system.</a:t>
            </a:r>
          </a:p>
          <a:p>
            <a:r>
              <a:rPr lang="en-IN" dirty="0"/>
              <a:t>Using namespaces, you can restrict what resources processes can access, what information they know about the system, how they interact with other resources, etc.</a:t>
            </a:r>
          </a:p>
          <a:p>
            <a:r>
              <a:rPr lang="en-IN" dirty="0"/>
              <a:t>There are several kinds of namespaces, used to control access to several things.</a:t>
            </a:r>
          </a:p>
        </p:txBody>
      </p:sp>
    </p:spTree>
    <p:extLst>
      <p:ext uri="{BB962C8B-B14F-4D97-AF65-F5344CB8AC3E}">
        <p14:creationId xmlns:p14="http://schemas.microsoft.com/office/powerpoint/2010/main" val="100665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7423-6293-20B4-C7CD-32A98C1D2918}"/>
              </a:ext>
            </a:extLst>
          </p:cNvPr>
          <p:cNvSpPr>
            <a:spLocks noGrp="1"/>
          </p:cNvSpPr>
          <p:nvPr>
            <p:ph type="title"/>
          </p:nvPr>
        </p:nvSpPr>
        <p:spPr/>
        <p:txBody>
          <a:bodyPr/>
          <a:lstStyle/>
          <a:p>
            <a:r>
              <a:rPr lang="en-IN" dirty="0"/>
              <a:t>Types of Namespaces</a:t>
            </a:r>
          </a:p>
        </p:txBody>
      </p:sp>
      <p:sp>
        <p:nvSpPr>
          <p:cNvPr id="3" name="Content Placeholder 2">
            <a:extLst>
              <a:ext uri="{FF2B5EF4-FFF2-40B4-BE49-F238E27FC236}">
                <a16:creationId xmlns:a16="http://schemas.microsoft.com/office/drawing/2014/main" id="{7F023694-7973-D5D7-F893-A898DB692EDF}"/>
              </a:ext>
            </a:extLst>
          </p:cNvPr>
          <p:cNvSpPr>
            <a:spLocks noGrp="1"/>
          </p:cNvSpPr>
          <p:nvPr>
            <p:ph idx="1"/>
          </p:nvPr>
        </p:nvSpPr>
        <p:spPr/>
        <p:txBody>
          <a:bodyPr/>
          <a:lstStyle/>
          <a:p>
            <a:pPr>
              <a:buFont typeface="Arial" panose="020B0604020202020204" pitchFamily="34" charset="0"/>
              <a:buChar char="•"/>
            </a:pPr>
            <a:r>
              <a:rPr lang="en-IN" dirty="0"/>
              <a:t> </a:t>
            </a:r>
            <a:r>
              <a:rPr lang="en-IN" b="1" dirty="0"/>
              <a:t>UTS Namespace</a:t>
            </a:r>
            <a:r>
              <a:rPr lang="en-IN" dirty="0"/>
              <a:t> : Different Hostname</a:t>
            </a:r>
          </a:p>
          <a:p>
            <a:pPr>
              <a:buFont typeface="Arial" panose="020B0604020202020204" pitchFamily="34" charset="0"/>
              <a:buChar char="•"/>
            </a:pPr>
            <a:r>
              <a:rPr lang="en-IN" dirty="0"/>
              <a:t> </a:t>
            </a:r>
            <a:r>
              <a:rPr lang="en-IN" b="1" dirty="0"/>
              <a:t>PID</a:t>
            </a:r>
            <a:r>
              <a:rPr lang="en-IN" dirty="0"/>
              <a:t> </a:t>
            </a:r>
            <a:r>
              <a:rPr lang="en-IN" b="1" dirty="0"/>
              <a:t>Namespace</a:t>
            </a:r>
            <a:r>
              <a:rPr lang="en-IN" dirty="0"/>
              <a:t> : Different Process IDs, independent of root PIDs</a:t>
            </a:r>
          </a:p>
          <a:p>
            <a:pPr>
              <a:buFont typeface="Arial" panose="020B0604020202020204" pitchFamily="34" charset="0"/>
              <a:buChar char="•"/>
            </a:pPr>
            <a:r>
              <a:rPr lang="en-IN" dirty="0"/>
              <a:t> </a:t>
            </a:r>
            <a:r>
              <a:rPr lang="en-IN" b="1" dirty="0"/>
              <a:t>Net</a:t>
            </a:r>
            <a:r>
              <a:rPr lang="en-IN" dirty="0"/>
              <a:t> </a:t>
            </a:r>
            <a:r>
              <a:rPr lang="en-IN" b="1" dirty="0"/>
              <a:t>Namespace</a:t>
            </a:r>
            <a:r>
              <a:rPr lang="en-IN" dirty="0"/>
              <a:t> : Access to network resources, like ports</a:t>
            </a:r>
          </a:p>
          <a:p>
            <a:pPr>
              <a:buFont typeface="Arial" panose="020B0604020202020204" pitchFamily="34" charset="0"/>
              <a:buChar char="•"/>
            </a:pPr>
            <a:r>
              <a:rPr lang="en-IN" dirty="0"/>
              <a:t> </a:t>
            </a:r>
            <a:r>
              <a:rPr lang="en-IN" b="1" dirty="0"/>
              <a:t>User</a:t>
            </a:r>
            <a:r>
              <a:rPr lang="en-IN" dirty="0"/>
              <a:t> </a:t>
            </a:r>
            <a:r>
              <a:rPr lang="en-IN" b="1" dirty="0"/>
              <a:t>Namespace</a:t>
            </a:r>
            <a:r>
              <a:rPr lang="en-IN" dirty="0"/>
              <a:t> : Maps users from one namespace to root namespace</a:t>
            </a:r>
          </a:p>
          <a:p>
            <a:pPr>
              <a:buFont typeface="Arial" panose="020B0604020202020204" pitchFamily="34" charset="0"/>
              <a:buChar char="•"/>
            </a:pPr>
            <a:r>
              <a:rPr lang="en-IN" dirty="0"/>
              <a:t> </a:t>
            </a:r>
            <a:r>
              <a:rPr lang="en-IN" b="1" dirty="0"/>
              <a:t>Mount</a:t>
            </a:r>
            <a:r>
              <a:rPr lang="en-IN" dirty="0"/>
              <a:t> </a:t>
            </a:r>
            <a:r>
              <a:rPr lang="en-IN" b="1" dirty="0"/>
              <a:t>Namespace</a:t>
            </a:r>
            <a:r>
              <a:rPr lang="en-IN" dirty="0"/>
              <a:t> : Different Filesystem visible (like chroot())</a:t>
            </a:r>
          </a:p>
          <a:p>
            <a:pPr>
              <a:buFont typeface="Arial" panose="020B0604020202020204" pitchFamily="34" charset="0"/>
              <a:buChar char="•"/>
            </a:pPr>
            <a:r>
              <a:rPr lang="en-IN" dirty="0"/>
              <a:t> </a:t>
            </a:r>
            <a:r>
              <a:rPr lang="en-IN" b="1" dirty="0"/>
              <a:t>IPC</a:t>
            </a:r>
            <a:r>
              <a:rPr lang="en-IN" dirty="0"/>
              <a:t> </a:t>
            </a:r>
            <a:r>
              <a:rPr lang="en-IN" b="1" dirty="0"/>
              <a:t>Namespace</a:t>
            </a:r>
            <a:r>
              <a:rPr lang="en-IN" dirty="0"/>
              <a:t> : Control how processes communicate with each other</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31119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9323-E2D9-EF7B-46E5-D47BB4867268}"/>
              </a:ext>
            </a:extLst>
          </p:cNvPr>
          <p:cNvSpPr>
            <a:spLocks noGrp="1"/>
          </p:cNvSpPr>
          <p:nvPr>
            <p:ph type="title"/>
          </p:nvPr>
        </p:nvSpPr>
        <p:spPr/>
        <p:txBody>
          <a:bodyPr/>
          <a:lstStyle/>
          <a:p>
            <a:r>
              <a:rPr lang="en-IN" dirty="0"/>
              <a:t>Control Groups</a:t>
            </a:r>
          </a:p>
        </p:txBody>
      </p:sp>
      <p:sp>
        <p:nvSpPr>
          <p:cNvPr id="3" name="Content Placeholder 2">
            <a:extLst>
              <a:ext uri="{FF2B5EF4-FFF2-40B4-BE49-F238E27FC236}">
                <a16:creationId xmlns:a16="http://schemas.microsoft.com/office/drawing/2014/main" id="{E5D06492-7FF7-972F-268B-C27950291D07}"/>
              </a:ext>
            </a:extLst>
          </p:cNvPr>
          <p:cNvSpPr>
            <a:spLocks noGrp="1"/>
          </p:cNvSpPr>
          <p:nvPr>
            <p:ph idx="1"/>
          </p:nvPr>
        </p:nvSpPr>
        <p:spPr/>
        <p:txBody>
          <a:bodyPr/>
          <a:lstStyle/>
          <a:p>
            <a:r>
              <a:rPr lang="en-IN" dirty="0"/>
              <a:t>Control Groups are used to group processes together, and control what and how much resources they can access.</a:t>
            </a:r>
          </a:p>
          <a:p>
            <a:r>
              <a:rPr lang="en-IN" dirty="0"/>
              <a:t>For example, you can put PID 100 in one </a:t>
            </a:r>
            <a:r>
              <a:rPr lang="en-IN" dirty="0" err="1"/>
              <a:t>cgroup</a:t>
            </a:r>
            <a:r>
              <a:rPr lang="en-IN" dirty="0"/>
              <a:t>, PID 101 in another, assigning 10% of the CPU to each. Now even if PID 100 does something memory intensive, it would have to effect on PID 101.</a:t>
            </a:r>
          </a:p>
          <a:p>
            <a:endParaRPr lang="en-IN" dirty="0"/>
          </a:p>
          <a:p>
            <a:r>
              <a:rPr lang="en-IN" dirty="0" err="1"/>
              <a:t>Cgroups</a:t>
            </a:r>
            <a:r>
              <a:rPr lang="en-IN" dirty="0"/>
              <a:t> can also control access to network resources and secondary memory. </a:t>
            </a:r>
          </a:p>
        </p:txBody>
      </p:sp>
    </p:spTree>
    <p:extLst>
      <p:ext uri="{BB962C8B-B14F-4D97-AF65-F5344CB8AC3E}">
        <p14:creationId xmlns:p14="http://schemas.microsoft.com/office/powerpoint/2010/main" val="69877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BC18-A5CF-929B-1EFC-7540D0B536E6}"/>
              </a:ext>
            </a:extLst>
          </p:cNvPr>
          <p:cNvSpPr>
            <a:spLocks noGrp="1"/>
          </p:cNvSpPr>
          <p:nvPr>
            <p:ph type="title"/>
          </p:nvPr>
        </p:nvSpPr>
        <p:spPr/>
        <p:txBody>
          <a:bodyPr/>
          <a:lstStyle/>
          <a:p>
            <a:r>
              <a:rPr lang="en-IN" dirty="0"/>
              <a:t>How is this related to a Container?</a:t>
            </a:r>
          </a:p>
        </p:txBody>
      </p:sp>
      <p:sp>
        <p:nvSpPr>
          <p:cNvPr id="3" name="Content Placeholder 2">
            <a:extLst>
              <a:ext uri="{FF2B5EF4-FFF2-40B4-BE49-F238E27FC236}">
                <a16:creationId xmlns:a16="http://schemas.microsoft.com/office/drawing/2014/main" id="{F2D7F945-D4F3-D993-03A5-60A26DCB260A}"/>
              </a:ext>
            </a:extLst>
          </p:cNvPr>
          <p:cNvSpPr>
            <a:spLocks noGrp="1"/>
          </p:cNvSpPr>
          <p:nvPr>
            <p:ph idx="1"/>
          </p:nvPr>
        </p:nvSpPr>
        <p:spPr/>
        <p:txBody>
          <a:bodyPr/>
          <a:lstStyle/>
          <a:p>
            <a:r>
              <a:rPr lang="en-IN" dirty="0"/>
              <a:t>A Container is simply using all these namespaces and a </a:t>
            </a:r>
            <a:r>
              <a:rPr lang="en-IN" dirty="0" err="1"/>
              <a:t>Cgroup</a:t>
            </a:r>
            <a:r>
              <a:rPr lang="en-IN" dirty="0"/>
              <a:t> together, to group processes.</a:t>
            </a:r>
          </a:p>
          <a:p>
            <a:r>
              <a:rPr lang="en-IN" dirty="0" err="1"/>
              <a:t>Cgroups</a:t>
            </a:r>
            <a:r>
              <a:rPr lang="en-IN" dirty="0"/>
              <a:t> are used to control resource allocation, while namespaces show it a different filesystem, different ports, hide other processes, so that you’re the process running within the container truly feels like it is running on its own computer.</a:t>
            </a:r>
          </a:p>
          <a:p>
            <a:r>
              <a:rPr lang="en-IN" dirty="0"/>
              <a:t>Containers can be connected to each other using virtual ports. To the processes running on them, it is like connecting to another computer.</a:t>
            </a:r>
          </a:p>
        </p:txBody>
      </p:sp>
    </p:spTree>
    <p:extLst>
      <p:ext uri="{BB962C8B-B14F-4D97-AF65-F5344CB8AC3E}">
        <p14:creationId xmlns:p14="http://schemas.microsoft.com/office/powerpoint/2010/main" val="375723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C064-2702-0DC9-CB96-131439253081}"/>
              </a:ext>
            </a:extLst>
          </p:cNvPr>
          <p:cNvSpPr>
            <a:spLocks noGrp="1"/>
          </p:cNvSpPr>
          <p:nvPr>
            <p:ph type="title"/>
          </p:nvPr>
        </p:nvSpPr>
        <p:spPr/>
        <p:txBody>
          <a:bodyPr/>
          <a:lstStyle/>
          <a:p>
            <a:r>
              <a:rPr lang="en-IN" dirty="0"/>
              <a:t>How does Docker achieve this?</a:t>
            </a:r>
          </a:p>
        </p:txBody>
      </p:sp>
      <p:sp>
        <p:nvSpPr>
          <p:cNvPr id="3" name="Text Placeholder 2">
            <a:extLst>
              <a:ext uri="{FF2B5EF4-FFF2-40B4-BE49-F238E27FC236}">
                <a16:creationId xmlns:a16="http://schemas.microsoft.com/office/drawing/2014/main" id="{355B2C67-D944-0A50-AE24-8A0C18463D70}"/>
              </a:ext>
            </a:extLst>
          </p:cNvPr>
          <p:cNvSpPr>
            <a:spLocks noGrp="1"/>
          </p:cNvSpPr>
          <p:nvPr>
            <p:ph type="body" idx="1"/>
          </p:nvPr>
        </p:nvSpPr>
        <p:spPr/>
        <p:txBody>
          <a:bodyPr/>
          <a:lstStyle/>
          <a:p>
            <a:r>
              <a:rPr lang="en-IN" dirty="0"/>
              <a:t>Docker Runtime Ecosystem</a:t>
            </a:r>
          </a:p>
        </p:txBody>
      </p:sp>
    </p:spTree>
    <p:extLst>
      <p:ext uri="{BB962C8B-B14F-4D97-AF65-F5344CB8AC3E}">
        <p14:creationId xmlns:p14="http://schemas.microsoft.com/office/powerpoint/2010/main" val="30456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3E7B-269D-4483-7675-846E6FDF0E62}"/>
              </a:ext>
            </a:extLst>
          </p:cNvPr>
          <p:cNvSpPr>
            <a:spLocks noGrp="1"/>
          </p:cNvSpPr>
          <p:nvPr>
            <p:ph type="title"/>
          </p:nvPr>
        </p:nvSpPr>
        <p:spPr/>
        <p:txBody>
          <a:bodyPr/>
          <a:lstStyle/>
          <a:p>
            <a:r>
              <a:rPr lang="en-IN" dirty="0"/>
              <a:t>Docker is a collection of tools</a:t>
            </a:r>
          </a:p>
        </p:txBody>
      </p:sp>
      <p:sp>
        <p:nvSpPr>
          <p:cNvPr id="3" name="Content Placeholder 2">
            <a:extLst>
              <a:ext uri="{FF2B5EF4-FFF2-40B4-BE49-F238E27FC236}">
                <a16:creationId xmlns:a16="http://schemas.microsoft.com/office/drawing/2014/main" id="{2CE6C9C4-2D87-A22F-A297-D3FE047B104D}"/>
              </a:ext>
            </a:extLst>
          </p:cNvPr>
          <p:cNvSpPr>
            <a:spLocks noGrp="1"/>
          </p:cNvSpPr>
          <p:nvPr>
            <p:ph idx="1"/>
          </p:nvPr>
        </p:nvSpPr>
        <p:spPr>
          <a:xfrm>
            <a:off x="676656" y="2011680"/>
            <a:ext cx="7119033" cy="3766185"/>
          </a:xfrm>
        </p:spPr>
        <p:txBody>
          <a:bodyPr/>
          <a:lstStyle/>
          <a:p>
            <a:r>
              <a:rPr lang="en-IN" dirty="0"/>
              <a:t>The actual Docker engine provides more abstraction and better features, to make it easier for end users to create, manage, and deploy containers.</a:t>
            </a:r>
          </a:p>
          <a:p>
            <a:r>
              <a:rPr lang="en-IN" dirty="0"/>
              <a:t>Actual low level features are delegated to other lower level programs. </a:t>
            </a:r>
            <a:r>
              <a:rPr lang="en-IN" dirty="0" err="1"/>
              <a:t>Dockerd</a:t>
            </a:r>
            <a:r>
              <a:rPr lang="en-IN" dirty="0"/>
              <a:t> doesn’t directly make </a:t>
            </a:r>
            <a:r>
              <a:rPr lang="en-IN" dirty="0" err="1"/>
              <a:t>syscalls</a:t>
            </a:r>
            <a:r>
              <a:rPr lang="en-IN" dirty="0"/>
              <a:t>.</a:t>
            </a:r>
          </a:p>
        </p:txBody>
      </p:sp>
      <p:pic>
        <p:nvPicPr>
          <p:cNvPr id="5" name="Picture 4">
            <a:extLst>
              <a:ext uri="{FF2B5EF4-FFF2-40B4-BE49-F238E27FC236}">
                <a16:creationId xmlns:a16="http://schemas.microsoft.com/office/drawing/2014/main" id="{5B84133D-96A3-9125-6FD4-3B504326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653" y="1802510"/>
            <a:ext cx="3497220" cy="3975355"/>
          </a:xfrm>
          <a:prstGeom prst="rect">
            <a:avLst/>
          </a:prstGeom>
        </p:spPr>
      </p:pic>
    </p:spTree>
    <p:extLst>
      <p:ext uri="{BB962C8B-B14F-4D97-AF65-F5344CB8AC3E}">
        <p14:creationId xmlns:p14="http://schemas.microsoft.com/office/powerpoint/2010/main" val="292319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145B-5691-F258-DBB0-70A25B411A71}"/>
              </a:ext>
            </a:extLst>
          </p:cNvPr>
          <p:cNvSpPr>
            <a:spLocks noGrp="1"/>
          </p:cNvSpPr>
          <p:nvPr>
            <p:ph type="title"/>
          </p:nvPr>
        </p:nvSpPr>
        <p:spPr/>
        <p:txBody>
          <a:bodyPr/>
          <a:lstStyle/>
          <a:p>
            <a:r>
              <a:rPr lang="en-IN" dirty="0"/>
              <a:t>CONTAINERD</a:t>
            </a:r>
          </a:p>
        </p:txBody>
      </p:sp>
      <p:sp>
        <p:nvSpPr>
          <p:cNvPr id="3" name="Content Placeholder 2">
            <a:extLst>
              <a:ext uri="{FF2B5EF4-FFF2-40B4-BE49-F238E27FC236}">
                <a16:creationId xmlns:a16="http://schemas.microsoft.com/office/drawing/2014/main" id="{30346C40-7A24-A04F-F325-A45BD3362B8F}"/>
              </a:ext>
            </a:extLst>
          </p:cNvPr>
          <p:cNvSpPr>
            <a:spLocks noGrp="1"/>
          </p:cNvSpPr>
          <p:nvPr>
            <p:ph idx="1"/>
          </p:nvPr>
        </p:nvSpPr>
        <p:spPr/>
        <p:txBody>
          <a:bodyPr/>
          <a:lstStyle/>
          <a:p>
            <a:pPr>
              <a:buFont typeface="Arial" panose="020B0604020202020204" pitchFamily="34" charset="0"/>
              <a:buChar char="•"/>
            </a:pPr>
            <a:r>
              <a:rPr lang="en-IN" dirty="0"/>
              <a:t> </a:t>
            </a:r>
            <a:r>
              <a:rPr lang="en-IN" dirty="0" err="1"/>
              <a:t>Dockerd</a:t>
            </a:r>
            <a:r>
              <a:rPr lang="en-IN" dirty="0"/>
              <a:t> sends commands to </a:t>
            </a:r>
            <a:r>
              <a:rPr lang="en-IN" dirty="0" err="1"/>
              <a:t>containerd</a:t>
            </a:r>
            <a:r>
              <a:rPr lang="en-IN" dirty="0"/>
              <a:t> to manage containers.</a:t>
            </a:r>
          </a:p>
          <a:p>
            <a:pPr>
              <a:buFont typeface="Arial" panose="020B0604020202020204" pitchFamily="34" charset="0"/>
              <a:buChar char="•"/>
            </a:pPr>
            <a:r>
              <a:rPr lang="en-IN" dirty="0"/>
              <a:t> It is a lower level runtime for containers.</a:t>
            </a:r>
          </a:p>
          <a:p>
            <a:pPr>
              <a:buFont typeface="Arial" panose="020B0604020202020204" pitchFamily="34" charset="0"/>
              <a:buChar char="•"/>
            </a:pPr>
            <a:r>
              <a:rPr lang="en-IN" dirty="0"/>
              <a:t> </a:t>
            </a:r>
            <a:r>
              <a:rPr lang="en-IN" dirty="0" err="1"/>
              <a:t>Containerd</a:t>
            </a:r>
            <a:r>
              <a:rPr lang="en-IN" dirty="0"/>
              <a:t> manages the entire lifecycle of the container.</a:t>
            </a:r>
          </a:p>
          <a:p>
            <a:pPr>
              <a:buFont typeface="Arial" panose="020B0604020202020204" pitchFamily="34" charset="0"/>
              <a:buChar char="•"/>
            </a:pPr>
            <a:r>
              <a:rPr lang="en-IN" dirty="0"/>
              <a:t> It provides features such as transferring Images, managing networks, etc,</a:t>
            </a:r>
          </a:p>
        </p:txBody>
      </p:sp>
      <p:pic>
        <p:nvPicPr>
          <p:cNvPr id="5" name="Picture 4">
            <a:extLst>
              <a:ext uri="{FF2B5EF4-FFF2-40B4-BE49-F238E27FC236}">
                <a16:creationId xmlns:a16="http://schemas.microsoft.com/office/drawing/2014/main" id="{094164A2-929F-E986-BC05-36895091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665" y="3894772"/>
            <a:ext cx="6933705" cy="1787595"/>
          </a:xfrm>
          <a:prstGeom prst="rect">
            <a:avLst/>
          </a:prstGeom>
          <a:effectLst>
            <a:glow rad="101600">
              <a:schemeClr val="accent4">
                <a:satMod val="175000"/>
                <a:alpha val="40000"/>
              </a:schemeClr>
            </a:glow>
          </a:effectLst>
        </p:spPr>
      </p:pic>
    </p:spTree>
    <p:extLst>
      <p:ext uri="{BB962C8B-B14F-4D97-AF65-F5344CB8AC3E}">
        <p14:creationId xmlns:p14="http://schemas.microsoft.com/office/powerpoint/2010/main" val="237118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FC39-0A20-AEB0-E437-21C14A394684}"/>
              </a:ext>
            </a:extLst>
          </p:cNvPr>
          <p:cNvSpPr>
            <a:spLocks noGrp="1"/>
          </p:cNvSpPr>
          <p:nvPr>
            <p:ph type="title"/>
          </p:nvPr>
        </p:nvSpPr>
        <p:spPr/>
        <p:txBody>
          <a:bodyPr/>
          <a:lstStyle/>
          <a:p>
            <a:r>
              <a:rPr lang="en-IN" dirty="0"/>
              <a:t>RUNC</a:t>
            </a:r>
          </a:p>
        </p:txBody>
      </p:sp>
      <p:sp>
        <p:nvSpPr>
          <p:cNvPr id="3" name="Content Placeholder 2">
            <a:extLst>
              <a:ext uri="{FF2B5EF4-FFF2-40B4-BE49-F238E27FC236}">
                <a16:creationId xmlns:a16="http://schemas.microsoft.com/office/drawing/2014/main" id="{0FD4E08D-434F-702F-D7AD-570FE39CD11A}"/>
              </a:ext>
            </a:extLst>
          </p:cNvPr>
          <p:cNvSpPr>
            <a:spLocks noGrp="1"/>
          </p:cNvSpPr>
          <p:nvPr>
            <p:ph idx="1"/>
          </p:nvPr>
        </p:nvSpPr>
        <p:spPr/>
        <p:txBody>
          <a:bodyPr/>
          <a:lstStyle/>
          <a:p>
            <a:r>
              <a:rPr lang="en-IN" dirty="0"/>
              <a:t>RUNC is the lowest level container runtime in Docker.</a:t>
            </a:r>
          </a:p>
          <a:p>
            <a:r>
              <a:rPr lang="en-IN" dirty="0"/>
              <a:t>It is the program that actually accesses the low level features of the Kernel, using </a:t>
            </a:r>
            <a:r>
              <a:rPr lang="en-IN" dirty="0" err="1"/>
              <a:t>syscalls</a:t>
            </a:r>
            <a:r>
              <a:rPr lang="en-IN" dirty="0"/>
              <a:t>. It is the program that makes the calls to create namespaces and </a:t>
            </a:r>
            <a:r>
              <a:rPr lang="en-IN" dirty="0" err="1"/>
              <a:t>cgroups</a:t>
            </a:r>
            <a:r>
              <a:rPr lang="en-IN" dirty="0"/>
              <a:t>.</a:t>
            </a:r>
          </a:p>
          <a:p>
            <a:r>
              <a:rPr lang="en-IN" dirty="0"/>
              <a:t>RUNC contains </a:t>
            </a:r>
            <a:r>
              <a:rPr lang="en-IN" dirty="0" err="1"/>
              <a:t>libcontainer</a:t>
            </a:r>
            <a:r>
              <a:rPr lang="en-IN" dirty="0"/>
              <a:t>, a library written in Go to manage containers.</a:t>
            </a:r>
          </a:p>
          <a:p>
            <a:r>
              <a:rPr lang="en-IN" dirty="0"/>
              <a:t>Although RUNC creates and runs the containers, to allow for greater customizability by Docker, it exits after loading the container process.</a:t>
            </a:r>
          </a:p>
        </p:txBody>
      </p:sp>
    </p:spTree>
    <p:extLst>
      <p:ext uri="{BB962C8B-B14F-4D97-AF65-F5344CB8AC3E}">
        <p14:creationId xmlns:p14="http://schemas.microsoft.com/office/powerpoint/2010/main" val="407288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FEF5-06BB-7FFA-4897-19723A8CA6B1}"/>
              </a:ext>
            </a:extLst>
          </p:cNvPr>
          <p:cNvSpPr>
            <a:spLocks noGrp="1"/>
          </p:cNvSpPr>
          <p:nvPr>
            <p:ph type="title"/>
          </p:nvPr>
        </p:nvSpPr>
        <p:spPr/>
        <p:txBody>
          <a:bodyPr/>
          <a:lstStyle/>
          <a:p>
            <a:r>
              <a:rPr lang="en-IN" dirty="0"/>
              <a:t>CONTAINERD-SHIM</a:t>
            </a:r>
          </a:p>
        </p:txBody>
      </p:sp>
      <p:sp>
        <p:nvSpPr>
          <p:cNvPr id="3" name="Content Placeholder 2">
            <a:extLst>
              <a:ext uri="{FF2B5EF4-FFF2-40B4-BE49-F238E27FC236}">
                <a16:creationId xmlns:a16="http://schemas.microsoft.com/office/drawing/2014/main" id="{1E2966A1-4306-ED2F-3F47-0023D47E970E}"/>
              </a:ext>
            </a:extLst>
          </p:cNvPr>
          <p:cNvSpPr>
            <a:spLocks noGrp="1"/>
          </p:cNvSpPr>
          <p:nvPr>
            <p:ph idx="1"/>
          </p:nvPr>
        </p:nvSpPr>
        <p:spPr/>
        <p:txBody>
          <a:bodyPr/>
          <a:lstStyle/>
          <a:p>
            <a:r>
              <a:rPr lang="en-IN" dirty="0" err="1"/>
              <a:t>Containerd</a:t>
            </a:r>
            <a:r>
              <a:rPr lang="en-IN" dirty="0"/>
              <a:t>-shim is the software bridge between </a:t>
            </a:r>
            <a:r>
              <a:rPr lang="en-IN" dirty="0" err="1"/>
              <a:t>containerd</a:t>
            </a:r>
            <a:r>
              <a:rPr lang="en-IN" dirty="0"/>
              <a:t> and </a:t>
            </a:r>
            <a:r>
              <a:rPr lang="en-IN" dirty="0" err="1"/>
              <a:t>runc</a:t>
            </a:r>
            <a:r>
              <a:rPr lang="en-IN" dirty="0"/>
              <a:t>- </a:t>
            </a:r>
            <a:r>
              <a:rPr lang="en-IN" dirty="0" err="1"/>
              <a:t>containered</a:t>
            </a:r>
            <a:r>
              <a:rPr lang="en-IN" dirty="0"/>
              <a:t> loads </a:t>
            </a:r>
            <a:r>
              <a:rPr lang="en-IN" dirty="0" err="1"/>
              <a:t>containerd</a:t>
            </a:r>
            <a:r>
              <a:rPr lang="en-IN" dirty="0"/>
              <a:t>-shim, which as a daemon process loads </a:t>
            </a:r>
            <a:r>
              <a:rPr lang="en-IN" dirty="0" err="1"/>
              <a:t>runc</a:t>
            </a:r>
            <a:r>
              <a:rPr lang="en-IN" dirty="0"/>
              <a:t>, which loads the container process.</a:t>
            </a:r>
          </a:p>
          <a:p>
            <a:r>
              <a:rPr lang="en-IN" dirty="0"/>
              <a:t>After </a:t>
            </a:r>
            <a:r>
              <a:rPr lang="en-IN" dirty="0" err="1"/>
              <a:t>runc</a:t>
            </a:r>
            <a:r>
              <a:rPr lang="en-IN" dirty="0"/>
              <a:t> exits, the </a:t>
            </a:r>
            <a:r>
              <a:rPr lang="en-IN" dirty="0" err="1"/>
              <a:t>containerd</a:t>
            </a:r>
            <a:r>
              <a:rPr lang="en-IN" dirty="0"/>
              <a:t>-shim daemon becomes the parent process of the container process. As such, it can reroute its standard iostreams to where Docker specifies. It can also report the exit code of the container after it stops.</a:t>
            </a:r>
          </a:p>
        </p:txBody>
      </p:sp>
    </p:spTree>
    <p:extLst>
      <p:ext uri="{BB962C8B-B14F-4D97-AF65-F5344CB8AC3E}">
        <p14:creationId xmlns:p14="http://schemas.microsoft.com/office/powerpoint/2010/main" val="424633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362-D0F2-8901-0AEF-BD849F7FE1A7}"/>
              </a:ext>
            </a:extLst>
          </p:cNvPr>
          <p:cNvSpPr>
            <a:spLocks noGrp="1"/>
          </p:cNvSpPr>
          <p:nvPr>
            <p:ph type="title"/>
          </p:nvPr>
        </p:nvSpPr>
        <p:spPr/>
        <p:txBody>
          <a:bodyPr/>
          <a:lstStyle/>
          <a:p>
            <a:r>
              <a:rPr lang="en-IN" dirty="0"/>
              <a:t>Say you want to build some Software</a:t>
            </a:r>
          </a:p>
        </p:txBody>
      </p:sp>
      <p:sp>
        <p:nvSpPr>
          <p:cNvPr id="3" name="Content Placeholder 2">
            <a:extLst>
              <a:ext uri="{FF2B5EF4-FFF2-40B4-BE49-F238E27FC236}">
                <a16:creationId xmlns:a16="http://schemas.microsoft.com/office/drawing/2014/main" id="{91E0F560-A41C-288B-C668-6D821469BCD9}"/>
              </a:ext>
            </a:extLst>
          </p:cNvPr>
          <p:cNvSpPr>
            <a:spLocks noGrp="1"/>
          </p:cNvSpPr>
          <p:nvPr>
            <p:ph idx="1"/>
          </p:nvPr>
        </p:nvSpPr>
        <p:spPr/>
        <p:txBody>
          <a:bodyPr/>
          <a:lstStyle/>
          <a:p>
            <a:r>
              <a:rPr lang="en-IN" dirty="0"/>
              <a:t>What all do you have to set up? Some of the following maybe :</a:t>
            </a:r>
          </a:p>
          <a:p>
            <a:pPr>
              <a:buFont typeface="Arial" panose="020B0604020202020204" pitchFamily="34" charset="0"/>
              <a:buChar char="•"/>
            </a:pPr>
            <a:r>
              <a:rPr lang="en-IN" dirty="0"/>
              <a:t> Install the Runtime Environment for the executable</a:t>
            </a:r>
          </a:p>
          <a:p>
            <a:pPr>
              <a:buFont typeface="Arial" panose="020B0604020202020204" pitchFamily="34" charset="0"/>
              <a:buChar char="•"/>
            </a:pPr>
            <a:r>
              <a:rPr lang="en-IN" dirty="0"/>
              <a:t> Set up Environment variables</a:t>
            </a:r>
          </a:p>
          <a:p>
            <a:pPr>
              <a:buFont typeface="Arial" panose="020B0604020202020204" pitchFamily="34" charset="0"/>
              <a:buChar char="•"/>
            </a:pPr>
            <a:r>
              <a:rPr lang="en-IN" dirty="0"/>
              <a:t> Install and check all dependencies</a:t>
            </a:r>
          </a:p>
          <a:p>
            <a:pPr>
              <a:buFont typeface="Arial" panose="020B0604020202020204" pitchFamily="34" charset="0"/>
              <a:buChar char="•"/>
            </a:pPr>
            <a:r>
              <a:rPr lang="en-IN" dirty="0"/>
              <a:t> Install and set up any services needed</a:t>
            </a:r>
          </a:p>
          <a:p>
            <a:pPr>
              <a:buFont typeface="Arial" panose="020B0604020202020204" pitchFamily="34" charset="0"/>
              <a:buChar char="•"/>
            </a:pPr>
            <a:r>
              <a:rPr lang="en-IN" dirty="0"/>
              <a:t> Map and connect the ports for your Software API</a:t>
            </a:r>
          </a:p>
        </p:txBody>
      </p:sp>
    </p:spTree>
    <p:extLst>
      <p:ext uri="{BB962C8B-B14F-4D97-AF65-F5344CB8AC3E}">
        <p14:creationId xmlns:p14="http://schemas.microsoft.com/office/powerpoint/2010/main" val="373149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2402-D722-B302-0D34-F2E3653434B6}"/>
              </a:ext>
            </a:extLst>
          </p:cNvPr>
          <p:cNvSpPr>
            <a:spLocks noGrp="1"/>
          </p:cNvSpPr>
          <p:nvPr>
            <p:ph type="title"/>
          </p:nvPr>
        </p:nvSpPr>
        <p:spPr/>
        <p:txBody>
          <a:bodyPr/>
          <a:lstStyle/>
          <a:p>
            <a:r>
              <a:rPr lang="en-IN" dirty="0"/>
              <a:t>Want to set it up somewhere else?</a:t>
            </a:r>
          </a:p>
        </p:txBody>
      </p:sp>
      <p:sp>
        <p:nvSpPr>
          <p:cNvPr id="3" name="Content Placeholder 2">
            <a:extLst>
              <a:ext uri="{FF2B5EF4-FFF2-40B4-BE49-F238E27FC236}">
                <a16:creationId xmlns:a16="http://schemas.microsoft.com/office/drawing/2014/main" id="{B27E06FE-DCD0-90CB-3E34-1983C3E72C9D}"/>
              </a:ext>
            </a:extLst>
          </p:cNvPr>
          <p:cNvSpPr>
            <a:spLocks noGrp="1"/>
          </p:cNvSpPr>
          <p:nvPr>
            <p:ph idx="1"/>
          </p:nvPr>
        </p:nvSpPr>
        <p:spPr/>
        <p:txBody>
          <a:bodyPr/>
          <a:lstStyle/>
          <a:p>
            <a:pPr>
              <a:buFont typeface="Arial" panose="020B0604020202020204" pitchFamily="34" charset="0"/>
              <a:buChar char="•"/>
            </a:pPr>
            <a:r>
              <a:rPr lang="en-IN" dirty="0"/>
              <a:t> Try to repeat the process</a:t>
            </a:r>
          </a:p>
          <a:p>
            <a:pPr>
              <a:buFont typeface="Arial" panose="020B0604020202020204" pitchFamily="34" charset="0"/>
              <a:buChar char="•"/>
            </a:pPr>
            <a:r>
              <a:rPr lang="en-IN" dirty="0"/>
              <a:t> It works on your machine, but doesn’t work here</a:t>
            </a:r>
          </a:p>
          <a:p>
            <a:pPr>
              <a:buFont typeface="Arial" panose="020B0604020202020204" pitchFamily="34" charset="0"/>
              <a:buChar char="•"/>
            </a:pPr>
            <a:r>
              <a:rPr lang="en-IN" dirty="0"/>
              <a:t> Cry while trying to figure out what went wrong out of the several things that could have</a:t>
            </a:r>
          </a:p>
          <a:p>
            <a:pPr>
              <a:buFont typeface="Arial" panose="020B0604020202020204" pitchFamily="34" charset="0"/>
              <a:buChar char="•"/>
            </a:pPr>
            <a:endParaRPr lang="en-IN" dirty="0"/>
          </a:p>
          <a:p>
            <a:pPr marL="0" indent="0">
              <a:buNone/>
            </a:pPr>
            <a:r>
              <a:rPr lang="en-IN" dirty="0"/>
              <a:t> </a:t>
            </a:r>
            <a:r>
              <a:rPr lang="en-IN" b="1" dirty="0"/>
              <a:t>What if there was a better way to go about this?</a:t>
            </a:r>
            <a:endParaRPr lang="en-IN" dirty="0"/>
          </a:p>
        </p:txBody>
      </p:sp>
    </p:spTree>
    <p:extLst>
      <p:ext uri="{BB962C8B-B14F-4D97-AF65-F5344CB8AC3E}">
        <p14:creationId xmlns:p14="http://schemas.microsoft.com/office/powerpoint/2010/main" val="313811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5868-4229-1370-342A-6DE92C1C605B}"/>
              </a:ext>
            </a:extLst>
          </p:cNvPr>
          <p:cNvSpPr>
            <a:spLocks noGrp="1"/>
          </p:cNvSpPr>
          <p:nvPr>
            <p:ph type="title"/>
          </p:nvPr>
        </p:nvSpPr>
        <p:spPr/>
        <p:txBody>
          <a:bodyPr/>
          <a:lstStyle/>
          <a:p>
            <a:r>
              <a:rPr lang="en-IN" dirty="0"/>
              <a:t>Introducing Containers</a:t>
            </a:r>
          </a:p>
        </p:txBody>
      </p:sp>
      <p:sp>
        <p:nvSpPr>
          <p:cNvPr id="3" name="Content Placeholder 2">
            <a:extLst>
              <a:ext uri="{FF2B5EF4-FFF2-40B4-BE49-F238E27FC236}">
                <a16:creationId xmlns:a16="http://schemas.microsoft.com/office/drawing/2014/main" id="{72E99339-8254-475C-D249-A0A8B58BB9E5}"/>
              </a:ext>
            </a:extLst>
          </p:cNvPr>
          <p:cNvSpPr>
            <a:spLocks noGrp="1"/>
          </p:cNvSpPr>
          <p:nvPr>
            <p:ph idx="1"/>
          </p:nvPr>
        </p:nvSpPr>
        <p:spPr>
          <a:xfrm>
            <a:off x="676656" y="2011680"/>
            <a:ext cx="10753725" cy="4113075"/>
          </a:xfrm>
        </p:spPr>
        <p:txBody>
          <a:bodyPr>
            <a:normAutofit/>
          </a:bodyPr>
          <a:lstStyle/>
          <a:p>
            <a:r>
              <a:rPr lang="en-IN" dirty="0"/>
              <a:t>What if, you could package everything you software needed with it, and run it isolated from the system that it is on? That is the idea of containers.</a:t>
            </a:r>
          </a:p>
          <a:p>
            <a:r>
              <a:rPr lang="en-IN" dirty="0"/>
              <a:t>A Container, from your Software’s perspective, is a entire computer, with all the dependencies, files, environment variables, ports, memory, etc. it needs.</a:t>
            </a:r>
          </a:p>
          <a:p>
            <a:r>
              <a:rPr lang="en-IN" dirty="0"/>
              <a:t>From your (system’s) perspective, a container is just an area in the system which doesn’t know about the entire system, but using the same OS.</a:t>
            </a:r>
          </a:p>
          <a:p>
            <a:r>
              <a:rPr lang="en-IN" dirty="0"/>
              <a:t>Just tell Docker what exactly your software needs, Docker saves this in an ‘Image’.</a:t>
            </a:r>
          </a:p>
          <a:p>
            <a:r>
              <a:rPr lang="en-IN" dirty="0"/>
              <a:t>Voila! Now run a container using the Image, and your software runs the same everywhere.</a:t>
            </a:r>
          </a:p>
        </p:txBody>
      </p:sp>
    </p:spTree>
    <p:extLst>
      <p:ext uri="{BB962C8B-B14F-4D97-AF65-F5344CB8AC3E}">
        <p14:creationId xmlns:p14="http://schemas.microsoft.com/office/powerpoint/2010/main" val="261198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24D1-7DBC-E07D-EB18-BC7DC564BEFE}"/>
              </a:ext>
            </a:extLst>
          </p:cNvPr>
          <p:cNvSpPr>
            <a:spLocks noGrp="1"/>
          </p:cNvSpPr>
          <p:nvPr>
            <p:ph type="title"/>
          </p:nvPr>
        </p:nvSpPr>
        <p:spPr/>
        <p:txBody>
          <a:bodyPr/>
          <a:lstStyle/>
          <a:p>
            <a:r>
              <a:rPr lang="en-IN" dirty="0"/>
              <a:t>Some Terminology</a:t>
            </a:r>
          </a:p>
        </p:txBody>
      </p:sp>
      <p:sp>
        <p:nvSpPr>
          <p:cNvPr id="3" name="Text Placeholder 2">
            <a:extLst>
              <a:ext uri="{FF2B5EF4-FFF2-40B4-BE49-F238E27FC236}">
                <a16:creationId xmlns:a16="http://schemas.microsoft.com/office/drawing/2014/main" id="{DD9515C7-4EE6-3F9D-60CB-88055083EB00}"/>
              </a:ext>
            </a:extLst>
          </p:cNvPr>
          <p:cNvSpPr>
            <a:spLocks noGrp="1"/>
          </p:cNvSpPr>
          <p:nvPr>
            <p:ph type="body" idx="1"/>
          </p:nvPr>
        </p:nvSpPr>
        <p:spPr/>
        <p:txBody>
          <a:bodyPr/>
          <a:lstStyle/>
          <a:p>
            <a:r>
              <a:rPr lang="en-IN" dirty="0"/>
              <a:t>Related to Docker</a:t>
            </a:r>
          </a:p>
        </p:txBody>
      </p:sp>
    </p:spTree>
    <p:extLst>
      <p:ext uri="{BB962C8B-B14F-4D97-AF65-F5344CB8AC3E}">
        <p14:creationId xmlns:p14="http://schemas.microsoft.com/office/powerpoint/2010/main" val="192928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D813-3C5D-C488-FDC6-CF5BD65B2C1A}"/>
              </a:ext>
            </a:extLst>
          </p:cNvPr>
          <p:cNvSpPr>
            <a:spLocks noGrp="1"/>
          </p:cNvSpPr>
          <p:nvPr>
            <p:ph type="title"/>
          </p:nvPr>
        </p:nvSpPr>
        <p:spPr/>
        <p:txBody>
          <a:bodyPr/>
          <a:lstStyle/>
          <a:p>
            <a:r>
              <a:rPr lang="en-IN" dirty="0"/>
              <a:t>Image</a:t>
            </a:r>
          </a:p>
        </p:txBody>
      </p:sp>
      <p:sp>
        <p:nvSpPr>
          <p:cNvPr id="3" name="Content Placeholder 2">
            <a:extLst>
              <a:ext uri="{FF2B5EF4-FFF2-40B4-BE49-F238E27FC236}">
                <a16:creationId xmlns:a16="http://schemas.microsoft.com/office/drawing/2014/main" id="{267E6F60-3498-850A-338D-F805ECFAD032}"/>
              </a:ext>
            </a:extLst>
          </p:cNvPr>
          <p:cNvSpPr>
            <a:spLocks noGrp="1"/>
          </p:cNvSpPr>
          <p:nvPr>
            <p:ph idx="1"/>
          </p:nvPr>
        </p:nvSpPr>
        <p:spPr/>
        <p:txBody>
          <a:bodyPr/>
          <a:lstStyle/>
          <a:p>
            <a:r>
              <a:rPr lang="en-IN" dirty="0"/>
              <a:t>Image is just the blueprint of a container. Docker builds Images layer by layer, using a </a:t>
            </a:r>
            <a:r>
              <a:rPr lang="en-IN" dirty="0" err="1"/>
              <a:t>Dockerfile</a:t>
            </a:r>
            <a:r>
              <a:rPr lang="en-IN" dirty="0"/>
              <a:t>. Multiple containers can be made from the same image.</a:t>
            </a:r>
          </a:p>
        </p:txBody>
      </p:sp>
      <p:pic>
        <p:nvPicPr>
          <p:cNvPr id="5" name="Picture 4">
            <a:extLst>
              <a:ext uri="{FF2B5EF4-FFF2-40B4-BE49-F238E27FC236}">
                <a16:creationId xmlns:a16="http://schemas.microsoft.com/office/drawing/2014/main" id="{742248B9-24D8-C82D-EA97-23AAA7715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079" y="2950971"/>
            <a:ext cx="8177842" cy="3233228"/>
          </a:xfrm>
          <a:prstGeom prst="rect">
            <a:avLst/>
          </a:prstGeom>
        </p:spPr>
      </p:pic>
    </p:spTree>
    <p:extLst>
      <p:ext uri="{BB962C8B-B14F-4D97-AF65-F5344CB8AC3E}">
        <p14:creationId xmlns:p14="http://schemas.microsoft.com/office/powerpoint/2010/main" val="418846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9B45-977D-FD58-7C7A-AEB51DD9BCBE}"/>
              </a:ext>
            </a:extLst>
          </p:cNvPr>
          <p:cNvSpPr>
            <a:spLocks noGrp="1"/>
          </p:cNvSpPr>
          <p:nvPr>
            <p:ph type="title"/>
          </p:nvPr>
        </p:nvSpPr>
        <p:spPr/>
        <p:txBody>
          <a:bodyPr/>
          <a:lstStyle/>
          <a:p>
            <a:r>
              <a:rPr lang="en-IN" dirty="0"/>
              <a:t>Docker Daemon and Client</a:t>
            </a:r>
          </a:p>
        </p:txBody>
      </p:sp>
      <p:sp>
        <p:nvSpPr>
          <p:cNvPr id="3" name="Content Placeholder 2">
            <a:extLst>
              <a:ext uri="{FF2B5EF4-FFF2-40B4-BE49-F238E27FC236}">
                <a16:creationId xmlns:a16="http://schemas.microsoft.com/office/drawing/2014/main" id="{6D0D384E-1117-0284-20E4-7EF32828BD0B}"/>
              </a:ext>
            </a:extLst>
          </p:cNvPr>
          <p:cNvSpPr>
            <a:spLocks noGrp="1"/>
          </p:cNvSpPr>
          <p:nvPr>
            <p:ph idx="1"/>
          </p:nvPr>
        </p:nvSpPr>
        <p:spPr/>
        <p:txBody>
          <a:bodyPr/>
          <a:lstStyle/>
          <a:p>
            <a:pPr marL="0" indent="0">
              <a:buNone/>
            </a:pPr>
            <a:r>
              <a:rPr lang="en-IN" dirty="0"/>
              <a:t>Docker Client is the application that you interacts with, that takes input from the user. It then sends those to the Docker Daemon (</a:t>
            </a:r>
            <a:r>
              <a:rPr lang="en-IN" dirty="0" err="1"/>
              <a:t>dockerd</a:t>
            </a:r>
            <a:r>
              <a:rPr lang="en-IN" dirty="0"/>
              <a:t>).</a:t>
            </a:r>
          </a:p>
          <a:p>
            <a:pPr marL="0" indent="0">
              <a:buNone/>
            </a:pPr>
            <a:r>
              <a:rPr lang="en-IN" dirty="0"/>
              <a:t>The Docker Daemon is a background process that provides the actual functionality of Docker.</a:t>
            </a:r>
          </a:p>
          <a:p>
            <a:pPr marL="0" indent="0">
              <a:buNone/>
            </a:pPr>
            <a:endParaRPr lang="en-IN" dirty="0"/>
          </a:p>
        </p:txBody>
      </p:sp>
      <p:pic>
        <p:nvPicPr>
          <p:cNvPr id="5" name="Picture 4">
            <a:extLst>
              <a:ext uri="{FF2B5EF4-FFF2-40B4-BE49-F238E27FC236}">
                <a16:creationId xmlns:a16="http://schemas.microsoft.com/office/drawing/2014/main" id="{A5BBCDEC-A09A-5149-3FC7-45F08FA01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379" y="3592996"/>
            <a:ext cx="5041241" cy="2655053"/>
          </a:xfrm>
          <a:prstGeom prst="rect">
            <a:avLst/>
          </a:prstGeom>
        </p:spPr>
      </p:pic>
    </p:spTree>
    <p:extLst>
      <p:ext uri="{BB962C8B-B14F-4D97-AF65-F5344CB8AC3E}">
        <p14:creationId xmlns:p14="http://schemas.microsoft.com/office/powerpoint/2010/main" val="98367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EFE5-3659-33C7-7586-5D110C643A9F}"/>
              </a:ext>
            </a:extLst>
          </p:cNvPr>
          <p:cNvSpPr>
            <a:spLocks noGrp="1"/>
          </p:cNvSpPr>
          <p:nvPr>
            <p:ph type="title"/>
          </p:nvPr>
        </p:nvSpPr>
        <p:spPr/>
        <p:txBody>
          <a:bodyPr/>
          <a:lstStyle/>
          <a:p>
            <a:r>
              <a:rPr lang="en-IN" dirty="0"/>
              <a:t>How are Containers made?</a:t>
            </a:r>
          </a:p>
        </p:txBody>
      </p:sp>
      <p:sp>
        <p:nvSpPr>
          <p:cNvPr id="3" name="Text Placeholder 2">
            <a:extLst>
              <a:ext uri="{FF2B5EF4-FFF2-40B4-BE49-F238E27FC236}">
                <a16:creationId xmlns:a16="http://schemas.microsoft.com/office/drawing/2014/main" id="{08B02FA6-FB6F-BD57-68AA-2386558C0B03}"/>
              </a:ext>
            </a:extLst>
          </p:cNvPr>
          <p:cNvSpPr>
            <a:spLocks noGrp="1"/>
          </p:cNvSpPr>
          <p:nvPr>
            <p:ph type="body" idx="1"/>
          </p:nvPr>
        </p:nvSpPr>
        <p:spPr/>
        <p:txBody>
          <a:bodyPr/>
          <a:lstStyle/>
          <a:p>
            <a:r>
              <a:rPr lang="en-IN" dirty="0"/>
              <a:t>Features of the Linux Kernel</a:t>
            </a:r>
          </a:p>
        </p:txBody>
      </p:sp>
    </p:spTree>
    <p:extLst>
      <p:ext uri="{BB962C8B-B14F-4D97-AF65-F5344CB8AC3E}">
        <p14:creationId xmlns:p14="http://schemas.microsoft.com/office/powerpoint/2010/main" val="42045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BFB1-32D7-5A36-0383-3669B5690176}"/>
              </a:ext>
            </a:extLst>
          </p:cNvPr>
          <p:cNvSpPr>
            <a:spLocks noGrp="1"/>
          </p:cNvSpPr>
          <p:nvPr>
            <p:ph type="title"/>
          </p:nvPr>
        </p:nvSpPr>
        <p:spPr/>
        <p:txBody>
          <a:bodyPr/>
          <a:lstStyle/>
          <a:p>
            <a:r>
              <a:rPr lang="en-IN" dirty="0"/>
              <a:t>Processes</a:t>
            </a:r>
          </a:p>
        </p:txBody>
      </p:sp>
      <p:sp>
        <p:nvSpPr>
          <p:cNvPr id="3" name="Content Placeholder 2">
            <a:extLst>
              <a:ext uri="{FF2B5EF4-FFF2-40B4-BE49-F238E27FC236}">
                <a16:creationId xmlns:a16="http://schemas.microsoft.com/office/drawing/2014/main" id="{90DC21D1-5385-C952-61D4-889170321ABF}"/>
              </a:ext>
            </a:extLst>
          </p:cNvPr>
          <p:cNvSpPr>
            <a:spLocks noGrp="1"/>
          </p:cNvSpPr>
          <p:nvPr>
            <p:ph idx="1"/>
          </p:nvPr>
        </p:nvSpPr>
        <p:spPr/>
        <p:txBody>
          <a:bodyPr/>
          <a:lstStyle/>
          <a:p>
            <a:r>
              <a:rPr lang="en-IN" dirty="0"/>
              <a:t>A running instance of some program is called a process.</a:t>
            </a:r>
          </a:p>
          <a:p>
            <a:r>
              <a:rPr lang="en-IN" dirty="0"/>
              <a:t>The Kernel uses a scheduler to run hundreds of processes on limited number of processing units. It also decides how much resource to allocate to processes.</a:t>
            </a:r>
          </a:p>
          <a:p>
            <a:r>
              <a:rPr lang="en-IN" dirty="0"/>
              <a:t>Processes have IDs (PIDs), can ask to create more processes, consume resources, and get information about the system.</a:t>
            </a:r>
          </a:p>
          <a:p>
            <a:r>
              <a:rPr lang="en-IN" dirty="0"/>
              <a:t>The Operating System exposes primary memory to processes using Virtual Addresses, using which they can access only their memory.</a:t>
            </a:r>
          </a:p>
        </p:txBody>
      </p:sp>
    </p:spTree>
    <p:extLst>
      <p:ext uri="{BB962C8B-B14F-4D97-AF65-F5344CB8AC3E}">
        <p14:creationId xmlns:p14="http://schemas.microsoft.com/office/powerpoint/2010/main" val="151585564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74</TotalTime>
  <Words>1003</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Light</vt:lpstr>
      <vt:lpstr>Bahnschrift SemiBold Condensed</vt:lpstr>
      <vt:lpstr>Calibri Light</vt:lpstr>
      <vt:lpstr>Metropolitan</vt:lpstr>
      <vt:lpstr>DOCKER</vt:lpstr>
      <vt:lpstr>Say you want to build some Software</vt:lpstr>
      <vt:lpstr>Want to set it up somewhere else?</vt:lpstr>
      <vt:lpstr>Introducing Containers</vt:lpstr>
      <vt:lpstr>Some Terminology</vt:lpstr>
      <vt:lpstr>Image</vt:lpstr>
      <vt:lpstr>Docker Daemon and Client</vt:lpstr>
      <vt:lpstr>How are Containers made?</vt:lpstr>
      <vt:lpstr>Processes</vt:lpstr>
      <vt:lpstr>Namespaces</vt:lpstr>
      <vt:lpstr>Types of Namespaces</vt:lpstr>
      <vt:lpstr>Control Groups</vt:lpstr>
      <vt:lpstr>How is this related to a Container?</vt:lpstr>
      <vt:lpstr>How does Docker achieve this?</vt:lpstr>
      <vt:lpstr>Docker is a collection of tools</vt:lpstr>
      <vt:lpstr>CONTAINERD</vt:lpstr>
      <vt:lpstr>RUNC</vt:lpstr>
      <vt:lpstr>CONTAINERD-SHIM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Akashneel Raychaudhuri</dc:creator>
  <cp:lastModifiedBy>Akashneel Raychaudhuri</cp:lastModifiedBy>
  <cp:revision>2</cp:revision>
  <dcterms:created xsi:type="dcterms:W3CDTF">2023-05-21T21:57:18Z</dcterms:created>
  <dcterms:modified xsi:type="dcterms:W3CDTF">2023-05-21T23:12:01Z</dcterms:modified>
</cp:coreProperties>
</file>