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10"/>
  </p:notesMasterIdLst>
  <p:sldIdLst>
    <p:sldId id="256" r:id="rId2"/>
    <p:sldId id="257" r:id="rId3"/>
    <p:sldId id="263" r:id="rId4"/>
    <p:sldId id="261" r:id="rId5"/>
    <p:sldId id="265" r:id="rId6"/>
    <p:sldId id="259" r:id="rId7"/>
    <p:sldId id="260"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DBD2FB-D8A5-47E0-BC90-65B73C0A2A01}" v="796" dt="2024-04-19T18:01:17.865"/>
    <p1510:client id="{5B0AF432-7F33-4C30-9EBB-774E34F99297}" v="1" dt="2024-04-19T21:53:50.513"/>
    <p1510:client id="{B904E3F9-7B04-4894-B3F3-A785B84E5F0C}" v="109" dt="2024-04-19T17:48:25.708"/>
    <p1510:client id="{D08121F7-2C72-4334-9F91-D90A04C4660F}" v="141" dt="2024-04-19T19:27:19.479"/>
    <p1510:client id="{EA07BE6A-1C3C-480A-841E-5CA1B73924B9}" v="13" dt="2024-04-19T17:48:14.214"/>
    <p1510:client id="{EC9F32A2-2806-497D-8271-7560E98A30B4}" v="189" dt="2024-04-19T17:31:21.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03_AD2193A8.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Cluster 0</c:v>
                </c:pt>
                <c:pt idx="1">
                  <c:v>Cluster 1</c:v>
                </c:pt>
                <c:pt idx="2">
                  <c:v>Cluster 2</c:v>
                </c:pt>
              </c:strCache>
            </c:strRef>
          </c:cat>
          <c:val>
            <c:numRef>
              <c:f>Sheet1!$B$2:$B$4</c:f>
              <c:numCache>
                <c:formatCode>0.00%</c:formatCode>
                <c:ptCount val="3"/>
                <c:pt idx="0">
                  <c:v>0.40720000000000001</c:v>
                </c:pt>
                <c:pt idx="1">
                  <c:v>0.4123</c:v>
                </c:pt>
                <c:pt idx="2">
                  <c:v>0.18049999999999999</c:v>
                </c:pt>
              </c:numCache>
            </c:numRef>
          </c:val>
          <c:extLst>
            <c:ext xmlns:c16="http://schemas.microsoft.com/office/drawing/2014/chart" uri="{C3380CC4-5D6E-409C-BE32-E72D297353CC}">
              <c16:uniqueId val="{00000000-FE9E-4699-B622-5481ED89009B}"/>
            </c:ext>
          </c:extLst>
        </c:ser>
        <c:dLbls>
          <c:showLegendKey val="0"/>
          <c:showVal val="0"/>
          <c:showCatName val="0"/>
          <c:showSerName val="0"/>
          <c:showPercent val="0"/>
          <c:showBubbleSize val="0"/>
        </c:dLbls>
        <c:gapWidth val="219"/>
        <c:overlap val="-27"/>
        <c:axId val="13813904"/>
        <c:axId val="214656464"/>
      </c:barChart>
      <c:catAx>
        <c:axId val="13813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656464"/>
        <c:crosses val="autoZero"/>
        <c:auto val="1"/>
        <c:lblAlgn val="ctr"/>
        <c:lblOffset val="100"/>
        <c:noMultiLvlLbl val="0"/>
      </c:catAx>
      <c:valAx>
        <c:axId val="214656464"/>
        <c:scaling>
          <c:orientation val="minMax"/>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13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2767F7-374C-4119-9C65-3351007573DD}" type="datetimeFigureOut">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ED4CD8-8162-46FA-BA58-630AED3E0223}" type="slidenum">
              <a:t>‹#›</a:t>
            </a:fld>
            <a:endParaRPr lang="en-US"/>
          </a:p>
        </p:txBody>
      </p:sp>
    </p:spTree>
    <p:extLst>
      <p:ext uri="{BB962C8B-B14F-4D97-AF65-F5344CB8AC3E}">
        <p14:creationId xmlns:p14="http://schemas.microsoft.com/office/powerpoint/2010/main" val="3206666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sz="1200" b="1" i="0">
                <a:solidFill>
                  <a:srgbClr val="3C4043"/>
                </a:solidFill>
                <a:effectLst/>
                <a:latin typeface="Inter"/>
              </a:rPr>
              <a:t>Silhouette Score</a:t>
            </a:r>
            <a:r>
              <a:rPr lang="en-US" sz="1200" b="0" i="0">
                <a:solidFill>
                  <a:srgbClr val="3C4043"/>
                </a:solidFill>
                <a:effectLst/>
                <a:latin typeface="Inter"/>
              </a:rPr>
              <a:t>: A measure to evaluate the separation distance between the clusters. Higher values indicate better cluster separation. It ranges from -1 to 1.</a:t>
            </a:r>
          </a:p>
          <a:p>
            <a:pPr algn="l">
              <a:buFont typeface="Arial" panose="020B0604020202020204" pitchFamily="34" charset="0"/>
              <a:buChar char="•"/>
            </a:pPr>
            <a:r>
              <a:rPr lang="en-US" sz="1200" b="1" i="0" err="1">
                <a:solidFill>
                  <a:srgbClr val="3C4043"/>
                </a:solidFill>
                <a:effectLst/>
                <a:latin typeface="Inter"/>
              </a:rPr>
              <a:t>Calinski</a:t>
            </a:r>
            <a:r>
              <a:rPr lang="en-US" sz="1200" b="1" i="0">
                <a:solidFill>
                  <a:srgbClr val="3C4043"/>
                </a:solidFill>
                <a:effectLst/>
                <a:latin typeface="Inter"/>
              </a:rPr>
              <a:t> </a:t>
            </a:r>
            <a:r>
              <a:rPr lang="en-US" sz="1200" b="1" i="0" err="1">
                <a:solidFill>
                  <a:srgbClr val="3C4043"/>
                </a:solidFill>
                <a:effectLst/>
                <a:latin typeface="Inter"/>
              </a:rPr>
              <a:t>Harabasz</a:t>
            </a:r>
            <a:r>
              <a:rPr lang="en-US" sz="1200" b="1" i="0">
                <a:solidFill>
                  <a:srgbClr val="3C4043"/>
                </a:solidFill>
                <a:effectLst/>
                <a:latin typeface="Inter"/>
              </a:rPr>
              <a:t> Score</a:t>
            </a:r>
            <a:r>
              <a:rPr lang="en-US" sz="1200" b="0" i="0">
                <a:solidFill>
                  <a:srgbClr val="3C4043"/>
                </a:solidFill>
                <a:effectLst/>
                <a:latin typeface="Inter"/>
              </a:rPr>
              <a:t>: This score is used to evaluate the dispersion between and within clusters. A higher score indicates better defined clusters.</a:t>
            </a:r>
          </a:p>
          <a:p>
            <a:pPr algn="l">
              <a:buFont typeface="Arial" panose="020B0604020202020204" pitchFamily="34" charset="0"/>
              <a:buChar char="•"/>
            </a:pPr>
            <a:r>
              <a:rPr lang="en-US" sz="1200" b="1" i="0">
                <a:solidFill>
                  <a:srgbClr val="3C4043"/>
                </a:solidFill>
                <a:effectLst/>
                <a:latin typeface="Inter"/>
              </a:rPr>
              <a:t>Davies Bouldin Score</a:t>
            </a:r>
            <a:r>
              <a:rPr lang="en-US" sz="1200" b="0" i="0">
                <a:solidFill>
                  <a:srgbClr val="3C4043"/>
                </a:solidFill>
                <a:effectLst/>
                <a:latin typeface="Inter"/>
              </a:rPr>
              <a:t>: It assesses the average similarity between each cluster and its most similar cluster. Lower values indicate better cluster separation.</a:t>
            </a:r>
            <a:endParaRPr lang="en-IN" sz="1100">
              <a:solidFill>
                <a:srgbClr val="3C4043"/>
              </a:solidFill>
            </a:endParaRPr>
          </a:p>
          <a:p>
            <a:endParaRPr lang="en-IN"/>
          </a:p>
        </p:txBody>
      </p:sp>
      <p:sp>
        <p:nvSpPr>
          <p:cNvPr id="4" name="Slide Number Placeholder 3"/>
          <p:cNvSpPr>
            <a:spLocks noGrp="1"/>
          </p:cNvSpPr>
          <p:nvPr>
            <p:ph type="sldNum" sz="quarter" idx="5"/>
          </p:nvPr>
        </p:nvSpPr>
        <p:spPr/>
        <p:txBody>
          <a:bodyPr/>
          <a:lstStyle/>
          <a:p>
            <a:fld id="{AEED4CD8-8162-46FA-BA58-630AED3E0223}" type="slidenum">
              <a:rPr lang="en-IN" smtClean="0"/>
              <a:t>6</a:t>
            </a:fld>
            <a:endParaRPr lang="en-IN"/>
          </a:p>
        </p:txBody>
      </p:sp>
    </p:spTree>
    <p:extLst>
      <p:ext uri="{BB962C8B-B14F-4D97-AF65-F5344CB8AC3E}">
        <p14:creationId xmlns:p14="http://schemas.microsoft.com/office/powerpoint/2010/main" val="187055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Cluster 0 - Casual Weekend Shoppers:</a:t>
            </a:r>
          </a:p>
          <a:p>
            <a:r>
              <a:rPr lang="en-US"/>
              <a:t>Customers in this cluster usually shop less frequently and spend less money compared to the other clusters.</a:t>
            </a:r>
            <a:endParaRPr lang="en-US">
              <a:cs typeface="Calibri"/>
            </a:endParaRPr>
          </a:p>
          <a:p>
            <a:r>
              <a:rPr lang="en-US"/>
              <a:t>They generally have a smaller number of transactions and buy fewer products.</a:t>
            </a:r>
            <a:endParaRPr lang="en-US">
              <a:cs typeface="Calibri"/>
            </a:endParaRPr>
          </a:p>
          <a:p>
            <a:r>
              <a:rPr lang="en-US"/>
              <a:t>These customers have a preference for shopping during the weekends, possibly engaging in casual or window shopping.</a:t>
            </a:r>
            <a:endParaRPr lang="en-US">
              <a:cs typeface="Calibri"/>
            </a:endParaRPr>
          </a:p>
          <a:p>
            <a:r>
              <a:rPr lang="en-US"/>
              <a:t>Their spending habits are quite stable over time, showing little fluctuation in their monthly spending. They rarely cancel their transactions, indicating a more decisive shopping behavior.</a:t>
            </a:r>
            <a:endParaRPr lang="en-US">
              <a:cs typeface="Calibri"/>
            </a:endParaRPr>
          </a:p>
          <a:p>
            <a:r>
              <a:rPr lang="en-US"/>
              <a:t>When they do shop, their spending per transaction tends to be lower compared to other clusters.</a:t>
            </a:r>
            <a:endParaRPr lang="en-US">
              <a:cs typeface="Calibri"/>
            </a:endParaRPr>
          </a:p>
          <a:p>
            <a:r>
              <a:rPr lang="en-US"/>
              <a:t>Cluster 1 - Occasional Big Spenders:</a:t>
            </a:r>
            <a:endParaRPr lang="en-US">
              <a:cs typeface="Calibri"/>
            </a:endParaRPr>
          </a:p>
          <a:p>
            <a:r>
              <a:rPr lang="en-US"/>
              <a:t>•</a:t>
            </a:r>
            <a:endParaRPr lang="en-US">
              <a:cs typeface="Calibri"/>
            </a:endParaRPr>
          </a:p>
          <a:p>
            <a:r>
              <a:rPr lang="en-US"/>
              <a:t>•</a:t>
            </a:r>
            <a:endParaRPr lang="en-US">
              <a:cs typeface="Calibri"/>
            </a:endParaRPr>
          </a:p>
          <a:p>
            <a:r>
              <a:rPr lang="en-US"/>
              <a:t>•</a:t>
            </a:r>
            <a:endParaRPr lang="en-US">
              <a:cs typeface="Calibri"/>
            </a:endParaRPr>
          </a:p>
          <a:p>
            <a:r>
              <a:rPr lang="en-US"/>
              <a:t>·</a:t>
            </a:r>
            <a:endParaRPr lang="en-US">
              <a:cs typeface="Calibri"/>
            </a:endParaRPr>
          </a:p>
          <a:p>
            <a:r>
              <a:rPr lang="en-US"/>
              <a:t>Customers in this cluster don't shop frequently but tend to spend a considerable amount when they do, buying a variety of products.</a:t>
            </a:r>
            <a:endParaRPr lang="en-US">
              <a:cs typeface="Calibri"/>
            </a:endParaRPr>
          </a:p>
          <a:p>
            <a:r>
              <a:rPr lang="en-US"/>
              <a:t>Their spending has been on the rise, indicating a growing interest or investment in their purchases.</a:t>
            </a:r>
            <a:endParaRPr lang="en-US">
              <a:cs typeface="Calibri"/>
            </a:endParaRPr>
          </a:p>
          <a:p>
            <a:r>
              <a:rPr lang="en-US"/>
              <a:t>They prefer to shop later in the day, possibly after work hours, and are mainly based in the UK.</a:t>
            </a:r>
            <a:endParaRPr lang="en-US">
              <a:cs typeface="Calibri"/>
            </a:endParaRPr>
          </a:p>
          <a:p>
            <a:r>
              <a:rPr lang="en-US"/>
              <a:t>They have a moderate tendency to cancel transactions, which might be due to their higher spending; they perhaps reconsider their purchases more often.</a:t>
            </a:r>
            <a:endParaRPr lang="en-US">
              <a:cs typeface="Calibri"/>
            </a:endParaRPr>
          </a:p>
          <a:p>
            <a:r>
              <a:rPr lang="en-US"/>
              <a:t>Their purchases are generally substantial, indicating a preference for quality or premium products.</a:t>
            </a:r>
            <a:endParaRPr lang="en-US">
              <a:cs typeface="Calibri"/>
            </a:endParaRPr>
          </a:p>
        </p:txBody>
      </p:sp>
      <p:sp>
        <p:nvSpPr>
          <p:cNvPr id="4" name="Slide Number Placeholder 3"/>
          <p:cNvSpPr>
            <a:spLocks noGrp="1"/>
          </p:cNvSpPr>
          <p:nvPr>
            <p:ph type="sldNum" sz="quarter" idx="5"/>
          </p:nvPr>
        </p:nvSpPr>
        <p:spPr/>
        <p:txBody>
          <a:bodyPr/>
          <a:lstStyle/>
          <a:p>
            <a:fld id="{AEED4CD8-8162-46FA-BA58-630AED3E0223}" type="slidenum">
              <a:t>7</a:t>
            </a:fld>
            <a:endParaRPr lang="en-US"/>
          </a:p>
        </p:txBody>
      </p:sp>
    </p:spTree>
    <p:extLst>
      <p:ext uri="{BB962C8B-B14F-4D97-AF65-F5344CB8AC3E}">
        <p14:creationId xmlns:p14="http://schemas.microsoft.com/office/powerpoint/2010/main" val="1678620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Cluster 2 - Eager Early-Bird Shoppers:</a:t>
            </a:r>
          </a:p>
          <a:p>
            <a:endParaRPr lang="en-US">
              <a:cs typeface="Calibri"/>
            </a:endParaRPr>
          </a:p>
          <a:p>
            <a:r>
              <a:rPr lang="en-US"/>
              <a:t>Customers in this cluster are characterized by their high spending habits. They tend to buy a wide array of unique products and engage in numerous transactions.</a:t>
            </a:r>
            <a:endParaRPr lang="en-US">
              <a:cs typeface="Calibri"/>
            </a:endParaRPr>
          </a:p>
          <a:p>
            <a:r>
              <a:rPr lang="en-US"/>
              <a:t>Despite their high expenditure, they have a tendency to cancel a significant portion of their transactions, possibly indicating impulsive buying behaviors.</a:t>
            </a:r>
            <a:endParaRPr lang="en-US">
              <a:cs typeface="Calibri"/>
            </a:endParaRPr>
          </a:p>
          <a:p>
            <a:r>
              <a:rPr lang="en-US"/>
              <a:t>They usually shop during the early hours of the day, perhaps finding time before their daily commitments or taking advantage of early bird deals.</a:t>
            </a:r>
            <a:endParaRPr lang="en-US">
              <a:cs typeface="Calibri"/>
            </a:endParaRPr>
          </a:p>
          <a:p>
            <a:r>
              <a:rPr lang="en-US"/>
              <a:t>Their spending patterns are quite variable, with high fluctuations in their monthly spending, indicating a less predictable shopping pattern.</a:t>
            </a:r>
            <a:endParaRPr lang="en-US">
              <a:cs typeface="Calibri"/>
            </a:endParaRPr>
          </a:p>
          <a:p>
            <a:r>
              <a:rPr lang="en-US"/>
              <a:t>Interestingly, their spending trend is showing a slight decrease, which might signal a future change in their shopping habits.</a:t>
            </a:r>
            <a:endParaRPr lang="en-US">
              <a:cs typeface="Calibri"/>
            </a:endParaRPr>
          </a:p>
        </p:txBody>
      </p:sp>
      <p:sp>
        <p:nvSpPr>
          <p:cNvPr id="4" name="Slide Number Placeholder 3"/>
          <p:cNvSpPr>
            <a:spLocks noGrp="1"/>
          </p:cNvSpPr>
          <p:nvPr>
            <p:ph type="sldNum" sz="quarter" idx="5"/>
          </p:nvPr>
        </p:nvSpPr>
        <p:spPr/>
        <p:txBody>
          <a:bodyPr/>
          <a:lstStyle/>
          <a:p>
            <a:fld id="{AEED4CD8-8162-46FA-BA58-630AED3E0223}" type="slidenum">
              <a:t>8</a:t>
            </a:fld>
            <a:endParaRPr lang="en-US"/>
          </a:p>
        </p:txBody>
      </p:sp>
    </p:spTree>
    <p:extLst>
      <p:ext uri="{BB962C8B-B14F-4D97-AF65-F5344CB8AC3E}">
        <p14:creationId xmlns:p14="http://schemas.microsoft.com/office/powerpoint/2010/main" val="273248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4/19/2024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65426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0618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67643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17448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417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54677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771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37479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8765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6180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7658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4/19/2024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373235445"/>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B511-6967-4442-1461-41218443C061}"/>
              </a:ext>
            </a:extLst>
          </p:cNvPr>
          <p:cNvSpPr>
            <a:spLocks noGrp="1"/>
          </p:cNvSpPr>
          <p:nvPr>
            <p:ph type="ctrTitle"/>
          </p:nvPr>
        </p:nvSpPr>
        <p:spPr/>
        <p:txBody>
          <a:bodyPr/>
          <a:lstStyle/>
          <a:p>
            <a:r>
              <a:rPr lang="en-US"/>
              <a:t>Customer Segmentation</a:t>
            </a:r>
          </a:p>
        </p:txBody>
      </p:sp>
      <p:sp>
        <p:nvSpPr>
          <p:cNvPr id="3" name="Subtitle 2">
            <a:extLst>
              <a:ext uri="{FF2B5EF4-FFF2-40B4-BE49-F238E27FC236}">
                <a16:creationId xmlns:a16="http://schemas.microsoft.com/office/drawing/2014/main" id="{1013E550-550A-C2A7-CF12-9BC02A3C0D16}"/>
              </a:ext>
            </a:extLst>
          </p:cNvPr>
          <p:cNvSpPr>
            <a:spLocks noGrp="1"/>
          </p:cNvSpPr>
          <p:nvPr>
            <p:ph type="subTitle" idx="1"/>
          </p:nvPr>
        </p:nvSpPr>
        <p:spPr>
          <a:xfrm>
            <a:off x="1261872" y="4791565"/>
            <a:ext cx="9418320" cy="1318169"/>
          </a:xfrm>
        </p:spPr>
        <p:txBody>
          <a:bodyPr vert="horz" lIns="91440" tIns="45720" rIns="91440" bIns="45720" rtlCol="0" anchor="t">
            <a:noAutofit/>
          </a:bodyPr>
          <a:lstStyle/>
          <a:p>
            <a:r>
              <a:rPr lang="en-IN" sz="2000"/>
              <a:t>Using Machine Learning and Python</a:t>
            </a:r>
            <a:endParaRPr lang="en-US"/>
          </a:p>
          <a:p>
            <a:br>
              <a:rPr lang="en-IN" sz="2000"/>
            </a:br>
            <a:r>
              <a:rPr lang="en-IN" sz="2000"/>
              <a:t>Project by: Shubham Aswal</a:t>
            </a:r>
            <a:endParaRPr lang="en-US"/>
          </a:p>
        </p:txBody>
      </p:sp>
    </p:spTree>
    <p:extLst>
      <p:ext uri="{BB962C8B-B14F-4D97-AF65-F5344CB8AC3E}">
        <p14:creationId xmlns:p14="http://schemas.microsoft.com/office/powerpoint/2010/main" val="316137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5C47-2605-4AA5-B0B1-33D8634078FC}"/>
              </a:ext>
            </a:extLst>
          </p:cNvPr>
          <p:cNvSpPr>
            <a:spLocks noGrp="1"/>
          </p:cNvSpPr>
          <p:nvPr>
            <p:ph type="title"/>
          </p:nvPr>
        </p:nvSpPr>
        <p:spPr>
          <a:xfrm>
            <a:off x="1261872" y="365760"/>
            <a:ext cx="9692640" cy="967653"/>
          </a:xfrm>
        </p:spPr>
        <p:txBody>
          <a:bodyPr/>
          <a:lstStyle/>
          <a:p>
            <a:r>
              <a:rPr lang="en-IN"/>
              <a:t>Objective</a:t>
            </a:r>
            <a:endParaRPr lang="en-US"/>
          </a:p>
        </p:txBody>
      </p:sp>
      <p:sp>
        <p:nvSpPr>
          <p:cNvPr id="3" name="Content Placeholder 2">
            <a:extLst>
              <a:ext uri="{FF2B5EF4-FFF2-40B4-BE49-F238E27FC236}">
                <a16:creationId xmlns:a16="http://schemas.microsoft.com/office/drawing/2014/main" id="{C5D57DC7-9CC3-4879-B02F-7167894D630B}"/>
              </a:ext>
            </a:extLst>
          </p:cNvPr>
          <p:cNvSpPr>
            <a:spLocks noGrp="1"/>
          </p:cNvSpPr>
          <p:nvPr>
            <p:ph idx="1"/>
          </p:nvPr>
        </p:nvSpPr>
        <p:spPr/>
        <p:txBody>
          <a:bodyPr vert="horz" lIns="91440" tIns="45720" rIns="91440" bIns="45720" rtlCol="0" anchor="t">
            <a:normAutofit/>
          </a:bodyPr>
          <a:lstStyle/>
          <a:p>
            <a:r>
              <a:rPr lang="en-IN">
                <a:solidFill>
                  <a:srgbClr val="3C4043"/>
                </a:solidFill>
              </a:rPr>
              <a:t>Analysis of a transactional dataset</a:t>
            </a:r>
          </a:p>
          <a:p>
            <a:r>
              <a:rPr lang="en-IN">
                <a:solidFill>
                  <a:srgbClr val="3C4043"/>
                </a:solidFill>
              </a:rPr>
              <a:t>Amplify the efficiency of marketing strategies and boost sales through customer segmentation</a:t>
            </a:r>
          </a:p>
          <a:p>
            <a:r>
              <a:rPr lang="en-IN">
                <a:solidFill>
                  <a:srgbClr val="3C4043"/>
                </a:solidFill>
              </a:rPr>
              <a:t>Transform the transactional data into a customer-centric dataset by creating new features that will facilitate the segmentation of customers into distinct groups using the K-means clustering algorithm</a:t>
            </a:r>
          </a:p>
          <a:p>
            <a:r>
              <a:rPr lang="en-IN">
                <a:solidFill>
                  <a:srgbClr val="3C4043"/>
                </a:solidFill>
              </a:rPr>
              <a:t>This segmentation will allow us to understand the distinct profiles and preferences of different customer groups and ultimately help us in enhancing marketing efficacy and fostering increased sales</a:t>
            </a:r>
          </a:p>
        </p:txBody>
      </p:sp>
    </p:spTree>
    <p:extLst>
      <p:ext uri="{BB962C8B-B14F-4D97-AF65-F5344CB8AC3E}">
        <p14:creationId xmlns:p14="http://schemas.microsoft.com/office/powerpoint/2010/main" val="353939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5C47-2605-4AA5-B0B1-33D8634078FC}"/>
              </a:ext>
            </a:extLst>
          </p:cNvPr>
          <p:cNvSpPr>
            <a:spLocks noGrp="1"/>
          </p:cNvSpPr>
          <p:nvPr>
            <p:ph type="title"/>
          </p:nvPr>
        </p:nvSpPr>
        <p:spPr>
          <a:xfrm>
            <a:off x="1261872" y="365760"/>
            <a:ext cx="9692640" cy="967653"/>
          </a:xfrm>
        </p:spPr>
        <p:txBody>
          <a:bodyPr/>
          <a:lstStyle/>
          <a:p>
            <a:r>
              <a:rPr lang="en-IN"/>
              <a:t>Approach</a:t>
            </a:r>
            <a:endParaRPr lang="en-US"/>
          </a:p>
        </p:txBody>
      </p:sp>
      <p:sp>
        <p:nvSpPr>
          <p:cNvPr id="3" name="Content Placeholder 2">
            <a:extLst>
              <a:ext uri="{FF2B5EF4-FFF2-40B4-BE49-F238E27FC236}">
                <a16:creationId xmlns:a16="http://schemas.microsoft.com/office/drawing/2014/main" id="{C5D57DC7-9CC3-4879-B02F-7167894D630B}"/>
              </a:ext>
            </a:extLst>
          </p:cNvPr>
          <p:cNvSpPr>
            <a:spLocks noGrp="1"/>
          </p:cNvSpPr>
          <p:nvPr>
            <p:ph idx="1"/>
          </p:nvPr>
        </p:nvSpPr>
        <p:spPr/>
        <p:txBody>
          <a:bodyPr vert="horz" lIns="91440" tIns="45720" rIns="91440" bIns="45720" rtlCol="0" anchor="t">
            <a:noAutofit/>
          </a:bodyPr>
          <a:lstStyle/>
          <a:p>
            <a:r>
              <a:rPr lang="en-IN" sz="1600" b="1">
                <a:solidFill>
                  <a:srgbClr val="3C4043"/>
                </a:solidFill>
                <a:ea typeface="+mn-lt"/>
                <a:cs typeface="+mn-lt"/>
              </a:rPr>
              <a:t>Data Cleaning &amp; Transformation</a:t>
            </a:r>
            <a:r>
              <a:rPr lang="en-IN" sz="1600">
                <a:solidFill>
                  <a:srgbClr val="3C4043"/>
                </a:solidFill>
                <a:ea typeface="+mn-lt"/>
                <a:cs typeface="+mn-lt"/>
              </a:rPr>
              <a:t>: Clean the dataset by handling missing values, duplicates, and outliers, preparing it for effective clustering.</a:t>
            </a:r>
            <a:endParaRPr lang="en-IN" sz="1600"/>
          </a:p>
          <a:p>
            <a:r>
              <a:rPr lang="en-IN" sz="1600" b="1">
                <a:solidFill>
                  <a:srgbClr val="3C4043"/>
                </a:solidFill>
                <a:ea typeface="+mn-lt"/>
                <a:cs typeface="+mn-lt"/>
              </a:rPr>
              <a:t>Feature Engineering</a:t>
            </a:r>
            <a:r>
              <a:rPr lang="en-IN" sz="1600">
                <a:solidFill>
                  <a:srgbClr val="3C4043"/>
                </a:solidFill>
                <a:ea typeface="+mn-lt"/>
                <a:cs typeface="+mn-lt"/>
              </a:rPr>
              <a:t>: Develop new features based on the transactional data to create a customer-centric dataset, setting the foundation for customer segmentation.</a:t>
            </a:r>
            <a:endParaRPr lang="en-IN" sz="1600"/>
          </a:p>
          <a:p>
            <a:r>
              <a:rPr lang="en-IN" sz="1600" b="1">
                <a:solidFill>
                  <a:srgbClr val="3C4043"/>
                </a:solidFill>
                <a:ea typeface="+mn-lt"/>
                <a:cs typeface="+mn-lt"/>
              </a:rPr>
              <a:t>Data Preprocessing</a:t>
            </a:r>
            <a:r>
              <a:rPr lang="en-IN" sz="1600">
                <a:solidFill>
                  <a:srgbClr val="3C4043"/>
                </a:solidFill>
                <a:ea typeface="+mn-lt"/>
                <a:cs typeface="+mn-lt"/>
              </a:rPr>
              <a:t>: Undertake feature scaling and dimensionality reduction to streamline the data, enhancing the efficiency of the clustering process.</a:t>
            </a:r>
            <a:endParaRPr lang="en-IN" sz="1600"/>
          </a:p>
          <a:p>
            <a:r>
              <a:rPr lang="en-IN" sz="1600" b="1">
                <a:solidFill>
                  <a:srgbClr val="3C4043"/>
                </a:solidFill>
                <a:ea typeface="+mn-lt"/>
                <a:cs typeface="+mn-lt"/>
              </a:rPr>
              <a:t>Customer Segmentation using K-Means Clustering</a:t>
            </a:r>
            <a:r>
              <a:rPr lang="en-IN" sz="1600">
                <a:solidFill>
                  <a:srgbClr val="3C4043"/>
                </a:solidFill>
                <a:ea typeface="+mn-lt"/>
                <a:cs typeface="+mn-lt"/>
              </a:rPr>
              <a:t>: Segment customers into distinct groups using K-means, facilitating targeted marketing and personalized strategies.</a:t>
            </a:r>
            <a:endParaRPr lang="en-IN" sz="1600"/>
          </a:p>
          <a:p>
            <a:r>
              <a:rPr lang="en-IN" sz="1600" b="1">
                <a:solidFill>
                  <a:srgbClr val="3C4043"/>
                </a:solidFill>
                <a:ea typeface="+mn-lt"/>
                <a:cs typeface="+mn-lt"/>
              </a:rPr>
              <a:t>Cluster Analysis &amp; Evaluation</a:t>
            </a:r>
            <a:r>
              <a:rPr lang="en-IN" sz="1600">
                <a:solidFill>
                  <a:srgbClr val="3C4043"/>
                </a:solidFill>
                <a:ea typeface="+mn-lt"/>
                <a:cs typeface="+mn-lt"/>
              </a:rPr>
              <a:t>: Analyse and profile each cluster to develop targeted marketing strategies and assess the quality of the clusters formed.</a:t>
            </a:r>
            <a:endParaRPr lang="en-IN" sz="1600"/>
          </a:p>
        </p:txBody>
      </p:sp>
    </p:spTree>
    <p:extLst>
      <p:ext uri="{BB962C8B-B14F-4D97-AF65-F5344CB8AC3E}">
        <p14:creationId xmlns:p14="http://schemas.microsoft.com/office/powerpoint/2010/main" val="154672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57DC7-9CC3-4879-B02F-7167894D630B}"/>
              </a:ext>
            </a:extLst>
          </p:cNvPr>
          <p:cNvSpPr>
            <a:spLocks noGrp="1"/>
          </p:cNvSpPr>
          <p:nvPr>
            <p:ph idx="1"/>
          </p:nvPr>
        </p:nvSpPr>
        <p:spPr>
          <a:xfrm>
            <a:off x="1261872" y="1828800"/>
            <a:ext cx="8595360" cy="4870882"/>
          </a:xfrm>
        </p:spPr>
        <p:txBody>
          <a:bodyPr vert="horz" lIns="91440" tIns="45720" rIns="91440" bIns="45720" rtlCol="0" anchor="t">
            <a:normAutofit/>
          </a:bodyPr>
          <a:lstStyle/>
          <a:p>
            <a:r>
              <a:rPr lang="en-IN" sz="1600" b="1">
                <a:solidFill>
                  <a:srgbClr val="3C4043"/>
                </a:solidFill>
                <a:ea typeface="+mn-lt"/>
                <a:cs typeface="+mn-lt"/>
              </a:rPr>
              <a:t>RFM Features:</a:t>
            </a:r>
            <a:r>
              <a:rPr lang="en-IN" sz="1600">
                <a:solidFill>
                  <a:srgbClr val="3C4043"/>
                </a:solidFill>
                <a:ea typeface="+mn-lt"/>
                <a:cs typeface="+mn-lt"/>
              </a:rPr>
              <a:t> </a:t>
            </a:r>
            <a:endParaRPr lang="en-US">
              <a:solidFill>
                <a:srgbClr val="000000"/>
              </a:solidFill>
              <a:ea typeface="+mn-lt"/>
              <a:cs typeface="+mn-lt"/>
            </a:endParaRPr>
          </a:p>
          <a:p>
            <a:pPr lvl="1">
              <a:buFont typeface="Courier New" pitchFamily="34" charset="0"/>
              <a:buChar char="o"/>
            </a:pPr>
            <a:r>
              <a:rPr lang="en-IN" sz="1400" spc="10">
                <a:solidFill>
                  <a:srgbClr val="3C4043"/>
                </a:solidFill>
                <a:ea typeface="+mn-lt"/>
                <a:cs typeface="+mn-lt"/>
              </a:rPr>
              <a:t>Recency; Days since last purchase</a:t>
            </a:r>
          </a:p>
          <a:p>
            <a:pPr lvl="1">
              <a:buFont typeface="Courier New" pitchFamily="34" charset="0"/>
              <a:buChar char="o"/>
            </a:pPr>
            <a:r>
              <a:rPr lang="en-IN" sz="1400" spc="10">
                <a:solidFill>
                  <a:srgbClr val="3C4043"/>
                </a:solidFill>
                <a:ea typeface="+mn-lt"/>
                <a:cs typeface="+mn-lt"/>
              </a:rPr>
              <a:t>Frequency; Total transactions and Total products purchased</a:t>
            </a:r>
          </a:p>
          <a:p>
            <a:pPr lvl="1">
              <a:buFont typeface="Courier New" pitchFamily="34" charset="0"/>
              <a:buChar char="o"/>
            </a:pPr>
            <a:r>
              <a:rPr lang="en-IN" sz="1400" spc="10">
                <a:solidFill>
                  <a:srgbClr val="3C4043"/>
                </a:solidFill>
                <a:ea typeface="+mn-lt"/>
                <a:cs typeface="+mn-lt"/>
              </a:rPr>
              <a:t>Monetary; Total spend </a:t>
            </a:r>
            <a:r>
              <a:rPr lang="en-IN" sz="1400" spc="10" err="1">
                <a:solidFill>
                  <a:srgbClr val="3C4043"/>
                </a:solidFill>
                <a:ea typeface="+mn-lt"/>
                <a:cs typeface="+mn-lt"/>
              </a:rPr>
              <a:t>and</a:t>
            </a:r>
            <a:r>
              <a:rPr lang="en-IN" sz="1400" spc="10">
                <a:solidFill>
                  <a:srgbClr val="3C4043"/>
                </a:solidFill>
                <a:ea typeface="+mn-lt"/>
                <a:cs typeface="+mn-lt"/>
              </a:rPr>
              <a:t> Average Transaction Value</a:t>
            </a:r>
            <a:endParaRPr lang="en-IN" sz="1400">
              <a:solidFill>
                <a:srgbClr val="3C4043"/>
              </a:solidFill>
              <a:ea typeface="+mn-lt"/>
              <a:cs typeface="+mn-lt"/>
            </a:endParaRPr>
          </a:p>
          <a:p>
            <a:r>
              <a:rPr lang="en-US" sz="1600" b="1">
                <a:solidFill>
                  <a:srgbClr val="3C4043"/>
                </a:solidFill>
                <a:ea typeface="+mn-lt"/>
                <a:cs typeface="+mn-lt"/>
              </a:rPr>
              <a:t>Product Diversity: </a:t>
            </a:r>
          </a:p>
          <a:p>
            <a:pPr lvl="1">
              <a:buFont typeface="Courier New" pitchFamily="34" charset="0"/>
              <a:buChar char="o"/>
            </a:pPr>
            <a:r>
              <a:rPr lang="en-US" sz="1400" spc="10">
                <a:solidFill>
                  <a:srgbClr val="3C4043"/>
                </a:solidFill>
                <a:ea typeface="+mn-lt"/>
                <a:cs typeface="+mn-lt"/>
              </a:rPr>
              <a:t>Unique products purchased</a:t>
            </a:r>
            <a:endParaRPr lang="en-US" sz="1400" b="1" spc="10">
              <a:solidFill>
                <a:srgbClr val="3C4043"/>
              </a:solidFill>
              <a:ea typeface="+mn-lt"/>
              <a:cs typeface="+mn-lt"/>
            </a:endParaRPr>
          </a:p>
          <a:p>
            <a:r>
              <a:rPr lang="en-IN" sz="1600" b="1">
                <a:solidFill>
                  <a:srgbClr val="3C4043"/>
                </a:solidFill>
                <a:ea typeface="+mn-lt"/>
                <a:cs typeface="+mn-lt"/>
              </a:rPr>
              <a:t>Behavioural Features: </a:t>
            </a:r>
            <a:endParaRPr lang="en-US" sz="1600" b="1">
              <a:solidFill>
                <a:srgbClr val="3C4043"/>
              </a:solidFill>
              <a:ea typeface="+mn-lt"/>
              <a:cs typeface="+mn-lt"/>
            </a:endParaRPr>
          </a:p>
          <a:p>
            <a:pPr lvl="1">
              <a:buFont typeface="Courier New" pitchFamily="34" charset="0"/>
              <a:buChar char="o"/>
            </a:pPr>
            <a:r>
              <a:rPr lang="en-IN" sz="1400" spc="10">
                <a:solidFill>
                  <a:srgbClr val="3C4043"/>
                </a:solidFill>
                <a:ea typeface="+mn-lt"/>
                <a:cs typeface="+mn-lt"/>
              </a:rPr>
              <a:t>Average Days Between Purchases</a:t>
            </a:r>
          </a:p>
          <a:p>
            <a:pPr lvl="1">
              <a:buFont typeface="Courier New" pitchFamily="34" charset="0"/>
              <a:buChar char="o"/>
            </a:pPr>
            <a:r>
              <a:rPr lang="en-IN" sz="1400" spc="10">
                <a:solidFill>
                  <a:srgbClr val="3C4043"/>
                </a:solidFill>
                <a:ea typeface="+mn-lt"/>
                <a:cs typeface="+mn-lt"/>
              </a:rPr>
              <a:t>Favourite Shopping Day</a:t>
            </a:r>
          </a:p>
          <a:p>
            <a:pPr lvl="1">
              <a:buFont typeface="Courier New" pitchFamily="34" charset="0"/>
              <a:buChar char="o"/>
            </a:pPr>
            <a:r>
              <a:rPr lang="en-IN" sz="1400" spc="10">
                <a:solidFill>
                  <a:srgbClr val="3C4043"/>
                </a:solidFill>
                <a:ea typeface="+mn-lt"/>
                <a:cs typeface="+mn-lt"/>
              </a:rPr>
              <a:t>Favourite Shopping Hour</a:t>
            </a:r>
          </a:p>
          <a:p>
            <a:r>
              <a:rPr lang="en-IN" sz="1600" b="1">
                <a:solidFill>
                  <a:srgbClr val="3C4043"/>
                </a:solidFill>
                <a:ea typeface="+mn-lt"/>
                <a:cs typeface="+mn-lt"/>
              </a:rPr>
              <a:t>Geographical Features:</a:t>
            </a:r>
            <a:r>
              <a:rPr lang="en-IN" sz="1600">
                <a:solidFill>
                  <a:srgbClr val="3C4043"/>
                </a:solidFill>
                <a:ea typeface="+mn-lt"/>
                <a:cs typeface="+mn-lt"/>
              </a:rPr>
              <a:t> </a:t>
            </a:r>
            <a:endParaRPr lang="en-US">
              <a:solidFill>
                <a:srgbClr val="000000"/>
              </a:solidFill>
              <a:ea typeface="+mn-lt"/>
              <a:cs typeface="+mn-lt"/>
            </a:endParaRPr>
          </a:p>
          <a:p>
            <a:pPr lvl="1">
              <a:buFont typeface="Courier New" pitchFamily="34" charset="0"/>
              <a:buChar char="o"/>
            </a:pPr>
            <a:r>
              <a:rPr lang="en-IN" sz="1400" spc="10">
                <a:solidFill>
                  <a:srgbClr val="3C4043"/>
                </a:solidFill>
                <a:ea typeface="+mn-lt"/>
                <a:cs typeface="+mn-lt"/>
              </a:rPr>
              <a:t>Country</a:t>
            </a:r>
          </a:p>
          <a:p>
            <a:r>
              <a:rPr lang="en-IN" sz="1600" b="1">
                <a:solidFill>
                  <a:srgbClr val="3C4043"/>
                </a:solidFill>
                <a:ea typeface="+mn-lt"/>
                <a:cs typeface="+mn-lt"/>
              </a:rPr>
              <a:t>Cancellation Insights:</a:t>
            </a:r>
            <a:r>
              <a:rPr lang="en-IN" sz="1600">
                <a:solidFill>
                  <a:srgbClr val="3C4043"/>
                </a:solidFill>
                <a:ea typeface="+mn-lt"/>
                <a:cs typeface="+mn-lt"/>
              </a:rPr>
              <a:t> </a:t>
            </a:r>
          </a:p>
          <a:p>
            <a:pPr lvl="1">
              <a:buFont typeface="Courier New" pitchFamily="34" charset="0"/>
              <a:buChar char="o"/>
            </a:pPr>
            <a:r>
              <a:rPr lang="en-IN" sz="1400" spc="10">
                <a:solidFill>
                  <a:srgbClr val="3C4043"/>
                </a:solidFill>
              </a:rPr>
              <a:t>Cancellation Frequency</a:t>
            </a:r>
          </a:p>
          <a:p>
            <a:pPr lvl="1">
              <a:buFont typeface="Courier New" pitchFamily="34" charset="0"/>
              <a:buChar char="o"/>
            </a:pPr>
            <a:r>
              <a:rPr lang="en-IN" sz="1400" spc="10">
                <a:solidFill>
                  <a:srgbClr val="3C4043"/>
                </a:solidFill>
              </a:rPr>
              <a:t>Cancellation Rate</a:t>
            </a:r>
          </a:p>
          <a:p>
            <a:pPr lvl="1">
              <a:buFont typeface="Courier New" pitchFamily="34" charset="0"/>
              <a:buChar char="o"/>
            </a:pPr>
            <a:endParaRPr lang="en-IN" sz="1400">
              <a:solidFill>
                <a:srgbClr val="3C4043"/>
              </a:solidFill>
            </a:endParaRPr>
          </a:p>
          <a:p>
            <a:endParaRPr lang="en-IN" sz="1600">
              <a:solidFill>
                <a:srgbClr val="3C4043"/>
              </a:solidFill>
            </a:endParaRPr>
          </a:p>
        </p:txBody>
      </p:sp>
      <p:sp>
        <p:nvSpPr>
          <p:cNvPr id="8" name="Title 1">
            <a:extLst>
              <a:ext uri="{FF2B5EF4-FFF2-40B4-BE49-F238E27FC236}">
                <a16:creationId xmlns:a16="http://schemas.microsoft.com/office/drawing/2014/main" id="{951C088B-EA7E-16A4-420C-93670293755F}"/>
              </a:ext>
            </a:extLst>
          </p:cNvPr>
          <p:cNvSpPr>
            <a:spLocks noGrp="1"/>
          </p:cNvSpPr>
          <p:nvPr>
            <p:ph type="title"/>
          </p:nvPr>
        </p:nvSpPr>
        <p:spPr>
          <a:xfrm>
            <a:off x="1261872" y="365760"/>
            <a:ext cx="9692640" cy="967653"/>
          </a:xfrm>
        </p:spPr>
        <p:txBody>
          <a:bodyPr>
            <a:normAutofit fontScale="90000"/>
          </a:bodyPr>
          <a:lstStyle/>
          <a:p>
            <a:r>
              <a:rPr lang="en-IN"/>
              <a:t>Model Summary: Feature Engineering</a:t>
            </a:r>
            <a:endParaRPr lang="en-US"/>
          </a:p>
        </p:txBody>
      </p:sp>
    </p:spTree>
    <p:extLst>
      <p:ext uri="{BB962C8B-B14F-4D97-AF65-F5344CB8AC3E}">
        <p14:creationId xmlns:p14="http://schemas.microsoft.com/office/powerpoint/2010/main" val="670312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57DC7-9CC3-4879-B02F-7167894D630B}"/>
              </a:ext>
            </a:extLst>
          </p:cNvPr>
          <p:cNvSpPr>
            <a:spLocks noGrp="1"/>
          </p:cNvSpPr>
          <p:nvPr>
            <p:ph idx="1"/>
          </p:nvPr>
        </p:nvSpPr>
        <p:spPr>
          <a:xfrm>
            <a:off x="1261872" y="1828800"/>
            <a:ext cx="8595360" cy="4663064"/>
          </a:xfrm>
        </p:spPr>
        <p:txBody>
          <a:bodyPr vert="horz" lIns="91440" tIns="45720" rIns="91440" bIns="45720" rtlCol="0" anchor="t">
            <a:normAutofit lnSpcReduction="10000"/>
          </a:bodyPr>
          <a:lstStyle/>
          <a:p>
            <a:r>
              <a:rPr lang="en-IN" sz="1600" b="1">
                <a:solidFill>
                  <a:srgbClr val="3C4043"/>
                </a:solidFill>
                <a:ea typeface="+mn-lt"/>
                <a:cs typeface="+mn-lt"/>
              </a:rPr>
              <a:t>Choose the number of clusters, K:</a:t>
            </a:r>
            <a:r>
              <a:rPr lang="en-IN" sz="1600">
                <a:solidFill>
                  <a:srgbClr val="3C4043"/>
                </a:solidFill>
                <a:ea typeface="+mn-lt"/>
                <a:cs typeface="+mn-lt"/>
              </a:rPr>
              <a:t> You start by deciding the number of clusters you want to form. This number, K, is chosen based on the dataset and the problem you are trying to solve.</a:t>
            </a:r>
          </a:p>
          <a:p>
            <a:r>
              <a:rPr lang="en-IN" sz="1600" b="1">
                <a:solidFill>
                  <a:srgbClr val="3C4043"/>
                </a:solidFill>
                <a:ea typeface="+mn-lt"/>
                <a:cs typeface="+mn-lt"/>
              </a:rPr>
              <a:t>Initialize centroids:</a:t>
            </a:r>
            <a:r>
              <a:rPr lang="en-IN" sz="1600">
                <a:solidFill>
                  <a:srgbClr val="3C4043"/>
                </a:solidFill>
                <a:ea typeface="+mn-lt"/>
                <a:cs typeface="+mn-lt"/>
              </a:rPr>
              <a:t> Randomly pick K points from the data as the initial centroids. These points represent the centre of the clusters.</a:t>
            </a:r>
          </a:p>
          <a:p>
            <a:r>
              <a:rPr lang="en-IN" sz="1600" b="1">
                <a:solidFill>
                  <a:srgbClr val="3C4043"/>
                </a:solidFill>
                <a:ea typeface="+mn-lt"/>
                <a:cs typeface="+mn-lt"/>
              </a:rPr>
              <a:t>Assign points to the nearest centroid</a:t>
            </a:r>
            <a:r>
              <a:rPr lang="en-IN" sz="1600">
                <a:solidFill>
                  <a:srgbClr val="3C4043"/>
                </a:solidFill>
                <a:ea typeface="+mn-lt"/>
                <a:cs typeface="+mn-lt"/>
              </a:rPr>
              <a:t>: For each point in your dataset, you find the nearest centroid. The "nearest" is usually determined by the distance between points, such as the Euclidean distance. Each point is assigned to its nearest centroid, and this forms K initial clusters.</a:t>
            </a:r>
          </a:p>
          <a:p>
            <a:r>
              <a:rPr lang="en-IN" sz="1600" b="1">
                <a:solidFill>
                  <a:srgbClr val="3C4043"/>
                </a:solidFill>
                <a:ea typeface="+mn-lt"/>
                <a:cs typeface="+mn-lt"/>
              </a:rPr>
              <a:t>Recompute centroids:</a:t>
            </a:r>
            <a:r>
              <a:rPr lang="en-IN" sz="1600">
                <a:solidFill>
                  <a:srgbClr val="3C4043"/>
                </a:solidFill>
                <a:ea typeface="+mn-lt"/>
                <a:cs typeface="+mn-lt"/>
              </a:rPr>
              <a:t> Once all points are assigned to clusters, recalculate the centroids by taking the average of all points assigned to each cluster. This average becomes the new centroid for each cluster.</a:t>
            </a:r>
          </a:p>
          <a:p>
            <a:r>
              <a:rPr lang="en-IN" sz="1600" b="1">
                <a:solidFill>
                  <a:srgbClr val="3C4043"/>
                </a:solidFill>
                <a:ea typeface="+mn-lt"/>
                <a:cs typeface="+mn-lt"/>
              </a:rPr>
              <a:t>Repeat the assignment and </a:t>
            </a:r>
            <a:r>
              <a:rPr lang="en-IN" sz="1600" b="1" err="1">
                <a:solidFill>
                  <a:srgbClr val="3C4043"/>
                </a:solidFill>
                <a:ea typeface="+mn-lt"/>
                <a:cs typeface="+mn-lt"/>
              </a:rPr>
              <a:t>recomputation</a:t>
            </a:r>
            <a:r>
              <a:rPr lang="en-IN" sz="1600" b="1">
                <a:solidFill>
                  <a:srgbClr val="3C4043"/>
                </a:solidFill>
                <a:ea typeface="+mn-lt"/>
                <a:cs typeface="+mn-lt"/>
              </a:rPr>
              <a:t> steps:</a:t>
            </a:r>
            <a:r>
              <a:rPr lang="en-IN" sz="1600">
                <a:solidFill>
                  <a:srgbClr val="3C4043"/>
                </a:solidFill>
                <a:ea typeface="+mn-lt"/>
                <a:cs typeface="+mn-lt"/>
              </a:rPr>
              <a:t> Repeat the process of assigning points to the nearest new centroid and then recalculating the centroids. These steps are repeated until the centroids no longer move significantly (meaning the assignment of points to clusters does not change), or a predetermined number of iterations is reached.</a:t>
            </a:r>
          </a:p>
          <a:p>
            <a:endParaRPr lang="en-IN" sz="1300">
              <a:solidFill>
                <a:srgbClr val="3C4043"/>
              </a:solidFill>
            </a:endParaRPr>
          </a:p>
          <a:p>
            <a:endParaRPr lang="en-IN"/>
          </a:p>
        </p:txBody>
      </p:sp>
      <p:sp>
        <p:nvSpPr>
          <p:cNvPr id="8" name="Title 1">
            <a:extLst>
              <a:ext uri="{FF2B5EF4-FFF2-40B4-BE49-F238E27FC236}">
                <a16:creationId xmlns:a16="http://schemas.microsoft.com/office/drawing/2014/main" id="{951C088B-EA7E-16A4-420C-93670293755F}"/>
              </a:ext>
            </a:extLst>
          </p:cNvPr>
          <p:cNvSpPr>
            <a:spLocks noGrp="1"/>
          </p:cNvSpPr>
          <p:nvPr>
            <p:ph type="title"/>
          </p:nvPr>
        </p:nvSpPr>
        <p:spPr>
          <a:xfrm>
            <a:off x="1261872" y="365760"/>
            <a:ext cx="9692640" cy="967653"/>
          </a:xfrm>
        </p:spPr>
        <p:txBody>
          <a:bodyPr/>
          <a:lstStyle/>
          <a:p>
            <a:r>
              <a:rPr lang="en-IN"/>
              <a:t>Model Summary: K-Means</a:t>
            </a:r>
            <a:endParaRPr lang="en-US"/>
          </a:p>
        </p:txBody>
      </p:sp>
    </p:spTree>
    <p:extLst>
      <p:ext uri="{BB962C8B-B14F-4D97-AF65-F5344CB8AC3E}">
        <p14:creationId xmlns:p14="http://schemas.microsoft.com/office/powerpoint/2010/main" val="236352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039F-3E4F-422E-A3C0-A70515501307}"/>
              </a:ext>
            </a:extLst>
          </p:cNvPr>
          <p:cNvSpPr>
            <a:spLocks noGrp="1"/>
          </p:cNvSpPr>
          <p:nvPr>
            <p:ph type="title"/>
          </p:nvPr>
        </p:nvSpPr>
        <p:spPr/>
        <p:txBody>
          <a:bodyPr/>
          <a:lstStyle/>
          <a:p>
            <a:r>
              <a:rPr lang="en-IN">
                <a:cs typeface="Arial"/>
              </a:rPr>
              <a:t>Results</a:t>
            </a:r>
            <a:endParaRPr lang="en-IN"/>
          </a:p>
        </p:txBody>
      </p:sp>
      <p:graphicFrame>
        <p:nvGraphicFramePr>
          <p:cNvPr id="6" name="Content Placeholder 5">
            <a:extLst>
              <a:ext uri="{FF2B5EF4-FFF2-40B4-BE49-F238E27FC236}">
                <a16:creationId xmlns:a16="http://schemas.microsoft.com/office/drawing/2014/main" id="{C68C58B7-6686-6ABF-2C89-E4964A55B28C}"/>
              </a:ext>
            </a:extLst>
          </p:cNvPr>
          <p:cNvGraphicFramePr>
            <a:graphicFrameLocks noGrp="1"/>
          </p:cNvGraphicFramePr>
          <p:nvPr>
            <p:ph idx="1"/>
            <p:extLst>
              <p:ext uri="{D42A27DB-BD31-4B8C-83A1-F6EECF244321}">
                <p14:modId xmlns:p14="http://schemas.microsoft.com/office/powerpoint/2010/main" val="1579435676"/>
              </p:ext>
            </p:extLst>
          </p:nvPr>
        </p:nvGraphicFramePr>
        <p:xfrm>
          <a:off x="7595414" y="1691322"/>
          <a:ext cx="3359098"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2">
            <a:extLst>
              <a:ext uri="{FF2B5EF4-FFF2-40B4-BE49-F238E27FC236}">
                <a16:creationId xmlns:a16="http://schemas.microsoft.com/office/drawing/2014/main" id="{F5E6E795-4237-0C08-4B03-66598AE9BE1A}"/>
              </a:ext>
            </a:extLst>
          </p:cNvPr>
          <p:cNvSpPr txBox="1">
            <a:spLocks/>
          </p:cNvSpPr>
          <p:nvPr/>
        </p:nvSpPr>
        <p:spPr>
          <a:xfrm>
            <a:off x="1261872" y="1828800"/>
            <a:ext cx="6151651" cy="4663064"/>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1600">
                <a:solidFill>
                  <a:srgbClr val="3C4043"/>
                </a:solidFill>
                <a:ea typeface="+mn-lt"/>
                <a:cs typeface="+mn-lt"/>
              </a:rPr>
              <a:t>The distribution of customers across the clusters, suggests a fairly balanced distribution with clusters 0 and 1 holding around 41% of customers each and cluster 2 accommodating approximately 18% of the customers</a:t>
            </a:r>
          </a:p>
          <a:p>
            <a:r>
              <a:rPr lang="en-US" sz="1600">
                <a:solidFill>
                  <a:srgbClr val="3C4043"/>
                </a:solidFill>
                <a:ea typeface="+mn-lt"/>
                <a:cs typeface="+mn-lt"/>
              </a:rPr>
              <a:t>The fact that no cluster contains a very small percentage of customers, assures us that each cluster is significant and not just representing outliers or noise in the data</a:t>
            </a:r>
          </a:p>
          <a:p>
            <a:r>
              <a:rPr lang="en-US" sz="1600">
                <a:solidFill>
                  <a:srgbClr val="3C4043"/>
                </a:solidFill>
                <a:ea typeface="+mn-lt"/>
                <a:cs typeface="+mn-lt"/>
              </a:rPr>
              <a:t>To further scrutinize the quality of our clustering, we will employ the following metrics:</a:t>
            </a:r>
          </a:p>
          <a:p>
            <a:pPr lvl="1" algn="l">
              <a:buFont typeface="Courier New" pitchFamily="34" charset="0"/>
              <a:buChar char="o"/>
            </a:pPr>
            <a:r>
              <a:rPr lang="en-US" sz="1400" b="1" spc="10">
                <a:solidFill>
                  <a:srgbClr val="3C4043"/>
                </a:solidFill>
                <a:ea typeface="+mn-lt"/>
                <a:cs typeface="+mn-lt"/>
              </a:rPr>
              <a:t>Silhouette Score:</a:t>
            </a:r>
            <a:r>
              <a:rPr lang="en-US" sz="1400" spc="10">
                <a:solidFill>
                  <a:srgbClr val="3C4043"/>
                </a:solidFill>
                <a:ea typeface="+mn-lt"/>
                <a:cs typeface="+mn-lt"/>
              </a:rPr>
              <a:t> 0.24</a:t>
            </a:r>
          </a:p>
          <a:p>
            <a:pPr lvl="1" algn="l">
              <a:buFont typeface="Courier New" pitchFamily="34" charset="0"/>
              <a:buChar char="o"/>
            </a:pPr>
            <a:r>
              <a:rPr lang="en-US" sz="1400" b="1" spc="10" err="1">
                <a:solidFill>
                  <a:srgbClr val="3C4043"/>
                </a:solidFill>
                <a:ea typeface="+mn-lt"/>
                <a:cs typeface="+mn-lt"/>
              </a:rPr>
              <a:t>Calinski</a:t>
            </a:r>
            <a:r>
              <a:rPr lang="en-US" sz="1400" b="1" spc="10">
                <a:solidFill>
                  <a:srgbClr val="3C4043"/>
                </a:solidFill>
                <a:ea typeface="+mn-lt"/>
                <a:cs typeface="+mn-lt"/>
              </a:rPr>
              <a:t> </a:t>
            </a:r>
            <a:r>
              <a:rPr lang="en-US" sz="1400" b="1" spc="10" err="1">
                <a:solidFill>
                  <a:srgbClr val="3C4043"/>
                </a:solidFill>
                <a:ea typeface="+mn-lt"/>
                <a:cs typeface="+mn-lt"/>
              </a:rPr>
              <a:t>Harabasz</a:t>
            </a:r>
            <a:r>
              <a:rPr lang="en-US" sz="1400" b="1" spc="10">
                <a:solidFill>
                  <a:srgbClr val="3C4043"/>
                </a:solidFill>
                <a:ea typeface="+mn-lt"/>
                <a:cs typeface="+mn-lt"/>
              </a:rPr>
              <a:t> Score:</a:t>
            </a:r>
            <a:r>
              <a:rPr lang="en-US" sz="1400" spc="10">
                <a:solidFill>
                  <a:srgbClr val="3C4043"/>
                </a:solidFill>
                <a:ea typeface="+mn-lt"/>
                <a:cs typeface="+mn-lt"/>
              </a:rPr>
              <a:t> 1257.18</a:t>
            </a:r>
          </a:p>
          <a:p>
            <a:pPr lvl="1" algn="l">
              <a:buFont typeface="Courier New" pitchFamily="34" charset="0"/>
              <a:buChar char="o"/>
            </a:pPr>
            <a:r>
              <a:rPr lang="en-US" sz="1400" b="1" spc="10">
                <a:solidFill>
                  <a:srgbClr val="3C4043"/>
                </a:solidFill>
                <a:ea typeface="+mn-lt"/>
                <a:cs typeface="+mn-lt"/>
              </a:rPr>
              <a:t>Davies Bouldin Score:</a:t>
            </a:r>
            <a:r>
              <a:rPr lang="en-US" sz="1400" spc="10">
                <a:solidFill>
                  <a:srgbClr val="3C4043"/>
                </a:solidFill>
                <a:ea typeface="+mn-lt"/>
                <a:cs typeface="+mn-lt"/>
              </a:rPr>
              <a:t> 1.37</a:t>
            </a:r>
            <a:endParaRPr lang="en-IN" sz="1400" spc="10">
              <a:solidFill>
                <a:srgbClr val="3C4043"/>
              </a:solidFill>
              <a:ea typeface="+mn-lt"/>
              <a:cs typeface="+mn-lt"/>
            </a:endParaRPr>
          </a:p>
          <a:p>
            <a:endParaRPr lang="en-IN"/>
          </a:p>
        </p:txBody>
      </p:sp>
    </p:spTree>
    <p:extLst>
      <p:ext uri="{BB962C8B-B14F-4D97-AF65-F5344CB8AC3E}">
        <p14:creationId xmlns:p14="http://schemas.microsoft.com/office/powerpoint/2010/main" val="290465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039F-3E4F-422E-A3C0-A70515501307}"/>
              </a:ext>
            </a:extLst>
          </p:cNvPr>
          <p:cNvSpPr>
            <a:spLocks noGrp="1"/>
          </p:cNvSpPr>
          <p:nvPr>
            <p:ph type="title"/>
          </p:nvPr>
        </p:nvSpPr>
        <p:spPr/>
        <p:txBody>
          <a:bodyPr/>
          <a:lstStyle/>
          <a:p>
            <a:r>
              <a:rPr lang="en-IN">
                <a:cs typeface="Arial"/>
              </a:rPr>
              <a:t>Inference</a:t>
            </a:r>
            <a:endParaRPr lang="en-IN"/>
          </a:p>
        </p:txBody>
      </p:sp>
      <p:sp>
        <p:nvSpPr>
          <p:cNvPr id="3" name="Content Placeholder 2">
            <a:extLst>
              <a:ext uri="{FF2B5EF4-FFF2-40B4-BE49-F238E27FC236}">
                <a16:creationId xmlns:a16="http://schemas.microsoft.com/office/drawing/2014/main" id="{569A9185-9E08-4D28-AA39-FEE710E269BE}"/>
              </a:ext>
            </a:extLst>
          </p:cNvPr>
          <p:cNvSpPr>
            <a:spLocks noGrp="1"/>
          </p:cNvSpPr>
          <p:nvPr>
            <p:ph idx="1"/>
          </p:nvPr>
        </p:nvSpPr>
        <p:spPr>
          <a:xfrm>
            <a:off x="1261872" y="1828800"/>
            <a:ext cx="8595360" cy="4846142"/>
          </a:xfrm>
        </p:spPr>
        <p:txBody>
          <a:bodyPr vert="horz" lIns="91440" tIns="45720" rIns="91440" bIns="45720" rtlCol="0" anchor="t">
            <a:normAutofit/>
          </a:bodyPr>
          <a:lstStyle/>
          <a:p>
            <a:r>
              <a:rPr lang="en-IN" sz="1600" b="1"/>
              <a:t>Cluster 0: Casual Weekend Shoppers</a:t>
            </a:r>
            <a:endParaRPr lang="en-IN" sz="1400" b="1"/>
          </a:p>
          <a:p>
            <a:pPr lvl="1">
              <a:buFont typeface="Courier New" pitchFamily="34" charset="0"/>
              <a:buChar char="o"/>
            </a:pPr>
            <a:r>
              <a:rPr lang="en-IN" sz="1400" spc="10">
                <a:solidFill>
                  <a:srgbClr val="000000"/>
                </a:solidFill>
              </a:rPr>
              <a:t>Less frequent shoppers. Spend lesser compared to other clusters</a:t>
            </a:r>
            <a:endParaRPr lang="en-IN" sz="1400" spc="10">
              <a:solidFill>
                <a:srgbClr val="000000"/>
              </a:solidFill>
              <a:ea typeface="+mn-lt"/>
              <a:cs typeface="+mn-lt"/>
            </a:endParaRPr>
          </a:p>
          <a:p>
            <a:pPr lvl="1">
              <a:buFont typeface="Courier New" pitchFamily="34" charset="0"/>
              <a:buChar char="o"/>
            </a:pPr>
            <a:r>
              <a:rPr lang="en-IN" sz="1400" spc="10">
                <a:solidFill>
                  <a:srgbClr val="000000"/>
                </a:solidFill>
                <a:ea typeface="+mn-lt"/>
                <a:cs typeface="+mn-lt"/>
              </a:rPr>
              <a:t>Smaller number of transactions and buy fewer products</a:t>
            </a:r>
            <a:endParaRPr lang="en-IN" sz="1400">
              <a:solidFill>
                <a:srgbClr val="262626"/>
              </a:solidFill>
              <a:ea typeface="+mn-lt"/>
              <a:cs typeface="+mn-lt"/>
            </a:endParaRPr>
          </a:p>
          <a:p>
            <a:pPr lvl="1">
              <a:buFont typeface="Courier New" pitchFamily="34" charset="0"/>
              <a:buChar char="o"/>
            </a:pPr>
            <a:r>
              <a:rPr lang="en-IN" sz="1400" spc="10">
                <a:solidFill>
                  <a:srgbClr val="000000"/>
                </a:solidFill>
                <a:ea typeface="+mn-lt"/>
                <a:cs typeface="+mn-lt"/>
              </a:rPr>
              <a:t>Prefer shopping during the weekends</a:t>
            </a:r>
            <a:endParaRPr lang="en-IN" sz="1400">
              <a:solidFill>
                <a:srgbClr val="262626"/>
              </a:solidFill>
              <a:ea typeface="+mn-lt"/>
              <a:cs typeface="+mn-lt"/>
            </a:endParaRPr>
          </a:p>
          <a:p>
            <a:pPr lvl="1">
              <a:buFont typeface="Courier New" pitchFamily="34" charset="0"/>
              <a:buChar char="o"/>
            </a:pPr>
            <a:r>
              <a:rPr lang="en-IN" sz="1400" spc="10">
                <a:solidFill>
                  <a:srgbClr val="000000"/>
                </a:solidFill>
                <a:ea typeface="+mn-lt"/>
                <a:cs typeface="+mn-lt"/>
              </a:rPr>
              <a:t>Stable spending habits, showing little fluctuation in their monthly spending</a:t>
            </a:r>
          </a:p>
          <a:p>
            <a:pPr lvl="1">
              <a:buFont typeface="Courier New" pitchFamily="34" charset="0"/>
              <a:buChar char="o"/>
            </a:pPr>
            <a:r>
              <a:rPr lang="en-IN" sz="1400" spc="10">
                <a:solidFill>
                  <a:srgbClr val="000000"/>
                </a:solidFill>
                <a:ea typeface="+mn-lt"/>
                <a:cs typeface="+mn-lt"/>
              </a:rPr>
              <a:t>Rarely cancel their transactions, indicating a more decisive shopping behaviour</a:t>
            </a:r>
            <a:endParaRPr lang="en-IN" sz="1400"/>
          </a:p>
          <a:p>
            <a:pPr lvl="1">
              <a:buFont typeface="Courier New" pitchFamily="34" charset="0"/>
              <a:buChar char="o"/>
            </a:pPr>
            <a:r>
              <a:rPr lang="en-IN" sz="1400" spc="10">
                <a:solidFill>
                  <a:srgbClr val="000000"/>
                </a:solidFill>
                <a:ea typeface="+mn-lt"/>
                <a:cs typeface="+mn-lt"/>
              </a:rPr>
              <a:t>Spending per transaction is lower compared to other clusters</a:t>
            </a:r>
            <a:endParaRPr lang="en-IN" sz="1400"/>
          </a:p>
          <a:p>
            <a:r>
              <a:rPr lang="en-IN" sz="1600" b="1">
                <a:solidFill>
                  <a:srgbClr val="000000"/>
                </a:solidFill>
              </a:rPr>
              <a:t>Cluster 1: </a:t>
            </a:r>
            <a:r>
              <a:rPr lang="en-US" sz="1600" b="1">
                <a:solidFill>
                  <a:srgbClr val="000000"/>
                </a:solidFill>
              </a:rPr>
              <a:t>Occasional Big Spenders</a:t>
            </a:r>
          </a:p>
          <a:p>
            <a:pPr lvl="1">
              <a:buFont typeface="Courier New" pitchFamily="34" charset="0"/>
              <a:buChar char="o"/>
            </a:pPr>
            <a:r>
              <a:rPr lang="en-US" sz="1400" spc="10">
                <a:solidFill>
                  <a:srgbClr val="000000"/>
                </a:solidFill>
              </a:rPr>
              <a:t>Don't shop frequently but spend a considerable amount when they do and buy a variety of products</a:t>
            </a:r>
          </a:p>
          <a:p>
            <a:pPr lvl="1">
              <a:buFont typeface="Courier New" pitchFamily="34" charset="0"/>
              <a:buChar char="o"/>
            </a:pPr>
            <a:r>
              <a:rPr lang="en-US" sz="1400" spc="10">
                <a:solidFill>
                  <a:srgbClr val="000000"/>
                </a:solidFill>
              </a:rPr>
              <a:t>Spending has been on the rise, indicating a growing interest or investment in purchases</a:t>
            </a:r>
            <a:endParaRPr lang="en-US"/>
          </a:p>
          <a:p>
            <a:pPr lvl="1">
              <a:buFont typeface="Courier New" pitchFamily="34" charset="0"/>
              <a:buChar char="o"/>
            </a:pPr>
            <a:r>
              <a:rPr lang="en-US" sz="1400" spc="10">
                <a:solidFill>
                  <a:srgbClr val="000000"/>
                </a:solidFill>
              </a:rPr>
              <a:t>Shop later in the day, possibly after work hours</a:t>
            </a:r>
          </a:p>
          <a:p>
            <a:pPr lvl="1">
              <a:buFont typeface="Courier New" pitchFamily="34" charset="0"/>
              <a:buChar char="o"/>
            </a:pPr>
            <a:r>
              <a:rPr lang="en-US" sz="1400" spc="10">
                <a:solidFill>
                  <a:srgbClr val="000000"/>
                </a:solidFill>
              </a:rPr>
              <a:t>Moderate tendency to cancel transactions, possibly due to higher spending; reconsider their purchases more often</a:t>
            </a:r>
          </a:p>
          <a:p>
            <a:pPr lvl="1">
              <a:buFont typeface="Courier New" pitchFamily="34" charset="0"/>
              <a:buChar char="o"/>
            </a:pPr>
            <a:r>
              <a:rPr lang="en-US" sz="1400" spc="10">
                <a:solidFill>
                  <a:srgbClr val="000000"/>
                </a:solidFill>
              </a:rPr>
              <a:t>Purchases are generally substantial, indicating a preference for quality or premium products</a:t>
            </a:r>
          </a:p>
          <a:p>
            <a:endParaRPr lang="en-US" sz="1400" spc="10">
              <a:solidFill>
                <a:srgbClr val="000000"/>
              </a:solidFill>
              <a:latin typeface="Calibri"/>
              <a:cs typeface="Calibri"/>
            </a:endParaRPr>
          </a:p>
          <a:p>
            <a:endParaRPr lang="en-US" sz="1200" spc="10">
              <a:solidFill>
                <a:srgbClr val="000000"/>
              </a:solidFill>
              <a:latin typeface="Calibri"/>
              <a:cs typeface="Calibri"/>
            </a:endParaRPr>
          </a:p>
          <a:p>
            <a:pPr lvl="1">
              <a:buFont typeface="Courier New" pitchFamily="34" charset="0"/>
              <a:buChar char="o"/>
            </a:pPr>
            <a:endParaRPr lang="en-IN" sz="1400" spc="10">
              <a:solidFill>
                <a:srgbClr val="000000"/>
              </a:solidFill>
            </a:endParaRPr>
          </a:p>
        </p:txBody>
      </p:sp>
    </p:spTree>
    <p:extLst>
      <p:ext uri="{BB962C8B-B14F-4D97-AF65-F5344CB8AC3E}">
        <p14:creationId xmlns:p14="http://schemas.microsoft.com/office/powerpoint/2010/main" val="206001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039F-3E4F-422E-A3C0-A70515501307}"/>
              </a:ext>
            </a:extLst>
          </p:cNvPr>
          <p:cNvSpPr>
            <a:spLocks noGrp="1"/>
          </p:cNvSpPr>
          <p:nvPr>
            <p:ph type="title"/>
          </p:nvPr>
        </p:nvSpPr>
        <p:spPr/>
        <p:txBody>
          <a:bodyPr/>
          <a:lstStyle/>
          <a:p>
            <a:r>
              <a:rPr lang="en-IN">
                <a:cs typeface="Arial"/>
              </a:rPr>
              <a:t>Inference</a:t>
            </a:r>
            <a:endParaRPr lang="en-IN"/>
          </a:p>
        </p:txBody>
      </p:sp>
      <p:sp>
        <p:nvSpPr>
          <p:cNvPr id="3" name="Content Placeholder 2">
            <a:extLst>
              <a:ext uri="{FF2B5EF4-FFF2-40B4-BE49-F238E27FC236}">
                <a16:creationId xmlns:a16="http://schemas.microsoft.com/office/drawing/2014/main" id="{569A9185-9E08-4D28-AA39-FEE710E269BE}"/>
              </a:ext>
            </a:extLst>
          </p:cNvPr>
          <p:cNvSpPr>
            <a:spLocks noGrp="1"/>
          </p:cNvSpPr>
          <p:nvPr>
            <p:ph idx="1"/>
          </p:nvPr>
        </p:nvSpPr>
        <p:spPr>
          <a:xfrm>
            <a:off x="1261872" y="1828800"/>
            <a:ext cx="8595360" cy="4846142"/>
          </a:xfrm>
        </p:spPr>
        <p:txBody>
          <a:bodyPr vert="horz" lIns="91440" tIns="45720" rIns="91440" bIns="45720" rtlCol="0" anchor="t">
            <a:normAutofit/>
          </a:bodyPr>
          <a:lstStyle/>
          <a:p>
            <a:r>
              <a:rPr lang="en-US" sz="1600" b="1"/>
              <a:t>Cluster 2 - Eager Early-Bird Shoppers:</a:t>
            </a:r>
            <a:endParaRPr lang="en-US"/>
          </a:p>
          <a:p>
            <a:pPr lvl="1">
              <a:buFont typeface="Courier New" pitchFamily="34" charset="0"/>
              <a:buChar char="o"/>
            </a:pPr>
            <a:r>
              <a:rPr lang="en-US" sz="1400" spc="10">
                <a:solidFill>
                  <a:srgbClr val="000000"/>
                </a:solidFill>
              </a:rPr>
              <a:t>Characterized by their high spending habits. Tend to buy a wide array of unique products and engage in numerous transactions</a:t>
            </a:r>
          </a:p>
          <a:p>
            <a:pPr lvl="1">
              <a:buFont typeface="Courier New" pitchFamily="34" charset="0"/>
              <a:buChar char="o"/>
            </a:pPr>
            <a:r>
              <a:rPr lang="en-US" sz="1400" spc="10">
                <a:solidFill>
                  <a:srgbClr val="000000"/>
                </a:solidFill>
              </a:rPr>
              <a:t>High expenditure</a:t>
            </a:r>
          </a:p>
          <a:p>
            <a:pPr lvl="1">
              <a:buFont typeface="Courier New" pitchFamily="34" charset="0"/>
              <a:buChar char="o"/>
            </a:pPr>
            <a:r>
              <a:rPr lang="en-US" sz="1400" spc="10">
                <a:solidFill>
                  <a:srgbClr val="000000"/>
                </a:solidFill>
              </a:rPr>
              <a:t>Tendency to cancel a significant portion of their transactions; possibly indicating impulsive buying behaviors</a:t>
            </a:r>
            <a:endParaRPr lang="en-US"/>
          </a:p>
          <a:p>
            <a:pPr lvl="1">
              <a:buFont typeface="Courier New" pitchFamily="34" charset="0"/>
              <a:buChar char="o"/>
            </a:pPr>
            <a:r>
              <a:rPr lang="en-US" sz="1400" spc="10">
                <a:solidFill>
                  <a:srgbClr val="000000"/>
                </a:solidFill>
              </a:rPr>
              <a:t>Shop during the early hours of the day</a:t>
            </a:r>
          </a:p>
          <a:p>
            <a:pPr lvl="1">
              <a:buFont typeface="Courier New" pitchFamily="34" charset="0"/>
              <a:buChar char="o"/>
            </a:pPr>
            <a:r>
              <a:rPr lang="en-US" sz="1400" spc="10">
                <a:solidFill>
                  <a:srgbClr val="000000"/>
                </a:solidFill>
              </a:rPr>
              <a:t>Spending patterns are quite variable, with high fluctuations in monthly spending, indicating a less predictable shopping pattern</a:t>
            </a:r>
            <a:endParaRPr lang="en-US"/>
          </a:p>
          <a:p>
            <a:pPr lvl="1">
              <a:buFont typeface="Courier New" pitchFamily="34" charset="0"/>
              <a:buChar char="o"/>
            </a:pPr>
            <a:r>
              <a:rPr lang="en-US" sz="1400" spc="10">
                <a:solidFill>
                  <a:srgbClr val="000000"/>
                </a:solidFill>
              </a:rPr>
              <a:t>Spending trend is showing a slight decrease, which might signal a future change in their shopping habits</a:t>
            </a:r>
          </a:p>
          <a:p>
            <a:pPr lvl="1">
              <a:buFont typeface="Courier New" pitchFamily="34" charset="0"/>
              <a:buChar char="o"/>
            </a:pPr>
            <a:endParaRPr lang="en-US" sz="1400" spc="10">
              <a:solidFill>
                <a:srgbClr val="000000"/>
              </a:solidFill>
            </a:endParaRPr>
          </a:p>
          <a:p>
            <a:endParaRPr lang="en-US" sz="1400" spc="10">
              <a:solidFill>
                <a:srgbClr val="000000"/>
              </a:solidFill>
              <a:latin typeface="Calibri"/>
              <a:cs typeface="Calibri"/>
            </a:endParaRPr>
          </a:p>
          <a:p>
            <a:endParaRPr lang="en-US" sz="1200" spc="10">
              <a:solidFill>
                <a:srgbClr val="000000"/>
              </a:solidFill>
              <a:latin typeface="Calibri"/>
              <a:cs typeface="Calibri"/>
            </a:endParaRPr>
          </a:p>
          <a:p>
            <a:pPr lvl="1">
              <a:buFont typeface="Courier New" pitchFamily="34" charset="0"/>
              <a:buChar char="o"/>
            </a:pPr>
            <a:endParaRPr lang="en-IN" sz="1400" spc="10">
              <a:solidFill>
                <a:srgbClr val="000000"/>
              </a:solidFill>
            </a:endParaRPr>
          </a:p>
        </p:txBody>
      </p:sp>
    </p:spTree>
    <p:extLst>
      <p:ext uri="{BB962C8B-B14F-4D97-AF65-F5344CB8AC3E}">
        <p14:creationId xmlns:p14="http://schemas.microsoft.com/office/powerpoint/2010/main" val="307007814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Widescreen</PresentationFormat>
  <Slides>8</Slides>
  <Notes>3</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View</vt:lpstr>
      <vt:lpstr>Customer Segmentation</vt:lpstr>
      <vt:lpstr>Objective</vt:lpstr>
      <vt:lpstr>Approach</vt:lpstr>
      <vt:lpstr>Model Summary: Feature Engineering</vt:lpstr>
      <vt:lpstr>Model Summary: K-Means</vt:lpstr>
      <vt:lpstr>Results</vt:lpstr>
      <vt:lpstr>Inference</vt:lpstr>
      <vt:lpstr>Inference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Aswal</dc:creator>
  <cp:revision>4</cp:revision>
  <dcterms:created xsi:type="dcterms:W3CDTF">2024-04-19T16:39:37Z</dcterms:created>
  <dcterms:modified xsi:type="dcterms:W3CDTF">2024-04-19T21:54:52Z</dcterms:modified>
</cp:coreProperties>
</file>