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3" r:id="rId3"/>
    <p:sldId id="464" r:id="rId4"/>
    <p:sldId id="465" r:id="rId5"/>
    <p:sldId id="271" r:id="rId6"/>
    <p:sldId id="368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80" r:id="rId17"/>
    <p:sldId id="359" r:id="rId18"/>
    <p:sldId id="381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9" r:id="rId37"/>
    <p:sldId id="401" r:id="rId38"/>
    <p:sldId id="402" r:id="rId39"/>
    <p:sldId id="403" r:id="rId40"/>
    <p:sldId id="404" r:id="rId41"/>
    <p:sldId id="406" r:id="rId42"/>
    <p:sldId id="405" r:id="rId43"/>
    <p:sldId id="407" r:id="rId44"/>
    <p:sldId id="408" r:id="rId45"/>
    <p:sldId id="400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55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44" r:id="rId92"/>
    <p:sldId id="456" r:id="rId93"/>
    <p:sldId id="457" r:id="rId94"/>
    <p:sldId id="459" r:id="rId95"/>
    <p:sldId id="460" r:id="rId96"/>
    <p:sldId id="458" r:id="rId97"/>
    <p:sldId id="461" r:id="rId98"/>
    <p:sldId id="468" r:id="rId99"/>
    <p:sldId id="469" r:id="rId100"/>
    <p:sldId id="470" r:id="rId101"/>
    <p:sldId id="466" r:id="rId102"/>
    <p:sldId id="467" r:id="rId103"/>
    <p:sldId id="46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Alkabary" initials="AA" lastIdx="1" clrIdx="0">
    <p:extLst>
      <p:ext uri="{19B8F6BF-5375-455C-9EA6-DF929625EA0E}">
        <p15:presenceInfo xmlns:p15="http://schemas.microsoft.com/office/powerpoint/2012/main" userId="2475d331084150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6600"/>
    <a:srgbClr val="FF9966"/>
    <a:srgbClr val="00CC66"/>
    <a:srgbClr val="00CC00"/>
    <a:srgbClr val="BD1314"/>
    <a:srgbClr val="F9B224"/>
    <a:srgbClr val="000000"/>
    <a:srgbClr val="4AA464"/>
    <a:srgbClr val="20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6:59.490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344 0,'6'1,"1"-1,-1 1,0 0,0 1,1-1,-1 1,0 1,0-1,-1 1,1 0,0 0,-1 1,0-1,0 1,6 6,6 7,0 1,24 36,-6-8,-23-29,0 1,-1 0,-1 1,-1 0,0 1,-2 0,0 0,-2 0,5 29,0-8,-7-31,0 0,-1 0,0 0,-1 0,0 0,0 0,-1 1,0-1,-1 0,0 0,-4 13,0-2,-2 0,0-1,-1 0,-1 0,-1-1,-1-1,-1 1,-22 26,26-35,1 0,0 1,1 0,0 0,-6 14,-8 17,9-20,1 0,2 1,0 1,2-1,-7 44,-2 7,10-54,1 1,1 0,1-1,1 1,1 0,1 0,1 0,0 0,2-1,8 30,-4-34,1-1,0 0,0-1,2 0,17 19,19 25,-36-39,0 0,-2 0,8 22,16 32,-21-50,-1 1,-1 0,10 41,-17-52,0 0,0 0,-2 0,1 1,-2-1,0 1,-1-1,-3 24,0-27,0 0,-1-1,0 1,0-1,-1 0,-1-1,-13 16,1 0,6-11,0-1,0 0,-1-1,-1 0,0-1,-27 13,16-8,-55 21,64-30,0 1,0 0,1 1,-20 14,32-19,0 0,0 1,0 0,0 0,0 0,1 0,0 1,-1-1,2 1,-1 0,1 0,-1 0,1 0,1 0,-1 0,1 1,0-1,-1 9,-1 58,8 113,-4-175,1-1,0 0,0 1,1-1,0 0,1 0,0 0,1-1,6 11,9 9,30 34,-30-40,-2 1,18 29,79 120,-105-159,-1 1,-1 0,0 1,-1 0,0 0,-1 0,-1 1,-1 0,0 0,-1 0,0 0,-1 17,-1-21,-1 0,-1 0,0-1,-4 20,4-26,-1 0,0 0,-1-1,1 1,-1-1,0 1,0-1,0 0,-1 0,1 0,-1-1,-7 6,-58 39,56-41,1 0,1 1,0 0,0 0,0 2,1-1,0 1,1 0,0 1,1 0,-8 14,-2 1,17-25,0-1,1 1,-1-1,0 1,1-1,-1 1,0-1,0 1,0-1,1 0,-1 0,0 1,0-1,0 0,0 0,1 0,-1 0,0 0,0 0,-1 0,-1-2,-1 0,1 0,0 0,0 0,0-1,0 1,0-1,1 0,-1 1,1-1,0 0,-3-6,-25-35,21 28,-1 1,-1 0,-19-21,18 23,1 0,1-1,-16-28,17 26,-1 0,-1 1,-16-19,22 28,1 0,-1-1,1 1,1-1,-1 0,1 0,1 0,-1-1,-2-14,4 15,-1-1,0 1,-1 0,1-1,-2 1,1 0,-1 1,-5-9,30 72,-8-32,1-2,0 1,23 25,19 30,-30-42,40 45,-46-58,6 9,-17-19,1-2,1 1,0-1,0-1,1 0,1 0,23 14,-35-25,1 1,0-1,0 0,0 0,0 0,0 0,-1 0,1 0,0-1,0 1,0 0,0-1,-1 0,1 1,0-1,0 0,-1 0,1 0,-1 0,1 0,-1 0,1-1,-1 1,0 0,0-1,1 1,-1-1,0 1,0-1,0 0,0-1,33-58,-33 58,20-47,19-36,-26 58,-1 0,-1-1,10-39,18-43,-36 103,-1 0,-1 0,1-1,-2 1,1 0,-1-1,0 1,0-14,-1 19,0 1,-1 0,1-1,0 1,-1 0,1-1,-1 1,1 0,-1-1,0 1,0 0,0 0,-1 0,1 0,0 0,-1 0,1 0,-1 1,0-1,1 0,-1 1,0-1,0 1,0 0,0 0,0 0,-1 0,1 0,0 0,0 0,-1 1,1-1,0 1,-3-1,-16 1,1 1,0 0,-35 8,-39 3,59-9,-64 11,89-12,-47 1,46-3,0 0,0 1,0 0,-16 4,27-5,-1 0,1 0,-1 0,1 0,0 0,-1 1,1-1,0 0,-1 0,1 0,0 0,-1 1,1-1,0 0,-1 0,1 1,0-1,-1 0,1 0,0 1,0-1,0 0,-1 1,1-1,0 0,0 1,0-1,0 0,-1 1,1-1,0 1,0-1,0 0,0 1,0-1,0 0,0 1,0-1,0 1,0-1,1 1,13 16,27 9,5-4,19 10,-60-29,-1 0,0 0,0 1,0-1,-1 1,1 0,-1 0,0 0,0 0,0 0,3 9,5 15,-1 2,-1-1,-1 1,3 35,-8-43,0-1,2 0,9 28,-14-48,0-1,0 0,0 0,0 1,0-1,0 0,0 0,0 1,0-1,0 0,0 0,0 1,0-1,1 0,-1 0,0 1,0-1,0 0,0 0,0 1,0-1,1 0,-1 0,0 0,0 0,0 1,1-1,-1 0,0 0,0 0,1 0,-1 0,0 1,0-1,0 0,1 0,-1 0,0 0,0 0,1 0,-1 0,0 0,1 0,-1 0,0 0,0 0,1 0,-1 0,0-1,0 1,1 0,-1 0,0 0,0 0,1 0,5-20,-1-26,-3-11,-6-197,5 253,-1-1,0 1,0-1,0 0,-1 1,1-1,0 1,-1-1,1 1,0-1,-1 1,0-1,1 1,-1-1,0 1,0 0,0-1,0 1,0 0,0 0,0 0,0 0,-1 0,1 0,0 0,-1 0,1 0,-1 0,1 1,-1-1,1 1,-1-1,1 1,-1 0,1-1,-1 1,1 0,-1 0,0 0,1 0,-1 0,1 1,-3-1,-8 4,-1 0,1 1,0 0,-20 12,-12 4,36-19,0 0,0-1,0 0,0-1,0 0,0 0,-10-2,17 2,0 0,-1 0,1 0,0 0,0 0,-1 0,1-1,0 1,0 0,-1-1,1 1,0-1,0 1,0-1,0 0,0 0,0 1,0-1,0 0,0 0,0 0,0 0,1 0,-1 0,0 0,1 0,-1 0,0 0,1-1,0 1,-1 0,1 0,0-1,-1 1,1 0,0 0,0-1,0 1,0 0,0 0,0-1,1 1,-1 0,0 0,1-1,-1 1,1 0,-1 0,1 0,0 0,-1-1,2 0,-1 1,-1 1,0-1,0 0,0 1,0-1,0 1,1-1,-1 0,0 1,0-1,-1 1,1-1,0 0,0 1,0-1,0 1,0-1,-1 1,1-1,0 0,0 1,-1-1,1 1,0-1,-1 1,1 0,-1-1,1 1,-1-1,1 1,-1 0,1-1,-1 1,1 0,-1-1,1 1,-1 0,1 0,-1 0,0 0,1-1,-1 1,1 0,-1 0,0 0,1 0,-2 1,-45-7,20 3,8-1,2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02:05:27.695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207 436,'0'-6,"1"0,0 0,0 1,0-1,1 0,0 1,0-1,1 1,-1 0,1 0,0 0,1 0,5-8,8-4,-1 0,21-16,-19 17,75-74,-55 50,-18 17,18-26,-15 17,-2 1,-21 31,0 0,0 0,0-1,1 1,-1 0,0 0,0 0,0-1,1 1,-1 0,0 0,0 0,0-1,1 1,-1 0,0 0,0 0,1 0,-1 0,0 0,0 0,1 0,-1 0,0 0,1 0,-1 0,0 0,0 0,1 0,-1 0,1 0,3 8,-3 17,-1-23,-1 562,0-186,1-117,0-249,-2-1,0 1,0-1,-1 1,-6 14,4-13,1 0,1 0,-3 23,5-27,0 0,0-1,0 1,-6 15,3-12,1 0,0 0,1 0,-1 22,3 52,1-38,-1 457,0-502,0 1,0-1,0 1,-1-1,1 1,-1-1,-2 6,2-7,1-1,-1 0,0 1,0-1,0 0,0 0,0 0,0 0,0 0,-1 0,1 0,0 0,0 0,-1 0,1-1,-1 1,1-1,-1 1,1-1,-3 1,-11 1,0-1,0 0,0-1,-19-2,-10-1,10 3,-90 1,77 5,30-4,-23 2,-40-4,498 0,-412-1,1 1,-1-1,0-1,1 1,10-5,-9 3,1 0,12-2,117-11,-117 14,29-6,-19-3,-25 8,0 0,1 1,11-3,19-1,64-2,-90 7,0 0,1-1,-1 0,10-4,-7 2,-1 1,17-1,4 2,-19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5T02:05:30.722"/>
    </inkml:context>
    <inkml:brush xml:id="br0">
      <inkml:brushProperty name="width" value="0.2" units="cm"/>
      <inkml:brushProperty name="height" value="0.2" units="cm"/>
      <inkml:brushProperty name="color" value="#33CCFF"/>
      <inkml:brushProperty name="ignorePressure" value="1"/>
    </inkml:brush>
  </inkml:definitions>
  <inkml:trace contextRef="#ctx0" brushRef="#br0">354 457,'-1'0,"0"0,1 0,-1 0,0 0,0 0,1 1,-1-1,0 0,0 0,1 1,-1-1,0 0,1 1,-1-1,1 1,-1-1,0 1,1-1,-1 1,0 0,-6 15,6-14,1 0,-1-1,1 1,-1 0,0-1,0 1,0-1,1 0,-1 1,-2 1,3-3,0 0,-1 0,1 0,0 0,0-1,0 1,0 0,-1 0,1 0,0 0,0 0,0 0,0 0,-1 0,1-1,0 1,0 0,0 0,0 0,0 0,0 0,0-1,-1 1,1 0,0 0,0 0,0-1,0 1,0 0,0 0,0 0,0 0,0-1,0 1,0 0,0 0,0 0,0-1,0 1,0 0,0 0,0-1,0-9,2-1,1 0,4-12,0 0,-5 14,0 0,2 0,-1 0,1 0,0 1,0-1,1 1,1 1,6-10,0 1,-9 12,1-1,-1 1,7-6,16-13,-13 10,1 1,0 1,25-16,18-8,-34 20,40-19,13 3,-42 21,7-5,-29 11,0 1,1 0,-1 0,24-2,-1 1,20-1,-43 5,0-1,0 0,0-1,0 0,-1-1,1 0,11-5,-22 7,1 0,1 0,-1 0,0 0,0 1,0-1,0 1,0-1,5 1,-6 0,0 0,0 1,-1-1,1 0,0 1,0-1,0 0,0 1,0-1,-1 1,1 0,0-1,0 1,-1-1,1 1,0 0,-1 0,1-1,-1 1,1 0,-1 0,1 0,-1 0,0 0,1 1,2 6,-1 1,0-1,-1 1,2 17,-4 37,0-29,2 2,-2 27,1-55,-1 0,-1-1,1 1,-1-1,-6 15,1-6,1 0,0 1,1-1,-4 25,7-33,0 0,0 0,-4 9,3-9,0 0,1 0,-2 10,0 9,-7 83,10-101,0-1,-1 1,0-1,-5 15,-2 9,-2 6,7-27,1 1,-3 15,4-17,-1 1,-6 16,-2 10,8-26,0-1,0 1,-1-1,-1 0,1 0,-10 13,10-16,1 1,0-1,0 1,0 0,1 0,-2 13,3-11,-2 0,1 1,-6 12,1-9,3-7,1 0,0 0,0 1,1-1,0 1,-1 7,0-1,0-1,-1-1,0 1,-1 0,-1-1,0 0,-8 12,10-15,0 0,1 1,0-1,0 0,-2 19,3-16,0 0,-1 0,-5 12,5-18,0-1,0 1,-7 7,-6 10,8-8,-1-1,-1 0,-22 24,29-33,0-1,0 0,0 1,-3 6,-6 9,-4 5,11-17,-1 1,0-1,-11 11,-8 7,9-9,-24 20,8-12,-42 43,70-64,0-1,-1 1,0-1,-6 4,6-4,1-1,0 1,0 0,0 0,-7 7,-13 14,19-18,-1-1,0 1,1 0,-5 8,-27 36,21-29,13-18,-8 12,-13 22,18-28,0 0,0-1,-13 14,11-15,1 2,0-1,-8 14,6-7,0-1,0 0,-19 21,-5 6,3-4,23-28,0-1,-5 11,7-10,-13 14,37-40,0 1,1 1,1 1,37-19,-44 26,-7 3,0 0,12-4,-8 4,1 0,0 1,-1 1,1 0,13-1,-13 2,-1 0,0-1,0-1,20-7,-18 5,0 1,25-4,2 5,46 3,-37 1,-39 0,-1 1,0-1,0 2,0-1,0 1,15 8,-18-9,21 14,-23-13,1 0,1 0,7 4,23 6,19 7,-43-15,0-1,20 3,-18-4,21 8,-5 3,-22-9,17 6,19 7,-28-10,21 5,-2 2,-26-11,1 0,12 3,44 6,-28-7,-23-3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12.650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703 1,'-586'0,"581"-1,1 1,-1 1,1-1,-1 0,1 1,-1 0,1 0,0 0,-1 1,1 0,0-1,0 2,0-1,0 0,1 1,-1-1,1 1,-1 0,1 0,-5 7,4-4,0 1,1 0,0 0,0 0,1 1,0-1,0 0,0 1,1 0,1-1,-1 13,2-2,0 1,1 0,2 0,-1-1,2 1,1-1,12 28,6 22,48 133,-24-69,21 141,-57-210,-3 0,-3 0,-3 86,-2-111,12 65,-2-30,-10-58,2 0,0 0,1-1,0 0,1 1,1-2,0 1,1-1,1 0,0 0,0-1,1 0,1 0,0-1,0 0,20 14,-18-16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16.225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0 94,'0'-1,"1"0,-1 0,1 0,-1 0,1 0,-1 0,1 0,0 0,0 0,-1 0,1 0,0 1,0-1,0 0,0 0,0 1,0-1,0 1,0-1,0 1,0-1,0 1,0 0,0-1,0 1,0 0,2 0,36-5,-35 5,253 1,26-3,-255-2,1-1,31-11,32-5,-44 12,-21 4,1 1,32-1,-40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17.592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1 0,'1'27,"1"0,2-1,1 0,1 0,9 26,-11-39,42 127,-8-3,13 34,-39-114,-11-39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18.323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19.761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365 0,'-1'5,"-1"0,-1 0,1 0,-1-1,0 1,0-1,0 1,0-1,-5 4,-7 12,-104 193,98-175,1 1,-18 49,30-63,1-1,1 1,2 0,0 1,0 42,0-9,1-37,-1 0,-1-1,-1 1,-11 23,10-27,0 1,2 0,0-1,1 1,-3 35,8-10,0-31,-1 1,0 0,-1 0,0 0,-1 0,-4 14,0-13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9T21:17:21.013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0 0,'12'1,"-1"0,0 1,0 0,0 0,0 1,0 1,0 0,-1 0,0 1,15 9,-5-3,25 9,17 10,144 99,-146-93,-42-27,-1 2,0-1,25 22,15 15,-41-36,-2 0,0 1,0 0,-1 1,21 27,-25-29,0 0,0 0,1-1,1-1,14 11,22 20,14 10,-45-39,-1 1,21 21,-27-22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0T06:10:25.9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1 187,'5'-4,"0"0,1 0,0 1,-1 0,1 0,0 1,1-1,-1 1,12-2,27-11,43-40,-63 38,55-28,-65 37,18-7,-32 15,0 0,0 0,0 1,-1-1,1 0,0 0,0 0,0 1,-1-1,1 0,0 1,-1-1,1 0,0 1,-1-1,1 1,0-1,-1 1,1-1,-1 1,1 0,-1-1,1 1,-1 0,1 0,-1-1,0 1,1 0,-1 0,0-1,0 1,0 0,1 0,-1 0,0-1,0 1,0 0,0 0,0 0,-1 0,22 129,-13-95,-2 1,3 67,-10 550,0-630,-1-1,-6 26,3-25,-2 47,8-48,-1-14,0-1,0 1,0-1,-1 1,-3 12,3-18,1 1,-1-1,-1 0,1 0,0 0,-1 0,1 0,-1 0,1 0,-1 0,0 0,0-1,0 1,0-1,0 0,0 1,0-1,0 0,-1 0,1 0,-4 0,-23 7,-1-2,1-2,-1-1,0-1,-47-2,159-23,-23 19,0 1,82 9,-127-4,1 1,-1 0,25 11,23 5,-45-16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0T06:10:29.954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8 171,'4'-2,"0"0,0 0,0-1,0 1,0-1,-1 0,1 0,-1 0,0 0,0-1,0 1,-1-1,1 0,3-5,14-18,-7 17,0 0,1 0,0 2,0-1,1 2,0 0,0 1,1 0,0 1,0 1,25-3,-30 5,0 1,0 0,0 0,0 2,0-1,0 1,0 1,0 0,0 1,-1 0,1 0,-1 1,0 0,0 1,0 0,-1 1,1 0,9 9,-11-7,-1 1,0 1,0-1,-1 1,0 0,-1 0,5 12,1 6,11 46,-16-39,-2 1,-2 0,-1 0,-7 69,3-88,0-1,-1 1,-1-1,0 0,-15 30,-7 17,23-52,-1-1,0 1,-1-1,0 0,-1 0,-15 17,-55 48,37-38,-3-6,36-27,0 1,1-1,-1 1,1 0,0 1,1-1,-10 13,10-12,0-1,0 1,0-1,-1 0,0 0,0-1,0 1,-11 4,10-5,0 0,0 1,1 0,-1 0,1 0,-9 10,4-2,-2 0,1-1,-1-1,-16 11,-17 14,46-35,-1-1,1 0,-1 0,1 0,-1 1,1-1,0 0,-1 0,1 1,0-1,-1 0,1 1,0-1,-1 1,1-1,0 0,0 1,0-1,-1 1,1-1,0 1,0-1,0 0,0 1,0-1,0 1,0-1,0 1,0-1,0 1,0-1,0 1,0-1,0 1,17 2,22-9,-10 1,0 1,-1 2,55 2,25-1,-38-10,-48 7,1 0,25 1,-15 1,0-1,36-9,-58 11,16-3,0 2,29 1,-36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F3354C1-62B0-4089-9D36-2A62812CB213}"/>
              </a:ext>
            </a:extLst>
          </p:cNvPr>
          <p:cNvSpPr/>
          <p:nvPr userDrawn="1"/>
        </p:nvSpPr>
        <p:spPr>
          <a:xfrm>
            <a:off x="0" y="4640237"/>
            <a:ext cx="12192000" cy="1910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75F12C-7BA1-4B7F-9BEC-07518546AE31}"/>
              </a:ext>
            </a:extLst>
          </p:cNvPr>
          <p:cNvSpPr/>
          <p:nvPr userDrawn="1"/>
        </p:nvSpPr>
        <p:spPr>
          <a:xfrm>
            <a:off x="0" y="4831307"/>
            <a:ext cx="12192000" cy="174008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8CDCC0-0DD8-4D0A-B3C6-E72A190D7567}"/>
              </a:ext>
            </a:extLst>
          </p:cNvPr>
          <p:cNvSpPr/>
          <p:nvPr userDrawn="1"/>
        </p:nvSpPr>
        <p:spPr>
          <a:xfrm>
            <a:off x="0" y="6666930"/>
            <a:ext cx="12192000" cy="1910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518DA-EB37-48DC-BA04-31D13F54F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2086" y="4107976"/>
            <a:ext cx="5049914" cy="2463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D1F063-1B5B-4285-B9F5-0150334A5705}"/>
              </a:ext>
            </a:extLst>
          </p:cNvPr>
          <p:cNvSpPr/>
          <p:nvPr userDrawn="1"/>
        </p:nvSpPr>
        <p:spPr>
          <a:xfrm>
            <a:off x="0" y="6571396"/>
            <a:ext cx="12192000" cy="95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29857-0F2C-4E1A-BCA7-D24E9BC0BF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7972760" y="890337"/>
            <a:ext cx="3754298" cy="4575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FE681EC-BFEB-4DEF-A561-DD94FF7D47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80" y="5302471"/>
            <a:ext cx="7002635" cy="42308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PRESENTATION 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EA86CC8-E4B5-4F55-AAD2-8CA264F6A8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8279" y="5796056"/>
            <a:ext cx="7002635" cy="27069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rgbClr val="000000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ENTER SUBTITLE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2FC482-435B-4555-BC44-64BCC08032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439" y="191877"/>
            <a:ext cx="6559748" cy="43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9557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7687D6-0AA4-44D5-9DBE-63D3BC58B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050" y="1541075"/>
            <a:ext cx="9408455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B698B8-45F2-416D-B142-339D5099EAA5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444F8-C345-4A4F-8ED5-E3DD8D448AF7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6826D6-52D9-458E-A82A-67494B38DF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7BE10-10F1-4FDD-AB1F-F21A0CA51664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E81337-0DEB-46C4-BC9A-FAC3EADC5C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7E3CA-D248-41B2-AAFC-A1B217AE82F0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4AB6217-D4E6-48AA-9335-8A52448438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1049" y="1973179"/>
            <a:ext cx="9408456" cy="4473472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248144-2FAE-4EB3-8F6D-96DD47452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100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, Content &amp;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64DBF12E-C681-41F0-A3DF-5203078E75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81520" y="2000189"/>
            <a:ext cx="4709429" cy="3204696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83D7360-21FE-4E1C-818E-40FDB74318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050" y="1541075"/>
            <a:ext cx="6509889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6244F-F194-43FE-A1A3-50FDACA95763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BF71A-4C5D-47B9-AF6C-CAA669EB09A3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BC5074D-90A2-43F7-B2B7-782050A8E0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1DD72-4FC0-4B45-8D30-25B5F7E8ED4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9FC17-9B02-4C84-AB63-38222C33C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E9AFD6-7B88-428F-9FFA-8A6A633CF7A9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36F89AE-5C6B-49CA-9A0D-BBD22EF4C9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1049" y="1973179"/>
            <a:ext cx="6509890" cy="4473472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3D4BE-8333-4180-B4D7-FF3FF5E495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418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BA9DB89-A7D9-4FC4-A5C9-F4DC007DF5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5176" y="1400397"/>
            <a:ext cx="4659549" cy="2604256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C0A70983-8A19-42B9-AB85-74FC7009CD9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90" y="4089999"/>
            <a:ext cx="4659549" cy="2529956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F7D39F-5FB1-46C8-A3D1-E2CDD05531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9956" y="1541075"/>
            <a:ext cx="5832470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4C68D3-92B5-41CC-BF90-81820406BEB8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4FC02D-1FA4-41BC-B082-8D4D77B194F0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9A24CA0-9C28-4956-9569-65BCB500A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C5D57-E273-44AF-B27E-D20F57E4111C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09548B-D114-4C8C-9298-9042161EAF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0C679B-B194-465F-B733-78658583FFD7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FE932209-28DC-43E2-9B2D-86BCF37E52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49955" y="1973179"/>
            <a:ext cx="5832470" cy="4646776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83A1A4-FE00-4344-B804-9D8D9E1271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489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oint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0639321-A4DB-483F-ADAB-E754B1F122F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50" y="1541075"/>
            <a:ext cx="4815843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D4CD8-95D5-4509-A80F-FA7E94A8257A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CF774-E265-45AF-8A19-2C9CDB8D2649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66EFDC2-F28D-439C-8CA2-E5272F2209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FE8777-6C74-4156-A500-55644B1FDBD1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44A226-1637-4944-8520-A72AC39A38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56B586-95F1-4343-807F-C6A96EA0AD18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C4311E68-AA92-478E-8734-29328AFE6A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1049" y="1973179"/>
            <a:ext cx="4815844" cy="4473472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Tx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39A7352-169E-4BBC-994A-37E23D4BA1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50564" y="1541075"/>
            <a:ext cx="4815843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52429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612BAF3-BD95-4657-AF32-0C62D568E5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50563" y="1973179"/>
            <a:ext cx="4815844" cy="4473472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Tx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8819C0-25A7-422D-9157-A9131E488B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90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oint Comparison with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64DBF12E-C681-41F0-A3DF-5203078E75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5176" y="1561168"/>
            <a:ext cx="5253111" cy="2529938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29FABD4-B2EF-4554-B6A5-427B8B853EE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2644" y="1561168"/>
            <a:ext cx="5253111" cy="2528804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B5D5C7B-11A7-4A07-9F01-1E97C4EF99F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0377" y="4210558"/>
            <a:ext cx="5247911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4DBC7-AC94-462D-946B-29803352A9D0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89F24C-656B-47AF-BB6A-AAC39BCB1D5D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3D0305F-81C1-40C5-8615-D77F80CF1C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55A62-B4E5-4DF4-96B5-8E22419D1EC0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A707F7C-DDC6-486A-AE2B-3D0EA3E2E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E43A4D-9CBD-4BF4-8080-4FD676C55310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8C4C217-BE45-4313-BD89-D5B9408C5B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0376" y="4642662"/>
            <a:ext cx="5247912" cy="1709029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Tx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E64927-C5B1-4653-B759-63B39C8781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69131" y="4210558"/>
            <a:ext cx="5266624" cy="32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800" b="1" strike="noStrike" spc="0" baseline="0">
                <a:solidFill>
                  <a:srgbClr val="252429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D61594D9-E36D-406A-A911-D29B2CF760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69129" y="4642662"/>
            <a:ext cx="5266625" cy="1709029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 typeface="Wingdings" panose="05000000000000000000" pitchFamily="2" charset="2"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F262B-EF5E-4F51-8700-34ECA10062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27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Image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CF4A26B2-9E7A-44E6-BD60-59AAA6A2843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5176" y="1511464"/>
            <a:ext cx="2970997" cy="2422424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2FE43FCA-23E4-4E1C-935A-3C88A9363E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451" y="1511464"/>
            <a:ext cx="2970997" cy="2422424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2608198-C612-40EF-9D54-9A3FE71AAE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5176" y="3997627"/>
            <a:ext cx="2970997" cy="2422424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341447EE-D10A-4631-84E0-4E44DB6FF46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45451" y="3997627"/>
            <a:ext cx="2970997" cy="2422424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9EEA4-8780-4AE7-8677-2B6D19AA55E4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7B8BDB-35FC-4C84-A86E-B87576DA4DF8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280F820-0A72-4713-B113-0CFF1C0F1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A38CD-F549-4C83-8BA6-80F76BE846A7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95A781-7118-49AA-A51A-20A4740C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A631C2-BE0E-4E14-8352-BA86E0D1A7C7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7EFFC95F-5F10-4986-BC42-06CA7C6A872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14026" y="1609863"/>
            <a:ext cx="4574277" cy="4810188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Tx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E1C8F4-6FF5-4AA9-8DC2-4FAFE233B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3912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Flo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entagon 68"/>
          <p:cNvSpPr/>
          <p:nvPr userDrawn="1"/>
        </p:nvSpPr>
        <p:spPr>
          <a:xfrm>
            <a:off x="7408415" y="1756926"/>
            <a:ext cx="3900985" cy="692727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YWFT Ultramagnetic" panose="020004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0" name="Pentagon 69"/>
          <p:cNvSpPr/>
          <p:nvPr userDrawn="1"/>
        </p:nvSpPr>
        <p:spPr>
          <a:xfrm>
            <a:off x="4094636" y="1756926"/>
            <a:ext cx="3915068" cy="692727"/>
          </a:xfrm>
          <a:prstGeom prst="homePlate">
            <a:avLst/>
          </a:prstGeom>
          <a:solidFill>
            <a:srgbClr val="118ECD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YWFT Ultramagnetic" panose="020004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1" name="Pentagon 70"/>
          <p:cNvSpPr/>
          <p:nvPr userDrawn="1"/>
        </p:nvSpPr>
        <p:spPr>
          <a:xfrm>
            <a:off x="760610" y="1756926"/>
            <a:ext cx="3950352" cy="692727"/>
          </a:xfrm>
          <a:prstGeom prst="homePlate">
            <a:avLst/>
          </a:prstGeom>
          <a:solidFill>
            <a:srgbClr val="20A8ED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YWFT Ultramagnetic" panose="020004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79305" y="1955476"/>
            <a:ext cx="2621151" cy="31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dirty="0"/>
              <a:t>Add Text Here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818614" y="1955476"/>
            <a:ext cx="2621151" cy="31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dirty="0"/>
              <a:t>Add Text Here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127291" y="1955476"/>
            <a:ext cx="2621151" cy="31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1600" b="1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dirty="0"/>
              <a:t>Add Text Here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855A02F5-12DA-484F-BBF7-D0622AE5DA5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10" y="2598589"/>
            <a:ext cx="3255647" cy="334737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4A6A0"/>
              </a:buClr>
              <a:buFontTx/>
              <a:buNone/>
              <a:defRPr sz="1400" b="0" spc="0" baseline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4A6A0"/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90EEFCA5-572D-4BAB-9D9F-FA64B5A43C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24351" y="2598589"/>
            <a:ext cx="3255647" cy="334737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4A6A0"/>
              </a:buClr>
              <a:buFontTx/>
              <a:buNone/>
              <a:defRPr sz="1400" b="0" spc="0" baseline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4A6A0"/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31F94C07-F3E8-4E42-915B-40C57940DD9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8092" y="2598589"/>
            <a:ext cx="3255647" cy="3347370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4A6A0"/>
              </a:buClr>
              <a:buFontTx/>
              <a:buNone/>
              <a:defRPr sz="1400" b="0" spc="0" baseline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4A6A0"/>
              </a:buClr>
              <a:buFontTx/>
              <a:buNone/>
              <a:defRPr sz="12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0BBB44-CE71-4B3E-8A5B-171D83ABEADF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25B625-3F44-4578-8161-776A28F4F263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6AFE78B2-D258-4E06-BFFF-7C068ABC4B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B1481D-1B09-41EC-803D-FBB5CA1234CB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3A26F2E-2100-4401-AF0F-6D08B086CF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9FA45B8-D6E2-48E4-95D9-0CC9E45675B9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66CCE3-3022-435A-A6A5-CC449ED0B9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685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AD21D5-9BD0-45D7-A491-E94B244B1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F8DE0-EBD9-4D8A-805A-F2B2FB3BB7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0" y="712270"/>
            <a:ext cx="3346460" cy="40494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8049A28-EA05-4885-90C3-DA95467C6D58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F9B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95B7AEF-375C-4349-AC9D-3FB8920A64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7C6C45E-885E-4330-84AB-D3D959E8CD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7348370-BA19-4BBC-8222-E7B88F86082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2E291A-D909-40D0-8BF4-79BABAF7C3A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D04199C-0C03-4CA5-970F-25EAAAF50B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551594-A156-4512-97BC-D3C665552E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2071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DC6A73-6D6D-451C-9AE6-8FD5BF88B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5ECBD-0169-4708-9FB8-54CAF34192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900" y="712270"/>
            <a:ext cx="3346460" cy="40494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C5D08BA-FFEE-43F9-8937-44D118CBA8A5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01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5F28336-C1D4-4092-BBF3-290155C57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1A828F-5C2E-428B-ACF6-D38E7F778A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2E71F75-5606-4BF1-A154-51A1F4A0E8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7CB85-13FD-4C1D-BBEC-3F98D2A28204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0F67055-746B-44FF-B0FC-5EDF4EE887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7A9D81-15A3-42F6-BCBF-51BB059666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569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AE8299-964D-4832-9B61-1615265FF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F3AFE-C428-447F-92F9-ACC34F2379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900" y="712270"/>
            <a:ext cx="3346459" cy="40494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8B02FD-0085-44E0-B10C-AB379A31F38B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118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AFCCAF6-045A-4016-8C2C-986DE0303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6BAEDF4-9B05-4982-BBF9-0FF3B79BD8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F01C18B-368B-4528-A785-DFEB2972C0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FD70E0-1594-48D6-8025-2F0936224EAE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F0E2FF9-6C28-4DAA-8983-4095E33D90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008454-D0D6-48E9-8A71-9C0F0C8D1E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3845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Title, Subheading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0744" y="623236"/>
            <a:ext cx="740609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Clr>
                <a:srgbClr val="0487A5"/>
              </a:buClr>
              <a:buFont typeface="Wingdings" panose="05000000000000000000" pitchFamily="2" charset="2"/>
              <a:buNone/>
              <a:defRPr sz="2000" b="1" strike="noStrike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r>
              <a:rPr lang="en-US" b="1" dirty="0"/>
              <a:t>Enter the subtitle here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48C7CC2-8354-49DE-AF44-E2302B9A2E5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16274" y="1171768"/>
            <a:ext cx="7400905" cy="4901774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BB28B5-19A1-45E1-AA3C-2B8A322D9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42681D-BD51-43E6-B72A-15587D21F373}"/>
              </a:ext>
            </a:extLst>
          </p:cNvPr>
          <p:cNvSpPr/>
          <p:nvPr userDrawn="1"/>
        </p:nvSpPr>
        <p:spPr>
          <a:xfrm>
            <a:off x="0" y="0"/>
            <a:ext cx="3041583" cy="6726248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7E0593-636E-4A0D-A869-ABDD87F9BCFD}"/>
              </a:ext>
            </a:extLst>
          </p:cNvPr>
          <p:cNvGrpSpPr/>
          <p:nvPr userDrawn="1"/>
        </p:nvGrpSpPr>
        <p:grpSpPr>
          <a:xfrm rot="16200000">
            <a:off x="-212544" y="3254126"/>
            <a:ext cx="6726247" cy="217993"/>
            <a:chOff x="-1" y="1097058"/>
            <a:chExt cx="12192001" cy="2179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F082B0-E8B4-42D5-93DD-914B397911FD}"/>
                </a:ext>
              </a:extLst>
            </p:cNvPr>
            <p:cNvSpPr/>
            <p:nvPr userDrawn="1"/>
          </p:nvSpPr>
          <p:spPr>
            <a:xfrm>
              <a:off x="-1" y="1183299"/>
              <a:ext cx="12192000" cy="131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3154E4-0913-4273-9A89-C4054D9B10B2}"/>
                </a:ext>
              </a:extLst>
            </p:cNvPr>
            <p:cNvSpPr/>
            <p:nvPr userDrawn="1"/>
          </p:nvSpPr>
          <p:spPr>
            <a:xfrm>
              <a:off x="0" y="1097058"/>
              <a:ext cx="12192000" cy="8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513CD-6BE9-4158-8669-DE02FFBCAED8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AFD2AB-40D6-414E-9374-34063D6736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810663" y="4371412"/>
            <a:ext cx="3165495" cy="1544172"/>
          </a:xfrm>
          <a:prstGeom prst="rect">
            <a:avLst/>
          </a:prstGeom>
        </p:spPr>
      </p:pic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EE4CE8A-CFCC-4D4C-AB6E-EFF4A8BFF5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228" y="623236"/>
            <a:ext cx="2682135" cy="7820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3385971135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E8BD52-1886-4FF2-898D-DE88E0523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09776-5DCC-4A01-96C2-38630D2B3C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900" y="712270"/>
            <a:ext cx="3346460" cy="404949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81A5DBE-F269-4040-B5CC-4A756CFF31E9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25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3D12F89-A336-4E5D-9CE7-70502300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bg1">
                    <a:lumMod val="65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C7732D3-7D24-4BC2-9BA7-B30D38DD3D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82A695A-5D4C-4F40-9EDC-1F6DA88BC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189F76BC-9D49-4796-9AF8-6E44119D56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DA120C-6C4A-4D00-9D1F-6ACB048B5327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5F4191-27EE-41B8-8D38-FB7A7B08C2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00462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5F5CE6-C6C7-4C99-9309-6B6861B8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A8641-49FA-42EC-8A68-86C08DA4D4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900" y="712270"/>
            <a:ext cx="3346460" cy="40494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4821210-1A3C-4449-A30F-E6A7E9229D89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2FF9052-38B2-4042-8171-AEA5B608A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bg1">
                    <a:lumMod val="50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96A9A83-6EA0-4E8D-BF30-91FCD313C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6DA445EE-E7A3-4FDA-B765-54AF15455EC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495C14-EF2A-45C6-B497-E69E4ADA0309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0A4726D-B6C4-4B42-99F3-CFD22BDB4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5C4787-3E7A-4A67-B5E8-B19CCEDF0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0465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E12F83-4D0B-4167-9A65-57C494A23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AE869-ED3B-4E4D-9EA4-6EC1D353C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900" y="712270"/>
            <a:ext cx="3346460" cy="40494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5073CE-05E6-4968-9E67-CDA1282485E7}"/>
              </a:ext>
            </a:extLst>
          </p:cNvPr>
          <p:cNvSpPr/>
          <p:nvPr userDrawn="1"/>
        </p:nvSpPr>
        <p:spPr>
          <a:xfrm>
            <a:off x="4541641" y="532682"/>
            <a:ext cx="1241660" cy="1241660"/>
          </a:xfrm>
          <a:prstGeom prst="ellipse">
            <a:avLst/>
          </a:prstGeom>
          <a:solidFill>
            <a:srgbClr val="4AA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D2EA866-0086-4E7E-91E3-0D90DF394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5373" y="2007629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UPPER TEXT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785490B-F2A7-4C2C-B4F0-E96916CF07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9938" y="3941168"/>
            <a:ext cx="6161212" cy="30602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800" b="1" spc="0" baseline="0">
                <a:solidFill>
                  <a:schemeClr val="bg1"/>
                </a:solidFill>
                <a:latin typeface="Poppins SemiBold" panose="02000000000000000000" pitchFamily="2" charset="0"/>
                <a:ea typeface="Open Sans" pitchFamily="34" charset="0"/>
                <a:cs typeface="Poppins SemiBold" panose="02000000000000000000" pitchFamily="2" charset="0"/>
              </a:defRPr>
            </a:lvl1pPr>
          </a:lstStyle>
          <a:p>
            <a:pPr lvl="0"/>
            <a:r>
              <a:rPr lang="en-US" dirty="0"/>
              <a:t>LOWER TEXT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78B15E9-05A6-42EA-97FE-BC3C59171C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4471" y="775512"/>
            <a:ext cx="756000" cy="7560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9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68DFD-45C1-4F1D-A0C1-54E924E23C70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A30FB74-3C52-4BD5-A4D2-4E9A899959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9938" y="2820201"/>
            <a:ext cx="6168857" cy="1058019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32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TOPIC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734CF-7523-456A-BF25-0A06E633C2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188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ople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933173" y="623236"/>
            <a:ext cx="1519139" cy="151876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764713" y="882882"/>
            <a:ext cx="4947263" cy="2881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5764713" y="1226823"/>
            <a:ext cx="4947263" cy="710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3933173" y="2457270"/>
            <a:ext cx="1519139" cy="151876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764713" y="2673847"/>
            <a:ext cx="4947263" cy="2881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5764713" y="3017788"/>
            <a:ext cx="4947263" cy="710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3933173" y="4280836"/>
            <a:ext cx="1519139" cy="151876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5764713" y="4539637"/>
            <a:ext cx="4947263" cy="2881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5764713" y="4883578"/>
            <a:ext cx="4947263" cy="710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200" b="0">
                <a:solidFill>
                  <a:srgbClr val="000000"/>
                </a:solidFill>
                <a:latin typeface="Muli" panose="00000500000000000000" pitchFamily="2" charset="0"/>
                <a:ea typeface="Open Sans" pitchFamily="34" charset="0"/>
                <a:cs typeface="Open San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A5ACC8-794E-4512-B327-9D4ABD4D617C}"/>
              </a:ext>
            </a:extLst>
          </p:cNvPr>
          <p:cNvSpPr/>
          <p:nvPr userDrawn="1"/>
        </p:nvSpPr>
        <p:spPr>
          <a:xfrm>
            <a:off x="0" y="0"/>
            <a:ext cx="3041583" cy="6726248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CA7D66-3B65-4A0E-8379-979AB8CA9F90}"/>
              </a:ext>
            </a:extLst>
          </p:cNvPr>
          <p:cNvGrpSpPr/>
          <p:nvPr userDrawn="1"/>
        </p:nvGrpSpPr>
        <p:grpSpPr>
          <a:xfrm rot="16200000">
            <a:off x="-212544" y="3254126"/>
            <a:ext cx="6726247" cy="217993"/>
            <a:chOff x="-1" y="1097058"/>
            <a:chExt cx="12192001" cy="217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194CBA-41A3-4E4B-BBE2-4F9E06ACFB2A}"/>
                </a:ext>
              </a:extLst>
            </p:cNvPr>
            <p:cNvSpPr/>
            <p:nvPr userDrawn="1"/>
          </p:nvSpPr>
          <p:spPr>
            <a:xfrm>
              <a:off x="-1" y="1183299"/>
              <a:ext cx="12192000" cy="131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85F5C2-BC5B-42D0-8753-281FA811A09B}"/>
                </a:ext>
              </a:extLst>
            </p:cNvPr>
            <p:cNvSpPr/>
            <p:nvPr userDrawn="1"/>
          </p:nvSpPr>
          <p:spPr>
            <a:xfrm>
              <a:off x="0" y="1097058"/>
              <a:ext cx="12192000" cy="8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F9E11FE-F291-40AC-AFDA-CDBCF5A330D1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ED780A5-1A03-499F-B5D5-CAF0B1194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810663" y="4371412"/>
            <a:ext cx="3165495" cy="1544172"/>
          </a:xfrm>
          <a:prstGeom prst="rect">
            <a:avLst/>
          </a:prstGeom>
        </p:spPr>
      </p:pic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A0E2DCB-0778-472B-80E6-610D390712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228" y="623236"/>
            <a:ext cx="2682135" cy="7820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DFB7F1-C189-48C6-8A05-773398FB3F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351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7E3239-63FB-4E0C-8AD5-437FFC80D945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1924A-9F14-4F17-BD36-4580250537A4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68E9F9A-3735-4F3D-AACA-DEB93743D1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92337-2932-400C-B8EE-4A4D9B95E0D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CA74C0-FDEF-441A-B11C-947D1DDBD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622F46-CA66-4836-8F37-BB44C8C70263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C1DEBC-DCB2-4F94-87B1-8380440FE5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23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852B54-BDDB-4D0B-BD12-D2AE0CE19E24}"/>
              </a:ext>
            </a:extLst>
          </p:cNvPr>
          <p:cNvSpPr/>
          <p:nvPr userDrawn="1"/>
        </p:nvSpPr>
        <p:spPr>
          <a:xfrm>
            <a:off x="0" y="0"/>
            <a:ext cx="3041583" cy="6726248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EACBC-29DC-4AD8-8C04-6D684932F9F2}"/>
              </a:ext>
            </a:extLst>
          </p:cNvPr>
          <p:cNvGrpSpPr/>
          <p:nvPr userDrawn="1"/>
        </p:nvGrpSpPr>
        <p:grpSpPr>
          <a:xfrm rot="16200000">
            <a:off x="-212544" y="3254126"/>
            <a:ext cx="6726247" cy="217993"/>
            <a:chOff x="-1" y="1097058"/>
            <a:chExt cx="12192001" cy="2179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F01858-D9F5-42D0-AD5C-070848D019D3}"/>
                </a:ext>
              </a:extLst>
            </p:cNvPr>
            <p:cNvSpPr/>
            <p:nvPr userDrawn="1"/>
          </p:nvSpPr>
          <p:spPr>
            <a:xfrm>
              <a:off x="-1" y="1183299"/>
              <a:ext cx="12192000" cy="131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03601C-A01A-4522-9F9A-64BC0BEDC81F}"/>
                </a:ext>
              </a:extLst>
            </p:cNvPr>
            <p:cNvSpPr/>
            <p:nvPr userDrawn="1"/>
          </p:nvSpPr>
          <p:spPr>
            <a:xfrm>
              <a:off x="0" y="1097058"/>
              <a:ext cx="12192000" cy="8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38EAA-E710-4527-8034-2E70E18A1CB0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1019EC-92E4-42C7-B3C9-107D73E1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810663" y="4371412"/>
            <a:ext cx="3165495" cy="1544172"/>
          </a:xfrm>
          <a:prstGeom prst="rect">
            <a:avLst/>
          </a:prstGeom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91CA4C0-6EB5-4D0C-BF90-62E1B2471E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228" y="623236"/>
            <a:ext cx="2682135" cy="7820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A84CC6-8687-4454-BBD6-B5F341CFEE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9535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AE88F65-6643-4297-B0B4-6CAFAD46CA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9502" y="1997428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8957177-CD54-41EB-9C24-ECDA553578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5176" y="2381819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A812C11-CFAA-4C2F-A1E0-13BB979705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5176" y="1623429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85337EB9-B176-4605-8B72-36BA94A816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51495" y="1997428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E09A79E-DDD9-4593-BEBB-849F8F3D01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87169" y="2381819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B8DF5A9-3786-4377-AF71-584389C8DA5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87169" y="1623429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113669F-067A-4BE3-A39A-108B7A6E3C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43488" y="1997428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84C0BDC-9431-49FA-A1A1-AFCD1DEE70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79162" y="2381819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75D462D-8C2D-4328-BC1A-FC724946C92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79162" y="1623429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957A25D-91E8-4A63-BCD1-DC15724F3A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9502" y="4495751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0ACB7DF-296F-4655-A0A2-B13E45B74B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5176" y="4880142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620154D-7392-40E1-B91B-4DE3CAA514C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5176" y="4121752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E0750C7C-ECF1-4B52-84B2-1906B635DB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51495" y="4495751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5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6AB1547-EE41-468F-B2D7-11A48008F0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7169" y="4880142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34B25648-D077-401E-9815-E7F54640B81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087169" y="4121752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DE2038C-6ABA-496B-82BE-2FA0BBE1FA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43488" y="4495751"/>
            <a:ext cx="2387065" cy="281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defRPr sz="1400" b="1" spc="0" baseline="0">
                <a:solidFill>
                  <a:srgbClr val="20A8ED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TITLE 6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ADC896F-7EE3-40E5-BC50-6CC45F97A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79162" y="4880142"/>
            <a:ext cx="3151392" cy="1409288"/>
          </a:xfrm>
          <a:prstGeom prst="rect">
            <a:avLst/>
          </a:prstGeom>
        </p:spPr>
        <p:txBody>
          <a:bodyPr>
            <a:normAutofit/>
          </a:bodyPr>
          <a:lstStyle>
            <a:lvl1pPr marL="216000" indent="-21600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122663"/>
              </a:buClr>
              <a:buFont typeface="Wingdings" panose="05000000000000000000" pitchFamily="2" charset="2"/>
              <a:buNone/>
              <a:defRPr sz="1100" b="0" spc="0" baseline="0">
                <a:solidFill>
                  <a:srgbClr val="000000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1B2F82F6-05F1-4216-B71F-ABC90CB7F18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879162" y="4121752"/>
            <a:ext cx="654520" cy="65452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8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07B3FE-7642-4459-9EE0-6A05E27B9686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2BB7B-9964-4839-9DB0-977F22E5327B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24F898A6-08AD-4B97-BBA3-5047BA6C08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6F0EBA-5F15-4DF9-B79C-B82CCE67C243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E271FE6-11BB-4B18-9FEE-E3EC5B7D6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8EE4DC9-3D16-4EFE-BBA9-EC6BFFBAA562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20A77C-E704-4F58-B473-ABD09BF7D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7632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2BF3756-FF15-4F0D-8AA4-FEAE42E98A9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6" y="1544877"/>
            <a:ext cx="7400905" cy="4901774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CA4F-928D-49E0-ABAE-E06C7AC75EE2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5019B-50CA-404F-862F-B4C50269B8F9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26F57CA-817D-4247-BBDE-63157A8BD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7B8900-C561-4B0A-9364-179B48C1B9D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CB9B78-809A-45E1-9E72-747C579405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9A7BBA8-4043-41E2-96F3-44C0D036A143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EF1DAF-05FC-47D1-AFEB-7EC6D6A9F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694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165399" y="1850024"/>
            <a:ext cx="4625550" cy="304685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9379293-D892-4495-9C3C-30041C5B07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7" y="1544877"/>
            <a:ext cx="6683140" cy="4901774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20A8ED"/>
              </a:buClr>
              <a:buFont typeface="Wingdings" panose="05000000000000000000" pitchFamily="2" charset="2"/>
              <a:buChar char="ü"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  <a:p>
            <a:pPr lvl="1"/>
            <a:r>
              <a:rPr lang="en-US" dirty="0"/>
              <a:t>Enter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F5B92-F51A-4A3B-A5D4-0D4DCCCE192F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7EAEA-AE67-4179-B333-5C1BD2C75D66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9D8CC1-CF0E-4FD2-B13D-3E68EEC27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7BF4B-60E3-4AA2-8E35-190501E73F2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9687A3-71BA-4408-B341-A933F03BA9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DA5A1B-9E37-474E-90E4-600ACB540082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FA359F-07C0-4E24-840D-3936D5413D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23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Big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129238" y="1544877"/>
            <a:ext cx="7026443" cy="490177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an image here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9379293-D892-4495-9C3C-30041C5B07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7" y="1544877"/>
            <a:ext cx="3689682" cy="4901774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33334"/>
              </a:buClr>
              <a:buFont typeface="Wingdings" panose="05000000000000000000" pitchFamily="2" charset="2"/>
              <a:buNone/>
              <a:defRPr sz="1400" b="0" spc="0" baseline="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  <a:lvl2pPr marL="468000" indent="-216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Font typeface="Bai Jamjuree SemiBold" panose="00000700000000000000" pitchFamily="2" charset="-34"/>
              <a:buChar char="‐"/>
              <a:defRPr sz="1200">
                <a:solidFill>
                  <a:schemeClr val="bg2">
                    <a:lumMod val="1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2pPr>
            <a:lvl3pPr marL="720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Bai Jamjuree SemiBold" panose="00000700000000000000" pitchFamily="2" charset="-34"/>
              <a:buChar char="‐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3pPr>
            <a:lvl4pPr marL="972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Courier New" panose="02070309020205020404" pitchFamily="49" charset="0"/>
              <a:buChar char="o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4pPr>
            <a:lvl5pPr marL="1188000" indent="-2160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E2CE9B"/>
              </a:buClr>
              <a:buFont typeface="Muli" panose="00000500000000000000" pitchFamily="2" charset="0"/>
              <a:buChar char="–"/>
              <a:defRPr sz="1400">
                <a:solidFill>
                  <a:schemeClr val="bg2">
                    <a:lumMod val="10000"/>
                  </a:schemeClr>
                </a:solidFill>
                <a:latin typeface="Muli" panose="00000500000000000000" pitchFamily="2" charset="0"/>
              </a:defRPr>
            </a:lvl5pPr>
          </a:lstStyle>
          <a:p>
            <a:pPr lvl="0"/>
            <a:r>
              <a:rPr lang="en-US" dirty="0"/>
              <a:t>Enter small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F5B92-F51A-4A3B-A5D4-0D4DCCCE192F}"/>
              </a:ext>
            </a:extLst>
          </p:cNvPr>
          <p:cNvSpPr/>
          <p:nvPr userDrawn="1"/>
        </p:nvSpPr>
        <p:spPr>
          <a:xfrm>
            <a:off x="-1" y="1183299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7EAEA-AE67-4179-B333-5C1BD2C75D66}"/>
              </a:ext>
            </a:extLst>
          </p:cNvPr>
          <p:cNvSpPr/>
          <p:nvPr userDrawn="1"/>
        </p:nvSpPr>
        <p:spPr>
          <a:xfrm>
            <a:off x="0" y="0"/>
            <a:ext cx="12192000" cy="1097057"/>
          </a:xfrm>
          <a:prstGeom prst="rect">
            <a:avLst/>
          </a:prstGeom>
          <a:solidFill>
            <a:srgbClr val="20A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39D8CC1-CF0E-4FD2-B13D-3E68EEC27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176" y="337818"/>
            <a:ext cx="10071231" cy="4179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2800" b="1" spc="0" baseline="0">
                <a:solidFill>
                  <a:schemeClr val="bg1"/>
                </a:solidFill>
                <a:latin typeface="Poppins" panose="02000000000000000000" pitchFamily="2" charset="0"/>
                <a:ea typeface="Open Sans" pitchFamily="34" charset="0"/>
                <a:cs typeface="Poppins" panose="02000000000000000000" pitchFamily="2" charset="0"/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7BF4B-60E3-4AA2-8E35-190501E73F22}"/>
              </a:ext>
            </a:extLst>
          </p:cNvPr>
          <p:cNvSpPr/>
          <p:nvPr userDrawn="1"/>
        </p:nvSpPr>
        <p:spPr>
          <a:xfrm>
            <a:off x="0" y="6726248"/>
            <a:ext cx="12192000" cy="131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9687A3-71BA-4408-B341-A933F03BA9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750393" y="-1"/>
            <a:ext cx="2441606" cy="11910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CDA5A1B-9E37-474E-90E4-600ACB540082}"/>
              </a:ext>
            </a:extLst>
          </p:cNvPr>
          <p:cNvSpPr/>
          <p:nvPr userDrawn="1"/>
        </p:nvSpPr>
        <p:spPr>
          <a:xfrm>
            <a:off x="0" y="1097058"/>
            <a:ext cx="12192000" cy="89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EB10DE-C26C-4CC7-9FF9-DDD51C0DAD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r="8974"/>
          <a:stretch/>
        </p:blipFill>
        <p:spPr>
          <a:xfrm>
            <a:off x="11338560" y="5760942"/>
            <a:ext cx="737838" cy="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65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7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4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customXml" Target="../ink/ink11.xml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1C00BE-6F98-4C0B-9348-A136A2606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162860" y="4887181"/>
            <a:ext cx="8388031" cy="423085"/>
          </a:xfrm>
        </p:spPr>
        <p:txBody>
          <a:bodyPr/>
          <a:lstStyle/>
          <a:p>
            <a:pPr algn="ctr"/>
            <a:r>
              <a:rPr lang="en-IN" sz="4400" dirty="0">
                <a:latin typeface="Comic Sans MS" panose="030F0902030302020204" pitchFamily="66" charset="0"/>
              </a:rPr>
              <a:t>Learn Bash Quickly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67251-E1A6-49D6-AA55-9E80748C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5420" y="5573589"/>
            <a:ext cx="10132716" cy="616033"/>
          </a:xfrm>
        </p:spPr>
        <p:txBody>
          <a:bodyPr/>
          <a:lstStyle/>
          <a:p>
            <a:r>
              <a:rPr lang="en-IN" sz="2800" b="1" dirty="0">
                <a:solidFill>
                  <a:srgbClr val="FFFF00"/>
                </a:solidFill>
                <a:latin typeface="Comic Sans MS" panose="030F0902030302020204" pitchFamily="66" charset="0"/>
              </a:rPr>
              <a:t>Master Bash Scripting and learn how to automate boring Linux tasks.</a:t>
            </a:r>
          </a:p>
        </p:txBody>
      </p:sp>
    </p:spTree>
    <p:extLst>
      <p:ext uri="{BB962C8B-B14F-4D97-AF65-F5344CB8AC3E}">
        <p14:creationId xmlns:p14="http://schemas.microsoft.com/office/powerpoint/2010/main" val="327643306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6542" y="630600"/>
            <a:ext cx="10818916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Adding Comments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57045" y="1837847"/>
            <a:ext cx="9813073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FA2E5-3411-4877-B90F-16F35A904CA6}"/>
              </a:ext>
            </a:extLst>
          </p:cNvPr>
          <p:cNvSpPr txBox="1"/>
          <p:nvPr/>
        </p:nvSpPr>
        <p:spPr>
          <a:xfrm>
            <a:off x="1043117" y="2175108"/>
            <a:ext cx="9110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hello.sh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  <a:endParaRPr lang="en-US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# This is a comment</a:t>
            </a:r>
          </a:p>
          <a:p>
            <a:r>
              <a:rPr lang="en-US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1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US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Hello, Friend!</a:t>
            </a:r>
            <a:r>
              <a:rPr lang="en-US" sz="1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US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# This is a simple echo statement</a:t>
            </a:r>
          </a:p>
          <a:p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2524673"/>
      </p:ext>
    </p:extLst>
  </p:cSld>
  <p:clrMapOvr>
    <a:masterClrMapping/>
  </p:clrMapOvr>
  <p:transition spd="slow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2690" y="0"/>
            <a:ext cx="9286533" cy="12010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Bonus: Running a Bash Script from Another One!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24078" y="1415246"/>
            <a:ext cx="9584576" cy="50079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55422" y="1571388"/>
            <a:ext cx="9110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first.sh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"Running the first script ..." &amp;&amp; sleep 1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second.sh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2D2DF-DDE8-40DF-865D-4A1228F326E7}"/>
              </a:ext>
            </a:extLst>
          </p:cNvPr>
          <p:cNvCxnSpPr>
            <a:cxnSpLocks/>
          </p:cNvCxnSpPr>
          <p:nvPr/>
        </p:nvCxnSpPr>
        <p:spPr>
          <a:xfrm flipH="1">
            <a:off x="855422" y="3125638"/>
            <a:ext cx="8572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930DC5-1919-4F10-A262-69EA5CF707BB}"/>
              </a:ext>
            </a:extLst>
          </p:cNvPr>
          <p:cNvSpPr txBox="1"/>
          <p:nvPr/>
        </p:nvSpPr>
        <p:spPr>
          <a:xfrm>
            <a:off x="820252" y="3281979"/>
            <a:ext cx="9110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second.sh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"Running the second script ..." &amp;&amp; sleep 1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third.sh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F06BE-1D55-4584-B069-F5C9BBD13482}"/>
              </a:ext>
            </a:extLst>
          </p:cNvPr>
          <p:cNvCxnSpPr>
            <a:cxnSpLocks/>
          </p:cNvCxnSpPr>
          <p:nvPr/>
        </p:nvCxnSpPr>
        <p:spPr>
          <a:xfrm flipH="1">
            <a:off x="820252" y="4724372"/>
            <a:ext cx="8572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CA273E-3D7E-42F7-AD96-B234BFED459F}"/>
              </a:ext>
            </a:extLst>
          </p:cNvPr>
          <p:cNvSpPr txBox="1"/>
          <p:nvPr/>
        </p:nvSpPr>
        <p:spPr>
          <a:xfrm>
            <a:off x="820252" y="4864575"/>
            <a:ext cx="9041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 cat third.sh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"Running the third script ..."  &amp;&amp; sleep 1</a:t>
            </a:r>
          </a:p>
        </p:txBody>
      </p:sp>
    </p:spTree>
    <p:extLst>
      <p:ext uri="{BB962C8B-B14F-4D97-AF65-F5344CB8AC3E}">
        <p14:creationId xmlns:p14="http://schemas.microsoft.com/office/powerpoint/2010/main" val="1198553329"/>
      </p:ext>
    </p:extLst>
  </p:cSld>
  <p:clrMapOvr>
    <a:masterClrMapping/>
  </p:clrMapOvr>
  <p:transition spd="slow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906" y="31877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What to do next?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6" y="1551962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8396" y="1861378"/>
            <a:ext cx="911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1. Apply what you have learned in your daily routine/tasks. </a:t>
            </a: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2. Learn other automation tools like Ansible or Puppet.</a:t>
            </a:r>
            <a:b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3. Learn a programming language like Python or Golang.</a:t>
            </a:r>
            <a:b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4. Learn more Linux skills.</a:t>
            </a:r>
            <a:b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5. Learn Azure/AWS Cloud.</a:t>
            </a: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2242008"/>
      </p:ext>
    </p:extLst>
  </p:cSld>
  <p:clrMapOvr>
    <a:masterClrMapping/>
  </p:clrMapOvr>
  <p:transition spd="slow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906" y="31877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An Advice from the heart.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96036" y="1555772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891858"/>
            <a:ext cx="91105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Don’t follow trending skills; instead, think about what you like to do and do it and trust me; you will live a better life.</a:t>
            </a:r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 </a:t>
            </a: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  <a:sym typeface="Wingdings" panose="05000000000000000000" pitchFamily="2" charset="2"/>
            </a:endParaRPr>
          </a:p>
          <a:p>
            <a:pPr algn="ctr"/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It’s story time! </a:t>
            </a:r>
          </a:p>
          <a:p>
            <a:pPr algn="ctr"/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 </a:t>
            </a:r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742950" indent="-7429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1685439"/>
      </p:ext>
    </p:extLst>
  </p:cSld>
  <p:clrMapOvr>
    <a:masterClrMapping/>
  </p:clrMapOvr>
  <p:transition spd="slow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906" y="31877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echo “Farewell”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6" y="1551962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08876" y="1855134"/>
            <a:ext cx="911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"Thank You"</a:t>
            </a:r>
          </a:p>
          <a:p>
            <a:r>
              <a:rPr lang="en-US" sz="36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32839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2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9156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module2.title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Variables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9021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2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1786" y="2095621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429094"/>
            <a:ext cx="91105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module2.overview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variables in bash scripts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Variables and Data Types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Constant Variables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Command Substitutions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 Smarter "Hello, Friend!" Script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622062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265" y="76270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variables in bash scripts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34309" y="2521059"/>
            <a:ext cx="9110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hello.sh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"What’s your name, stranger?"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read name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"Hello, $name!"</a:t>
            </a: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665501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265" y="76270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Variables and Data Types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34309" y="2521059"/>
            <a:ext cx="911054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variables.sh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age=27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age=23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letter=‘c’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color=‘blue’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year=2022</a:t>
            </a: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860840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1944" y="86240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Constant Variables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34309" y="2521059"/>
            <a:ext cx="91105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readonly PI=3.14159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$PI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3.14159</a:t>
            </a:r>
            <a:b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PI=123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bash: PI: readonly variable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$PI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3.14159</a:t>
            </a: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044823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6494" y="82267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Command Substitutions </a:t>
            </a:r>
          </a:p>
          <a:p>
            <a:pPr algn="ctr"/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76285" y="1973846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00753" y="2276876"/>
            <a:ext cx="91105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TODAY=$(date)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$TODAY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Thu 17 Jun 2021 12:59:25 PM CST</a:t>
            </a:r>
            <a:b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TODAY=`date`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$date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Thu 17 Jun 2021 01:01:28 PM CST</a:t>
            </a: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variable=$(command)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variable=`command`</a:t>
            </a: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93273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539" y="60912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 Smarter “Hello, Friend!” Script </a:t>
            </a:r>
          </a:p>
          <a:p>
            <a:endParaRPr lang="en-IN" sz="2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2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7561" y="1807454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E6421-55F3-436C-883B-7671517EA331}"/>
              </a:ext>
            </a:extLst>
          </p:cNvPr>
          <p:cNvSpPr txBox="1"/>
          <p:nvPr/>
        </p:nvSpPr>
        <p:spPr>
          <a:xfrm>
            <a:off x="949751" y="2059394"/>
            <a:ext cx="91105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</a:t>
            </a:r>
            <a:r>
              <a:rPr lang="en-US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hello.sh</a:t>
            </a:r>
          </a:p>
          <a:p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"Hello, $(whoami)!"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378769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3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8179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9156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module3.title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Arguments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7777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3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429094"/>
            <a:ext cx="911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module3.overview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Passing one argument to a bash script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Passing multiple arguments to a bash script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Getting creative with arguments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Special bash variables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000349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4241" y="597793"/>
            <a:ext cx="10784379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72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Course Prerequisites</a:t>
            </a:r>
          </a:p>
          <a:p>
            <a:endParaRPr lang="en-IN" sz="72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72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03224" y="188080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15459" y="2328279"/>
            <a:ext cx="9110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You know the basics of the Linux </a:t>
            </a:r>
            <a:r>
              <a:rPr lang="en-US" sz="2400" b="1">
                <a:solidFill>
                  <a:schemeClr val="bg1"/>
                </a:solidFill>
                <a:latin typeface="Comic Sans MS" panose="030F0702030302020204" pitchFamily="66" charset="0"/>
              </a:rPr>
              <a:t>Command Line.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Basic Programming Knowledge would help a lot but is NOT required.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You have a passion to learn. </a:t>
            </a:r>
          </a:p>
        </p:txBody>
      </p:sp>
    </p:spTree>
    <p:extLst>
      <p:ext uri="{BB962C8B-B14F-4D97-AF65-F5344CB8AC3E}">
        <p14:creationId xmlns:p14="http://schemas.microsoft.com/office/powerpoint/2010/main" val="1792109637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764" y="23735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one argument to a bash script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32575" y="2412316"/>
            <a:ext cx="91105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count_lines.sh</a:t>
            </a:r>
          </a:p>
          <a:p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–n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Please enter a filename: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read filename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nlines=$(wc -l &lt; $filename)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There are $nlines in $filename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960557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764" y="23735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one argument to a bash script … Continued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56628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462650"/>
            <a:ext cx="911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count_lines.sh</a:t>
            </a:r>
          </a:p>
          <a:p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nlines=$(wc -l &lt; $1)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"There are $nlines in $1"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./count_lines.sh  /etc/group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747717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764" y="23735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multiple arguments to a bash script</a:t>
            </a:r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29127" y="209790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311648"/>
            <a:ext cx="911054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script.sh arg1 arg2 arg3 …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count_lines.sh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n1=$(wc -l &lt; $1)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n2=$(wc -l &lt; $2)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n3=$(wc -l &lt; $3)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"There are $n1 lines in $1"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"There are $n2 lines in $2"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"There are $n3 lines in $3" 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./count_lines.sh  /etc/passwd  /etc/group  /etc/hosts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62589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764" y="23735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Getting creative with </a:t>
            </a:r>
          </a:p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arguments</a:t>
            </a:r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29127" y="209790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311648"/>
            <a:ext cx="91105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You can turn hard commands into a simple bash script! </a:t>
            </a: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</a:t>
            </a:r>
            <a:b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</a:b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 </a:t>
            </a: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find.sh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find / -iname $1 2&gt; /dev/null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./find.sh boot.log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896900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764" y="45714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Special Bash Variables</a:t>
            </a:r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76254" y="2311648"/>
            <a:ext cx="9110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B768EB-A6A9-48FD-8C96-D535DEFC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2663"/>
              </p:ext>
            </p:extLst>
          </p:nvPr>
        </p:nvGraphicFramePr>
        <p:xfrm>
          <a:off x="546688" y="1632143"/>
          <a:ext cx="9637548" cy="43763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3849">
                  <a:extLst>
                    <a:ext uri="{9D8B030D-6E8A-4147-A177-3AD203B41FA5}">
                      <a16:colId xmlns:a16="http://schemas.microsoft.com/office/drawing/2014/main" val="1632680340"/>
                    </a:ext>
                  </a:extLst>
                </a:gridCol>
                <a:gridCol w="6573699">
                  <a:extLst>
                    <a:ext uri="{9D8B030D-6E8A-4147-A177-3AD203B41FA5}">
                      <a16:colId xmlns:a16="http://schemas.microsoft.com/office/drawing/2014/main" val="457146735"/>
                    </a:ext>
                  </a:extLst>
                </a:gridCol>
              </a:tblGrid>
              <a:tr h="775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Special Variable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Description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54397"/>
                  </a:ext>
                </a:extLst>
              </a:tr>
              <a:tr h="500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$0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name of the bash script.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101273"/>
                  </a:ext>
                </a:extLst>
              </a:tr>
              <a:tr h="500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$1, $2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sym typeface="Wingdings" panose="05000000000000000000" pitchFamily="2" charset="2"/>
                        </a:rPr>
                        <a:t>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$n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bash script arguments.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807948"/>
                  </a:ext>
                </a:extLst>
              </a:tr>
              <a:tr h="559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$$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process id of the current shell.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62280"/>
                  </a:ext>
                </a:extLst>
              </a:tr>
              <a:tr h="5415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$#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total number of arguments passed to the script.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902246"/>
                  </a:ext>
                </a:extLst>
              </a:tr>
              <a:tr h="500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$@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value of all arguments passed to the script.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51478"/>
                  </a:ext>
                </a:extLst>
              </a:tr>
              <a:tr h="500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$?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exit status of the last executed command.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496577"/>
                  </a:ext>
                </a:extLst>
              </a:tr>
              <a:tr h="500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$!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The process id of the last executed command.</a:t>
                      </a:r>
                      <a:endParaRPr lang="en-CA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69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4880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3615" y="61774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Special Bash Variables 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29127" y="209790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63615" y="1959311"/>
            <a:ext cx="91105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</a:b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  <a:sym typeface="Wingdings" panose="05000000000000000000" pitchFamily="2" charset="2"/>
              </a:rPr>
              <a:t> </a:t>
            </a: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special.sh</a:t>
            </a:r>
          </a:p>
          <a:p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Name of the script: $0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Total number of arguments: $#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Values of all arguments: $@</a:t>
            </a: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 </a:t>
            </a:r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926923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4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8179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9156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module4.title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Arrays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4874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4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21407" y="174216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51087" y="2050890"/>
            <a:ext cx="91105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module4.overview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Creating your first array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Accessing array elements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Adding array elements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Deleting array elements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Creating hybrid arrays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4964165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85" y="64523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Creating your first array </a:t>
            </a: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21407" y="1703251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25920" y="1858787"/>
            <a:ext cx="911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timestamp.sh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file1=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f1.txt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file2=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f2.txt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file3=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f3.txt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file4=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f4.txt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file5=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f5.txt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touch $file1 $file2 $file3 $file4 $file5</a:t>
            </a: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799682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193991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Creating your first array  </a:t>
            </a:r>
          </a:p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 </a:t>
            </a: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21407" y="1703251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25920" y="1858787"/>
            <a:ext cx="91105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array_name=(value1 value2 value3 …)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timestamp.sh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files=(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f1.txt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f2.txt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f3.txt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f4.txt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f5.txt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)</a:t>
            </a:r>
          </a:p>
          <a:p>
            <a:endParaRPr lang="en-IN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… now we need to access the array elements! We will see in the next slide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44214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7061" y="155833"/>
            <a:ext cx="10784379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72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Course Overview</a:t>
            </a:r>
          </a:p>
          <a:p>
            <a:endParaRPr lang="en-IN" sz="72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72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7" y="1367791"/>
            <a:ext cx="9735015" cy="508733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27831" y="1833968"/>
            <a:ext cx="43042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1: Hello Bash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2: Bash Variables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3: Bash Arguments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4: Bash Arrays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5: Bash Arithmetic</a:t>
            </a: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Operations 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93675-F324-4B71-BD9A-72898B500759}"/>
              </a:ext>
            </a:extLst>
          </p:cNvPr>
          <p:cNvCxnSpPr>
            <a:cxnSpLocks/>
          </p:cNvCxnSpPr>
          <p:nvPr/>
        </p:nvCxnSpPr>
        <p:spPr>
          <a:xfrm>
            <a:off x="5318428" y="1609478"/>
            <a:ext cx="34622" cy="4410322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80E17E-5AB6-4B32-8FF7-0C98E8C09720}"/>
              </a:ext>
            </a:extLst>
          </p:cNvPr>
          <p:cNvSpPr txBox="1"/>
          <p:nvPr/>
        </p:nvSpPr>
        <p:spPr>
          <a:xfrm>
            <a:off x="5586521" y="1833968"/>
            <a:ext cx="430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6: Bash Strings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7: Decision Making in Bash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8: Bash Loops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9: Bash Functions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Module 10: Automation with Bash 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69222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85" y="64523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Accessing array elements</a:t>
            </a: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21407" y="1703251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25920" y="1858787"/>
            <a:ext cx="911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reverse.sh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files=(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f1.txt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f2.txt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f3.txt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f4.txt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f5.txt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)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${files[4]} ${files[3]} ${files[2]} ${files[1]} ${files[0]} 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./reverse.sh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f5.txt f4.txt f3.txt f2.txt f1.txt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415069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0385" y="25974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Accessing array elements </a:t>
            </a:r>
          </a:p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88518" y="1851309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00751" y="2180542"/>
            <a:ext cx="9110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${files[*]}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f1.txt f2.txt f3.txt f4.txt f5.txt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${#files[@]}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files[0]="a.txt"</a:t>
            </a:r>
          </a:p>
        </p:txBody>
      </p:sp>
    </p:spTree>
    <p:extLst>
      <p:ext uri="{BB962C8B-B14F-4D97-AF65-F5344CB8AC3E}">
        <p14:creationId xmlns:p14="http://schemas.microsoft.com/office/powerpoint/2010/main" val="1910053119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5261" y="71982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Adding array elements</a:t>
            </a: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88518" y="1851309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00751" y="2222487"/>
            <a:ext cx="91105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distros.sh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distros=(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Ubuntu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Red Hat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Fedora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${distros[*]}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distros+=(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Kali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${distros[*]}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./distros.sh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Ubuntu Red Hat Fedora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Ubuntu Red Hat Fedora Kali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890103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5261" y="568813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Deleting array elements</a:t>
            </a: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76283" y="1709623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841242"/>
            <a:ext cx="91105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numbers.sh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num=(1 2 3 4 5)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${num[*]}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unset num[2]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${num[*]}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unset num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${num[*]}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./numbers.sh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1 2 3 4 5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1 2 4 5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2028281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5261" y="568813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Creating hybrid arrays</a:t>
            </a: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8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76283" y="1709623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841242"/>
            <a:ext cx="911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user.sh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user=(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john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122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sudo,developers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bash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)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Name: ${user[0]}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ID: ${user[1]}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Groups: ${user[2]}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Shell: ${user[3]}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089991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5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8179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module5.title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Basic Arithmetic Operations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99252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5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21407" y="174216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51087" y="2050890"/>
            <a:ext cx="911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module5.overview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Addition and Subtraction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Multiplication and Division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Powers and Remainders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Celsius to Fahrenheit Calculator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930691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368" y="535941"/>
            <a:ext cx="9887596" cy="140169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Addition and Subtraction </a:t>
            </a:r>
          </a:p>
          <a:p>
            <a:pPr algn="ctr"/>
            <a:endParaRPr lang="en-IN" sz="4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607941"/>
            <a:ext cx="9735015" cy="50025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33640" y="1908277"/>
            <a:ext cx="91105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addition.sh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fs1=$(du –b $1 | cut –f1)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fs2=$(du –b $2 | cut –f1)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"File size of $1 is: $fs1 bytes"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"File size of $2 is: $fs2 bytes"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total=$(($fs1 + $fs2))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"Total size is: $total bytes"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2725302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640" y="22650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Addition and Subtraction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 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607941"/>
            <a:ext cx="9735015" cy="50025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33640" y="1908277"/>
            <a:ext cx="911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./addition.sh   /etc/passwd   /etc/group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 size of /etc/passwd is: 2795 bytes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 size of /etc/group is: 1065 bytes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Total size is: 3860 bytes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algn="ctr"/>
            <a:r>
              <a:rPr lang="en-US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$((arithmetic-expression))</a:t>
            </a:r>
          </a:p>
          <a:p>
            <a:pPr algn="ctr"/>
            <a:r>
              <a:rPr lang="en-US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$((10-3)) ==&gt; 7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8243289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033" y="462671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Multiplication and Division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607941"/>
            <a:ext cx="9735015" cy="50025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33640" y="1908277"/>
            <a:ext cx="91105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giga2mega.sh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GIGA=$1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MEGA=$(($GIGA * 1024))</a:t>
            </a:r>
            <a:b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$GIGA GB is equal to $MEGA MB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./giga2mega.sh 4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4 GB is equal to 4096 MB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1037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801" y="201553"/>
            <a:ext cx="10784379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72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Creating a Linux VM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7294" y="1417321"/>
            <a:ext cx="9863137" cy="508733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45506" y="1778174"/>
            <a:ext cx="9563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You can create a Linux VM on VirtualBox.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You can create a Linux VM on VMware Fusion.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3. You can create a Linux VM on VMware Workstation Player.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4. You can create a Linux VM on any cloud service provider: </a:t>
            </a:r>
            <a:b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Azure, AWS, Google Cloud, Alibaba Cloud, Digital Ocean, Oracle Cloud, etc.</a:t>
            </a:r>
          </a:p>
          <a:p>
            <a:endParaRPr 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5. You can use even use a Raspberry PI or a BeagleBone.</a:t>
            </a:r>
          </a:p>
        </p:txBody>
      </p:sp>
    </p:spTree>
    <p:extLst>
      <p:ext uri="{BB962C8B-B14F-4D97-AF65-F5344CB8AC3E}">
        <p14:creationId xmlns:p14="http://schemas.microsoft.com/office/powerpoint/2010/main" val="512808497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033" y="26572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Multiplication and Division 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1786" y="1589687"/>
            <a:ext cx="9735015" cy="50025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64019" y="2143168"/>
            <a:ext cx="911054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KILO=$(($GIGA * 1024 * 1024))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$(( 5 / 2 ))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</a:t>
            </a:r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5/2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| bc -l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2.50000000000000000000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2.5 * 3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| bc -l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7.5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4.1 – 0.5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| bc -l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3.6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225342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033" y="26572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Powers and Remainders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1786" y="1115736"/>
            <a:ext cx="9735015" cy="54765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947956"/>
            <a:ext cx="9110547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power.sh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a=$1</a:t>
            </a:r>
            <a:b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b=$2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result=$(($a**$b))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echo=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$a^$b=$result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b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./power.sh 2 3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2^3=8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./power.sh 3 2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3^2=9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./power.sh 5 2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5^2=25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4229844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127813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Powers and Remainders</a:t>
            </a:r>
          </a:p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  <a:p>
            <a:pPr algn="ctr"/>
            <a:endParaRPr lang="en-IN" sz="36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36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75055" y="1323748"/>
            <a:ext cx="9735015" cy="54765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266031"/>
            <a:ext cx="9110547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rem=$(( 17 % 5 ))</a:t>
            </a: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$(( 17 % 5 ))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$(( 22 % 7 ))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$(( 97 % 9 ))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9035734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208012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Celsius to Fahrenheit </a:t>
            </a:r>
          </a:p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Calculator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48872" y="1417739"/>
            <a:ext cx="9110548" cy="53060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33924" y="1156267"/>
            <a:ext cx="8340443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algn="ctr"/>
            <a:r>
              <a:rPr lang="en-IN" sz="3200" b="1" i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 = C x (9/5) + 32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c2f.sh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C=$1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F=$(echo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scale=2; $C * (9/5) + 32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| bc –l)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$C degrees Celsius is equal to $F degrees Fahrenheit.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./c2f.sh 2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 degrees Celsius is equal to 35.60 degrees Fahrenheit.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./c2f.sh -3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-3 degrees Celsius is equal to 26.60 degrees Fahrenheit.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./c2f.</a:t>
            </a:r>
            <a:r>
              <a:rPr lang="en-IN" sz="2000" b="1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sh 27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27 degrees Celsius is equal to 80.60 degrees Fahrenheit.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556614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6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8179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module6.title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Strings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51284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4556" y="15859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6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8474" y="1507434"/>
            <a:ext cx="91105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module6.overview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Get String Length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Concatenating Strings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Finding Substrings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Extracting Substrings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Replacing Substrings</a:t>
            </a:r>
          </a:p>
          <a:p>
            <a:pPr marL="514350" indent="-5143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Deleting Substrings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Converting uppercase and lowercase Letters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0299043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Get String Length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33641" y="1490656"/>
            <a:ext cx="91105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${#string}</a:t>
            </a:r>
          </a:p>
          <a:p>
            <a:endParaRPr lang="en-IN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distro=</a:t>
            </a:r>
            <a:r>
              <a:rPr lang="en-US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Ubuntu</a:t>
            </a:r>
            <a:r>
              <a:rPr lang="en-US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endParaRPr lang="en-IN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${#distro}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6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3935898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Concatenating Strings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201914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100753" y="1238007"/>
            <a:ext cx="91105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str3=$str1$str2</a:t>
            </a:r>
            <a:b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con.sh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str1="Mr."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str2=" Robot"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str3=$str1$str2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$str3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./con.sh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Mr. Robot</a:t>
            </a:r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0487917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Finding Substrings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201914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42030" y="1319360"/>
            <a:ext cx="9110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expr index string substr</a:t>
            </a:r>
            <a:b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str="Bash is Cool"</a:t>
            </a:r>
          </a:p>
          <a:p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word="Cool"</a:t>
            </a:r>
          </a:p>
          <a:p>
            <a:endParaRPr lang="en-IN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expr index "$str" "$word"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9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5182006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Extracting Substrings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201914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63352" y="1354059"/>
            <a:ext cx="9110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${string:begin:end}</a:t>
            </a:r>
            <a:b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foss="Fedora is a free operating system"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${foss:0:6}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Fedora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${foss:12}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free operating system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66641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1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37516" y="2181795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9156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module1.title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Hello Bash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51471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Replacing Substrings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201914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63352" y="1354059"/>
            <a:ext cx="91105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${string/old/new}</a:t>
            </a:r>
            <a:endParaRPr lang="en-US" sz="28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algn="ctr"/>
            <a:endParaRPr lang="en-IN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foss="Fedora is a free operating system"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${foss/Fedora/Ubuntu}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Ubuntu is a free operating system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${foss/free/popular}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Fedora is a popular operating system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0354960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010" y="35247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Deleting Substrings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201913"/>
            <a:ext cx="9735015" cy="545894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92135" y="1201913"/>
            <a:ext cx="9110547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${string/substr}</a:t>
            </a:r>
            <a:b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fact="Sun is a big star"</a:t>
            </a: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${fact/big}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Sun is a star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cell="112-358-1321"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${cell/-}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112358-1321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${cell//-}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1123581321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cell=${cell//-}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1000817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3704" y="26324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Converting Uppercase </a:t>
            </a:r>
          </a:p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and Lowercase Letters</a:t>
            </a:r>
          </a:p>
          <a:p>
            <a:endParaRPr lang="en-IN" sz="4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68621" y="1426128"/>
            <a:ext cx="9735015" cy="5243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139737"/>
            <a:ext cx="9110547" cy="1015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legend="john nash"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actor="JULIA ROBERTS"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${legend^^}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JOHN NASH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${actor,,}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julia roberts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${legend^}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John nash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${actor,}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jULIA ROBERTS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echo ${legend^^[jn]}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JohN Nash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7506624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7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96907" y="1862117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module7.title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Decision Making in Bash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66216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4556" y="15859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7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656576"/>
            <a:ext cx="911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module7.overview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if statement</a:t>
            </a:r>
            <a:b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if-else statement</a:t>
            </a:r>
            <a:b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elif statement</a:t>
            </a:r>
            <a:b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nested if statements</a:t>
            </a:r>
            <a:b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case statement</a:t>
            </a:r>
          </a:p>
          <a:p>
            <a:pPr marL="514350" indent="-514350">
              <a:buAutoNum type="arabicPeriod"/>
            </a:pP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Test conditions in bash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2285638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378" y="32271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if statement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1983" y="1490656"/>
            <a:ext cx="911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if [ condition ]; then</a:t>
            </a:r>
          </a:p>
          <a:p>
            <a:r>
              <a:rPr lang="en-IN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your code</a:t>
            </a:r>
          </a:p>
          <a:p>
            <a:r>
              <a:rPr lang="en-IN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fi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root.sh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$(whoami) = ‘root’ ]; then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root"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root@allsafe:~# ./root.sh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root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8999562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378" y="32271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if-else statement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1983" y="1490656"/>
            <a:ext cx="91105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root.sh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$(whoami) = ‘root’ ]; then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root"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else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not root"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 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root@allsafe:~# ./root.sh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root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./root.sh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not root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7529302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378" y="32271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elif statement</a:t>
            </a: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5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1983" y="1490656"/>
            <a:ext cx="91105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age.sh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AGE=$1</a:t>
            </a:r>
          </a:p>
          <a:p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$AGE -lt 13 ]; then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a Kid."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elif [ $AGE -lt 20 ]; then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a teenager."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elif [ $AGE -lt 65 ]; then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an adult."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else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"You are an elder."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3645463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2141" y="10992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elif statement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30764" y="1490656"/>
            <a:ext cx="9735015" cy="48104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55232" y="1756813"/>
            <a:ext cx="91105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./age.sh 11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a Kid.</a:t>
            </a:r>
            <a:b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./age.sh 18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a teenager.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./age.sh 44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an adult. 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./age.sh 70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You are an elder.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0183762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3070" y="180364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nested if statements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325283" y="1049241"/>
            <a:ext cx="9103943" cy="56283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56469" y="1072969"/>
            <a:ext cx="898829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weather.sh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TEMP=$1</a:t>
            </a:r>
          </a:p>
          <a:p>
            <a:endParaRPr lang="en-IN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$TEMP -gt 5 ]; then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if [ $TEMP -lt 15 ]; then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	echo "The weather is cold."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elif [ $TEMP -lt 25 ]; then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echo "The weather is nice."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else 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echo "The weather is hot."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fi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else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"It’s Freezing outside …"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</a:t>
            </a: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987853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1 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7561" y="2072739"/>
            <a:ext cx="9813073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58643" y="2274849"/>
            <a:ext cx="9110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module1.overview</a:t>
            </a:r>
            <a:b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-----------------------------------------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Create and Run your first Shell Script</a:t>
            </a:r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Convert Your Shell Script into a Bash Script (shebang)</a:t>
            </a:r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Editing Your PATH Variable</a:t>
            </a:r>
            <a:b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Adding Comments </a:t>
            </a:r>
            <a:endParaRPr lang="en-IN" sz="2000" b="1" dirty="0">
              <a:ln/>
              <a:solidFill>
                <a:srgbClr val="00B050"/>
              </a:solidFill>
              <a:latin typeface="Courier" pitchFamily="2" charset="0"/>
              <a:cs typeface="Aldhabi" pitchFamily="2" charset="-78"/>
            </a:endParaRP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urier" pitchFamily="2" charset="0"/>
                <a:cs typeface="Aldhabi" pitchFamily="2" charset="-78"/>
              </a:rPr>
              <a:t>-----------------------------------------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17443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3070" y="180364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nested if statements</a:t>
            </a:r>
          </a:p>
          <a:p>
            <a:pPr algn="ctr"/>
            <a:r>
              <a:rPr lang="en-IN" sz="4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84674" y="1828800"/>
            <a:ext cx="9103943" cy="48488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36164" y="1979541"/>
            <a:ext cx="89882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./weather.sh 0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It’s Freezing outside …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./weather.sh 8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The weather is cold.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./weather.sh 16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The weather is nice.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./weather.sh 30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The weather is hot.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./weather.sh -20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It’s Freezing outside …</a:t>
            </a:r>
          </a:p>
          <a:p>
            <a:endParaRPr lang="en-IN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2582249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48568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case statement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392396" y="1879134"/>
            <a:ext cx="9103943" cy="48488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258195" y="2265291"/>
            <a:ext cx="89882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case expression in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pattern1 )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    Commands ;;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pattern2 )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    Commands ;;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pattern3 )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    Commands ;;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* )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        Commands ;;</a:t>
            </a:r>
          </a:p>
          <a:p>
            <a:r>
              <a:rPr lang="en-IN" sz="2400" b="1" dirty="0" err="1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esac</a:t>
            </a:r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790370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8760" y="12495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case statement </a:t>
            </a:r>
          </a:p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342062" y="1803632"/>
            <a:ext cx="9103943" cy="48488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64858" y="1841242"/>
            <a:ext cx="89882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char.sh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CHAR=$1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case $CHAR in 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[a-z])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   echo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"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Small Alphabet.</a:t>
            </a:r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 ;;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[A-Z])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   echo "Big Alphabet." ;;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[0-9])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   echo "Number." ;;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*)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     echo "Special Character." ;; 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esac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2033109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8760" y="12495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case statement </a:t>
            </a:r>
          </a:p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pPr algn="ctr"/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342062" y="1803632"/>
            <a:ext cx="9103943" cy="48488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64858" y="2086207"/>
            <a:ext cx="8988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./char.sh a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Small Alphabet.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./char.sh Z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Big Alphabet.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./char.sh 4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Number.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./char.sh $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Special Character.</a:t>
            </a:r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7119769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12583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Test Conditions in Bash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022449-BDF0-498C-B417-CFAF4C14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78803"/>
              </p:ext>
            </p:extLst>
          </p:nvPr>
        </p:nvGraphicFramePr>
        <p:xfrm>
          <a:off x="1563279" y="805343"/>
          <a:ext cx="8128000" cy="5767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73025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3452662"/>
                    </a:ext>
                  </a:extLst>
                </a:gridCol>
              </a:tblGrid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Condition</a:t>
                      </a:r>
                      <a:endParaRPr lang="en-CA" sz="15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Meaning</a:t>
                      </a:r>
                      <a:endParaRPr lang="en-CA" sz="15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08193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-lt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&lt;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233410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-gt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&gt;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226208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-le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&lt;=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096978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-ge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&gt;=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5724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-eq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is equal to $b        </a:t>
                      </a:r>
                    </a:p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==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5875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-ne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is NOT equal to $b    </a:t>
                      </a:r>
                    </a:p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$a != $b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706938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-e $FILE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$FILE exists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541676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-d $FILE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$FILE exists and is a directory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64126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-f $FILE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$FILE exists and is a regular file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136796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-L $FILE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$FILE exists and is a soft link (symbolic)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99620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$STRING1 = $STRING2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$STRING1 is equal to $STRING2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294458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$STRING1 != $STRING2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$STRING1 is NOT equal to $STRING2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511776"/>
                  </a:ext>
                </a:extLst>
              </a:tr>
              <a:tr h="3891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-z $STRING1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Comic Sans MS" panose="030F0702030302020204" pitchFamily="66" charset="0"/>
                        </a:rPr>
                        <a:t>$STRING1 is empty</a:t>
                      </a:r>
                      <a:endParaRPr lang="en-CA" sz="15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94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77395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8760" y="12495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Test Conditions in Bash</a:t>
            </a:r>
          </a:p>
          <a:p>
            <a:pPr algn="ctr"/>
            <a:r>
              <a:rPr lang="en-IN" sz="4400" b="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342062" y="1803632"/>
            <a:ext cx="9103943" cy="46978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64858" y="2086207"/>
            <a:ext cx="8988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36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man test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060424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137" y="10202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Test Conditions in Bash</a:t>
            </a:r>
          </a:p>
          <a:p>
            <a:pPr algn="ctr"/>
            <a:r>
              <a:rPr lang="en-IN" sz="3600" b="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00785" y="1164710"/>
            <a:ext cx="9103943" cy="559126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57137" y="1269103"/>
            <a:ext cx="89882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filetype.sh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$# -ne 1 ]; then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"Error: Invalid number of arguments." 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exit 1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file=$1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if [ -f $file ]; then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"$</a:t>
            </a:r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 is a regular file.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elif [ -L $file ]; then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$file is a soft link.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elif [ -d $file ]; then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$file is a directory.</a:t>
            </a:r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else 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echo "$file does not exist."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</a:t>
            </a:r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1683261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137" y="10202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Test Conditions in Bash</a:t>
            </a:r>
          </a:p>
          <a:p>
            <a:pPr algn="ctr"/>
            <a:r>
              <a:rPr lang="en-IN" sz="3600" b="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--- Continued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00785" y="1164710"/>
            <a:ext cx="9103943" cy="559126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57137" y="1339587"/>
            <a:ext cx="89882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./filetype.sh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Error: Invalid number of arguments.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./filetype.sh weather.sh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weather.sh is a regular file.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./filetype.sh /bin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/bin is a soft link.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./filetype.sh /var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 is a directory.</a:t>
            </a:r>
            <a:b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</a:t>
            </a:r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./filetype.sh blabla.txt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blabla.txt does not exist.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7416480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8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96907" y="1862117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module8.title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Loops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00001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4556" y="15859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8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5678" y="1415101"/>
            <a:ext cx="91105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module8.overview</a:t>
            </a:r>
          </a:p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Loops in Bash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C-Style for Loops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List/Range for Loops</a:t>
            </a:r>
            <a:b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While Loops in Bash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Until Loops in Bash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Traversing Array Elements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Using break and continue statements</a:t>
            </a:r>
            <a:b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Infinite Loops in Bash</a:t>
            </a:r>
          </a:p>
          <a:p>
            <a:r>
              <a:rPr lang="en-IN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74064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1506" y="552698"/>
            <a:ext cx="10088988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Create and Run your first Shell Script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82212" y="1837847"/>
            <a:ext cx="9813073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277017" y="2136302"/>
            <a:ext cx="9110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steps.txt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-----------------------------------------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Create a new directory named scripts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Inside scripts, create a file named hello.sh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Edit the file hello.sh to contain the line: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echo ‘Hello, Friend!’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Run the script hello.sh</a:t>
            </a:r>
            <a:b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urier" pitchFamily="2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  <a:t>-----------------------------------------</a:t>
            </a:r>
            <a:endParaRPr lang="en-US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8077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9751" y="2603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For Loops In Bash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** C-Style for loops **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1" y="159390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918641"/>
            <a:ext cx="911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for ((initialize; condition; increment)); do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[Commands]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IN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for.sh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((i=0; i &lt; 10; i++)); do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"Hello, Friend $i!" 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01998994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9751" y="2603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For Loops In Bash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** C-Style for loops **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1" y="159390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08474" y="1828579"/>
            <a:ext cx="91105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./for.sh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0!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1!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2!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3!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4!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5!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6!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7!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8!</a:t>
            </a:r>
          </a:p>
          <a:p>
            <a:r>
              <a:rPr lang="en-IN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 9!</a:t>
            </a:r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7575091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1439" y="211341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For Loops In Bash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** List/Range for loops**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56603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42542" y="2035975"/>
            <a:ext cx="525345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for item in [LIST]; do </a:t>
            </a:r>
          </a:p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[Commands]</a:t>
            </a:r>
          </a:p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8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8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for i in {0..9}; do</a:t>
            </a:r>
          </a:p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 echo "Hello, Friend $i!"</a:t>
            </a:r>
          </a:p>
          <a:p>
            <a:r>
              <a:rPr lang="en-US" sz="28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572137" y="1709273"/>
            <a:ext cx="479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2846750"/>
      </p:ext>
    </p:extLst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217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For Loops In Bash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** List/Range for loops**</a:t>
            </a:r>
          </a:p>
          <a:p>
            <a:pPr algn="ctr"/>
            <a:r>
              <a:rPr lang="en-IN" sz="28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56603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5430" y="1943642"/>
            <a:ext cx="47967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var.sh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i in /var/*; do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545541" y="1908005"/>
            <a:ext cx="479670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./var.sh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/var/backups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/var/cache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/var/crash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/var/lib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/var/local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/var/lock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/var/log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/var/mail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/var/opt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/var/run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/var/snap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/var/spool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/var/tmp</a:t>
            </a:r>
            <a:endParaRPr lang="en-IN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201177" y="1709272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69998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050" y="50786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While Loops In Bash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56603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5430" y="1943642"/>
            <a:ext cx="4796707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while [ condition ]; do</a:t>
            </a:r>
          </a:p>
          <a:p>
            <a:r>
              <a:rPr lang="en-US" sz="2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[Commands]</a:t>
            </a:r>
          </a:p>
          <a:p>
            <a:r>
              <a:rPr lang="en-US" sz="2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3x10.sh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pt-BR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num=1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while [ $num -le 10 ]; do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$(($num * 3))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num=$(($num+1))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436068" y="1943490"/>
            <a:ext cx="4796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./3x10.sh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6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9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12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15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18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21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24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27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30</a:t>
            </a: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259902" y="1656206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80346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050" y="50786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Until Loops In Bash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56603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5430" y="1943642"/>
            <a:ext cx="4796707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until [ condition ]; do</a:t>
            </a:r>
          </a:p>
          <a:p>
            <a:r>
              <a:rPr lang="en-US" sz="2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[Commands]</a:t>
            </a:r>
          </a:p>
          <a:p>
            <a:r>
              <a:rPr lang="en-US" sz="2200" b="1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3x10.sh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pt-BR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num=1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until [ $num -gt 10 ]; do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$(($num * 3))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num=$(($num+1))</a:t>
            </a:r>
          </a:p>
          <a:p>
            <a:r>
              <a:rPr lang="pt-BR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436068" y="1943490"/>
            <a:ext cx="4796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./3x10.sh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6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9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12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15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18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21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24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27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30</a:t>
            </a: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259902" y="1656206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99053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050" y="50786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Traversing Array Elements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566038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5430" y="1943642"/>
            <a:ext cx="554148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prime.sh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prime=(2 3 5 7 11 13 17 19 23 29)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i in "${prime[@]}"; do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978559" y="1929101"/>
            <a:ext cx="47967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./prime.sh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11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13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17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19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23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29</a:t>
            </a:r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903059" y="1709272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7811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828" y="2248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Using break and continue statements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09838" y="1484851"/>
            <a:ext cx="9735015" cy="52101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22968" y="1633664"/>
            <a:ext cx="554148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break.sh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((i=1; i&lt;=10; i++)); do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$i -eq 3 ]; then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break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./break.sh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263591" y="1633664"/>
            <a:ext cx="47967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odd.sh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((i=0; i&lt;=10; i++)); do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$(( $i % 2 )) -eq 0 ]; then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continue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./odd.sh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9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030603" y="1668678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99732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050" y="50786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Infinite Loops in Bash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97760" y="1614553"/>
            <a:ext cx="9735015" cy="51289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775430" y="1943642"/>
            <a:ext cx="554148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solidFill>
                  <a:srgbClr val="FF6600"/>
                </a:solidFill>
                <a:latin typeface="Comic Sans MS" panose="030F0702030302020204" pitchFamily="66" charset="0"/>
                <a:cs typeface="Aldhabi" pitchFamily="2" charset="-78"/>
              </a:rPr>
              <a:t>for ((i=10; i&gt;0;i++)); do </a:t>
            </a:r>
          </a:p>
          <a:p>
            <a:r>
              <a:rPr lang="en-US" sz="2800" b="1" dirty="0">
                <a:ln/>
                <a:solidFill>
                  <a:srgbClr val="FF660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800" b="1" dirty="0">
                <a:ln/>
                <a:solidFill>
                  <a:srgbClr val="FF660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((i=10; i&gt;0;i--)); do 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sz="28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dirty="0"/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46B-02B3-46EC-8AC6-F54F97BEDFF6}"/>
              </a:ext>
            </a:extLst>
          </p:cNvPr>
          <p:cNvSpPr txBox="1"/>
          <p:nvPr/>
        </p:nvSpPr>
        <p:spPr>
          <a:xfrm>
            <a:off x="5790251" y="1844288"/>
            <a:ext cx="47967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for ((;;)); do</a:t>
            </a:r>
          </a:p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[Commands]</a:t>
            </a:r>
          </a:p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32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while [ true ]; do</a:t>
            </a:r>
          </a:p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[Commands]</a:t>
            </a:r>
          </a:p>
          <a:p>
            <a:r>
              <a:rPr lang="en-US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B5EFC6-B8BD-409D-89D0-4899FC399A9B}"/>
              </a:ext>
            </a:extLst>
          </p:cNvPr>
          <p:cNvCxnSpPr/>
          <p:nvPr/>
        </p:nvCxnSpPr>
        <p:spPr>
          <a:xfrm>
            <a:off x="5257106" y="1706013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BB4AC3-F31A-4261-B56C-E60B7DFE9906}"/>
                  </a:ext>
                </a:extLst>
              </p14:cNvPr>
              <p14:cNvContentPartPr/>
              <p14:nvPr/>
            </p14:nvContentPartPr>
            <p14:xfrm>
              <a:off x="1959225" y="3237718"/>
              <a:ext cx="249840" cy="135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BB4AC3-F31A-4261-B56C-E60B7DFE99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3585" y="3201718"/>
                <a:ext cx="32148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EA2B16-0F60-40A0-B190-3812E92C8A78}"/>
                  </a:ext>
                </a:extLst>
              </p14:cNvPr>
              <p14:cNvContentPartPr/>
              <p14:nvPr/>
            </p14:nvContentPartPr>
            <p14:xfrm>
              <a:off x="2509600" y="3530398"/>
              <a:ext cx="253440" cy="643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EA2B16-0F60-40A0-B190-3812E92C8A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3600" y="3494398"/>
                <a:ext cx="325080" cy="71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6F5E519-515F-49A0-8E60-30ACE6848788}"/>
              </a:ext>
            </a:extLst>
          </p:cNvPr>
          <p:cNvGrpSpPr/>
          <p:nvPr/>
        </p:nvGrpSpPr>
        <p:grpSpPr>
          <a:xfrm>
            <a:off x="2405556" y="3713278"/>
            <a:ext cx="996120" cy="460800"/>
            <a:chOff x="2583040" y="3388594"/>
            <a:chExt cx="9961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5107F9-9BAD-40A6-9D55-4EF2E96BE931}"/>
                    </a:ext>
                  </a:extLst>
                </p14:cNvPr>
                <p14:cNvContentPartPr/>
                <p14:nvPr/>
              </p14:nvContentPartPr>
              <p14:xfrm>
                <a:off x="2583040" y="3522874"/>
                <a:ext cx="360000" cy="3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5107F9-9BAD-40A6-9D55-4EF2E96BE9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7040" y="3486874"/>
                  <a:ext cx="431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AD87FD-1E18-48BA-A9A0-284461A86EB4}"/>
                    </a:ext>
                  </a:extLst>
                </p14:cNvPr>
                <p14:cNvContentPartPr/>
                <p14:nvPr/>
              </p14:nvContentPartPr>
              <p14:xfrm>
                <a:off x="3103600" y="3589834"/>
                <a:ext cx="67320" cy="25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AD87FD-1E18-48BA-A9A0-284461A86E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7960" y="3553834"/>
                  <a:ext cx="138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8BC973-E695-47C5-AD47-A1DC938DDF69}"/>
                    </a:ext>
                  </a:extLst>
                </p14:cNvPr>
                <p14:cNvContentPartPr/>
                <p14:nvPr/>
              </p14:nvContentPartPr>
              <p14:xfrm>
                <a:off x="3044920" y="343935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8BC973-E695-47C5-AD47-A1DC938DDF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09280" y="3403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A88617-445F-47BA-842C-4049FE1CAD0A}"/>
                    </a:ext>
                  </a:extLst>
                </p14:cNvPr>
                <p14:cNvContentPartPr/>
                <p14:nvPr/>
              </p14:nvContentPartPr>
              <p14:xfrm>
                <a:off x="3316360" y="3388594"/>
                <a:ext cx="131760" cy="41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A88617-445F-47BA-842C-4049FE1CAD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80360" y="3352594"/>
                  <a:ext cx="2034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AAD62E-32EB-474F-A53B-18AD06F1654F}"/>
                    </a:ext>
                  </a:extLst>
                </p14:cNvPr>
                <p14:cNvContentPartPr/>
                <p14:nvPr/>
              </p14:nvContentPartPr>
              <p14:xfrm>
                <a:off x="3204400" y="3455914"/>
                <a:ext cx="374760" cy="2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AAD62E-32EB-474F-A53B-18AD06F165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68400" y="3419914"/>
                  <a:ext cx="446400" cy="32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6185580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9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96907" y="1862117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module9.title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Bash Functions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308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6542" y="630600"/>
            <a:ext cx="10818916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Convert your Shell script into a Bash Script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82212" y="1837847"/>
            <a:ext cx="9813073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51506" y="2136302"/>
            <a:ext cx="911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steps.txt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-----------------------------------------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1. Insert the shebang line at the very beginning of your shell script: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echo "Hello, Friend!"</a:t>
            </a:r>
          </a:p>
          <a:p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2. Make your script executable (chmod u+x hello.sh)</a:t>
            </a:r>
          </a:p>
          <a:p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3. Run your bash script.</a:t>
            </a:r>
            <a:b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urier" pitchFamily="2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  <a:t>-----------------------------------------</a:t>
            </a:r>
            <a:endParaRPr lang="en-US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2813"/>
      </p:ext>
    </p:extLst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1000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9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384324"/>
            <a:ext cx="911054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module9.overview</a:t>
            </a: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Creating Functions in Bash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Returning Function Values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Passing Function Arguments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Local and Global Variables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Recursive Functions</a:t>
            </a: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1089246"/>
      </p:ext>
    </p:extLst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970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Creating Functions 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in Bash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43397" y="1305166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87248" y="1996727"/>
            <a:ext cx="42458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function_name () {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Commands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IN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function function_name() {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    Commands</a:t>
            </a:r>
          </a:p>
          <a:p>
            <a:r>
              <a:rPr lang="en-IN" sz="24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  <a:endParaRPr lang="en-US" sz="2400" b="1" dirty="0">
              <a:ln/>
              <a:solidFill>
                <a:schemeClr val="bg1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20F0B-E26B-486B-947F-924B4503E1B8}"/>
              </a:ext>
            </a:extLst>
          </p:cNvPr>
          <p:cNvCxnSpPr/>
          <p:nvPr/>
        </p:nvCxnSpPr>
        <p:spPr>
          <a:xfrm>
            <a:off x="5257106" y="1529844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1601D9-743B-4FF2-B2F8-ABB493DFE58B}"/>
              </a:ext>
            </a:extLst>
          </p:cNvPr>
          <p:cNvSpPr txBox="1"/>
          <p:nvPr/>
        </p:nvSpPr>
        <p:spPr>
          <a:xfrm>
            <a:off x="5573773" y="1528693"/>
            <a:ext cx="42458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fun.sh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 () {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"Hello, Friend!"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./fun.sh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Friend!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Friend!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Hello, Friend!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090E3D-6568-4341-B588-0E1D756CE4A2}"/>
                  </a:ext>
                </a:extLst>
              </p14:cNvPr>
              <p14:cNvContentPartPr/>
              <p14:nvPr/>
            </p14:nvContentPartPr>
            <p14:xfrm>
              <a:off x="704200" y="2180794"/>
              <a:ext cx="226080" cy="47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090E3D-6568-4341-B588-0E1D756CE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560" y="2144794"/>
                <a:ext cx="2977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0C34B6-C914-482C-B553-40E486AC7640}"/>
                  </a:ext>
                </a:extLst>
              </p14:cNvPr>
              <p14:cNvContentPartPr/>
              <p14:nvPr/>
            </p14:nvContentPartPr>
            <p14:xfrm>
              <a:off x="726880" y="3973234"/>
              <a:ext cx="278280" cy="428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0C34B6-C914-482C-B553-40E486AC7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240" y="3937234"/>
                <a:ext cx="34992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757073"/>
      </p:ext>
    </p:extLst>
  </p:cSld>
  <p:clrMapOvr>
    <a:masterClrMapping/>
  </p:clrMapOvr>
  <p:transition spd="slow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754" y="35235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Returning Function Values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43396" y="1305166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955138" y="1646139"/>
            <a:ext cx="91051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error.sh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error() {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blabla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return 0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error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"The exit status of the error function is: $?"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2000347"/>
      </p:ext>
    </p:extLst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Returning Function Values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72431" y="1330332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787359" y="1688084"/>
            <a:ext cx="91051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./error.sh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./error.sh: line 4: blabla: command not found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The exit status of the error function is: 0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2345505"/>
      </p:ext>
    </p:extLst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1373" y="272313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Function Arguments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6321" y="1151169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871248" y="1386356"/>
            <a:ext cx="9105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iseven.sh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iseven () {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$(( $1 % 2 )) -eq 0 ]; then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"$1 is even."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else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"$1 is odd."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iseven 3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iseven 4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iseven 20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iseven 111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9FE4A3-0B26-42B9-9803-9687A54D8AB7}"/>
              </a:ext>
            </a:extLst>
          </p:cNvPr>
          <p:cNvCxnSpPr/>
          <p:nvPr/>
        </p:nvCxnSpPr>
        <p:spPr>
          <a:xfrm>
            <a:off x="5535000" y="1386356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A6D642-65F8-44D9-8EF7-4E4152F3F1F3}"/>
              </a:ext>
            </a:extLst>
          </p:cNvPr>
          <p:cNvSpPr txBox="1"/>
          <p:nvPr/>
        </p:nvSpPr>
        <p:spPr>
          <a:xfrm>
            <a:off x="5809230" y="1386356"/>
            <a:ext cx="4415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./iseven.sh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3 is odd.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4 is even.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20 is even.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111 is odd.</a:t>
            </a:r>
          </a:p>
        </p:txBody>
      </p:sp>
    </p:spTree>
    <p:extLst>
      <p:ext uri="{BB962C8B-B14F-4D97-AF65-F5344CB8AC3E}">
        <p14:creationId xmlns:p14="http://schemas.microsoft.com/office/powerpoint/2010/main" val="3976669969"/>
      </p:ext>
    </p:extLst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9762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Function Arguments</a:t>
            </a:r>
          </a:p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6320" y="1318948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871247" y="1704942"/>
            <a:ext cx="9105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funarg.sh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fun() {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"$1 is the first argument to fun()"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"$2 is the second argument to fun()"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"$1 is the first argument to the script."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"$2 is the second argument to the script."</a:t>
            </a:r>
          </a:p>
          <a:p>
            <a:endParaRPr lang="en-US" sz="2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fun Yes 7</a:t>
            </a:r>
          </a:p>
        </p:txBody>
      </p:sp>
    </p:spTree>
    <p:extLst>
      <p:ext uri="{BB962C8B-B14F-4D97-AF65-F5344CB8AC3E}">
        <p14:creationId xmlns:p14="http://schemas.microsoft.com/office/powerpoint/2010/main" val="3410947100"/>
      </p:ext>
    </p:extLst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9762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Passing Function Arguments</a:t>
            </a:r>
          </a:p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56320" y="1318948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871247" y="1704942"/>
            <a:ext cx="9105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./funarg.sh Cool Stuff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Cool is the first argument to the script.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Stuff is the second argument to the script.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Yes is the first argument to fun()</a:t>
            </a:r>
          </a:p>
          <a:p>
            <a:r>
              <a:rPr lang="en-US" sz="2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 is the second argument to fun()</a:t>
            </a:r>
          </a:p>
        </p:txBody>
      </p:sp>
    </p:spTree>
    <p:extLst>
      <p:ext uri="{BB962C8B-B14F-4D97-AF65-F5344CB8AC3E}">
        <p14:creationId xmlns:p14="http://schemas.microsoft.com/office/powerpoint/2010/main" val="1053444816"/>
      </p:ext>
    </p:extLst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6874" y="260929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Local and Global Variables</a:t>
            </a:r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67896" y="1162553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711517" y="1525321"/>
            <a:ext cx="91051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scope.sh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v1='A'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v2='B'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myfun() {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local v1='C'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v2='D'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"Inside myfun(): v1: $v1, v2: $v2"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"Before calling myfun(): v1: $v1, v2: $v2"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myfun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"After calling myfun(): v1: $v1, v2: $v2"</a:t>
            </a:r>
          </a:p>
        </p:txBody>
      </p:sp>
    </p:spTree>
    <p:extLst>
      <p:ext uri="{BB962C8B-B14F-4D97-AF65-F5344CB8AC3E}">
        <p14:creationId xmlns:p14="http://schemas.microsoft.com/office/powerpoint/2010/main" val="92793045"/>
      </p:ext>
    </p:extLst>
  </p:cSld>
  <p:clrMapOvr>
    <a:masterClrMapping/>
  </p:clrMapOvr>
  <p:transition spd="slow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6874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Local and Global Variables</a:t>
            </a:r>
          </a:p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67896" y="1288387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711517" y="1525321"/>
            <a:ext cx="9105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./scope.sh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Before calling myfun(): v1: A, v2: B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Inside myfun(): v1: C, v2: D</a:t>
            </a:r>
          </a:p>
          <a:p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After calling myfun(): v1: A, v2: D</a:t>
            </a:r>
          </a:p>
        </p:txBody>
      </p:sp>
    </p:spTree>
    <p:extLst>
      <p:ext uri="{BB962C8B-B14F-4D97-AF65-F5344CB8AC3E}">
        <p14:creationId xmlns:p14="http://schemas.microsoft.com/office/powerpoint/2010/main" val="1075019673"/>
      </p:ext>
    </p:extLst>
  </p:cSld>
  <p:clrMapOvr>
    <a:masterClrMapping/>
  </p:clrMapOvr>
  <p:transition spd="slow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2011" y="135095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Recursive Functions</a:t>
            </a:r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11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67896" y="855677"/>
            <a:ext cx="9735015" cy="5867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50D87-DC1B-4CDB-BB8E-50251288D20C}"/>
              </a:ext>
            </a:extLst>
          </p:cNvPr>
          <p:cNvSpPr txBox="1"/>
          <p:nvPr/>
        </p:nvSpPr>
        <p:spPr>
          <a:xfrm>
            <a:off x="1026501" y="973135"/>
            <a:ext cx="9105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factorial(n) = n x factorial(n-1)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factorial.sh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factorial() {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$1 -le 1 ]; then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1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else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last=$(factorial $(( $1 - 1 )))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$(( $1 * last))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}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-n "4! is: "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factorial 4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-n "5! is: "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factorial 5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-n "6! is: "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factorial 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7778FE-BDB8-47B2-8F41-CF0FF391984E}"/>
              </a:ext>
            </a:extLst>
          </p:cNvPr>
          <p:cNvCxnSpPr/>
          <p:nvPr/>
        </p:nvCxnSpPr>
        <p:spPr>
          <a:xfrm>
            <a:off x="5535000" y="1386356"/>
            <a:ext cx="0" cy="484252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0F24EB-2EC8-47FE-B537-196245CAAC00}"/>
              </a:ext>
            </a:extLst>
          </p:cNvPr>
          <p:cNvSpPr txBox="1"/>
          <p:nvPr/>
        </p:nvSpPr>
        <p:spPr>
          <a:xfrm>
            <a:off x="5732141" y="1520580"/>
            <a:ext cx="532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./factorial.sh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4! is: 24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5! is: 120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6! is: 720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27BF2D-508C-42E5-B981-9DE5FF7E568A}"/>
              </a:ext>
            </a:extLst>
          </p:cNvPr>
          <p:cNvCxnSpPr>
            <a:cxnSpLocks/>
          </p:cNvCxnSpPr>
          <p:nvPr/>
        </p:nvCxnSpPr>
        <p:spPr>
          <a:xfrm flipH="1">
            <a:off x="5683004" y="3699632"/>
            <a:ext cx="432703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95572F-97EF-4716-AE94-E719D7794CBD}"/>
              </a:ext>
            </a:extLst>
          </p:cNvPr>
          <p:cNvSpPr txBox="1"/>
          <p:nvPr/>
        </p:nvSpPr>
        <p:spPr>
          <a:xfrm>
            <a:off x="3688337" y="1486623"/>
            <a:ext cx="53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7EF5DC-0330-4830-ABD7-76949F3BBC54}"/>
              </a:ext>
            </a:extLst>
          </p:cNvPr>
          <p:cNvSpPr txBox="1"/>
          <p:nvPr/>
        </p:nvSpPr>
        <p:spPr>
          <a:xfrm>
            <a:off x="5535000" y="4024187"/>
            <a:ext cx="42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4 x factorial(3)</a:t>
            </a:r>
          </a:p>
          <a:p>
            <a:pPr algn="ctr"/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4 x (3 x factorial(2))</a:t>
            </a:r>
          </a:p>
          <a:p>
            <a:pPr algn="ctr"/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4 x (3 x (2 x factorial(1)))</a:t>
            </a:r>
          </a:p>
          <a:p>
            <a:pPr algn="ctr"/>
            <a:r>
              <a:rPr lang="en-US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4 x ( 3 x ( 2 x (1))) = 24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300026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6542" y="630600"/>
            <a:ext cx="10818916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Editing your PATH variable </a:t>
            </a: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482212" y="1837847"/>
            <a:ext cx="9813073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51506" y="2136302"/>
            <a:ext cx="911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steps.txt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-----------------------------------------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342900" indent="-342900">
              <a:buAutoNum type="arabicPeriod"/>
            </a:pP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Use the export command:</a:t>
            </a: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b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</a:br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export PATH:$PATH:/home/elliot/scripts</a:t>
            </a:r>
          </a:p>
          <a:p>
            <a:pPr marL="342900" indent="-342900">
              <a:buAutoNum type="arabicPeriod"/>
            </a:pPr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to add your scripts directory to the PATH variable.</a:t>
            </a:r>
          </a:p>
          <a:p>
            <a:endParaRPr lang="en-IN" b="1" dirty="0">
              <a:ln/>
              <a:solidFill>
                <a:srgbClr val="00CC66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mic Sans MS" panose="030F0702030302020204" pitchFamily="66" charset="0"/>
                <a:cs typeface="Aldhabi" pitchFamily="2" charset="-78"/>
              </a:rPr>
              <a:t>2. Run your script hello.sh </a:t>
            </a:r>
            <a:b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</a:br>
            <a:endParaRPr lang="en-IN" b="1" dirty="0">
              <a:ln/>
              <a:solidFill>
                <a:srgbClr val="00CC66"/>
              </a:solidFill>
              <a:latin typeface="Courier" pitchFamily="2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CC66"/>
                </a:solidFill>
                <a:latin typeface="Courier" pitchFamily="2" charset="0"/>
                <a:cs typeface="Aldhabi" pitchFamily="2" charset="-78"/>
              </a:rPr>
              <a:t>-----------------------------------------</a:t>
            </a:r>
            <a:endParaRPr lang="en-US" dirty="0">
              <a:solidFill>
                <a:srgbClr val="00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37477"/>
      </p:ext>
    </p:extLst>
  </p:cSld>
  <p:clrMapOvr>
    <a:masterClrMapping/>
  </p:clrMapOvr>
  <p:transition spd="slow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835" y="45858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10</a:t>
            </a:r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796907" y="1862117"/>
            <a:ext cx="9735015" cy="43266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2280767"/>
            <a:ext cx="9110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module10.title</a:t>
            </a:r>
          </a:p>
          <a:p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 </a:t>
            </a:r>
            <a:r>
              <a:rPr lang="en-IN" sz="32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Automation with Bash </a:t>
            </a:r>
            <a:r>
              <a:rPr lang="en-IN" sz="3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**********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1232"/>
      </p:ext>
    </p:extLst>
  </p:cSld>
  <p:clrMapOvr>
    <a:masterClrMapping/>
  </p:clrMapOvr>
  <p:transition spd="slow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1000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Module 10</a:t>
            </a: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60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76953" y="1313555"/>
            <a:ext cx="9735015" cy="54345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89186" y="1860989"/>
            <a:ext cx="91105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module10.overview</a:t>
            </a: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Automating User Management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Automating Backups</a:t>
            </a:r>
            <a:b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</a:br>
            <a:endParaRPr lang="en-US" sz="28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Monitoring Disk Space</a:t>
            </a:r>
          </a:p>
          <a:p>
            <a:r>
              <a:rPr lang="en-IN" sz="28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-----------------------------------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sz="32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6192385"/>
      </p:ext>
    </p:extLst>
  </p:cSld>
  <p:clrMapOvr>
    <a:masterClrMapping/>
  </p:clrMapOvr>
  <p:transition spd="slow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2981" y="19294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Automating User Management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8" y="1025359"/>
            <a:ext cx="9735015" cy="56323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1073744" y="1138163"/>
            <a:ext cx="911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adduser.sh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IN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servers=$(cat inventory.txt)</a:t>
            </a:r>
          </a:p>
          <a:p>
            <a:endParaRPr lang="en-IN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-n "Enter the username: 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read usrname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-n "Enter the user id: 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read uid</a:t>
            </a:r>
          </a:p>
          <a:p>
            <a:endParaRPr lang="en-IN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i in $servers; do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echo $i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ssh $i "sudo useradd -m -u $uid $usrname"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$? -eq 0 ]; then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"User $usrname is added successfully on $i"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else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"Error on $i"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IN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pPr marL="514350" indent="-514350">
              <a:buAutoNum type="arabicPeriod"/>
            </a:pPr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3300169"/>
      </p:ext>
    </p:extLst>
  </p:cSld>
  <p:clrMapOvr>
    <a:masterClrMapping/>
  </p:clrMapOvr>
  <p:transition spd="slow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2981" y="117446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Automating User Management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8" y="1526796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31131" y="1687354"/>
            <a:ext cx="91105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./adduser.sh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Enter the username: ansible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Enter the user id: 777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webserver1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ansible 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 added successfully</a:t>
            </a: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on webserver1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webserver2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ansible 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 added successfully</a:t>
            </a: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on webserver2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webserver3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ansible 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 added successfully</a:t>
            </a: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on webserver3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webserver4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ansible 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 added successfully</a:t>
            </a: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on webserver4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webserver5</a:t>
            </a:r>
          </a:p>
          <a:p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User ansible </a:t>
            </a:r>
            <a:r>
              <a:rPr lang="en-IN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is added successfully</a:t>
            </a:r>
            <a:r>
              <a:rPr lang="en-US" sz="22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on webserver5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3560799"/>
      </p:ext>
    </p:extLst>
  </p:cSld>
  <p:clrMapOvr>
    <a:masterClrMapping/>
  </p:clrMapOvr>
  <p:transition spd="slow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0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Automating Backups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6" y="704675"/>
            <a:ext cx="9735015" cy="60484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95190" y="849622"/>
            <a:ext cx="56859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backup.sh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backup_dirs=("/etc" "/home" "/boot")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dest_dir="/backup"</a:t>
            </a:r>
          </a:p>
          <a:p>
            <a:r>
              <a:rPr lang="en-US" sz="1400" b="1" dirty="0" err="1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dest_server</a:t>
            </a:r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="bkserver1"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backup_date=$(date +%b-%d-%y)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"Starting backup of: ${backup_dirs[@]}"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i in "${backup_dirs[@]}"; do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sudo tar -Pczf /tmp/$i-$backup_date.tar.gz $i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$? -eq 0 ]; then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"$i backup succeeded."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else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"$i backup failed."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scp /tmp/$i-$backup_date.tar.gz $dest_server:$dest_dir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$? -eq 0 ]; then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"$i backup transfer succeeded."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else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"$i backup transfer failed."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416C47-9B06-44A5-9988-A35AD5695BFF}"/>
              </a:ext>
            </a:extLst>
          </p:cNvPr>
          <p:cNvCxnSpPr>
            <a:cxnSpLocks/>
          </p:cNvCxnSpPr>
          <p:nvPr/>
        </p:nvCxnSpPr>
        <p:spPr>
          <a:xfrm>
            <a:off x="6635692" y="826899"/>
            <a:ext cx="0" cy="580401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635838-B8BF-449C-B58D-2DFE2A5EBD98}"/>
              </a:ext>
            </a:extLst>
          </p:cNvPr>
          <p:cNvSpPr txBox="1"/>
          <p:nvPr/>
        </p:nvSpPr>
        <p:spPr>
          <a:xfrm>
            <a:off x="6726569" y="849622"/>
            <a:ext cx="5685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#cleanup /</a:t>
            </a:r>
            <a:r>
              <a:rPr lang="en-US" sz="1400" b="1" dirty="0" err="1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tmp</a:t>
            </a:r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sudo rm /tmp/*.gz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14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"Backup script is done."</a:t>
            </a:r>
          </a:p>
          <a:p>
            <a:endParaRPr lang="en-US" sz="14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8608670"/>
      </p:ext>
    </p:extLst>
  </p:cSld>
  <p:clrMapOvr>
    <a:masterClrMapping/>
  </p:clrMapOvr>
  <p:transition spd="slow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5641" y="155574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Automating Backups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...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8" y="1526796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31131" y="1687354"/>
            <a:ext cx="9110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./backup.sh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Starting backup of: /etc /home /boot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/etc backup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etc-Jun-20-21.tar.gz                    100%  526KB  50.3MB/s   00:02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/etc backup transfer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/home backup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home-Jun-20-21.tar.gz                  100% 5840    11.0MB/s   00:04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/home backup transfer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/boot backup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boot-Jun-20-21.tar.gz                   100%   39MB  67.4MB/s   03:26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/boot backup transfer succeeded.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Backup script is done.</a:t>
            </a:r>
          </a:p>
          <a:p>
            <a:endParaRPr lang="en-US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crontab –e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crontab: installing new crontab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crontab -l</a:t>
            </a:r>
          </a:p>
          <a:p>
            <a:r>
              <a:rPr lang="en-US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0 0 * * * /home/elliot/scripts/backup.sh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D2BAE-E2A0-4C2C-B067-5E76A6F67340}"/>
              </a:ext>
            </a:extLst>
          </p:cNvPr>
          <p:cNvCxnSpPr>
            <a:cxnSpLocks/>
          </p:cNvCxnSpPr>
          <p:nvPr/>
        </p:nvCxnSpPr>
        <p:spPr>
          <a:xfrm flipH="1">
            <a:off x="763398" y="5150840"/>
            <a:ext cx="936211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1311"/>
      </p:ext>
    </p:extLst>
  </p:cSld>
  <p:clrMapOvr>
    <a:masterClrMapping/>
  </p:clrMapOvr>
  <p:transition spd="slow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261" y="392108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Monitoring Disk Space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8" y="1526796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65861" y="1855134"/>
            <a:ext cx="9110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df -h   /    /apps    /database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Filesystem             Size  Used Avail Use% Mounted on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/dev/root               29G  1.6G   28G   6% /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/dev/mapper/vg1-applv  4.9G   20M  4.6G   1% /apps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/dev/mapper/vg1-dblv   4.9G  4.4G  280M  95% /database</a:t>
            </a:r>
          </a:p>
        </p:txBody>
      </p:sp>
    </p:spTree>
    <p:extLst>
      <p:ext uri="{BB962C8B-B14F-4D97-AF65-F5344CB8AC3E}">
        <p14:creationId xmlns:p14="http://schemas.microsoft.com/office/powerpoint/2010/main" val="2312623031"/>
      </p:ext>
    </p:extLst>
  </p:cSld>
  <p:clrMapOvr>
    <a:masterClrMapping/>
  </p:clrMapOvr>
  <p:transition spd="slow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386" y="103937"/>
            <a:ext cx="8866037" cy="105801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Monitoring Disk Space</a:t>
            </a:r>
          </a:p>
          <a:p>
            <a:pPr algn="ctr"/>
            <a:r>
              <a:rPr lang="en-IN" sz="4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… Continued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618896" y="1551962"/>
            <a:ext cx="9735015" cy="5130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65861" y="1855134"/>
            <a:ext cx="91105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cat disk_space.sh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filesystems=("/" "/apps" "/database")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for i in ${filesystems[@]}; do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usage=$(df -h $i | tail -n 1 | awk '{print $5}' | cut -d % -f1)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if [ $usage -ge 90 ]; then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alert="Running out of space on $i, Usage is: $usage%"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"Sending out a disk space alert email."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    echo $alert | mail -s "$i is $usage% full" </a:t>
            </a: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your_email@gmail.com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    fi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2150725"/>
      </p:ext>
    </p:extLst>
  </p:cSld>
  <p:clrMapOvr>
    <a:masterClrMapping/>
  </p:clrMapOvr>
  <p:transition spd="slow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2690" y="0"/>
            <a:ext cx="9286533" cy="12010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Bonus: Debugging your Bash Scripts (</a:t>
            </a:r>
            <a:r>
              <a:rPr lang="en-IN" sz="5400" i="1" dirty="0">
                <a:ln/>
                <a:latin typeface="Cooper Black" panose="0208090404030B020404" pitchFamily="18" charset="77"/>
                <a:cs typeface="Aldhabi" pitchFamily="2" charset="-78"/>
              </a:rPr>
              <a:t>ALL</a:t>
            </a:r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)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24079" y="1593557"/>
            <a:ext cx="9584576" cy="50079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949751" y="1850738"/>
            <a:ext cx="91105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 cat giga2mega.sh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 </a:t>
            </a:r>
            <a:r>
              <a:rPr lang="en-US" sz="2000" b="1" dirty="0">
                <a:ln/>
                <a:solidFill>
                  <a:srgbClr val="FFC000"/>
                </a:solidFill>
                <a:latin typeface="Comic Sans MS" panose="030F0702030302020204" pitchFamily="66" charset="0"/>
                <a:cs typeface="Aldhabi" pitchFamily="2" charset="-78"/>
              </a:rPr>
              <a:t>-x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GIGA=$1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MEGA=$(( $GIGA * 1024))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"$GIGA GB is equal to $MEGA MB“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2D2DF-DDE8-40DF-865D-4A1228F326E7}"/>
              </a:ext>
            </a:extLst>
          </p:cNvPr>
          <p:cNvCxnSpPr>
            <a:cxnSpLocks/>
          </p:cNvCxnSpPr>
          <p:nvPr/>
        </p:nvCxnSpPr>
        <p:spPr>
          <a:xfrm flipH="1">
            <a:off x="822081" y="4310415"/>
            <a:ext cx="8572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053DD-C32A-42D4-8993-9EC606E57CD0}"/>
              </a:ext>
            </a:extLst>
          </p:cNvPr>
          <p:cNvSpPr txBox="1"/>
          <p:nvPr/>
        </p:nvSpPr>
        <p:spPr>
          <a:xfrm>
            <a:off x="901394" y="4528555"/>
            <a:ext cx="7972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bash </a:t>
            </a:r>
            <a:r>
              <a:rPr lang="en-US" sz="2000" b="1" dirty="0">
                <a:ln/>
                <a:solidFill>
                  <a:srgbClr val="FFC000"/>
                </a:solidFill>
                <a:latin typeface="Comic Sans MS" panose="030F0702030302020204" pitchFamily="66" charset="0"/>
                <a:cs typeface="Aldhabi" pitchFamily="2" charset="-78"/>
              </a:rPr>
              <a:t>-x </a:t>
            </a:r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giga2mega.sh 7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+ GIGA=7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+ MEGA=7168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+ echo '7 GB is equal to 7168 MB'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7 GB is equal to 7168 MB 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626FF5-77B9-4FE8-8D50-EFD406B87CE3}"/>
                  </a:ext>
                </a:extLst>
              </p14:cNvPr>
              <p14:cNvContentPartPr/>
              <p14:nvPr/>
            </p14:nvContentPartPr>
            <p14:xfrm>
              <a:off x="7996777" y="1983953"/>
              <a:ext cx="393480" cy="807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626FF5-77B9-4FE8-8D50-EFD406B87C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777" y="1948313"/>
                <a:ext cx="46512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6EAA90-5BAE-4415-B71C-00779C0606B8}"/>
                  </a:ext>
                </a:extLst>
              </p14:cNvPr>
              <p14:cNvContentPartPr/>
              <p14:nvPr/>
            </p14:nvContentPartPr>
            <p14:xfrm>
              <a:off x="7833697" y="4825073"/>
              <a:ext cx="458280" cy="89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6EAA90-5BAE-4415-B71C-00779C0606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7697" y="4789433"/>
                <a:ext cx="529920" cy="9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844107"/>
      </p:ext>
    </p:extLst>
  </p:cSld>
  <p:clrMapOvr>
    <a:masterClrMapping/>
  </p:clrMapOvr>
  <p:transition spd="slow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AE7DF-2554-4368-8AAE-B55AB8AF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2690" y="0"/>
            <a:ext cx="9286533" cy="12010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Bonus: Debugging your Bash Scripts (</a:t>
            </a:r>
            <a:r>
              <a:rPr lang="en-IN" sz="5400" i="1" dirty="0">
                <a:ln/>
                <a:latin typeface="Cooper Black" panose="0208090404030B020404" pitchFamily="18" charset="77"/>
                <a:cs typeface="Aldhabi" pitchFamily="2" charset="-78"/>
              </a:rPr>
              <a:t>Part</a:t>
            </a:r>
            <a:r>
              <a:rPr lang="en-IN" sz="5400" i="1" dirty="0">
                <a:ln/>
                <a:solidFill>
                  <a:schemeClr val="accent4"/>
                </a:solidFill>
                <a:latin typeface="Cooper Black" panose="0208090404030B020404" pitchFamily="18" charset="77"/>
                <a:cs typeface="Aldhabi" pitchFamily="2" charset="-78"/>
              </a:rPr>
              <a:t>)</a:t>
            </a:r>
          </a:p>
          <a:p>
            <a:endParaRPr lang="en-IN" sz="4400" i="1" dirty="0">
              <a:ln/>
              <a:solidFill>
                <a:schemeClr val="accent4"/>
              </a:solidFill>
              <a:latin typeface="Cooper Black" panose="0208090404030B020404" pitchFamily="18" charset="77"/>
              <a:cs typeface="Aldhabi" pitchFamily="2" charset="-78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9A3E1055-94DB-5145-8BA9-C952172D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98" y="4415923"/>
            <a:ext cx="2442077" cy="2442077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610E80-15BE-624B-925F-D1E0F4A3ABAE}"/>
              </a:ext>
            </a:extLst>
          </p:cNvPr>
          <p:cNvSpPr/>
          <p:nvPr/>
        </p:nvSpPr>
        <p:spPr>
          <a:xfrm>
            <a:off x="524079" y="1593557"/>
            <a:ext cx="9584576" cy="50079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ECAC7-CDD1-3A4A-ACE7-3192E075EFFC}"/>
              </a:ext>
            </a:extLst>
          </p:cNvPr>
          <p:cNvSpPr txBox="1"/>
          <p:nvPr/>
        </p:nvSpPr>
        <p:spPr>
          <a:xfrm>
            <a:off x="826477" y="1725254"/>
            <a:ext cx="91105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 cat giga2mega.sh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#!/bin/bash</a:t>
            </a:r>
            <a:endParaRPr lang="en-US" sz="2000" b="1" dirty="0">
              <a:ln/>
              <a:solidFill>
                <a:srgbClr val="FFC00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GIGA=$1</a:t>
            </a:r>
          </a:p>
          <a:p>
            <a:r>
              <a:rPr lang="en-US" sz="2000" b="1" dirty="0">
                <a:ln/>
                <a:solidFill>
                  <a:srgbClr val="FFC000"/>
                </a:solidFill>
                <a:latin typeface="Comic Sans MS" panose="030F0702030302020204" pitchFamily="66" charset="0"/>
                <a:cs typeface="Aldhabi" pitchFamily="2" charset="-78"/>
              </a:rPr>
              <a:t>set -x       </a:t>
            </a: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# activate debugging from here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MEGA=$(( $GIGA * 1024))</a:t>
            </a:r>
          </a:p>
          <a:p>
            <a:r>
              <a:rPr lang="en-US" sz="2000" b="1" dirty="0">
                <a:ln/>
                <a:solidFill>
                  <a:srgbClr val="FFC000"/>
                </a:solidFill>
                <a:latin typeface="Comic Sans MS" panose="030F0702030302020204" pitchFamily="66" charset="0"/>
                <a:cs typeface="Aldhabi" pitchFamily="2" charset="-78"/>
              </a:rPr>
              <a:t>set +x       </a:t>
            </a:r>
            <a:r>
              <a:rPr lang="en-US" sz="2000" b="1" dirty="0">
                <a:ln/>
                <a:solidFill>
                  <a:schemeClr val="bg1"/>
                </a:solidFill>
                <a:latin typeface="Comic Sans MS" panose="030F0702030302020204" pitchFamily="66" charset="0"/>
                <a:cs typeface="Aldhabi" pitchFamily="2" charset="-78"/>
              </a:rPr>
              <a:t># stop debugging from here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echo "$GIGA GB is equal to $MEGA MB“</a:t>
            </a: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  <a:p>
            <a:endParaRPr lang="en-US" sz="2000" b="1" dirty="0">
              <a:ln/>
              <a:solidFill>
                <a:srgbClr val="00B050"/>
              </a:solidFill>
              <a:latin typeface="Comic Sans MS" panose="030F0702030302020204" pitchFamily="66" charset="0"/>
              <a:cs typeface="Aldhabi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92D2DF-DDE8-40DF-865D-4A1228F326E7}"/>
              </a:ext>
            </a:extLst>
          </p:cNvPr>
          <p:cNvCxnSpPr>
            <a:cxnSpLocks/>
          </p:cNvCxnSpPr>
          <p:nvPr/>
        </p:nvCxnSpPr>
        <p:spPr>
          <a:xfrm flipH="1">
            <a:off x="826477" y="4448880"/>
            <a:ext cx="8572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053DD-C32A-42D4-8993-9EC606E57CD0}"/>
              </a:ext>
            </a:extLst>
          </p:cNvPr>
          <p:cNvSpPr txBox="1"/>
          <p:nvPr/>
        </p:nvSpPr>
        <p:spPr>
          <a:xfrm>
            <a:off x="853037" y="4577315"/>
            <a:ext cx="797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elliot@allsafe:~$ giga2mega.sh 4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+ MEGA=4096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+ set +x</a:t>
            </a:r>
          </a:p>
          <a:p>
            <a:r>
              <a:rPr lang="en-US" sz="2000" b="1" dirty="0">
                <a:ln/>
                <a:solidFill>
                  <a:srgbClr val="00B050"/>
                </a:solidFill>
                <a:latin typeface="Comic Sans MS" panose="030F0702030302020204" pitchFamily="66" charset="0"/>
                <a:cs typeface="Aldhabi" pitchFamily="2" charset="-78"/>
              </a:rPr>
              <a:t>4 GB is equal to 4096 MB </a:t>
            </a:r>
          </a:p>
        </p:txBody>
      </p:sp>
    </p:spTree>
    <p:extLst>
      <p:ext uri="{BB962C8B-B14F-4D97-AF65-F5344CB8AC3E}">
        <p14:creationId xmlns:p14="http://schemas.microsoft.com/office/powerpoint/2010/main" val="338980599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6064</Words>
  <Application>Microsoft Office PowerPoint</Application>
  <PresentationFormat>Widescreen</PresentationFormat>
  <Paragraphs>1392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6" baseType="lpstr">
      <vt:lpstr>Arial</vt:lpstr>
      <vt:lpstr>Bai Jamjuree SemiBold</vt:lpstr>
      <vt:lpstr>Calibri</vt:lpstr>
      <vt:lpstr>Comic Sans MS</vt:lpstr>
      <vt:lpstr>Cooper Black</vt:lpstr>
      <vt:lpstr>Courier</vt:lpstr>
      <vt:lpstr>Courier New</vt:lpstr>
      <vt:lpstr>Muli</vt:lpstr>
      <vt:lpstr>Poppins</vt:lpstr>
      <vt:lpstr>Poppins SemiBold</vt:lpstr>
      <vt:lpstr>Wingdings</vt:lpstr>
      <vt:lpstr>YWFT Ultramagnetic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</dc:creator>
  <cp:lastModifiedBy>Ahmed Alkabary</cp:lastModifiedBy>
  <cp:revision>308</cp:revision>
  <dcterms:created xsi:type="dcterms:W3CDTF">2020-12-11T08:03:30Z</dcterms:created>
  <dcterms:modified xsi:type="dcterms:W3CDTF">2021-07-15T02:28:22Z</dcterms:modified>
</cp:coreProperties>
</file>