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ctr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 algn="ctr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Second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 algn="ctr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Third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 algn="ctr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Fourth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Fifth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Sixth Outline Level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 algn="ctr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Seventh Outline Level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640" y="1266120"/>
            <a:ext cx="9071280" cy="255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6000" b="1" strike="noStrike" spc="-1">
                <a:latin typeface="Arial" panose="020B0604020202020204"/>
              </a:rPr>
              <a:t>PROGRAMMING LANGUAGE</a:t>
            </a:r>
            <a:br>
              <a:rPr lang="en-US" sz="6000" b="1" strike="noStrike" spc="-1">
                <a:latin typeface="Arial" panose="020B0604020202020204"/>
              </a:rPr>
            </a:br>
            <a:r>
              <a:rPr lang="en-US" sz="6000" b="1" strike="noStrike" spc="-1">
                <a:latin typeface="Arial" panose="020B0604020202020204"/>
              </a:rPr>
              <a:t>CLASSIFICATION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strike="noStrike" spc="-1">
                <a:latin typeface="Arial" panose="020B0604020202020204"/>
              </a:rPr>
              <a:t>ASSEMBLER</a:t>
            </a:r>
            <a:endParaRPr lang="en-US" sz="5400" b="0" strike="noStrike" spc="-1">
              <a:latin typeface="Arial" panose="020B0604020202020204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600" b="1" strike="noStrike" spc="-1">
                <a:latin typeface="Arial" panose="020B0604020202020204"/>
              </a:rPr>
              <a:t>Program to translate assembly language to machine language.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strike="noStrike" spc="-1">
                <a:latin typeface="Arial" panose="020B0604020202020204"/>
              </a:rPr>
              <a:t>ASSEMBLY LANGUAGE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194560"/>
            <a:ext cx="5724360" cy="328788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760" y="1554480"/>
            <a:ext cx="2925720" cy="217656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5029200" y="2926080"/>
            <a:ext cx="2468520" cy="365400"/>
          </a:xfrm>
          <a:custGeom>
            <a:avLst/>
            <a:gdLst/>
            <a:ahLst/>
            <a:cxnLst/>
            <a:rect l="l" t="t" r="r" b="b"/>
            <a:pathLst>
              <a:path w="6859" h="1018">
                <a:moveTo>
                  <a:pt x="0" y="254"/>
                </a:moveTo>
                <a:lnTo>
                  <a:pt x="5144" y="254"/>
                </a:lnTo>
                <a:lnTo>
                  <a:pt x="5144" y="0"/>
                </a:lnTo>
                <a:lnTo>
                  <a:pt x="6858" y="508"/>
                </a:lnTo>
                <a:lnTo>
                  <a:pt x="5144" y="1017"/>
                </a:lnTo>
                <a:lnTo>
                  <a:pt x="5144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3566160" y="3931920"/>
            <a:ext cx="206676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00"/>
                </a:solidFill>
                <a:latin typeface="Arial" panose="020B0604020202020204"/>
              </a:rPr>
              <a:t>ASSEMBLER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828800" y="4023360"/>
            <a:ext cx="137124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Arial" panose="020B0604020202020204"/>
              </a:rPr>
              <a:t>YOU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852160" y="3291840"/>
            <a:ext cx="19198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1001010010101010101010101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8138160" y="3731400"/>
            <a:ext cx="456840" cy="931680"/>
          </a:xfrm>
          <a:custGeom>
            <a:avLst/>
            <a:gdLst/>
            <a:ahLst/>
            <a:cxnLst/>
            <a:rect l="l" t="t" r="r" b="b"/>
            <a:pathLst>
              <a:path w="1272" h="2591">
                <a:moveTo>
                  <a:pt x="317" y="0"/>
                </a:moveTo>
                <a:lnTo>
                  <a:pt x="317" y="1942"/>
                </a:lnTo>
                <a:lnTo>
                  <a:pt x="0" y="1942"/>
                </a:lnTo>
                <a:lnTo>
                  <a:pt x="635" y="2590"/>
                </a:lnTo>
                <a:lnTo>
                  <a:pt x="1271" y="1942"/>
                </a:lnTo>
                <a:lnTo>
                  <a:pt x="953" y="1942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6927840" y="4846320"/>
            <a:ext cx="294732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 panose="020B0604020202020204"/>
              </a:rPr>
              <a:t>             </a:t>
            </a:r>
            <a:r>
              <a:rPr lang="en-US" sz="2400" b="1" strike="noStrike" spc="-1">
                <a:latin typeface="Arial" panose="020B0604020202020204"/>
              </a:rPr>
              <a:t>30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8616960" y="3931920"/>
            <a:ext cx="146268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 panose="020B0604020202020204"/>
              </a:rPr>
              <a:t>OUTPUT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26" name="CustomShape 9"/>
          <p:cNvSpPr/>
          <p:nvPr/>
        </p:nvSpPr>
        <p:spPr>
          <a:xfrm rot="61200">
            <a:off x="3987720" y="1311480"/>
            <a:ext cx="2350800" cy="1005480"/>
          </a:xfrm>
          <a:prstGeom prst="wedgeEllipseCallout">
            <a:avLst>
              <a:gd name="adj1" fmla="val -40157"/>
              <a:gd name="adj2" fmla="val 12849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7" name="CustomShape 10"/>
          <p:cNvSpPr/>
          <p:nvPr/>
        </p:nvSpPr>
        <p:spPr>
          <a:xfrm>
            <a:off x="4297680" y="1554480"/>
            <a:ext cx="1828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TRANSLATOR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8" name="CustomShape 11"/>
          <p:cNvSpPr/>
          <p:nvPr/>
        </p:nvSpPr>
        <p:spPr>
          <a:xfrm rot="21514200">
            <a:off x="697680" y="1206000"/>
            <a:ext cx="2529360" cy="1315440"/>
          </a:xfrm>
          <a:prstGeom prst="wedgeRoundRectCallout">
            <a:avLst>
              <a:gd name="adj1" fmla="val -7634"/>
              <a:gd name="adj2" fmla="val 157879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9" name="CustomShape 12"/>
          <p:cNvSpPr/>
          <p:nvPr/>
        </p:nvSpPr>
        <p:spPr>
          <a:xfrm>
            <a:off x="822960" y="1263240"/>
            <a:ext cx="255996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 </a:t>
            </a: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mov     eax, 12</a:t>
            </a:r>
            <a:endParaRPr lang="en-US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   </a:t>
            </a: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mov     ebx, 18</a:t>
            </a:r>
            <a:endParaRPr lang="en-US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   </a:t>
            </a: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add     eax, ebx</a:t>
            </a:r>
            <a:endParaRPr lang="en-US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Show ans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800" b="1" strike="noStrike" spc="-1">
                <a:latin typeface="Arial" panose="020B0604020202020204"/>
              </a:rPr>
              <a:t>ASSEMBLY LANGUAGE</a:t>
            </a:r>
            <a:endParaRPr lang="en-US" sz="4800" b="0" strike="noStrike" spc="-1">
              <a:latin typeface="Arial" panose="020B0604020202020204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280160"/>
            <a:ext cx="7314840" cy="391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uFillTx/>
                <a:latin typeface="Arial" panose="020B0604020202020204"/>
              </a:rPr>
              <a:t>YOU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1"/>
          <a:stretch>
            <a:fillRect/>
          </a:stretch>
        </p:blipFill>
        <p:spPr>
          <a:xfrm>
            <a:off x="2490840" y="2103120"/>
            <a:ext cx="4641120" cy="32878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 rot="18155400">
            <a:off x="263880" y="239400"/>
            <a:ext cx="2925720" cy="3315240"/>
          </a:xfrm>
          <a:prstGeom prst="wedgeEllipseCallout">
            <a:avLst>
              <a:gd name="adj1" fmla="val -27023"/>
              <a:gd name="adj2" fmla="val 11064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731520" y="1158840"/>
            <a:ext cx="2194200" cy="167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latin typeface="Arial" panose="020B0604020202020204"/>
              </a:rPr>
              <a:t>It  is very difficult for larger programs.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36" name="CustomShape 4"/>
          <p:cNvSpPr/>
          <p:nvPr/>
        </p:nvSpPr>
        <p:spPr>
          <a:xfrm rot="1882800">
            <a:off x="6583320" y="486360"/>
            <a:ext cx="2559960" cy="2164320"/>
          </a:xfrm>
          <a:prstGeom prst="cloudCallout">
            <a:avLst>
              <a:gd name="adj1" fmla="val -18638"/>
              <a:gd name="adj2" fmla="val 11602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6858000" y="731520"/>
            <a:ext cx="2194200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latin typeface="Arial" panose="020B0604020202020204"/>
              </a:rPr>
              <a:t>I will use high level language.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strike="noStrike" spc="-1">
                <a:latin typeface="Arial" panose="020B0604020202020204"/>
              </a:rPr>
              <a:t>HIGH LEVEL LANGUAGE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1"/>
          <a:stretch>
            <a:fillRect/>
          </a:stretch>
        </p:blipFill>
        <p:spPr>
          <a:xfrm rot="4800">
            <a:off x="1451160" y="1461240"/>
            <a:ext cx="778104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latin typeface="Arial" panose="020B0604020202020204"/>
              </a:rPr>
              <a:t>PROGRAMMING LANGUAGE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011680" y="2027880"/>
            <a:ext cx="201132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200" b="1" strike="noStrike" spc="-1">
                <a:latin typeface="Arial" panose="020B0604020202020204"/>
              </a:rPr>
              <a:t>LOW LEVEL LANGUAGE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212080" y="1920240"/>
            <a:ext cx="265140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200" b="1" strike="noStrike" spc="-1">
                <a:latin typeface="Arial" panose="020B0604020202020204"/>
              </a:rPr>
              <a:t>HIGH LEVEL LANGUAGE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206240" y="914400"/>
            <a:ext cx="456840" cy="639720"/>
          </a:xfrm>
          <a:custGeom>
            <a:avLst/>
            <a:gdLst/>
            <a:ahLst/>
            <a:cxnLst/>
            <a:rect l="l" t="t" r="r" b="b"/>
            <a:pathLst>
              <a:path w="1272" h="1780">
                <a:moveTo>
                  <a:pt x="317" y="0"/>
                </a:moveTo>
                <a:lnTo>
                  <a:pt x="317" y="1334"/>
                </a:lnTo>
                <a:lnTo>
                  <a:pt x="0" y="1334"/>
                </a:lnTo>
                <a:lnTo>
                  <a:pt x="635" y="1779"/>
                </a:lnTo>
                <a:lnTo>
                  <a:pt x="1271" y="1334"/>
                </a:lnTo>
                <a:lnTo>
                  <a:pt x="953" y="1334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2926080" y="1554480"/>
            <a:ext cx="3291480" cy="182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2834640" y="1737360"/>
            <a:ext cx="365400" cy="290160"/>
          </a:xfrm>
          <a:custGeom>
            <a:avLst/>
            <a:gdLst/>
            <a:ahLst/>
            <a:cxnLst/>
            <a:rect l="l" t="t" r="r" b="b"/>
            <a:pathLst>
              <a:path w="1018" h="809">
                <a:moveTo>
                  <a:pt x="254" y="0"/>
                </a:moveTo>
                <a:lnTo>
                  <a:pt x="254" y="606"/>
                </a:lnTo>
                <a:lnTo>
                  <a:pt x="0" y="606"/>
                </a:lnTo>
                <a:lnTo>
                  <a:pt x="508" y="808"/>
                </a:lnTo>
                <a:lnTo>
                  <a:pt x="1017" y="606"/>
                </a:lnTo>
                <a:lnTo>
                  <a:pt x="762" y="606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6035040" y="1645920"/>
            <a:ext cx="273960" cy="365400"/>
          </a:xfrm>
          <a:custGeom>
            <a:avLst/>
            <a:gdLst/>
            <a:ahLst/>
            <a:cxnLst/>
            <a:rect l="l" t="t" r="r" b="b"/>
            <a:pathLst>
              <a:path w="764" h="1018">
                <a:moveTo>
                  <a:pt x="190" y="0"/>
                </a:moveTo>
                <a:lnTo>
                  <a:pt x="190" y="762"/>
                </a:lnTo>
                <a:lnTo>
                  <a:pt x="0" y="762"/>
                </a:lnTo>
                <a:lnTo>
                  <a:pt x="381" y="1017"/>
                </a:lnTo>
                <a:lnTo>
                  <a:pt x="763" y="762"/>
                </a:lnTo>
                <a:lnTo>
                  <a:pt x="572" y="762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548640" y="3657600"/>
            <a:ext cx="19198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 panose="020B0604020202020204"/>
              </a:rPr>
              <a:t>MACHINE LANGUAGE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2743200" y="3657600"/>
            <a:ext cx="201132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 panose="020B0604020202020204"/>
              </a:rPr>
              <a:t>ASSEMBLY LANGUAGE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49" name="CustomShape 10"/>
          <p:cNvSpPr/>
          <p:nvPr/>
        </p:nvSpPr>
        <p:spPr>
          <a:xfrm rot="2784000">
            <a:off x="1839960" y="2630520"/>
            <a:ext cx="273960" cy="1096920"/>
          </a:xfrm>
          <a:custGeom>
            <a:avLst/>
            <a:gdLst/>
            <a:ahLst/>
            <a:cxnLst/>
            <a:rect l="l" t="t" r="r" b="b"/>
            <a:pathLst>
              <a:path w="764" h="3050">
                <a:moveTo>
                  <a:pt x="190" y="0"/>
                </a:moveTo>
                <a:lnTo>
                  <a:pt x="190" y="2286"/>
                </a:lnTo>
                <a:lnTo>
                  <a:pt x="0" y="2287"/>
                </a:lnTo>
                <a:lnTo>
                  <a:pt x="381" y="3049"/>
                </a:lnTo>
                <a:lnTo>
                  <a:pt x="763" y="2286"/>
                </a:lnTo>
                <a:lnTo>
                  <a:pt x="572" y="2286"/>
                </a:lnTo>
                <a:lnTo>
                  <a:pt x="572" y="0"/>
                </a:lnTo>
                <a:lnTo>
                  <a:pt x="19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0" name="CustomShape 11"/>
          <p:cNvSpPr/>
          <p:nvPr/>
        </p:nvSpPr>
        <p:spPr>
          <a:xfrm rot="19294800">
            <a:off x="3016800" y="2617200"/>
            <a:ext cx="303480" cy="1188360"/>
          </a:xfrm>
          <a:custGeom>
            <a:avLst/>
            <a:gdLst/>
            <a:ahLst/>
            <a:cxnLst/>
            <a:rect l="l" t="t" r="r" b="b"/>
            <a:pathLst>
              <a:path w="846" h="3304">
                <a:moveTo>
                  <a:pt x="210" y="1"/>
                </a:moveTo>
                <a:lnTo>
                  <a:pt x="211" y="2477"/>
                </a:lnTo>
                <a:lnTo>
                  <a:pt x="0" y="2477"/>
                </a:lnTo>
                <a:lnTo>
                  <a:pt x="423" y="3303"/>
                </a:lnTo>
                <a:lnTo>
                  <a:pt x="845" y="2477"/>
                </a:lnTo>
                <a:lnTo>
                  <a:pt x="633" y="2477"/>
                </a:lnTo>
                <a:lnTo>
                  <a:pt x="632" y="0"/>
                </a:lnTo>
                <a:lnTo>
                  <a:pt x="210" y="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1" name="CustomShape 12"/>
          <p:cNvSpPr/>
          <p:nvPr/>
        </p:nvSpPr>
        <p:spPr>
          <a:xfrm>
            <a:off x="5303520" y="2552400"/>
            <a:ext cx="2559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 panose="020B0604020202020204"/>
              </a:rPr>
              <a:t>Eg: Python,C,C++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strike="noStrike" spc="-1">
                <a:latin typeface="Arial" panose="020B0604020202020204"/>
              </a:rPr>
              <a:t>HIGH LEVEL LANGUAGE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194560"/>
            <a:ext cx="5724360" cy="328788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760" y="1554480"/>
            <a:ext cx="2925720" cy="217656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029200" y="2926080"/>
            <a:ext cx="2468520" cy="365400"/>
          </a:xfrm>
          <a:custGeom>
            <a:avLst/>
            <a:gdLst/>
            <a:ahLst/>
            <a:cxnLst/>
            <a:rect l="l" t="t" r="r" b="b"/>
            <a:pathLst>
              <a:path w="6859" h="1018">
                <a:moveTo>
                  <a:pt x="0" y="254"/>
                </a:moveTo>
                <a:lnTo>
                  <a:pt x="5144" y="254"/>
                </a:lnTo>
                <a:lnTo>
                  <a:pt x="5144" y="0"/>
                </a:lnTo>
                <a:lnTo>
                  <a:pt x="6858" y="508"/>
                </a:lnTo>
                <a:lnTo>
                  <a:pt x="5144" y="1017"/>
                </a:lnTo>
                <a:lnTo>
                  <a:pt x="5144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828800" y="4023360"/>
            <a:ext cx="137124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Arial" panose="020B0604020202020204"/>
              </a:rPr>
              <a:t>YOU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5852160" y="3291840"/>
            <a:ext cx="19198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1001010010101010101010101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138160" y="3731400"/>
            <a:ext cx="456840" cy="931680"/>
          </a:xfrm>
          <a:custGeom>
            <a:avLst/>
            <a:gdLst/>
            <a:ahLst/>
            <a:cxnLst/>
            <a:rect l="l" t="t" r="r" b="b"/>
            <a:pathLst>
              <a:path w="1272" h="2591">
                <a:moveTo>
                  <a:pt x="317" y="0"/>
                </a:moveTo>
                <a:lnTo>
                  <a:pt x="317" y="1942"/>
                </a:lnTo>
                <a:lnTo>
                  <a:pt x="0" y="1942"/>
                </a:lnTo>
                <a:lnTo>
                  <a:pt x="635" y="2590"/>
                </a:lnTo>
                <a:lnTo>
                  <a:pt x="1271" y="1942"/>
                </a:lnTo>
                <a:lnTo>
                  <a:pt x="953" y="1942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6927840" y="4846320"/>
            <a:ext cx="294732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 panose="020B0604020202020204"/>
              </a:rPr>
              <a:t>               </a:t>
            </a:r>
            <a:r>
              <a:rPr lang="en-US" sz="2400" b="1" strike="noStrike" spc="-1">
                <a:latin typeface="Arial" panose="020B0604020202020204"/>
              </a:rPr>
              <a:t>5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8616960" y="3931920"/>
            <a:ext cx="146268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 panose="020B0604020202020204"/>
              </a:rPr>
              <a:t>OUTPUT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61" name="CustomShape 8"/>
          <p:cNvSpPr/>
          <p:nvPr/>
        </p:nvSpPr>
        <p:spPr>
          <a:xfrm rot="61200">
            <a:off x="3987720" y="1311480"/>
            <a:ext cx="2350800" cy="1005480"/>
          </a:xfrm>
          <a:prstGeom prst="wedgeEllipseCallout">
            <a:avLst>
              <a:gd name="adj1" fmla="val -40157"/>
              <a:gd name="adj2" fmla="val 12849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4297680" y="1554480"/>
            <a:ext cx="1828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TRANSLATOR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63" name="CustomShape 10"/>
          <p:cNvSpPr/>
          <p:nvPr/>
        </p:nvSpPr>
        <p:spPr>
          <a:xfrm rot="21514200">
            <a:off x="697680" y="1206000"/>
            <a:ext cx="2529360" cy="1315440"/>
          </a:xfrm>
          <a:prstGeom prst="wedgeRoundRectCallout">
            <a:avLst>
              <a:gd name="adj1" fmla="val -5300"/>
              <a:gd name="adj2" fmla="val 169945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822960" y="1629000"/>
            <a:ext cx="255996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 panose="020B0604020202020204"/>
              </a:rPr>
              <a:t>print(2+3)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91440"/>
            <a:ext cx="9071280" cy="20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800" b="1" u="sng" strike="noStrike" spc="-1">
                <a:uFillTx/>
                <a:latin typeface="Arial" panose="020B0604020202020204"/>
              </a:rPr>
              <a:t>TRANSLATOR</a:t>
            </a:r>
            <a:br>
              <a:rPr lang="en-US" sz="4800" b="1" u="sng" strike="noStrike" spc="-1">
                <a:uFillTx/>
                <a:latin typeface="Arial" panose="020B0604020202020204"/>
              </a:rPr>
            </a:br>
            <a:r>
              <a:rPr lang="en-US" sz="4800" b="1" u="sng" strike="noStrike" spc="-1">
                <a:uFillTx/>
                <a:latin typeface="Arial" panose="020B0604020202020204"/>
              </a:rPr>
              <a:t>FOR</a:t>
            </a:r>
            <a:br>
              <a:rPr lang="en-US" sz="4800" b="1" u="sng" strike="noStrike" spc="-1">
                <a:uFillTx/>
                <a:latin typeface="Arial" panose="020B0604020202020204"/>
              </a:rPr>
            </a:br>
            <a:r>
              <a:rPr lang="en-US" sz="4800" b="1" u="sng" strike="noStrike" spc="-1">
                <a:uFillTx/>
                <a:latin typeface="Arial" panose="020B0604020202020204"/>
              </a:rPr>
              <a:t>HIGH LEVEL LANGUAGE</a:t>
            </a:r>
            <a:endParaRPr lang="en-US" sz="4800" b="0" strike="noStrike" spc="-1">
              <a:latin typeface="Arial" panose="020B0604020202020204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400" b="1" strike="noStrike" spc="-1">
                <a:latin typeface="Arial" panose="020B0604020202020204"/>
              </a:rPr>
              <a:t>1. INTERPRETER</a:t>
            </a:r>
            <a:endParaRPr lang="en-US" sz="4400" b="0" strike="noStrike" spc="-1">
              <a:latin typeface="Arial" panose="020B0604020202020204"/>
            </a:endParaRP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400" b="1" strike="noStrike" spc="-1">
                <a:latin typeface="Arial" panose="020B0604020202020204"/>
              </a:rPr>
              <a:t>2. COMPILER</a:t>
            </a: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6600" b="1" strike="noStrike" spc="-1">
                <a:latin typeface="Arial" panose="020B0604020202020204"/>
              </a:rPr>
              <a:t>INTERPRETER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3931920" y="137160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5852160" y="60350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" name="Picture 2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172210"/>
            <a:ext cx="9229725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6600" b="1" strike="noStrike" spc="-1">
                <a:latin typeface="Arial" panose="020B0604020202020204"/>
              </a:rPr>
              <a:t>COMPILER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5852160" y="60350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1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073785"/>
            <a:ext cx="9210675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6000" b="1" u="sng" strike="noStrike" spc="-1">
                <a:uFillTx/>
                <a:latin typeface="Arial" panose="020B0604020202020204"/>
              </a:rPr>
              <a:t>SOURCE CODE</a:t>
            </a:r>
            <a:endParaRPr lang="en-US" sz="6000" b="0" strike="noStrike" spc="-1">
              <a:latin typeface="Arial" panose="020B0604020202020204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26600"/>
            <a:ext cx="1007964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uFillTx/>
                <a:latin typeface="Arial" panose="020B0604020202020204"/>
              </a:rPr>
              <a:t>YOUR PC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463040"/>
            <a:ext cx="494784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uFillTx/>
                <a:latin typeface="Arial" panose="020B0604020202020204"/>
              </a:rPr>
              <a:t>YOUR PC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1"/>
          <a:stretch>
            <a:fillRect/>
          </a:stretch>
        </p:blipFill>
        <p:spPr>
          <a:xfrm>
            <a:off x="263880" y="2198160"/>
            <a:ext cx="4947840" cy="32878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 rot="3546600">
            <a:off x="5712120" y="1706760"/>
            <a:ext cx="2890080" cy="2899800"/>
          </a:xfrm>
          <a:prstGeom prst="wedgeEllipseCallout">
            <a:avLst>
              <a:gd name="adj1" fmla="val -32680"/>
              <a:gd name="adj2" fmla="val 10120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6126480" y="2091240"/>
            <a:ext cx="1828440" cy="1566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600" b="1" strike="noStrike" spc="-1">
                <a:latin typeface="Arial" panose="020B0604020202020204"/>
              </a:rPr>
              <a:t>I don’t know your language.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uFillTx/>
                <a:latin typeface="Arial" panose="020B0604020202020204"/>
              </a:rPr>
              <a:t>YOUR PC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263880" y="2198160"/>
            <a:ext cx="4947840" cy="32878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 rot="3546600">
            <a:off x="5712120" y="1706760"/>
            <a:ext cx="2890080" cy="2899800"/>
          </a:xfrm>
          <a:prstGeom prst="wedgeEllipseCallout">
            <a:avLst>
              <a:gd name="adj1" fmla="val -32680"/>
              <a:gd name="adj2" fmla="val 10120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6126480" y="2091240"/>
            <a:ext cx="1828440" cy="119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600" b="1" strike="noStrike" spc="-1">
                <a:latin typeface="Arial" panose="020B0604020202020204"/>
              </a:rPr>
              <a:t>I know machine language.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uFillTx/>
                <a:latin typeface="Arial" panose="020B0604020202020204"/>
              </a:rPr>
              <a:t>YOUR PC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1"/>
          <a:stretch>
            <a:fillRect/>
          </a:stretch>
        </p:blipFill>
        <p:spPr>
          <a:xfrm>
            <a:off x="263880" y="2198160"/>
            <a:ext cx="4947840" cy="32878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 rot="3546600">
            <a:off x="5712120" y="1706760"/>
            <a:ext cx="2890080" cy="2899800"/>
          </a:xfrm>
          <a:prstGeom prst="wedgeEllipseCallout">
            <a:avLst>
              <a:gd name="adj1" fmla="val -32680"/>
              <a:gd name="adj2" fmla="val 10120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6126480" y="2091240"/>
            <a:ext cx="1828440" cy="119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600" b="1" strike="noStrike" spc="-1">
                <a:latin typeface="Arial" panose="020B0604020202020204"/>
              </a:rPr>
              <a:t>I know machine language.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480560" y="4206240"/>
            <a:ext cx="5394600" cy="82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600" b="1" strike="noStrike" spc="-1">
                <a:latin typeface="Arial" panose="020B0604020202020204"/>
              </a:rPr>
              <a:t>101011010010101010100000101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/>
          <p:nvPr/>
        </p:nvPicPr>
        <p:blipFill>
          <a:blip r:embed="rId1"/>
          <a:stretch>
            <a:fillRect/>
          </a:stretch>
        </p:blipFill>
        <p:spPr>
          <a:xfrm>
            <a:off x="5657040" y="640080"/>
            <a:ext cx="3852360" cy="255996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400" y="1280160"/>
            <a:ext cx="2651760" cy="28342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560320" y="1737360"/>
            <a:ext cx="3565800" cy="1109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 panose="020B0604020202020204"/>
              </a:rPr>
              <a:t>100101010101010101010001011100110110110100010111110010011001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474720" y="1097280"/>
            <a:ext cx="2194200" cy="548280"/>
          </a:xfrm>
          <a:custGeom>
            <a:avLst/>
            <a:gdLst/>
            <a:ahLst/>
            <a:cxnLst/>
            <a:rect l="l" t="t" r="r" b="b"/>
            <a:pathLst>
              <a:path w="6098" h="1525">
                <a:moveTo>
                  <a:pt x="0" y="381"/>
                </a:moveTo>
                <a:lnTo>
                  <a:pt x="4572" y="381"/>
                </a:lnTo>
                <a:lnTo>
                  <a:pt x="4572" y="0"/>
                </a:lnTo>
                <a:lnTo>
                  <a:pt x="6097" y="762"/>
                </a:lnTo>
                <a:lnTo>
                  <a:pt x="4572" y="1524"/>
                </a:lnTo>
                <a:lnTo>
                  <a:pt x="4572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3"/>
          <p:cNvSpPr/>
          <p:nvPr/>
        </p:nvSpPr>
        <p:spPr>
          <a:xfrm rot="20128800">
            <a:off x="162720" y="187920"/>
            <a:ext cx="1851120" cy="1329480"/>
          </a:xfrm>
          <a:prstGeom prst="wedgeEllipseCallout">
            <a:avLst>
              <a:gd name="adj1" fmla="val -21851"/>
              <a:gd name="adj2" fmla="val 12556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 need to </a:t>
            </a: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sent a </a:t>
            </a: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email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99" name="CustomShape 4"/>
          <p:cNvSpPr/>
          <p:nvPr/>
        </p:nvSpPr>
        <p:spPr>
          <a:xfrm rot="5602800">
            <a:off x="7679160" y="2561400"/>
            <a:ext cx="914040" cy="1188360"/>
          </a:xfrm>
          <a:custGeom>
            <a:avLst/>
            <a:gdLst/>
            <a:ahLst/>
            <a:cxnLst/>
            <a:rect l="l" t="t" r="r" b="b"/>
            <a:pathLst>
              <a:path w="2700" h="3146">
                <a:moveTo>
                  <a:pt x="0" y="962"/>
                </a:moveTo>
                <a:lnTo>
                  <a:pt x="817" y="1753"/>
                </a:lnTo>
                <a:lnTo>
                  <a:pt x="759" y="1263"/>
                </a:lnTo>
                <a:lnTo>
                  <a:pt x="1597" y="1163"/>
                </a:lnTo>
                <a:lnTo>
                  <a:pt x="1727" y="2256"/>
                </a:lnTo>
                <a:lnTo>
                  <a:pt x="1351" y="2300"/>
                </a:lnTo>
                <a:lnTo>
                  <a:pt x="2135" y="3145"/>
                </a:lnTo>
                <a:lnTo>
                  <a:pt x="2699" y="2140"/>
                </a:lnTo>
                <a:lnTo>
                  <a:pt x="2322" y="2184"/>
                </a:lnTo>
                <a:lnTo>
                  <a:pt x="2100" y="319"/>
                </a:lnTo>
                <a:lnTo>
                  <a:pt x="667" y="490"/>
                </a:lnTo>
                <a:lnTo>
                  <a:pt x="609" y="0"/>
                </a:lnTo>
                <a:lnTo>
                  <a:pt x="0" y="9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3474720" y="731520"/>
            <a:ext cx="164556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200" b="1" strike="noStrike" spc="-1">
                <a:latin typeface="Arial" panose="020B0604020202020204"/>
              </a:rPr>
              <a:t>INPUT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468880" y="4114800"/>
            <a:ext cx="3474360" cy="548280"/>
          </a:xfrm>
          <a:custGeom>
            <a:avLst/>
            <a:gdLst/>
            <a:ahLst/>
            <a:cxnLst/>
            <a:rect l="l" t="t" r="r" b="b"/>
            <a:pathLst>
              <a:path w="9654" h="1525">
                <a:moveTo>
                  <a:pt x="9653" y="381"/>
                </a:moveTo>
                <a:lnTo>
                  <a:pt x="2413" y="381"/>
                </a:lnTo>
                <a:lnTo>
                  <a:pt x="2413" y="0"/>
                </a:lnTo>
                <a:lnTo>
                  <a:pt x="0" y="762"/>
                </a:lnTo>
                <a:lnTo>
                  <a:pt x="2413" y="1524"/>
                </a:lnTo>
                <a:lnTo>
                  <a:pt x="2413" y="1143"/>
                </a:lnTo>
                <a:lnTo>
                  <a:pt x="9653" y="1143"/>
                </a:lnTo>
                <a:lnTo>
                  <a:pt x="9653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3200400" y="4809240"/>
            <a:ext cx="32000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200" b="1" strike="noStrike" spc="-1">
                <a:latin typeface="Arial" panose="020B0604020202020204"/>
              </a:rPr>
              <a:t>Email has been sent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3566160" y="3840480"/>
            <a:ext cx="219420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200" b="1" strike="noStrike" spc="-1">
                <a:latin typeface="Arial" panose="020B0604020202020204"/>
              </a:rPr>
              <a:t>OUTPUT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uFillTx/>
                <a:latin typeface="Arial" panose="020B0604020202020204"/>
              </a:rPr>
              <a:t>YOU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62040" y="1832400"/>
            <a:ext cx="4641120" cy="32878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 rot="3710400">
            <a:off x="5523480" y="363600"/>
            <a:ext cx="2925720" cy="3315240"/>
          </a:xfrm>
          <a:prstGeom prst="wedgeEllipseCallout">
            <a:avLst>
              <a:gd name="adj1" fmla="val -27023"/>
              <a:gd name="adj2" fmla="val 11064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5852160" y="1463040"/>
            <a:ext cx="2194200" cy="167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latin typeface="Arial" panose="020B0604020202020204"/>
              </a:rPr>
              <a:t>It  is very difficult for me to code like this.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uFillTx/>
                <a:latin typeface="Arial" panose="020B0604020202020204"/>
              </a:rPr>
              <a:t>YOU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490840" y="2103120"/>
            <a:ext cx="4641120" cy="32878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 rot="18155400">
            <a:off x="263880" y="239400"/>
            <a:ext cx="2925720" cy="3315240"/>
          </a:xfrm>
          <a:prstGeom prst="wedgeEllipseCallout">
            <a:avLst>
              <a:gd name="adj1" fmla="val -27023"/>
              <a:gd name="adj2" fmla="val 110643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731520" y="1158840"/>
            <a:ext cx="2194200" cy="167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latin typeface="Arial" panose="020B0604020202020204"/>
              </a:rPr>
              <a:t>It  is very difficult for me to code like this.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12" name="CustomShape 4"/>
          <p:cNvSpPr/>
          <p:nvPr/>
        </p:nvSpPr>
        <p:spPr>
          <a:xfrm rot="1882800">
            <a:off x="6583320" y="486360"/>
            <a:ext cx="2559960" cy="2164320"/>
          </a:xfrm>
          <a:prstGeom prst="cloudCallout">
            <a:avLst>
              <a:gd name="adj1" fmla="val -18638"/>
              <a:gd name="adj2" fmla="val 11602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858000" y="731520"/>
            <a:ext cx="2194200" cy="127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latin typeface="Arial" panose="020B0604020202020204"/>
              </a:rPr>
              <a:t>I will use assembly language.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Presentation</Application>
  <PresentationFormat/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Arial</vt:lpstr>
      <vt:lpstr>Symbol</vt:lpstr>
      <vt:lpstr>DejaVu Sans</vt:lpstr>
      <vt:lpstr>Microsoft YaHei</vt:lpstr>
      <vt:lpstr>Arial Unicode MS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Lazy-Coder</cp:lastModifiedBy>
  <cp:revision>5</cp:revision>
  <dcterms:created xsi:type="dcterms:W3CDTF">2020-07-04T01:02:00Z</dcterms:created>
  <dcterms:modified xsi:type="dcterms:W3CDTF">2020-07-15T16:55:07Z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