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9Vj7lErgF1ZRu1qt3uladZtF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ni\Favorites\Desktop\DOCUMENTATION%20-%20Final%20Project\Presentation\Jira%20data%20for%20char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ni\Favorites\Desktop\DOCUMENTATION%20-%20Final%20Project\Presentation\Jira%20data%20for%20chart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Ani\Favorites\Desktop\DOCUMENTATION%20-%20Final%20Project\Presentation\Jira%20data%20for%20chart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Ani\Favorites\Desktop\DOCUMENTATION%20-%20Final%20Project\Presentation\Jira%20data%20for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 by Priority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32606817564731"/>
          <c:y val="0.24455653980752406"/>
          <c:w val="0.66024691662758461"/>
          <c:h val="0.7313151611256926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8FD-4CA4-A8C0-205F7BBF981F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8FD-4CA4-A8C0-205F7BBF981F}"/>
              </c:ext>
            </c:extLst>
          </c:dPt>
          <c:dPt>
            <c:idx val="2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8FD-4CA4-A8C0-205F7BBF981F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8FD-4CA4-A8C0-205F7BBF981F}"/>
              </c:ext>
            </c:extLst>
          </c:dPt>
          <c:dLbls>
            <c:dLbl>
              <c:idx val="0"/>
              <c:layout>
                <c:manualLayout>
                  <c:x val="3.1405887515900496E-2"/>
                  <c:y val="0.2328218004463596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8FD-4CA4-A8C0-205F7BBF981F}"/>
                </c:ext>
                <c:ext xmlns:c15="http://schemas.microsoft.com/office/drawing/2012/chart" uri="{CE6537A1-D6FC-4f65-9D91-7224C49458BB}">
                  <c15:layout>
                    <c:manualLayout>
                      <c:w val="0.23707394602218271"/>
                      <c:h val="0.1907119517238655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20114942528735635"/>
                  <c:y val="-6.687217483231262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8FD-4CA4-A8C0-205F7BBF981F}"/>
                </c:ext>
                <c:ext xmlns:c15="http://schemas.microsoft.com/office/drawing/2012/chart" uri="{CE6537A1-D6FC-4f65-9D91-7224C49458BB}">
                  <c15:layout>
                    <c:manualLayout>
                      <c:w val="0.16522967936218005"/>
                      <c:h val="0.20807314450277048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21943573667711599"/>
                  <c:y val="-0.106091881743948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8FD-4CA4-A8C0-205F7BBF981F}"/>
                </c:ext>
                <c:ext xmlns:c15="http://schemas.microsoft.com/office/drawing/2012/chart" uri="{CE6537A1-D6FC-4f65-9D91-7224C49458BB}">
                  <c15:layout>
                    <c:manualLayout>
                      <c:w val="0.24555903866248693"/>
                      <c:h val="0.2879050925925926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'[Jira data for charts.xlsx]Sheet1'!$A$18:$A$21</c:f>
              <c:strCache>
                <c:ptCount val="4"/>
                <c:pt idx="0">
                  <c:v>Highest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'[Jira data for charts.xlsx]Sheet1'!$B$18:$B$21</c:f>
              <c:numCache>
                <c:formatCode>General</c:formatCode>
                <c:ptCount val="4"/>
                <c:pt idx="0">
                  <c:v>30</c:v>
                </c:pt>
                <c:pt idx="1">
                  <c:v>72</c:v>
                </c:pt>
                <c:pt idx="2">
                  <c:v>77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8FD-4CA4-A8C0-205F7BBF9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3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Tests by Feature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'[Jira data for charts.xlsx]Sheet1'!$A$34:$A$41</c:f>
              <c:strCache>
                <c:ptCount val="8"/>
                <c:pt idx="0">
                  <c:v>Connect to User tests</c:v>
                </c:pt>
                <c:pt idx="1">
                  <c:v>Unregistered User tests</c:v>
                </c:pt>
                <c:pt idx="2">
                  <c:v>Login tests</c:v>
                </c:pt>
                <c:pt idx="3">
                  <c:v>Registration tests</c:v>
                </c:pt>
                <c:pt idx="4">
                  <c:v>Post tests</c:v>
                </c:pt>
                <c:pt idx="5">
                  <c:v>Edit Profile tests</c:v>
                </c:pt>
                <c:pt idx="6">
                  <c:v>Comment tests</c:v>
                </c:pt>
                <c:pt idx="7">
                  <c:v>Admin tests</c:v>
                </c:pt>
              </c:strCache>
            </c:strRef>
          </c:cat>
          <c:val>
            <c:numRef>
              <c:f>'[Jira data for charts.xlsx]Sheet1'!$B$34:$B$41</c:f>
              <c:numCache>
                <c:formatCode>General</c:formatCode>
                <c:ptCount val="8"/>
                <c:pt idx="0">
                  <c:v>3</c:v>
                </c:pt>
                <c:pt idx="1">
                  <c:v>8</c:v>
                </c:pt>
                <c:pt idx="2">
                  <c:v>9</c:v>
                </c:pt>
                <c:pt idx="3">
                  <c:v>18</c:v>
                </c:pt>
                <c:pt idx="4">
                  <c:v>20</c:v>
                </c:pt>
                <c:pt idx="5">
                  <c:v>28</c:v>
                </c:pt>
                <c:pt idx="6">
                  <c:v>28</c:v>
                </c:pt>
                <c:pt idx="7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E4-4F2D-8788-12CAD7640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-809472480"/>
        <c:axId val="-809474656"/>
      </c:barChart>
      <c:catAx>
        <c:axId val="-80947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9474656"/>
        <c:crosses val="autoZero"/>
        <c:auto val="1"/>
        <c:lblAlgn val="ctr"/>
        <c:lblOffset val="100"/>
        <c:noMultiLvlLbl val="0"/>
      </c:catAx>
      <c:valAx>
        <c:axId val="-809474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0947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Bugs</a:t>
            </a:r>
            <a:r>
              <a:rPr lang="en-US" baseline="0"/>
              <a:t> by Severity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C8C-46C0-AE6E-EE03A4F25666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C8C-46C0-AE6E-EE03A4F25666}"/>
              </c:ext>
            </c:extLst>
          </c:dPt>
          <c:dPt>
            <c:idx val="2"/>
            <c:bubble3D val="0"/>
            <c:explosion val="1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C8C-46C0-AE6E-EE03A4F2566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C8C-46C0-AE6E-EE03A4F2566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'[Jira data for charts.xlsx]Sheet1'!$A$56:$A$61</c:f>
              <c:strCache>
                <c:ptCount val="5"/>
                <c:pt idx="0">
                  <c:v>Blocking</c:v>
                </c:pt>
                <c:pt idx="1">
                  <c:v>Major</c:v>
                </c:pt>
                <c:pt idx="2">
                  <c:v>Medium</c:v>
                </c:pt>
                <c:pt idx="3">
                  <c:v>Minor</c:v>
                </c:pt>
                <c:pt idx="4">
                  <c:v>Trivial</c:v>
                </c:pt>
              </c:strCache>
              <c:extLst/>
            </c:strRef>
          </c:cat>
          <c:val>
            <c:numRef>
              <c:f>'[Jira data for charts.xlsx]Sheet1'!$B$56:$B$61</c:f>
              <c:numCache>
                <c:formatCode>General</c:formatCode>
                <c:ptCount val="5"/>
                <c:pt idx="0">
                  <c:v>0</c:v>
                </c:pt>
                <c:pt idx="1">
                  <c:v>23</c:v>
                </c:pt>
                <c:pt idx="2">
                  <c:v>14</c:v>
                </c:pt>
                <c:pt idx="3">
                  <c:v>0</c:v>
                </c:pt>
                <c:pt idx="4">
                  <c:v>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AC8C-46C0-AE6E-EE03A4F25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45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Bugs by</a:t>
            </a:r>
            <a:r>
              <a:rPr lang="en-US" baseline="0"/>
              <a:t> Feature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121387304287064"/>
          <c:y val="8.2283902053760835E-2"/>
          <c:w val="0.69983951773671138"/>
          <c:h val="0.8127474599671227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'[Jira data for charts.xlsx]Sheet1'!$A$45:$A$53</c:f>
              <c:strCache>
                <c:ptCount val="9"/>
                <c:pt idx="0">
                  <c:v>Login tests</c:v>
                </c:pt>
                <c:pt idx="1">
                  <c:v>Unregistered User tests</c:v>
                </c:pt>
                <c:pt idx="2">
                  <c:v>Connect to User tests</c:v>
                </c:pt>
                <c:pt idx="3">
                  <c:v>API</c:v>
                </c:pt>
                <c:pt idx="4">
                  <c:v>Post tests</c:v>
                </c:pt>
                <c:pt idx="5">
                  <c:v>Comment tests</c:v>
                </c:pt>
                <c:pt idx="6">
                  <c:v>Registration tests</c:v>
                </c:pt>
                <c:pt idx="7">
                  <c:v>Admin tests</c:v>
                </c:pt>
                <c:pt idx="8">
                  <c:v>Edit Profile tests</c:v>
                </c:pt>
              </c:strCache>
            </c:strRef>
          </c:cat>
          <c:val>
            <c:numRef>
              <c:f>'[Jira data for charts.xlsx]Sheet1'!$B$45:$B$53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24-4A68-9C9A-BA407E6B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-809479552"/>
        <c:axId val="-809477920"/>
      </c:barChart>
      <c:catAx>
        <c:axId val="-80947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9477920"/>
        <c:crosses val="autoZero"/>
        <c:auto val="1"/>
        <c:lblAlgn val="ctr"/>
        <c:lblOffset val="100"/>
        <c:noMultiLvlLbl val="0"/>
      </c:catAx>
      <c:valAx>
        <c:axId val="-809477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0947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796550" y="981123"/>
            <a:ext cx="7865400" cy="1830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GB"/>
              <a:t>Testing Social Network WEare 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5226050" y="3142500"/>
            <a:ext cx="3435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Prepared by: Team4{win}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2198350"/>
            <a:ext cx="4099250" cy="409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sp>
        <p:nvSpPr>
          <p:cNvPr id="146" name="Google Shape;146;p1"/>
          <p:cNvSpPr txBox="1"/>
          <p:nvPr/>
        </p:nvSpPr>
        <p:spPr>
          <a:xfrm>
            <a:off x="5404475" y="5782025"/>
            <a:ext cx="32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https://github.com/Alpha-50-group-4-final-project/Group-4-common-repo</a:t>
            </a:r>
            <a:endParaRPr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561924" y="599563"/>
            <a:ext cx="8911687" cy="128089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Who we are – Team4{win}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77325" y="1457400"/>
            <a:ext cx="85968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All of us</a:t>
            </a:r>
            <a:r>
              <a:rPr lang="en-GB"/>
              <a:t> </a:t>
            </a:r>
            <a:r>
              <a:rPr lang="en-GB"/>
              <a:t>Test Managers, Test Analysts, Manual and Automation testers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The </a:t>
            </a:r>
            <a:r>
              <a:rPr lang="en-GB"/>
              <a:t>beginning</a:t>
            </a:r>
            <a:r>
              <a:rPr lang="en-GB"/>
              <a:t> - schedule &amp; task split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What issues we faced?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What went well and what could be done better?</a:t>
            </a:r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75" y="3373850"/>
            <a:ext cx="2179799" cy="2906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975" y="3433988"/>
            <a:ext cx="2089594" cy="27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1643925" y="6457800"/>
            <a:ext cx="7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Bobi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7119725" y="6457800"/>
            <a:ext cx="7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Dinko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381825" y="6457800"/>
            <a:ext cx="7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Annie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675" y="3371006"/>
            <a:ext cx="2179800" cy="2912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011850" y="525425"/>
            <a:ext cx="3747900" cy="1077300"/>
          </a:xfrm>
          <a:prstGeom prst="rect">
            <a:avLst/>
          </a:prstGeom>
          <a:noFill/>
          <a:ln>
            <a:noFill/>
          </a:ln>
          <a:effectLst>
            <a:outerShdw rotWithShape="0" algn="bl" dir="288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Test Reporting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947495" y="1719855"/>
            <a:ext cx="4201512" cy="669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Number of tests - 184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"/>
          <p:cNvGraphicFramePr/>
          <p:nvPr/>
        </p:nvGraphicFramePr>
        <p:xfrm>
          <a:off x="6326173" y="4321592"/>
          <a:ext cx="2436223" cy="2177142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66" name="Google Shape;166;p3"/>
          <p:cNvGraphicFramePr/>
          <p:nvPr/>
        </p:nvGraphicFramePr>
        <p:xfrm>
          <a:off x="1054739" y="3284644"/>
          <a:ext cx="6349523" cy="3019632"/>
        </p:xfrm>
        <a:graphic>
          <a:graphicData uri="http://schemas.openxmlformats.org/drawingml/2006/chart">
            <c:chart r:id="rId4"/>
          </a:graphicData>
        </a:graphic>
      </p:graphicFrame>
      <p:pic>
        <p:nvPicPr>
          <p:cNvPr id="167" name="Google Shape;16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399" y="1225944"/>
            <a:ext cx="2436225" cy="207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6325" y="1107513"/>
            <a:ext cx="3626546" cy="21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1672400" y="612850"/>
            <a:ext cx="3475800" cy="960900"/>
          </a:xfrm>
          <a:prstGeom prst="rect">
            <a:avLst/>
          </a:prstGeom>
          <a:noFill/>
          <a:ln>
            <a:noFill/>
          </a:ln>
          <a:effectLst>
            <a:outerShdw rotWithShape="0" algn="bl" dir="306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Bug Reporting</a:t>
            </a: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1672388" y="1671484"/>
            <a:ext cx="4201512" cy="669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Number of bugs - 38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4"/>
          <p:cNvGraphicFramePr/>
          <p:nvPr/>
        </p:nvGraphicFramePr>
        <p:xfrm>
          <a:off x="5478216" y="3341714"/>
          <a:ext cx="4414487" cy="299574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76" name="Google Shape;176;p4"/>
          <p:cNvGraphicFramePr/>
          <p:nvPr/>
        </p:nvGraphicFramePr>
        <p:xfrm>
          <a:off x="1927179" y="2340595"/>
          <a:ext cx="5874049" cy="353057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442700" y="891413"/>
            <a:ext cx="2027700" cy="6531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Postman</a:t>
            </a: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442700" y="1544513"/>
            <a:ext cx="51123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Organized by Swagger REST controllers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Grouped in Happy &amp; Unhappy Path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Pre-request scripts for data creation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Newman for reporting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0801" y="891413"/>
            <a:ext cx="6568499" cy="249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11" y="3693402"/>
            <a:ext cx="7948499" cy="227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677325" y="587025"/>
            <a:ext cx="3546600" cy="896400"/>
          </a:xfrm>
          <a:prstGeom prst="rect">
            <a:avLst/>
          </a:prstGeom>
          <a:noFill/>
          <a:ln>
            <a:noFill/>
          </a:ln>
          <a:effectLst>
            <a:outerShdw rotWithShape="0" algn="bl" dir="30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REST Assured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677334" y="1624457"/>
            <a:ext cx="8596668" cy="441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Organized by Swagger REST controllers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Grouped in Main suite (38 tests), Happy &amp; Unhappy path suites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Classes, Database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Allure Reporting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322" y="1483430"/>
            <a:ext cx="1769357" cy="4469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9486" y="2536740"/>
            <a:ext cx="3904517" cy="30493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5991" y="3836766"/>
            <a:ext cx="3283496" cy="17493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3491" y="587019"/>
            <a:ext cx="1971675" cy="138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677325" y="464425"/>
            <a:ext cx="4383900" cy="808200"/>
          </a:xfrm>
          <a:prstGeom prst="rect">
            <a:avLst/>
          </a:prstGeom>
          <a:noFill/>
          <a:ln>
            <a:noFill/>
          </a:ln>
          <a:effectLst>
            <a:outerShdw rotWithShape="0" algn="bl" dir="30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Selenium WebDriver</a:t>
            </a: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677325" y="1749025"/>
            <a:ext cx="59961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45 automated test based on Test cases Priority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Ordered by Role and Feature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HappyPath and UnhappyPath test suites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Labels, Tags, DisplayName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API requests for data creation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Allure Reporting</a:t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504" y="231507"/>
            <a:ext cx="1947466" cy="2266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100" y="4932525"/>
            <a:ext cx="3475072" cy="151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19050">
              <a:srgbClr val="000000">
                <a:alpha val="50000"/>
              </a:srgbClr>
            </a:outerShdw>
          </a:effectLst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6096" y="4932525"/>
            <a:ext cx="3508504" cy="151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1204" y="2755056"/>
            <a:ext cx="4063510" cy="19202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77325" y="542625"/>
            <a:ext cx="8102400" cy="817200"/>
          </a:xfrm>
          <a:prstGeom prst="rect">
            <a:avLst/>
          </a:prstGeom>
          <a:noFill/>
          <a:ln>
            <a:noFill/>
          </a:ln>
          <a:effectLst>
            <a:outerShdw rotWithShape="0" algn="bl" dir="288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Performance Testing &amp; Security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677325" y="1425275"/>
            <a:ext cx="85968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JMeter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Ultimate Thread Group Plugin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Simulates user journeys: registration, login, posting, commenting</a:t>
            </a:r>
            <a:endParaRPr/>
          </a:p>
        </p:txBody>
      </p:sp>
      <p:pic>
        <p:nvPicPr>
          <p:cNvPr id="211" name="Google Shape;21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00" y="2661600"/>
            <a:ext cx="4267825" cy="297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rgbClr val="000000">
                <a:alpha val="50000"/>
              </a:srgbClr>
            </a:outerShdw>
          </a:effectLst>
        </p:spPr>
      </p:pic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677325" y="5872825"/>
            <a:ext cx="85968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SQL injection and validation login with invalid credentials test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en-GB"/>
            </a:b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2023-10-21T11:25:20Z</dcterms:created>
  <dc:creator>Ani</dc:creator>
</cp:coreProperties>
</file>