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Roboto Condensed"/>
      <p:regular r:id="rId16"/>
      <p:bold r:id="rId17"/>
      <p:italic r:id="rId18"/>
      <p:boldItalic r:id="rId19"/>
    </p:embeddedFont>
    <p:embeddedFont>
      <p:font typeface="Squada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quadaOn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RobotoCondensed-bold.fntdata"/><Relationship Id="rId16" Type="http://schemas.openxmlformats.org/officeDocument/2006/relationships/font" Target="fonts/RobotoCondensed-regular.fntdata"/><Relationship Id="rId5" Type="http://schemas.openxmlformats.org/officeDocument/2006/relationships/slide" Target="slides/slide1.xml"/><Relationship Id="rId19" Type="http://schemas.openxmlformats.org/officeDocument/2006/relationships/font" Target="fonts/RobotoCondensed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Condense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3be106221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3be10622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5a7f99e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5a7f99e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grpSp>
        <p:nvGrpSpPr>
          <p:cNvPr id="20" name="Google Shape;20;p4"/>
          <p:cNvGrpSpPr/>
          <p:nvPr/>
        </p:nvGrpSpPr>
        <p:grpSpPr>
          <a:xfrm>
            <a:off x="801025" y="1121365"/>
            <a:ext cx="1957200" cy="922385"/>
            <a:chOff x="801025" y="1190353"/>
            <a:chExt cx="1957200" cy="1229847"/>
          </a:xfrm>
        </p:grpSpPr>
        <p:sp>
          <p:nvSpPr>
            <p:cNvPr id="21" name="Google Shape;21;p4"/>
            <p:cNvSpPr txBox="1"/>
            <p:nvPr/>
          </p:nvSpPr>
          <p:spPr>
            <a:xfrm>
              <a:off x="801025" y="1190353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400">
                  <a:solidFill>
                    <a:schemeClr val="dk1"/>
                  </a:solidFill>
                </a:rPr>
                <a:t>‘’</a:t>
              </a:r>
              <a:endParaRPr b="1" sz="9400"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397400" y="1396000"/>
              <a:ext cx="772200" cy="1024200"/>
            </a:xfrm>
            <a:prstGeom prst="rect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691200" y="1393425"/>
            <a:ext cx="37674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85500" y="1393425"/>
            <a:ext cx="37674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691200" y="1393425"/>
            <a:ext cx="25017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3321088" y="1393425"/>
            <a:ext cx="25017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5950975" y="1393425"/>
            <a:ext cx="25017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2588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/>
        </p:txBody>
      </p:sp>
      <p:sp>
        <p:nvSpPr>
          <p:cNvPr id="52" name="Google Shape;52;p9"/>
          <p:cNvSpPr/>
          <p:nvPr/>
        </p:nvSpPr>
        <p:spPr>
          <a:xfrm>
            <a:off x="3805198" y="4212742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 txBox="1"/>
          <p:nvPr>
            <p:ph idx="4294967295" type="ctrTitle"/>
          </p:nvPr>
        </p:nvSpPr>
        <p:spPr>
          <a:xfrm>
            <a:off x="582500" y="1390256"/>
            <a:ext cx="5025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</a:rPr>
              <a:t>Hello!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64" name="Google Shape;64;p11"/>
          <p:cNvSpPr txBox="1"/>
          <p:nvPr>
            <p:ph idx="4294967295" type="subTitle"/>
          </p:nvPr>
        </p:nvSpPr>
        <p:spPr>
          <a:xfrm>
            <a:off x="813274" y="3350556"/>
            <a:ext cx="53910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00"/>
              <a:t>Presented by</a:t>
            </a:r>
            <a:br>
              <a:rPr b="1" lang="en" sz="2100"/>
            </a:br>
            <a:r>
              <a:rPr b="1" lang="en" sz="2100"/>
              <a:t>Nusrat Zaman Raya(20301110)</a:t>
            </a:r>
            <a:endParaRPr b="1" sz="2100"/>
          </a:p>
        </p:txBody>
      </p:sp>
      <p:sp>
        <p:nvSpPr>
          <p:cNvPr id="65" name="Google Shape;65;p11"/>
          <p:cNvSpPr txBox="1"/>
          <p:nvPr>
            <p:ph idx="4294967295" type="body"/>
          </p:nvPr>
        </p:nvSpPr>
        <p:spPr>
          <a:xfrm>
            <a:off x="2346875" y="1964988"/>
            <a:ext cx="66651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RA : Md Sabbir Hossain</a:t>
            </a:r>
            <a:endParaRPr b="1" sz="20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ST : Ehsanur Rahman Rhythm</a:t>
            </a:r>
            <a:endParaRPr b="1"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6" name="Google Shape;66;p11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595300" y="4661908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1"/>
          <p:cNvSpPr txBox="1"/>
          <p:nvPr/>
        </p:nvSpPr>
        <p:spPr>
          <a:xfrm>
            <a:off x="885525" y="25500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Team -06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ctrTitle"/>
          </p:nvPr>
        </p:nvSpPr>
        <p:spPr>
          <a:xfrm>
            <a:off x="400250" y="1637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PAPER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REVIEW</a:t>
            </a:r>
            <a:endParaRPr sz="5000"/>
          </a:p>
        </p:txBody>
      </p:sp>
      <p:sp>
        <p:nvSpPr>
          <p:cNvPr id="74" name="Google Shape;74;p12"/>
          <p:cNvSpPr txBox="1"/>
          <p:nvPr/>
        </p:nvSpPr>
        <p:spPr>
          <a:xfrm>
            <a:off x="494525" y="2099025"/>
            <a:ext cx="775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‘</a:t>
            </a:r>
            <a:r>
              <a:rPr b="1" lang="en" sz="30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Dual-Channel Reasoning Model for Complex Question Answering’</a:t>
            </a:r>
            <a:endParaRPr sz="3000">
              <a:solidFill>
                <a:schemeClr val="lt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6815125" y="442575"/>
            <a:ext cx="1160700" cy="1246500"/>
          </a:xfrm>
          <a:prstGeom prst="ellipse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7574575" y="142375"/>
            <a:ext cx="1160700" cy="1246500"/>
          </a:xfrm>
          <a:prstGeom prst="ellipse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2"/>
          <p:cNvSpPr txBox="1"/>
          <p:nvPr/>
        </p:nvSpPr>
        <p:spPr>
          <a:xfrm>
            <a:off x="6233575" y="3600525"/>
            <a:ext cx="232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78" name="Google Shape;78;p12"/>
          <p:cNvSpPr txBox="1"/>
          <p:nvPr/>
        </p:nvSpPr>
        <p:spPr>
          <a:xfrm>
            <a:off x="516800" y="3092625"/>
            <a:ext cx="52128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rPr>
              <a:t>Xing Cao, Yun Liu, Bo Hu, and Yu Zhang</a:t>
            </a:r>
            <a:endParaRPr sz="2400">
              <a:solidFill>
                <a:schemeClr val="accent3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highlight>
                  <a:schemeClr val="accent1"/>
                </a:highlight>
                <a:latin typeface="Squada One"/>
                <a:ea typeface="Squada One"/>
                <a:cs typeface="Squada One"/>
                <a:sym typeface="Squada One"/>
              </a:rPr>
              <a:t>Published: 26 July 2021</a:t>
            </a:r>
            <a:endParaRPr sz="2100">
              <a:solidFill>
                <a:schemeClr val="accent3"/>
              </a:solidFill>
              <a:highlight>
                <a:schemeClr val="accent1"/>
              </a:highlight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516800" y="4054550"/>
            <a:ext cx="5553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 Condensed"/>
                <a:ea typeface="Roboto Condensed"/>
                <a:cs typeface="Roboto Condensed"/>
                <a:sym typeface="Roboto Condensed"/>
              </a:rPr>
              <a:t>Conference: Proceedings of the 34th Conference on Neural Information Processing Systems (NeurIPS 2021</a:t>
            </a:r>
            <a:endParaRPr sz="17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0" name="Google Shape;80;p12"/>
          <p:cNvSpPr txBox="1"/>
          <p:nvPr/>
        </p:nvSpPr>
        <p:spPr>
          <a:xfrm>
            <a:off x="8817450" y="4697100"/>
            <a:ext cx="273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25750" y="28633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Paper’s</a:t>
            </a:r>
            <a:endParaRPr sz="6000">
              <a:solidFill>
                <a:schemeClr val="accent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110275" y="2443114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 Condensed"/>
              <a:buChar char="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Introduction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 Condensed"/>
              <a:buChar char="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Related work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 Condensed"/>
              <a:buChar char="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Proposed dual-channel reasoning model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 Condensed"/>
              <a:buChar char="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Experiments and results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 Condensed"/>
              <a:buChar char="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Evaluation</a:t>
            </a: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otential Advantages</a:t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855292" y="1565443"/>
            <a:ext cx="3608219" cy="2767820"/>
            <a:chOff x="3778727" y="4460423"/>
            <a:chExt cx="720160" cy="552426"/>
          </a:xfrm>
        </p:grpSpPr>
        <p:sp>
          <p:nvSpPr>
            <p:cNvPr id="95" name="Google Shape;95;p14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01" name="Google Shape;101;p14"/>
          <p:cNvCxnSpPr/>
          <p:nvPr/>
        </p:nvCxnSpPr>
        <p:spPr>
          <a:xfrm>
            <a:off x="4383550" y="2102475"/>
            <a:ext cx="105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02" name="Google Shape;102;p14"/>
          <p:cNvSpPr txBox="1"/>
          <p:nvPr/>
        </p:nvSpPr>
        <p:spPr>
          <a:xfrm>
            <a:off x="5502050" y="19304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accuracy</a:t>
            </a:r>
            <a:endParaRPr/>
          </a:p>
        </p:txBody>
      </p:sp>
      <p:cxnSp>
        <p:nvCxnSpPr>
          <p:cNvPr id="103" name="Google Shape;103;p14"/>
          <p:cNvCxnSpPr/>
          <p:nvPr/>
        </p:nvCxnSpPr>
        <p:spPr>
          <a:xfrm>
            <a:off x="4227875" y="2584100"/>
            <a:ext cx="1212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4006650" y="3065725"/>
            <a:ext cx="1433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05" name="Google Shape;105;p14"/>
          <p:cNvSpPr txBox="1"/>
          <p:nvPr/>
        </p:nvSpPr>
        <p:spPr>
          <a:xfrm>
            <a:off x="5502050" y="28936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daptability to different contexts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14"/>
          <p:cNvCxnSpPr/>
          <p:nvPr/>
        </p:nvCxnSpPr>
        <p:spPr>
          <a:xfrm>
            <a:off x="3818200" y="3547325"/>
            <a:ext cx="162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07" name="Google Shape;107;p14"/>
          <p:cNvSpPr txBox="1"/>
          <p:nvPr/>
        </p:nvSpPr>
        <p:spPr>
          <a:xfrm>
            <a:off x="5502050" y="33752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Reduced need for external knowledge sources:</a:t>
            </a:r>
            <a:endParaRPr/>
          </a:p>
        </p:txBody>
      </p:sp>
      <p:cxnSp>
        <p:nvCxnSpPr>
          <p:cNvPr id="108" name="Google Shape;108;p14"/>
          <p:cNvCxnSpPr/>
          <p:nvPr/>
        </p:nvCxnSpPr>
        <p:spPr>
          <a:xfrm>
            <a:off x="3613350" y="4028950"/>
            <a:ext cx="1827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09" name="Google Shape;109;p14"/>
          <p:cNvSpPr txBox="1"/>
          <p:nvPr/>
        </p:nvSpPr>
        <p:spPr>
          <a:xfrm>
            <a:off x="5502050" y="38568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for improved user experience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5395400" y="238398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Increased efficiency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2699550" y="1742456"/>
            <a:ext cx="3744900" cy="583800"/>
          </a:xfrm>
          <a:prstGeom prst="rect">
            <a:avLst/>
          </a:prstGeom>
          <a:noFill/>
          <a:ln cap="rnd" cmpd="sng" w="1143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Availability of a knowledge graph 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2699550" y="2771766"/>
            <a:ext cx="3744900" cy="583800"/>
          </a:xfrm>
          <a:prstGeom prst="rect">
            <a:avLst/>
          </a:prstGeom>
          <a:noFill/>
          <a:ln cap="rnd" cmpd="sng" w="1143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large amount of training data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2699550" y="3801075"/>
            <a:ext cx="3744900" cy="583800"/>
          </a:xfrm>
          <a:prstGeom prst="rect">
            <a:avLst/>
          </a:prstGeom>
          <a:noFill/>
          <a:ln cap="rnd" cmpd="sng" w="1143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biases in the data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" name="Google Shape;119;p15"/>
          <p:cNvCxnSpPr>
            <a:stCxn id="116" idx="2"/>
            <a:endCxn id="117" idx="0"/>
          </p:cNvCxnSpPr>
          <p:nvPr/>
        </p:nvCxnSpPr>
        <p:spPr>
          <a:xfrm>
            <a:off x="4572000" y="2326256"/>
            <a:ext cx="0" cy="445500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solid"/>
            <a:round/>
            <a:headEnd len="sm" w="sm" type="diamond"/>
            <a:tailEnd len="sm" w="sm" type="diamond"/>
          </a:ln>
        </p:spPr>
      </p:cxnSp>
      <p:cxnSp>
        <p:nvCxnSpPr>
          <p:cNvPr id="120" name="Google Shape;120;p15"/>
          <p:cNvCxnSpPr>
            <a:stCxn id="117" idx="2"/>
            <a:endCxn id="118" idx="0"/>
          </p:cNvCxnSpPr>
          <p:nvPr/>
        </p:nvCxnSpPr>
        <p:spPr>
          <a:xfrm>
            <a:off x="4572000" y="3355566"/>
            <a:ext cx="0" cy="445500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solid"/>
            <a:round/>
            <a:headEnd len="sm" w="sm" type="diamond"/>
            <a:tailEnd len="sm" w="sm" type="diamond"/>
          </a:ln>
        </p:spPr>
      </p:cxn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My Analysis on its potential Avenues</a:t>
            </a:r>
            <a:endParaRPr b="1"/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>
            <p:ph idx="4294967295" type="ctrTitle"/>
          </p:nvPr>
        </p:nvSpPr>
        <p:spPr>
          <a:xfrm>
            <a:off x="582500" y="1390256"/>
            <a:ext cx="6746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</a:rPr>
              <a:t>Thanks!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134" name="Google Shape;134;p17"/>
          <p:cNvSpPr txBox="1"/>
          <p:nvPr>
            <p:ph idx="4294967295" type="body"/>
          </p:nvPr>
        </p:nvSpPr>
        <p:spPr>
          <a:xfrm>
            <a:off x="582500" y="3703550"/>
            <a:ext cx="867900" cy="23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5" name="Google Shape;135;p17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595300" y="4701958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