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8" r:id="rId5"/>
    <p:sldId id="269" r:id="rId6"/>
    <p:sldId id="261" r:id="rId7"/>
    <p:sldId id="265" r:id="rId8"/>
    <p:sldId id="270" r:id="rId9"/>
    <p:sldId id="272" r:id="rId10"/>
    <p:sldId id="266" r:id="rId11"/>
    <p:sldId id="271" r:id="rId12"/>
    <p:sldId id="273" r:id="rId13"/>
    <p:sldId id="274" r:id="rId14"/>
    <p:sldId id="276" r:id="rId15"/>
    <p:sldId id="275" r:id="rId16"/>
    <p:sldId id="278" r:id="rId17"/>
    <p:sldId id="277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80" autoAdjust="0"/>
  </p:normalViewPr>
  <p:slideViewPr>
    <p:cSldViewPr snapToGrid="0">
      <p:cViewPr varScale="1">
        <p:scale>
          <a:sx n="83" d="100"/>
          <a:sy n="83" d="100"/>
        </p:scale>
        <p:origin x="85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单击编辑小节标题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人脸动画表情合成调研报告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 胡毅翔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基于深度神经网络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</a:t>
            </a:r>
            <a:r>
              <a:rPr lang="en-US" altLang="zh-CN" b="0" dirty="0" smtClean="0"/>
              <a:t>4D</a:t>
            </a:r>
            <a:r>
              <a:rPr lang="zh-CN" altLang="en-US" b="0" dirty="0" smtClean="0"/>
              <a:t>扫描的面部</a:t>
            </a:r>
            <a:r>
              <a:rPr lang="zh-CN" altLang="en-US" b="0" dirty="0"/>
              <a:t>形状和表情</a:t>
            </a:r>
            <a:r>
              <a:rPr lang="zh-CN" altLang="en-US" b="0" dirty="0" smtClean="0"/>
              <a:t>模型</a:t>
            </a:r>
            <a:r>
              <a:rPr lang="zh-CN" altLang="en-US" b="0" dirty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功能：</a:t>
            </a:r>
            <a:r>
              <a:rPr lang="en-US" altLang="zh-CN" dirty="0" smtClean="0"/>
              <a:t>4D</a:t>
            </a:r>
            <a:r>
              <a:rPr lang="zh-CN" altLang="en-US" dirty="0" smtClean="0"/>
              <a:t>扫描得到人脸模型，并基于此生成表情</a:t>
            </a:r>
            <a:endParaRPr lang="en-US" altLang="zh-CN" dirty="0" smtClean="0"/>
          </a:p>
          <a:p>
            <a:r>
              <a:rPr lang="zh-CN" altLang="en-US" dirty="0" smtClean="0"/>
              <a:t>模型：</a:t>
            </a:r>
            <a:r>
              <a:rPr lang="en-US" altLang="zh-CN" dirty="0"/>
              <a:t>FLAME(Faces Learned with an Articulated Model and Expressions)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姿态，形状，表情线性组合形成</a:t>
            </a:r>
            <a:endParaRPr lang="en-US" altLang="zh-CN" dirty="0" smtClean="0"/>
          </a:p>
          <a:p>
            <a:r>
              <a:rPr lang="zh-CN" altLang="en-US" dirty="0" smtClean="0"/>
              <a:t>思想：分而治之</a:t>
            </a:r>
            <a:endParaRPr lang="en-US" altLang="zh-CN" dirty="0"/>
          </a:p>
          <a:p>
            <a:r>
              <a:rPr lang="zh-CN" altLang="en-US" dirty="0" smtClean="0"/>
              <a:t>优化：以线性组合的形式存储，提高实时性，计算成本减小，效果优于传统方法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600" dirty="0" err="1"/>
              <a:t>Tianye</a:t>
            </a:r>
            <a:r>
              <a:rPr lang="en-US" altLang="zh-CN" sz="1600" dirty="0"/>
              <a:t> Li, </a:t>
            </a:r>
            <a:r>
              <a:rPr lang="en-US" altLang="zh-CN" sz="1600" dirty="0" err="1"/>
              <a:t>Timo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Bolkart</a:t>
            </a:r>
            <a:r>
              <a:rPr lang="en-US" altLang="zh-CN" sz="1600" dirty="0"/>
              <a:t>, Michael J. Black, </a:t>
            </a:r>
            <a:r>
              <a:rPr lang="en-US" altLang="zh-CN" sz="1600" dirty="0" err="1"/>
              <a:t>Hao</a:t>
            </a:r>
            <a:r>
              <a:rPr lang="en-US" altLang="zh-CN" sz="1600" dirty="0"/>
              <a:t> Li, and Javier Romero. 2017. Learning a model of facial shape and expression from 4D scans. ACM Trans. Graph. 36, 6, Article 194 (November 2017), 17 pages.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9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" y="947057"/>
            <a:ext cx="11400785" cy="39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" y="914400"/>
            <a:ext cx="11607072" cy="46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</a:t>
            </a:r>
            <a:r>
              <a:rPr lang="en-US" altLang="zh-CN" b="0" dirty="0" smtClean="0"/>
              <a:t>3D</a:t>
            </a:r>
            <a:r>
              <a:rPr lang="zh-CN" altLang="en-US" b="0" dirty="0" smtClean="0"/>
              <a:t>无监督学习的人脸模型及表情复原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功能：从单张</a:t>
            </a:r>
            <a:r>
              <a:rPr lang="en-US" altLang="zh-CN" dirty="0" smtClean="0"/>
              <a:t>2D</a:t>
            </a:r>
            <a:r>
              <a:rPr lang="zh-CN" altLang="en-US" dirty="0" smtClean="0"/>
              <a:t>图象得到</a:t>
            </a:r>
            <a:r>
              <a:rPr lang="en-US" altLang="zh-CN" dirty="0" smtClean="0"/>
              <a:t>FLAME</a:t>
            </a:r>
            <a:r>
              <a:rPr lang="zh-CN" altLang="en-US" dirty="0" smtClean="0"/>
              <a:t>模型的抽象</a:t>
            </a:r>
            <a:endParaRPr lang="en-US" altLang="zh-CN" dirty="0" smtClean="0"/>
          </a:p>
          <a:p>
            <a:r>
              <a:rPr lang="zh-CN" altLang="en-US" dirty="0" smtClean="0"/>
              <a:t>设定：脸部形状是恒定的，与</a:t>
            </a:r>
            <a:r>
              <a:rPr lang="zh-CN" altLang="en-US" smtClean="0"/>
              <a:t>表情，姿态，</a:t>
            </a:r>
            <a:r>
              <a:rPr lang="zh-CN" altLang="en-US" dirty="0" smtClean="0"/>
              <a:t>光线等无关</a:t>
            </a:r>
            <a:endParaRPr lang="en-US" altLang="zh-CN" dirty="0"/>
          </a:p>
          <a:p>
            <a:r>
              <a:rPr lang="zh-CN" altLang="en-US" dirty="0" smtClean="0"/>
              <a:t>优化：进一步提高可用性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1700" dirty="0" smtClean="0"/>
              <a:t>[1]</a:t>
            </a:r>
            <a:r>
              <a:rPr lang="en-US" altLang="zh-CN" sz="1700" dirty="0" err="1" smtClean="0"/>
              <a:t>Sanyal</a:t>
            </a:r>
            <a:r>
              <a:rPr lang="en-US" altLang="zh-CN" sz="1700" dirty="0" smtClean="0"/>
              <a:t> </a:t>
            </a:r>
            <a:r>
              <a:rPr lang="en-US" altLang="zh-CN" sz="1700" dirty="0"/>
              <a:t>S, </a:t>
            </a:r>
            <a:r>
              <a:rPr lang="en-US" altLang="zh-CN" sz="1700" dirty="0" err="1"/>
              <a:t>Bolkart</a:t>
            </a:r>
            <a:r>
              <a:rPr lang="en-US" altLang="zh-CN" sz="1700" dirty="0"/>
              <a:t> T, Feng H, et al. Learning to regress 3D face shape and expression from an image without 3D supervision[C]//</a:t>
            </a:r>
            <a:r>
              <a:rPr lang="en-US" altLang="zh-CN" sz="1700" dirty="0" smtClean="0"/>
              <a:t>Proceedings </a:t>
            </a:r>
            <a:r>
              <a:rPr lang="en-US" altLang="zh-CN" sz="1700" dirty="0"/>
              <a:t>of the IEEE/CVF Conference on Computer Vision and Pattern Recognition. 2019: 7763-7772.</a:t>
            </a:r>
            <a:endParaRPr lang="zh-CN" altLang="en-US" sz="1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2" y="2811206"/>
            <a:ext cx="7056665" cy="25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0" y="1889846"/>
            <a:ext cx="4810125" cy="3133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67" y="1880321"/>
            <a:ext cx="4600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基于深度神经网络的交互式人脸动画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几何的动画通常不允许细粒度的变形，并且在困难区域（嘴巴， 眼睛）以生成逼真的效果图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基于图像的动画技术通过使用动态纹理来避免这些</a:t>
            </a:r>
            <a:r>
              <a:rPr lang="zh-CN" altLang="en-US" dirty="0" smtClean="0"/>
              <a:t>问题，捕获</a:t>
            </a:r>
            <a:r>
              <a:rPr lang="zh-CN" altLang="en-US" dirty="0"/>
              <a:t>几何无法解释的细节和小动作。这是以高内存需求为代价</a:t>
            </a:r>
            <a:r>
              <a:rPr lang="zh-CN" altLang="en-US" dirty="0" smtClean="0"/>
              <a:t>的。动画</a:t>
            </a:r>
            <a:r>
              <a:rPr lang="zh-CN" altLang="en-US" dirty="0"/>
              <a:t>方面的灵活性有限，因为动态纹理序列需要无缝连接，这</a:t>
            </a:r>
            <a:r>
              <a:rPr lang="zh-CN" altLang="en-US" dirty="0" smtClean="0"/>
              <a:t>是并非</a:t>
            </a:r>
            <a:r>
              <a:rPr lang="zh-CN" altLang="en-US" dirty="0"/>
              <a:t>总是</a:t>
            </a:r>
            <a:r>
              <a:rPr lang="zh-CN" altLang="en-US" dirty="0" smtClean="0"/>
              <a:t>可能的，并且</a:t>
            </a:r>
            <a:r>
              <a:rPr lang="zh-CN" altLang="en-US" dirty="0"/>
              <a:t>容易出现视觉伪像。</a:t>
            </a:r>
            <a:endParaRPr lang="en-US" altLang="zh-CN" dirty="0" smtClean="0"/>
          </a:p>
          <a:p>
            <a:r>
              <a:rPr lang="zh-CN" altLang="en-US" dirty="0" smtClean="0"/>
              <a:t>功能：</a:t>
            </a:r>
            <a:r>
              <a:rPr lang="zh-CN" altLang="en-US" dirty="0"/>
              <a:t>训练</a:t>
            </a:r>
            <a:r>
              <a:rPr lang="zh-CN" altLang="en-US" dirty="0" smtClean="0"/>
              <a:t>了变分</a:t>
            </a:r>
            <a:r>
              <a:rPr lang="zh-CN" altLang="en-US" dirty="0"/>
              <a:t>自动编码器，以学习用于交互式面部动画的面部表情的低维潜在空间</a:t>
            </a:r>
            <a:endParaRPr lang="en-US" altLang="zh-CN" dirty="0"/>
          </a:p>
          <a:p>
            <a:r>
              <a:rPr lang="zh-CN" altLang="en-US" dirty="0" smtClean="0"/>
              <a:t>优化：提高可用性，实时性</a:t>
            </a:r>
            <a:endParaRPr lang="en-US" altLang="zh-CN" dirty="0" smtClean="0"/>
          </a:p>
          <a:p>
            <a:r>
              <a:rPr lang="en-US" altLang="zh-CN" sz="1700" dirty="0"/>
              <a:t>[1]</a:t>
            </a:r>
            <a:r>
              <a:rPr lang="en-US" altLang="zh-CN" sz="1700" dirty="0" err="1"/>
              <a:t>Paier</a:t>
            </a:r>
            <a:r>
              <a:rPr lang="en-US" altLang="zh-CN" sz="1700" dirty="0"/>
              <a:t> </a:t>
            </a:r>
            <a:r>
              <a:rPr lang="en-US" altLang="zh-CN" sz="1700" dirty="0" err="1"/>
              <a:t>Wolfgang,Hilsmann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Anna,Eisert</a:t>
            </a:r>
            <a:r>
              <a:rPr lang="en-US" altLang="zh-CN" sz="1700" dirty="0"/>
              <a:t> Peter. Interactive facial animation with deep neural networks[J]. IET Computer Vision,2020,14(6).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2819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70" y="261835"/>
            <a:ext cx="86582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从原始语音波形到</a:t>
            </a:r>
            <a:r>
              <a:rPr lang="en-US" altLang="zh-CN" b="0" dirty="0" smtClean="0"/>
              <a:t>3D</a:t>
            </a:r>
            <a:r>
              <a:rPr lang="zh-CN" altLang="en-US" b="0" dirty="0" smtClean="0"/>
              <a:t>人脸动画</a:t>
            </a:r>
            <a:r>
              <a:rPr lang="zh-CN" altLang="en-US" b="0" dirty="0"/>
              <a:t>的端到端学习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功能：实时语音驱动的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人脸动画</a:t>
            </a:r>
            <a:endParaRPr lang="en-US" altLang="zh-CN" dirty="0" smtClean="0"/>
          </a:p>
          <a:p>
            <a:r>
              <a:rPr lang="zh-CN" altLang="en-US" dirty="0" smtClean="0"/>
              <a:t>输入：语音序列</a:t>
            </a:r>
            <a:endParaRPr lang="en-US" altLang="zh-CN" dirty="0" smtClean="0"/>
          </a:p>
          <a:p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zh-CN" altLang="en-US" dirty="0"/>
              <a:t>一系列微面部</a:t>
            </a:r>
            <a:r>
              <a:rPr lang="zh-CN" altLang="en-US" dirty="0" smtClean="0"/>
              <a:t>动作单元</a:t>
            </a:r>
            <a:r>
              <a:rPr lang="zh-CN" altLang="en-US" dirty="0"/>
              <a:t>激活和头部旋转以驱动</a:t>
            </a:r>
            <a:r>
              <a:rPr lang="en-US" altLang="zh-CN" dirty="0"/>
              <a:t>3D</a:t>
            </a:r>
            <a:r>
              <a:rPr lang="zh-CN" altLang="en-US" dirty="0"/>
              <a:t>混合形状 脸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特点：学习随上下文信息变化的潜在情感状态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zh-CN" altLang="en-US" dirty="0"/>
              <a:t>在一个快乐</a:t>
            </a:r>
            <a:r>
              <a:rPr lang="zh-CN" altLang="en-US" dirty="0" smtClean="0"/>
              <a:t>的状态中</a:t>
            </a:r>
            <a:r>
              <a:rPr lang="zh-CN" altLang="en-US" dirty="0"/>
              <a:t>，嘴巴</a:t>
            </a:r>
            <a:r>
              <a:rPr lang="zh-CN" altLang="en-US" dirty="0" smtClean="0"/>
              <a:t>张开比</a:t>
            </a:r>
            <a:r>
              <a:rPr lang="zh-CN" altLang="en-US" dirty="0"/>
              <a:t>正常人宽，而其他面部单元则</a:t>
            </a:r>
            <a:r>
              <a:rPr lang="zh-CN" altLang="en-US" dirty="0" smtClean="0"/>
              <a:t>放松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</a:t>
            </a:r>
            <a:r>
              <a:rPr lang="zh-CN" altLang="en-US" dirty="0"/>
              <a:t>个惊讶的</a:t>
            </a:r>
            <a:r>
              <a:rPr lang="zh-CN" altLang="en-US" dirty="0" smtClean="0"/>
              <a:t>状态中，</a:t>
            </a:r>
            <a:r>
              <a:rPr lang="zh-CN" altLang="en-US" dirty="0"/>
              <a:t>两个眉毛都</a:t>
            </a:r>
            <a:r>
              <a:rPr lang="zh-CN" altLang="en-US" dirty="0" smtClean="0"/>
              <a:t>抬高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sz="1600" dirty="0" smtClean="0"/>
              <a:t>[</a:t>
            </a:r>
            <a:r>
              <a:rPr lang="en-US" altLang="zh-CN" sz="1600" dirty="0"/>
              <a:t>1]Hai Xuan </a:t>
            </a:r>
            <a:r>
              <a:rPr lang="en-US" altLang="zh-CN" sz="1600" dirty="0" err="1"/>
              <a:t>Pham,Yuting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Wang,Vladimir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Pavlovic</a:t>
            </a:r>
            <a:r>
              <a:rPr lang="en-US" altLang="zh-CN" sz="1600" dirty="0"/>
              <a:t>. End-to-end Learning for 3D Facial Animation from Speech[P]. Multimodal Interaction,2018.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805668"/>
            <a:ext cx="11397986" cy="30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基于几何模型</a:t>
            </a:r>
            <a:endParaRPr lang="en-US" altLang="zh-CN" dirty="0" smtClean="0"/>
          </a:p>
          <a:p>
            <a:r>
              <a:rPr lang="zh-CN" altLang="en-US" dirty="0" smtClean="0"/>
              <a:t>基于图像</a:t>
            </a:r>
            <a:endParaRPr lang="en-US" altLang="zh-CN" dirty="0" smtClean="0"/>
          </a:p>
          <a:p>
            <a:r>
              <a:rPr lang="zh-CN" altLang="en-US" dirty="0" smtClean="0"/>
              <a:t>基于深度神经网络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基于深度神经网络的音频驱动的</a:t>
            </a:r>
            <a:r>
              <a:rPr lang="en-US" altLang="zh-CN" b="0" dirty="0" smtClean="0"/>
              <a:t>3D</a:t>
            </a:r>
            <a:r>
              <a:rPr lang="zh-CN" altLang="en-US" b="0" dirty="0" smtClean="0"/>
              <a:t>人脸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模型：</a:t>
            </a:r>
            <a:r>
              <a:rPr lang="en-US" altLang="zh-CN" dirty="0" smtClean="0"/>
              <a:t>VOCA </a:t>
            </a:r>
            <a:r>
              <a:rPr lang="en-US" altLang="zh-CN" dirty="0"/>
              <a:t>(Voice Operated </a:t>
            </a:r>
            <a:r>
              <a:rPr lang="en-US" altLang="zh-CN" dirty="0" smtClean="0"/>
              <a:t>Character </a:t>
            </a:r>
            <a:r>
              <a:rPr lang="en-US" altLang="zh-CN" dirty="0"/>
              <a:t>Animation) </a:t>
            </a:r>
            <a:endParaRPr lang="en-US" altLang="zh-CN" dirty="0" smtClean="0"/>
          </a:p>
          <a:p>
            <a:r>
              <a:rPr lang="zh-CN" altLang="en-US" dirty="0" smtClean="0"/>
              <a:t>输入：任何语言</a:t>
            </a:r>
            <a:endParaRPr lang="en-US" altLang="zh-CN" dirty="0" smtClean="0"/>
          </a:p>
          <a:p>
            <a:r>
              <a:rPr lang="zh-CN" altLang="en-US" dirty="0" smtClean="0"/>
              <a:t>输出：人脸动画</a:t>
            </a:r>
            <a:endParaRPr lang="en-US" altLang="zh-CN" dirty="0" smtClean="0"/>
          </a:p>
          <a:p>
            <a:r>
              <a:rPr lang="zh-CN" altLang="en-US" dirty="0" smtClean="0"/>
              <a:t>特点：说话方式可调整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600" dirty="0" smtClean="0"/>
              <a:t>[1]</a:t>
            </a:r>
            <a:r>
              <a:rPr lang="en-US" altLang="zh-CN" sz="1600" dirty="0" err="1" smtClean="0"/>
              <a:t>Cudeiro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D, </a:t>
            </a:r>
            <a:r>
              <a:rPr lang="en-US" altLang="zh-CN" sz="1600" dirty="0" err="1"/>
              <a:t>Bolkart</a:t>
            </a:r>
            <a:r>
              <a:rPr lang="en-US" altLang="zh-CN" sz="1600" dirty="0"/>
              <a:t> T, Laidlaw C, et al. Capture, learning, and synthesis of 3D speaking styles[C]//Proceedings of the IEEE/CVF Conference on Computer Vision and Pattern Recognition. 2019: 10101-10111.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15" y="2045686"/>
            <a:ext cx="6646545" cy="26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5" y="1155382"/>
            <a:ext cx="98488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6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人脸动画的生成方式：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几何模型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r>
              <a:rPr lang="zh-CN" altLang="en-US" dirty="0" smtClean="0"/>
              <a:t>驱动方式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音频驱动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文本驱动</a:t>
            </a:r>
            <a:endParaRPr lang="en-US" altLang="zh-CN" dirty="0" smtClean="0"/>
          </a:p>
          <a:p>
            <a:pPr lvl="1"/>
            <a:r>
              <a:rPr lang="zh-CN" altLang="en-US" dirty="0"/>
              <a:t>样</a:t>
            </a:r>
            <a:r>
              <a:rPr lang="zh-CN" altLang="en-US" dirty="0" smtClean="0"/>
              <a:t>例驱动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46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优化方向：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鲁棒性</a:t>
            </a:r>
            <a:endParaRPr lang="en-US" altLang="zh-CN" dirty="0" smtClean="0"/>
          </a:p>
          <a:p>
            <a:pPr lvl="1"/>
            <a:r>
              <a:rPr lang="zh-CN" altLang="en-US" dirty="0"/>
              <a:t>实时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真实性</a:t>
            </a:r>
            <a:endParaRPr lang="en-US" altLang="zh-CN" dirty="0" smtClean="0"/>
          </a:p>
          <a:p>
            <a:r>
              <a:rPr lang="zh-CN" altLang="en-US" dirty="0" smtClean="0"/>
              <a:t>发展方向：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使用更简单的输入：</a:t>
            </a:r>
            <a:r>
              <a:rPr lang="en-US" altLang="zh-CN" dirty="0" smtClean="0"/>
              <a:t>4D -&gt; 3D -&gt; 2D -&gt;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更好的实时性</a:t>
            </a:r>
            <a:endParaRPr lang="en-US" altLang="zh-CN" dirty="0" smtClean="0"/>
          </a:p>
          <a:p>
            <a:pPr lvl="1"/>
            <a:r>
              <a:rPr lang="zh-CN" altLang="en-US"/>
              <a:t>更</a:t>
            </a:r>
            <a:r>
              <a:rPr lang="zh-CN" altLang="en-US" smtClean="0"/>
              <a:t>优的性能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基于几何模型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MPEG-4</a:t>
            </a:r>
            <a:r>
              <a:rPr lang="zh-CN" altLang="en-US" dirty="0"/>
              <a:t>兼容的人脸动画系统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驱动方式：脸部动画参数</a:t>
            </a:r>
            <a:r>
              <a:rPr lang="en-US" altLang="zh-CN" dirty="0" smtClean="0"/>
              <a:t>(FAP)</a:t>
            </a:r>
          </a:p>
          <a:p>
            <a:r>
              <a:rPr lang="zh-CN" altLang="en-US" dirty="0"/>
              <a:t>人</a:t>
            </a:r>
            <a:r>
              <a:rPr lang="zh-CN" altLang="en-US" dirty="0" smtClean="0"/>
              <a:t>脸模型构建：脸部定义参数</a:t>
            </a:r>
            <a:r>
              <a:rPr lang="en-US" altLang="zh-CN" dirty="0" smtClean="0"/>
              <a:t>(FDP)</a:t>
            </a:r>
          </a:p>
          <a:p>
            <a:r>
              <a:rPr lang="zh-CN" altLang="en-US" dirty="0" smtClean="0"/>
              <a:t>工作方式：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FDP</a:t>
            </a:r>
          </a:p>
          <a:p>
            <a:pPr lvl="1"/>
            <a:r>
              <a:rPr lang="zh-CN" altLang="en-US" dirty="0" smtClean="0"/>
              <a:t>只使用特征点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使用特征点和纹理信息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使用脸部动画表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sz="1700" dirty="0" smtClean="0"/>
              <a:t>[1]</a:t>
            </a:r>
            <a:r>
              <a:rPr lang="zh-CN" altLang="en-US" sz="1700" dirty="0" smtClean="0"/>
              <a:t>王奎武</a:t>
            </a:r>
            <a:r>
              <a:rPr lang="en-US" altLang="zh-CN" sz="1700" dirty="0"/>
              <a:t>,</a:t>
            </a:r>
            <a:r>
              <a:rPr lang="zh-CN" altLang="en-US" sz="1700" dirty="0"/>
              <a:t>王洵</a:t>
            </a:r>
            <a:r>
              <a:rPr lang="en-US" altLang="zh-CN" sz="1700" dirty="0"/>
              <a:t>,</a:t>
            </a:r>
            <a:r>
              <a:rPr lang="zh-CN" altLang="en-US" sz="1700" dirty="0"/>
              <a:t>董兰芳</a:t>
            </a:r>
            <a:r>
              <a:rPr lang="en-US" altLang="zh-CN" sz="1700" dirty="0"/>
              <a:t>,</a:t>
            </a:r>
            <a:r>
              <a:rPr lang="zh-CN" altLang="en-US" sz="1700" dirty="0"/>
              <a:t>陈意云</a:t>
            </a:r>
            <a:r>
              <a:rPr lang="en-US" altLang="zh-CN" sz="1700" dirty="0"/>
              <a:t>.</a:t>
            </a:r>
            <a:r>
              <a:rPr lang="zh-CN" altLang="en-US" sz="1700" dirty="0"/>
              <a:t>一个</a:t>
            </a:r>
            <a:r>
              <a:rPr lang="en-US" altLang="zh-CN" sz="1700" dirty="0"/>
              <a:t>MPEG-4</a:t>
            </a:r>
            <a:r>
              <a:rPr lang="zh-CN" altLang="en-US" sz="1700" dirty="0"/>
              <a:t>兼容的人脸动画</a:t>
            </a:r>
            <a:r>
              <a:rPr lang="zh-CN" altLang="en-US" sz="1700" dirty="0" smtClean="0"/>
              <a:t>系统</a:t>
            </a:r>
            <a:r>
              <a:rPr lang="en-US" altLang="zh-CN" sz="1700" dirty="0" smtClean="0"/>
              <a:t>[J].</a:t>
            </a:r>
            <a:r>
              <a:rPr lang="zh-CN" altLang="en-US" sz="1700" dirty="0" smtClean="0"/>
              <a:t>计算机研究与发展</a:t>
            </a:r>
            <a:r>
              <a:rPr lang="en-US" altLang="zh-CN" sz="1700" dirty="0" smtClean="0"/>
              <a:t>,2001(05):529-535.</a:t>
            </a:r>
            <a:endParaRPr lang="zh-CN" altLang="en-US"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62" y="2235201"/>
            <a:ext cx="6315576" cy="33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基于三维动画的虚拟人物表情动作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9324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驱动方式：摄像头采集，生成骨骼数据</a:t>
            </a:r>
            <a:endParaRPr lang="en-US" altLang="zh-CN" dirty="0" smtClean="0"/>
          </a:p>
          <a:p>
            <a:r>
              <a:rPr lang="zh-CN" altLang="en-US" dirty="0" smtClean="0"/>
              <a:t>模型：人体面片模型（多边形网络组成）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关节处多设置顶点</a:t>
            </a:r>
            <a:endParaRPr lang="en-US" altLang="zh-CN" dirty="0" smtClean="0"/>
          </a:p>
          <a:p>
            <a:r>
              <a:rPr lang="zh-CN" altLang="en-US" dirty="0" smtClean="0"/>
              <a:t>工作方式：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700" dirty="0" smtClean="0"/>
              <a:t>[</a:t>
            </a:r>
            <a:r>
              <a:rPr lang="en-US" altLang="zh-CN" sz="1700" dirty="0"/>
              <a:t>1]</a:t>
            </a:r>
            <a:r>
              <a:rPr lang="zh-CN" altLang="en-US" sz="1700" dirty="0"/>
              <a:t>熊伟</a:t>
            </a:r>
            <a:r>
              <a:rPr lang="en-US" altLang="zh-CN" sz="1700" dirty="0"/>
              <a:t>.</a:t>
            </a:r>
            <a:r>
              <a:rPr lang="zh-CN" altLang="en-US" sz="1700" dirty="0"/>
              <a:t>基于三维动画的虚拟人物表情动作系统设计</a:t>
            </a:r>
            <a:r>
              <a:rPr lang="en-US" altLang="zh-CN" sz="1700" dirty="0"/>
              <a:t>[J].</a:t>
            </a:r>
            <a:r>
              <a:rPr lang="zh-CN" altLang="en-US" sz="1700" dirty="0"/>
              <a:t>现代电子技术</a:t>
            </a:r>
            <a:r>
              <a:rPr lang="en-US" altLang="zh-CN" sz="1700" dirty="0"/>
              <a:t>,2020,43(20):97-101.</a:t>
            </a:r>
            <a:endParaRPr lang="en-US" altLang="zh-CN" sz="17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80" y="2179205"/>
            <a:ext cx="5151664" cy="3347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3588073"/>
            <a:ext cx="350043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21" y="424543"/>
            <a:ext cx="3514982" cy="5637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2" y="906253"/>
            <a:ext cx="4011385" cy="42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基于图像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805516" cy="656061"/>
          </a:xfrm>
        </p:spPr>
        <p:txBody>
          <a:bodyPr/>
          <a:lstStyle/>
          <a:p>
            <a:r>
              <a:rPr lang="zh-CN" altLang="en-US" dirty="0"/>
              <a:t>基于改进</a:t>
            </a:r>
            <a:r>
              <a:rPr lang="zh-CN" altLang="en-US" dirty="0">
                <a:latin typeface="Consolas" panose="020B0609020204030204" pitchFamily="49" charset="0"/>
              </a:rPr>
              <a:t>ＣｙｃｌｅＧａｎ</a:t>
            </a:r>
            <a:r>
              <a:rPr lang="zh-CN" altLang="en-US" dirty="0"/>
              <a:t>模型和区域分割的表情动画合成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12" y="1831445"/>
            <a:ext cx="5494624" cy="3235373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驱动</a:t>
            </a:r>
            <a:r>
              <a:rPr lang="zh-CN" altLang="en-US" dirty="0"/>
              <a:t>方式：无需</a:t>
            </a:r>
            <a:r>
              <a:rPr lang="zh-CN" altLang="en-US" dirty="0" smtClean="0"/>
              <a:t>借助数据源</a:t>
            </a:r>
            <a:r>
              <a:rPr lang="zh-CN" altLang="en-US" dirty="0"/>
              <a:t>驱动，直接将人脸动画序列中的源表情转换成任意</a:t>
            </a:r>
            <a:r>
              <a:rPr lang="zh-CN" altLang="en-US" dirty="0" smtClean="0"/>
              <a:t>的新表情</a:t>
            </a:r>
            <a:endParaRPr lang="en-US" altLang="zh-CN" dirty="0" smtClean="0"/>
          </a:p>
          <a:p>
            <a:r>
              <a:rPr lang="zh-CN" altLang="en-US" dirty="0" smtClean="0"/>
              <a:t>思想：分而治之</a:t>
            </a:r>
            <a:endParaRPr lang="en-US" altLang="zh-CN" dirty="0" smtClean="0"/>
          </a:p>
          <a:p>
            <a:r>
              <a:rPr lang="zh-CN" altLang="en-US" dirty="0" smtClean="0"/>
              <a:t>工作方式：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输入的</a:t>
            </a:r>
            <a:r>
              <a:rPr lang="zh-CN" altLang="en-US" dirty="0"/>
              <a:t>源人脸图像分割</a:t>
            </a:r>
            <a:r>
              <a:rPr lang="zh-CN" altLang="en-US" dirty="0" smtClean="0"/>
              <a:t>成４块区域</a:t>
            </a:r>
            <a:endParaRPr lang="en-US" altLang="zh-CN" dirty="0" smtClean="0"/>
          </a:p>
          <a:p>
            <a:pPr lvl="2"/>
            <a:r>
              <a:rPr lang="zh-CN" altLang="en-US" dirty="0"/>
              <a:t>左眼、右眼、嘴部和剩余人脸部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单独</a:t>
            </a:r>
            <a:r>
              <a:rPr lang="zh-CN" altLang="en-US" dirty="0"/>
              <a:t>对每块区域进行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所得的分块结果图进行</a:t>
            </a:r>
            <a:r>
              <a:rPr lang="zh-CN" altLang="en-US" dirty="0" smtClean="0"/>
              <a:t>加权融合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得到完整、</a:t>
            </a:r>
            <a:r>
              <a:rPr lang="zh-CN" altLang="en-US" dirty="0"/>
              <a:t>真实自然的目标人脸表情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[1]</a:t>
            </a:r>
            <a:r>
              <a:rPr lang="zh-CN" altLang="en-US" sz="1600" dirty="0" smtClean="0"/>
              <a:t>叶</a:t>
            </a:r>
            <a:r>
              <a:rPr lang="zh-CN" altLang="en-US" sz="1600" dirty="0"/>
              <a:t>亚男</a:t>
            </a:r>
            <a:r>
              <a:rPr lang="en-US" altLang="zh-CN" sz="1600" dirty="0"/>
              <a:t>,</a:t>
            </a:r>
            <a:r>
              <a:rPr lang="zh-CN" altLang="en-US" sz="1600" dirty="0"/>
              <a:t>迟静</a:t>
            </a:r>
            <a:r>
              <a:rPr lang="en-US" altLang="zh-CN" sz="1600" dirty="0"/>
              <a:t>,</a:t>
            </a:r>
            <a:r>
              <a:rPr lang="zh-CN" altLang="en-US" sz="1600" dirty="0"/>
              <a:t>于志平</a:t>
            </a:r>
            <a:r>
              <a:rPr lang="en-US" altLang="zh-CN" sz="1600" dirty="0"/>
              <a:t>,</a:t>
            </a:r>
            <a:r>
              <a:rPr lang="zh-CN" altLang="en-US" sz="1600" dirty="0"/>
              <a:t>战玉丽</a:t>
            </a:r>
            <a:r>
              <a:rPr lang="en-US" altLang="zh-CN" sz="1600" dirty="0"/>
              <a:t>,</a:t>
            </a:r>
            <a:r>
              <a:rPr lang="zh-CN" altLang="en-US" sz="1600" dirty="0"/>
              <a:t>张彩明</a:t>
            </a:r>
            <a:r>
              <a:rPr lang="en-US" altLang="zh-CN" sz="1600" dirty="0"/>
              <a:t>.</a:t>
            </a:r>
            <a:r>
              <a:rPr lang="zh-CN" altLang="en-US" sz="1600" dirty="0"/>
              <a:t>基于改进</a:t>
            </a:r>
            <a:r>
              <a:rPr lang="en-US" altLang="zh-CN" sz="1600" dirty="0" err="1"/>
              <a:t>CycleGan</a:t>
            </a:r>
            <a:r>
              <a:rPr lang="zh-CN" altLang="en-US" sz="1600" dirty="0"/>
              <a:t>模型和区域分割的表情动画</a:t>
            </a:r>
            <a:r>
              <a:rPr lang="zh-CN" altLang="en-US" sz="1600" dirty="0" smtClean="0"/>
              <a:t>合成</a:t>
            </a:r>
            <a:r>
              <a:rPr lang="en-US" altLang="zh-CN" sz="1600" dirty="0" smtClean="0"/>
              <a:t>[J].</a:t>
            </a:r>
            <a:r>
              <a:rPr lang="zh-CN" altLang="en-US" sz="1600" dirty="0" smtClean="0"/>
              <a:t>计算机科学</a:t>
            </a:r>
            <a:r>
              <a:rPr lang="en-US" altLang="zh-CN" sz="1600" dirty="0" smtClean="0"/>
              <a:t>,2020,47(09):142-149.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396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51" y="922563"/>
            <a:ext cx="8781040" cy="43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904</Words>
  <Application>Microsoft Office PowerPoint</Application>
  <PresentationFormat>宽屏</PresentationFormat>
  <Paragraphs>127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Arial</vt:lpstr>
      <vt:lpstr>Candara</vt:lpstr>
      <vt:lpstr>Consolas</vt:lpstr>
      <vt:lpstr>Office 主题​​</vt:lpstr>
      <vt:lpstr>人脸动画表情合成调研报告</vt:lpstr>
      <vt:lpstr>摘要</vt:lpstr>
      <vt:lpstr>基于几何模型</vt:lpstr>
      <vt:lpstr>MPEG-4兼容的人脸动画系统</vt:lpstr>
      <vt:lpstr>基于三维动画的虚拟人物表情动作系统</vt:lpstr>
      <vt:lpstr>PowerPoint 演示文稿</vt:lpstr>
      <vt:lpstr>基于图像</vt:lpstr>
      <vt:lpstr>基于改进ＣｙｃｌｅＧａｎ模型和区域分割的表情动画合成</vt:lpstr>
      <vt:lpstr>PowerPoint 演示文稿</vt:lpstr>
      <vt:lpstr>基于深度神经网络</vt:lpstr>
      <vt:lpstr>基于4D扫描的面部形状和表情模型学习</vt:lpstr>
      <vt:lpstr>PowerPoint 演示文稿</vt:lpstr>
      <vt:lpstr>PowerPoint 演示文稿</vt:lpstr>
      <vt:lpstr>基于3D无监督学习的人脸模型及表情复原</vt:lpstr>
      <vt:lpstr>PowerPoint 演示文稿</vt:lpstr>
      <vt:lpstr>基于深度神经网络的交互式人脸动画</vt:lpstr>
      <vt:lpstr>PowerPoint 演示文稿</vt:lpstr>
      <vt:lpstr>从原始语音波形到3D人脸动画的端到端学习</vt:lpstr>
      <vt:lpstr>PowerPoint 演示文稿</vt:lpstr>
      <vt:lpstr>基于深度神经网络的音频驱动的3D人脸</vt:lpstr>
      <vt:lpstr>PowerPoint 演示文稿</vt:lpstr>
      <vt:lpstr>总结</vt:lpstr>
      <vt:lpstr>总结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Asus</cp:lastModifiedBy>
  <cp:revision>80</cp:revision>
  <dcterms:created xsi:type="dcterms:W3CDTF">2019-09-10T12:31:38Z</dcterms:created>
  <dcterms:modified xsi:type="dcterms:W3CDTF">2021-05-27T07:18:09Z</dcterms:modified>
</cp:coreProperties>
</file>