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6" r:id="rId23"/>
    <p:sldId id="277" r:id="rId24"/>
    <p:sldId id="295" r:id="rId25"/>
    <p:sldId id="296" r:id="rId26"/>
    <p:sldId id="278" r:id="rId27"/>
    <p:sldId id="279" r:id="rId28"/>
    <p:sldId id="281" r:id="rId29"/>
    <p:sldId id="283" r:id="rId30"/>
    <p:sldId id="284" r:id="rId31"/>
    <p:sldId id="285" r:id="rId32"/>
    <p:sldId id="282" r:id="rId33"/>
    <p:sldId id="286" r:id="rId34"/>
    <p:sldId id="287" r:id="rId35"/>
    <p:sldId id="288" r:id="rId36"/>
    <p:sldId id="322" r:id="rId37"/>
    <p:sldId id="323" r:id="rId38"/>
    <p:sldId id="325" r:id="rId39"/>
    <p:sldId id="324" r:id="rId40"/>
    <p:sldId id="289" r:id="rId41"/>
    <p:sldId id="290" r:id="rId42"/>
    <p:sldId id="292" r:id="rId43"/>
    <p:sldId id="293" r:id="rId44"/>
    <p:sldId id="294" r:id="rId45"/>
    <p:sldId id="297" r:id="rId46"/>
    <p:sldId id="316" r:id="rId47"/>
    <p:sldId id="313" r:id="rId48"/>
    <p:sldId id="315" r:id="rId49"/>
    <p:sldId id="314" r:id="rId50"/>
    <p:sldId id="317" r:id="rId51"/>
    <p:sldId id="318" r:id="rId52"/>
    <p:sldId id="319" r:id="rId53"/>
    <p:sldId id="320" r:id="rId5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64802" autoAdjust="0"/>
  </p:normalViewPr>
  <p:slideViewPr>
    <p:cSldViewPr snapToGrid="0">
      <p:cViewPr varScale="1">
        <p:scale>
          <a:sx n="73" d="100"/>
          <a:sy n="73" d="100"/>
        </p:scale>
        <p:origin x="18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4F110-D3EA-4A4C-8B9A-FD00EAB749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B20C9-E3A0-46C1-8AB9-3A284A941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1288" y="-8468"/>
            <a:ext cx="12228421"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F4EF8DA-AAE3-43BD-AF81-5CF05D478BC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F6D27B-B383-42DE-9BE2-EAC7AEBF8B7F}" type="slidenum">
              <a:rPr lang="zh-CN" altLang="en-US" smtClean="0"/>
            </a:fld>
            <a:endParaRPr lang="zh-CN" altLang="en-US"/>
          </a:p>
        </p:txBody>
      </p:sp>
      <p:sp>
        <p:nvSpPr>
          <p:cNvPr id="19" name="文本框 1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190947" y="116633"/>
            <a:ext cx="4157380" cy="7584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16633"/>
            <a:ext cx="4157380" cy="75844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F4EF8DA-AAE3-43BD-AF81-5CF05D478BC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F6D27B-B383-42DE-9BE2-EAC7AEBF8B7F}" type="slidenum">
              <a:rPr lang="zh-CN" altLang="en-US" smtClean="0"/>
            </a:fld>
            <a:endParaRPr lang="zh-CN" altLang="en-US"/>
          </a:p>
        </p:txBody>
      </p:sp>
      <p:sp>
        <p:nvSpPr>
          <p:cNvPr id="7" name="文本框 6"/>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15286"/>
            <a:ext cx="4157380" cy="75844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1371" y="644489"/>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1" name="文本框 10"/>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239350" y="97383"/>
            <a:ext cx="4157380" cy="758441"/>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50280"/>
            <a:ext cx="4157380" cy="758441"/>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1" name="文本框 10"/>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239350" y="115274"/>
            <a:ext cx="4157380" cy="75844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239350" y="117832"/>
            <a:ext cx="4157380" cy="75844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15274"/>
            <a:ext cx="4157380" cy="75844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42545"/>
            <a:ext cx="4157380" cy="75844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1480"/>
            <a:ext cx="9391677" cy="846158"/>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571461" y="1571612"/>
            <a:ext cx="109728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9" name="文本框 8"/>
          <p:cNvSpPr txBox="1"/>
          <p:nvPr/>
        </p:nvSpPr>
        <p:spPr>
          <a:xfrm>
            <a:off x="431371" y="6309320"/>
            <a:ext cx="8541973" cy="369332"/>
          </a:xfrm>
          <a:prstGeom prst="rect">
            <a:avLst/>
          </a:prstGeom>
          <a:noFill/>
        </p:spPr>
        <p:txBody>
          <a:bodyPr wrap="square" rtlCol="0">
            <a:spAutoFit/>
          </a:bodyPr>
          <a:lstStyle/>
          <a:p>
            <a:r>
              <a:rPr lang="en-US" altLang="zh-CN" sz="1800" dirty="0"/>
              <a:t>School of Computer Science and technology</a:t>
            </a:r>
            <a:endParaRPr lang="zh-CN" altLang="en-US" sz="1800"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33969" b="34081"/>
          <a:stretch>
            <a:fillRect/>
          </a:stretch>
        </p:blipFill>
        <p:spPr>
          <a:xfrm>
            <a:off x="143339" y="121897"/>
            <a:ext cx="4157380" cy="75844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8423"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4EF8DA-AAE3-43BD-AF81-5CF05D478BCA}" type="datetimeFigureOut">
              <a:rPr lang="zh-CN" altLang="en-US" smtClean="0"/>
            </a:fld>
            <a:endParaRPr lang="zh-CN" altLang="en-US"/>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7CF6D27B-B383-42DE-9BE2-EAC7AEBF8B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87770" y="5209478"/>
            <a:ext cx="4298273" cy="1715104"/>
          </a:xfrm>
        </p:spPr>
        <p:txBody>
          <a:bodyPr>
            <a:normAutofit/>
          </a:bodyPr>
          <a:lstStyle/>
          <a:p>
            <a:r>
              <a:rPr lang="en-US" altLang="zh-CN" dirty="0" smtClean="0">
                <a:solidFill>
                  <a:schemeClr val="tx1"/>
                </a:solidFill>
              </a:rPr>
              <a:t>2021.4.18</a:t>
            </a:r>
            <a:endParaRPr lang="zh-CN" altLang="en-US" dirty="0">
              <a:solidFill>
                <a:schemeClr val="tx1"/>
              </a:solidFill>
            </a:endParaRPr>
          </a:p>
        </p:txBody>
      </p:sp>
      <p:sp>
        <p:nvSpPr>
          <p:cNvPr id="4" name="标题 3"/>
          <p:cNvSpPr>
            <a:spLocks noGrp="1"/>
          </p:cNvSpPr>
          <p:nvPr>
            <p:ph type="ctrTitle"/>
          </p:nvPr>
        </p:nvSpPr>
        <p:spPr/>
        <p:txBody>
          <a:bodyPr/>
          <a:lstStyle/>
          <a:p>
            <a:pPr algn="ctr"/>
            <a:r>
              <a:rPr lang="en-US" altLang="zh-CN"/>
              <a:t>MATLAB</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显示</a:t>
            </a:r>
            <a:r>
              <a:rPr lang="zh-CN" altLang="en-US"/>
              <a:t>图像</a:t>
            </a:r>
            <a:endParaRPr lang="zh-CN" altLang="en-US"/>
          </a:p>
        </p:txBody>
      </p:sp>
      <p:sp>
        <p:nvSpPr>
          <p:cNvPr id="3" name="内容占位符 2"/>
          <p:cNvSpPr>
            <a:spLocks noGrp="1"/>
          </p:cNvSpPr>
          <p:nvPr>
            <p:ph idx="1"/>
          </p:nvPr>
        </p:nvSpPr>
        <p:spPr>
          <a:xfrm>
            <a:off x="1199515" y="1179830"/>
            <a:ext cx="8188960" cy="4498340"/>
          </a:xfrm>
        </p:spPr>
        <p:txBody>
          <a:bodyPr>
            <a:normAutofit/>
          </a:bodyPr>
          <a:p>
            <a:r>
              <a:rPr lang="en-US" altLang="zh-CN" sz="2400"/>
              <a:t>imshow</a:t>
            </a:r>
            <a:r>
              <a:rPr lang="zh-CN" altLang="en-US" sz="2400"/>
              <a:t>函数</a:t>
            </a:r>
            <a:endParaRPr lang="zh-CN" altLang="en-US" sz="2400"/>
          </a:p>
          <a:p>
            <a:pPr lvl="1"/>
            <a:r>
              <a:rPr lang="zh-CN" altLang="en-US" sz="2400">
                <a:sym typeface="+mn-ea"/>
              </a:rPr>
              <a:t>imshow(I) 在图窗中显示图像 I。</a:t>
            </a:r>
            <a:endParaRPr lang="zh-CN" altLang="en-US" sz="2400"/>
          </a:p>
          <a:p>
            <a:pPr lvl="1"/>
            <a:r>
              <a:rPr lang="zh-CN" altLang="en-US" sz="2400">
                <a:sym typeface="+mn-ea"/>
              </a:rPr>
              <a:t>imshow(X,map) 显示具有颜色图 map 的索引图像 X。</a:t>
            </a:r>
            <a:endParaRPr lang="zh-CN" altLang="en-US" sz="2400"/>
          </a:p>
          <a:p>
            <a:pPr lvl="1"/>
            <a:r>
              <a:rPr lang="zh-CN" altLang="en-US" sz="2400">
                <a:sym typeface="+mn-ea"/>
              </a:rPr>
              <a:t>imshow(filename) 显示存储在由 filename 指定的图形文件中的图像。</a:t>
            </a:r>
            <a:endParaRPr lang="zh-CN" altLang="en-US" sz="2400"/>
          </a:p>
          <a:p>
            <a:r>
              <a:rPr lang="zh-CN" altLang="en-US" sz="2400"/>
              <a:t>图片</a:t>
            </a:r>
            <a:r>
              <a:rPr lang="zh-CN" altLang="en-US" sz="2400"/>
              <a:t>路径</a:t>
            </a:r>
            <a:endParaRPr lang="zh-CN" altLang="en-US" sz="2400"/>
          </a:p>
          <a:p>
            <a:pPr lvl="1"/>
            <a:r>
              <a:rPr lang="zh-CN" altLang="en-US" sz="2130"/>
              <a:t>由于虚拟机没有输入法，对于图片存放路径要么选择英文存放路径；要么将</a:t>
            </a:r>
            <a:r>
              <a:rPr lang="en-US" altLang="zh-CN" sz="2130"/>
              <a:t>Matlab</a:t>
            </a:r>
            <a:r>
              <a:rPr lang="zh-CN" altLang="en-US" sz="2130"/>
              <a:t>脚本文件存放至与图片同一路径；或者通过文件</a:t>
            </a:r>
            <a:r>
              <a:rPr lang="zh-CN" altLang="en-US" sz="2130"/>
              <a:t>管理器复制图像</a:t>
            </a:r>
            <a:r>
              <a:rPr lang="zh-CN" altLang="en-US" sz="2130"/>
              <a:t>路径。</a:t>
            </a:r>
            <a:endParaRPr lang="zh-CN" altLang="en-US" sz="2130"/>
          </a:p>
          <a:p>
            <a:endParaRPr lang="zh-CN" altLang="en-US" sz="2400"/>
          </a:p>
          <a:p>
            <a:pPr lvl="1"/>
            <a:endParaRPr lang="zh-CN" altLang="en-US" sz="2130"/>
          </a:p>
        </p:txBody>
      </p:sp>
      <p:pic>
        <p:nvPicPr>
          <p:cNvPr id="4" name="图片 3"/>
          <p:cNvPicPr>
            <a:picLocks noChangeAspect="1"/>
          </p:cNvPicPr>
          <p:nvPr/>
        </p:nvPicPr>
        <p:blipFill>
          <a:blip r:embed="rId1"/>
          <a:stretch>
            <a:fillRect/>
          </a:stretch>
        </p:blipFill>
        <p:spPr>
          <a:xfrm>
            <a:off x="6837680" y="4989195"/>
            <a:ext cx="4067175" cy="1657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保存</a:t>
            </a:r>
            <a:r>
              <a:rPr lang="zh-CN" altLang="en-US"/>
              <a:t>图片</a:t>
            </a:r>
            <a:endParaRPr lang="zh-CN" altLang="en-US"/>
          </a:p>
        </p:txBody>
      </p:sp>
      <p:sp>
        <p:nvSpPr>
          <p:cNvPr id="3" name="内容占位符 2"/>
          <p:cNvSpPr>
            <a:spLocks noGrp="1"/>
          </p:cNvSpPr>
          <p:nvPr>
            <p:ph idx="1"/>
          </p:nvPr>
        </p:nvSpPr>
        <p:spPr>
          <a:xfrm>
            <a:off x="899159" y="1721805"/>
            <a:ext cx="8463619" cy="3880773"/>
          </a:xfrm>
        </p:spPr>
        <p:txBody>
          <a:bodyPr/>
          <a:p>
            <a:r>
              <a:rPr lang="en-US" altLang="zh-CN" sz="2400"/>
              <a:t>imwrite</a:t>
            </a:r>
            <a:r>
              <a:rPr lang="zh-CN" altLang="en-US" sz="2400"/>
              <a:t>函数</a:t>
            </a:r>
            <a:endParaRPr lang="zh-CN" altLang="en-US" sz="2400"/>
          </a:p>
          <a:p>
            <a:pPr lvl="1"/>
            <a:r>
              <a:rPr lang="zh-CN" altLang="en-US" sz="2130"/>
              <a:t>imwrite(A,filename) 将图像数据 A 写入 filename 指定的文件，并从扩展名推断出文件格式。imwrite 在当前文件夹中创建新文件。输出图像的位深取决于 A 的数据类型和文件格式。</a:t>
            </a:r>
            <a:endParaRPr lang="zh-CN" altLang="en-US" sz="2130"/>
          </a:p>
          <a:p>
            <a:pPr lvl="1"/>
            <a:r>
              <a:rPr lang="zh-CN" altLang="en-US" sz="2130"/>
              <a:t>imwrite(A,map,filename) 将 A 中的索引图像及其关联的颜色图写入由 map filename 指定的文件。</a:t>
            </a:r>
            <a:endParaRPr lang="zh-CN" altLang="en-US" sz="213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8" name="图片 7"/>
          <p:cNvPicPr>
            <a:picLocks noChangeAspect="1"/>
          </p:cNvPicPr>
          <p:nvPr/>
        </p:nvPicPr>
        <p:blipFill>
          <a:blip r:embed="rId1"/>
          <a:stretch>
            <a:fillRect/>
          </a:stretch>
        </p:blipFill>
        <p:spPr>
          <a:xfrm>
            <a:off x="523875" y="3936365"/>
            <a:ext cx="5314950" cy="1533525"/>
          </a:xfrm>
          <a:prstGeom prst="rect">
            <a:avLst/>
          </a:prstGeom>
        </p:spPr>
      </p:pic>
      <p:pic>
        <p:nvPicPr>
          <p:cNvPr id="9" name="图片 8"/>
          <p:cNvPicPr>
            <a:picLocks noChangeAspect="1"/>
          </p:cNvPicPr>
          <p:nvPr/>
        </p:nvPicPr>
        <p:blipFill>
          <a:blip r:embed="rId2"/>
          <a:stretch>
            <a:fillRect/>
          </a:stretch>
        </p:blipFill>
        <p:spPr>
          <a:xfrm>
            <a:off x="6321425" y="1389380"/>
            <a:ext cx="5324475" cy="3838575"/>
          </a:xfrm>
          <a:prstGeom prst="rect">
            <a:avLst/>
          </a:prstGeom>
        </p:spPr>
      </p:pic>
      <p:pic>
        <p:nvPicPr>
          <p:cNvPr id="11" name="内容占位符 10"/>
          <p:cNvPicPr>
            <a:picLocks noChangeAspect="1"/>
          </p:cNvPicPr>
          <p:nvPr>
            <p:ph idx="1"/>
          </p:nvPr>
        </p:nvPicPr>
        <p:blipFill>
          <a:blip r:embed="rId3"/>
          <a:stretch>
            <a:fillRect/>
          </a:stretch>
        </p:blipFill>
        <p:spPr>
          <a:xfrm>
            <a:off x="1155700" y="1474470"/>
            <a:ext cx="3600450" cy="220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像素索引</a:t>
            </a:r>
            <a:endParaRPr lang="zh-CN" altLang="en-US"/>
          </a:p>
        </p:txBody>
      </p:sp>
      <p:sp>
        <p:nvSpPr>
          <p:cNvPr id="3" name="内容占位符 2"/>
          <p:cNvSpPr>
            <a:spLocks noGrp="1"/>
          </p:cNvSpPr>
          <p:nvPr>
            <p:ph idx="1"/>
          </p:nvPr>
        </p:nvSpPr>
        <p:spPr>
          <a:xfrm>
            <a:off x="1079500" y="1696720"/>
            <a:ext cx="8197215" cy="4344670"/>
          </a:xfrm>
        </p:spPr>
        <p:txBody>
          <a:bodyPr/>
          <a:p>
            <a:r>
              <a:rPr lang="zh-CN" altLang="en-US" sz="2400"/>
              <a:t>在使用像素索引时，像素值与索引有一一对应的关系，例如，位于第3行第3列的像素值存储在矩阵元素（3,3）中，可以使用MATLAB提供的函数进行访问。例如，使用命令A（3,3）可以获取第3行第3列的像素值。</a:t>
            </a:r>
            <a:endParaRPr lang="zh-CN" altLang="en-US" sz="2400"/>
          </a:p>
          <a:p>
            <a:r>
              <a:rPr lang="zh-CN" altLang="en-US" sz="2400"/>
              <a:t>还可以使用命令A（3,3，：）获取RGB图像中第3行第3的R,G,B值</a:t>
            </a:r>
            <a:r>
              <a:rPr lang="en-US" altLang="zh-CN" sz="2400"/>
              <a:t>.</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图像之间的</a:t>
            </a:r>
            <a:r>
              <a:rPr lang="zh-CN" altLang="en-US"/>
              <a:t>转换</a:t>
            </a:r>
            <a:endParaRPr lang="zh-CN" altLang="en-US"/>
          </a:p>
        </p:txBody>
      </p:sp>
      <p:sp>
        <p:nvSpPr>
          <p:cNvPr id="3" name="内容占位符 2"/>
          <p:cNvSpPr>
            <a:spLocks noGrp="1"/>
          </p:cNvSpPr>
          <p:nvPr>
            <p:ph idx="1"/>
          </p:nvPr>
        </p:nvSpPr>
        <p:spPr>
          <a:xfrm>
            <a:off x="812165" y="1645285"/>
            <a:ext cx="9486900" cy="4730115"/>
          </a:xfrm>
        </p:spPr>
        <p:txBody>
          <a:bodyPr>
            <a:normAutofit lnSpcReduction="10000"/>
          </a:bodyPr>
          <a:p>
            <a:r>
              <a:rPr lang="en-US" altLang="zh-CN" sz="2400"/>
              <a:t>[X,map] = rgb2ind(RGB):</a:t>
            </a:r>
            <a:r>
              <a:rPr lang="zh-CN" altLang="en-US" sz="2400"/>
              <a:t>彩色图</a:t>
            </a:r>
            <a:r>
              <a:rPr lang="zh-CN" altLang="en-US" sz="2400">
                <a:sym typeface="+mn-ea"/>
              </a:rPr>
              <a:t>转换成</a:t>
            </a:r>
            <a:r>
              <a:rPr lang="zh-CN" altLang="en-US" sz="2400">
                <a:sym typeface="+mn-ea"/>
              </a:rPr>
              <a:t>索引图</a:t>
            </a:r>
            <a:endParaRPr lang="zh-CN" altLang="en-US" sz="2400"/>
          </a:p>
          <a:p>
            <a:r>
              <a:rPr lang="en-US" altLang="zh-CN" sz="2400">
                <a:sym typeface="+mn-ea"/>
              </a:rPr>
              <a:t>I = rgb2gray(RGB):</a:t>
            </a:r>
            <a:r>
              <a:rPr lang="zh-CN" altLang="en-US" sz="2400">
                <a:sym typeface="+mn-ea"/>
              </a:rPr>
              <a:t>彩色图</a:t>
            </a:r>
            <a:r>
              <a:rPr lang="zh-CN" altLang="en-US" sz="2400">
                <a:sym typeface="+mn-ea"/>
              </a:rPr>
              <a:t>转换成灰</a:t>
            </a:r>
            <a:r>
              <a:rPr lang="zh-CN" altLang="en-US" sz="2400">
                <a:sym typeface="+mn-ea"/>
              </a:rPr>
              <a:t>度图</a:t>
            </a:r>
            <a:endParaRPr lang="zh-CN" altLang="en-US" sz="2400">
              <a:sym typeface="+mn-ea"/>
            </a:endParaRPr>
          </a:p>
          <a:p>
            <a:pPr lvl="1"/>
            <a:r>
              <a:rPr lang="zh-CN" altLang="en-US" sz="2400">
                <a:sym typeface="+mn-ea"/>
              </a:rPr>
              <a:t>[X,cmap] = rgb2ind(RGB,</a:t>
            </a:r>
            <a:r>
              <a:rPr lang="en-US" altLang="zh-CN" sz="2400">
                <a:sym typeface="+mn-ea"/>
              </a:rPr>
              <a:t>n</a:t>
            </a:r>
            <a:r>
              <a:rPr lang="zh-CN" altLang="en-US" sz="2400">
                <a:sym typeface="+mn-ea"/>
              </a:rPr>
              <a:t>) </a:t>
            </a:r>
            <a:r>
              <a:rPr lang="en-US" altLang="zh-CN" sz="2400">
                <a:sym typeface="+mn-ea"/>
              </a:rPr>
              <a:t>:</a:t>
            </a:r>
            <a:r>
              <a:rPr lang="zh-CN" altLang="en-US" sz="2400">
                <a:sym typeface="+mn-ea"/>
              </a:rPr>
              <a:t>使用具有 </a:t>
            </a:r>
            <a:r>
              <a:rPr lang="en-US" altLang="zh-CN" sz="2400">
                <a:sym typeface="+mn-ea"/>
              </a:rPr>
              <a:t>n</a:t>
            </a:r>
            <a:r>
              <a:rPr lang="zh-CN" altLang="en-US" sz="2400">
                <a:sym typeface="+mn-ea"/>
              </a:rPr>
              <a:t> 种量化颜色的最小方差量化法并加入抖动，将 RGB 图像转换为索引图像 X，关联颜色图为 cmap。</a:t>
            </a:r>
            <a:endParaRPr lang="zh-CN" altLang="en-US" sz="2400">
              <a:sym typeface="+mn-ea"/>
            </a:endParaRPr>
          </a:p>
          <a:p>
            <a:pPr lvl="1"/>
            <a:r>
              <a:rPr lang="zh-CN" altLang="en-US" sz="2400">
                <a:sym typeface="+mn-ea"/>
              </a:rPr>
              <a:t>[X,cmap] = rgb2ind(RGB,tol) </a:t>
            </a:r>
            <a:r>
              <a:rPr lang="en-US" altLang="zh-CN" sz="2400">
                <a:sym typeface="+mn-ea"/>
              </a:rPr>
              <a:t>:</a:t>
            </a:r>
            <a:r>
              <a:rPr lang="zh-CN" altLang="en-US" sz="2400">
                <a:sym typeface="+mn-ea"/>
              </a:rPr>
              <a:t>使用均匀量化法并加入抖动，将 RGB 图像转换为索引图像，容差为 tol。</a:t>
            </a:r>
            <a:r>
              <a:rPr lang="zh-CN" altLang="en-US" sz="2400">
                <a:sym typeface="+mn-ea"/>
              </a:rPr>
              <a:t>返回的颜色图 cmap 包含 (floor(1/tol)+1)^3 种或更少的颜色</a:t>
            </a:r>
            <a:endParaRPr lang="zh-CN" altLang="en-US" sz="2400">
              <a:sym typeface="+mn-ea"/>
            </a:endParaRPr>
          </a:p>
          <a:p>
            <a:pPr lvl="1"/>
            <a:r>
              <a:rPr lang="zh-CN" altLang="en-US" sz="2400">
                <a:sym typeface="+mn-ea"/>
              </a:rPr>
              <a:t>X = rgb2ind(RGB,inmap) </a:t>
            </a:r>
            <a:r>
              <a:rPr lang="en-US" altLang="zh-CN" sz="2400">
                <a:sym typeface="+mn-ea"/>
              </a:rPr>
              <a:t>:</a:t>
            </a:r>
            <a:r>
              <a:rPr lang="zh-CN" altLang="en-US" sz="2400">
                <a:sym typeface="+mn-ea"/>
              </a:rPr>
              <a:t>使用逆颜色图算法并加入抖动，将 RGB 图像转换为索引图像，指定的颜色图为 inmap。</a:t>
            </a:r>
            <a:endParaRPr lang="zh-CN" altLang="en-US" sz="2400"/>
          </a:p>
          <a:p>
            <a:r>
              <a:rPr lang="en-US" altLang="zh-CN" sz="2400">
                <a:sym typeface="+mn-ea"/>
              </a:rPr>
              <a:t>RGB = ind2rgb(X,map):</a:t>
            </a:r>
            <a:r>
              <a:rPr lang="zh-CN" altLang="en-US" sz="2400">
                <a:sym typeface="+mn-ea"/>
              </a:rPr>
              <a:t>索引图转换成彩色图</a:t>
            </a:r>
            <a:endParaRPr lang="zh-CN" altLang="en-US" sz="2400">
              <a:sym typeface="+mn-ea"/>
            </a:endParaRPr>
          </a:p>
          <a:p>
            <a:pPr lvl="1"/>
            <a:endParaRPr lang="en-US" altLang="zh-CN"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图像之间的转换</a:t>
            </a:r>
            <a:br>
              <a:rPr lang="zh-CN" altLang="en-US"/>
            </a:br>
            <a:endParaRPr lang="zh-CN" altLang="en-US"/>
          </a:p>
        </p:txBody>
      </p:sp>
      <p:sp>
        <p:nvSpPr>
          <p:cNvPr id="3" name="内容占位符 2"/>
          <p:cNvSpPr>
            <a:spLocks noGrp="1"/>
          </p:cNvSpPr>
          <p:nvPr>
            <p:ph idx="1"/>
          </p:nvPr>
        </p:nvSpPr>
        <p:spPr>
          <a:xfrm>
            <a:off x="889635" y="1593850"/>
            <a:ext cx="8387080" cy="4447540"/>
          </a:xfrm>
        </p:spPr>
        <p:txBody>
          <a:bodyPr/>
          <a:p>
            <a:r>
              <a:rPr lang="en-US" altLang="zh-CN" sz="2400">
                <a:sym typeface="+mn-ea"/>
              </a:rPr>
              <a:t>I = ind2gray(X,map):</a:t>
            </a:r>
            <a:r>
              <a:rPr lang="zh-CN" altLang="en-US" sz="2400">
                <a:sym typeface="+mn-ea"/>
              </a:rPr>
              <a:t>索引图转换成</a:t>
            </a:r>
            <a:r>
              <a:rPr lang="zh-CN" altLang="en-US" sz="2400">
                <a:sym typeface="+mn-ea"/>
              </a:rPr>
              <a:t>灰度图</a:t>
            </a:r>
            <a:endParaRPr lang="zh-CN" altLang="en-US" sz="2400"/>
          </a:p>
          <a:p>
            <a:r>
              <a:rPr lang="en-US" altLang="zh-CN" sz="2400">
                <a:sym typeface="+mn-ea"/>
              </a:rPr>
              <a:t>[X,map] = gray2ind(I,n):</a:t>
            </a:r>
            <a:r>
              <a:rPr lang="zh-CN" altLang="en-US" sz="2400">
                <a:sym typeface="+mn-ea"/>
              </a:rPr>
              <a:t>灰度图</a:t>
            </a:r>
            <a:r>
              <a:rPr lang="zh-CN" altLang="en-US" sz="2400">
                <a:sym typeface="+mn-ea"/>
              </a:rPr>
              <a:t>转换成索引图</a:t>
            </a:r>
            <a:endParaRPr lang="zh-CN" altLang="en-US" sz="2400"/>
          </a:p>
          <a:p>
            <a:pPr lvl="1"/>
            <a:r>
              <a:rPr lang="zh-CN" altLang="en-US" sz="2000">
                <a:sym typeface="+mn-ea"/>
              </a:rPr>
              <a:t>根据指定的灰度级数n和颜色图map，将灰度图像I转换成索引图像X，n的默认值为64.</a:t>
            </a:r>
            <a:endParaRPr lang="zh-CN" altLang="en-US" sz="2000"/>
          </a:p>
          <a:p>
            <a:r>
              <a:rPr lang="en-US" altLang="zh-CN" sz="2400">
                <a:sym typeface="+mn-ea"/>
              </a:rPr>
              <a:t>I = mat2gray(X,[Xmin,Xmax]):</a:t>
            </a:r>
            <a:r>
              <a:rPr lang="zh-CN" altLang="en-US" sz="2400">
                <a:sym typeface="+mn-ea"/>
              </a:rPr>
              <a:t>矩阵转换成灰度图像</a:t>
            </a:r>
            <a:r>
              <a:rPr lang="en-US" altLang="zh-CN" sz="2400">
                <a:sym typeface="+mn-ea"/>
              </a:rPr>
              <a:t> </a:t>
            </a:r>
            <a:endParaRPr lang="en-US" altLang="zh-CN" sz="2400"/>
          </a:p>
          <a:p>
            <a:pPr lvl="1"/>
            <a:r>
              <a:rPr lang="en-US" altLang="zh-CN" sz="2000">
                <a:sym typeface="+mn-ea"/>
              </a:rPr>
              <a:t>按指定的取值区间[Xmin,Xmax]将数据矩阵X转化为图像I.如果不指定区间[Xmin,Xmax]时，MATLAB则自动将X矩阵中最小设为Xmin，最大设为Xmax。</a:t>
            </a:r>
            <a:endParaRPr lang="en-US" altLang="zh-CN" sz="2000"/>
          </a:p>
          <a:p>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1394460" y="1327150"/>
            <a:ext cx="3131185" cy="4851400"/>
          </a:xfrm>
          <a:prstGeom prst="rect">
            <a:avLst/>
          </a:prstGeom>
        </p:spPr>
      </p:pic>
      <p:pic>
        <p:nvPicPr>
          <p:cNvPr id="5" name="图片 4"/>
          <p:cNvPicPr>
            <a:picLocks noChangeAspect="1"/>
          </p:cNvPicPr>
          <p:nvPr/>
        </p:nvPicPr>
        <p:blipFill>
          <a:blip r:embed="rId2"/>
          <a:stretch>
            <a:fillRect/>
          </a:stretch>
        </p:blipFill>
        <p:spPr>
          <a:xfrm>
            <a:off x="5612765" y="1196975"/>
            <a:ext cx="5083175" cy="49815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平移</a:t>
            </a:r>
            <a:endParaRPr lang="zh-CN" altLang="en-US"/>
          </a:p>
        </p:txBody>
      </p:sp>
      <p:sp>
        <p:nvSpPr>
          <p:cNvPr id="3" name="内容占位符 2"/>
          <p:cNvSpPr>
            <a:spLocks noGrp="1"/>
          </p:cNvSpPr>
          <p:nvPr>
            <p:ph idx="1"/>
          </p:nvPr>
        </p:nvSpPr>
        <p:spPr>
          <a:xfrm>
            <a:off x="813435" y="1490980"/>
            <a:ext cx="8463280" cy="4550410"/>
          </a:xfrm>
        </p:spPr>
        <p:txBody>
          <a:bodyPr/>
          <a:p>
            <a:r>
              <a:rPr lang="en-US" altLang="zh-CN" sz="2400"/>
              <a:t>strel</a:t>
            </a:r>
            <a:r>
              <a:rPr lang="zh-CN" altLang="en-US" sz="2400"/>
              <a:t>用来创建形态学结构元素</a:t>
            </a:r>
            <a:endParaRPr lang="zh-CN" altLang="en-US" sz="2400"/>
          </a:p>
          <a:p>
            <a:r>
              <a:rPr lang="en-US" altLang="zh-CN" sz="2400"/>
              <a:t>translate(SE,[y,x])</a:t>
            </a:r>
            <a:r>
              <a:rPr lang="zh-CN" altLang="en-US" sz="2400"/>
              <a:t>在原结构元素上</a:t>
            </a:r>
            <a:r>
              <a:rPr lang="en-US" altLang="zh-CN" sz="2400"/>
              <a:t>y</a:t>
            </a:r>
            <a:r>
              <a:rPr lang="zh-CN" altLang="en-US" sz="2400"/>
              <a:t>和</a:t>
            </a:r>
            <a:r>
              <a:rPr lang="en-US" altLang="zh-CN" sz="2400"/>
              <a:t>x</a:t>
            </a:r>
            <a:r>
              <a:rPr lang="zh-CN" altLang="en-US" sz="2400"/>
              <a:t>方向平移</a:t>
            </a:r>
            <a:endParaRPr lang="zh-CN" altLang="en-US" sz="2400"/>
          </a:p>
          <a:p>
            <a:r>
              <a:rPr lang="en-US" altLang="zh-CN" sz="2400"/>
              <a:t>imdilate</a:t>
            </a:r>
            <a:r>
              <a:rPr lang="zh-CN" altLang="en-US" sz="2400"/>
              <a:t>是膨胀图像函数</a:t>
            </a:r>
            <a:endParaRPr lang="zh-CN" altLang="en-US" sz="2400"/>
          </a:p>
          <a:p>
            <a:r>
              <a:rPr lang="zh-CN" altLang="en-US" sz="2400"/>
              <a:t>可以利用上面</a:t>
            </a:r>
            <a:r>
              <a:rPr lang="en-US" altLang="zh-CN" sz="2400"/>
              <a:t>3</a:t>
            </a:r>
            <a:r>
              <a:rPr lang="zh-CN" altLang="en-US" sz="2400"/>
              <a:t>个结构及函数完成图像的平移</a:t>
            </a:r>
            <a:endParaRPr lang="zh-CN" altLang="en-US" sz="2400"/>
          </a:p>
          <a:p>
            <a:r>
              <a:rPr lang="zh-CN" altLang="en-US" sz="2400"/>
              <a:t>示例：</a:t>
            </a:r>
            <a:endParaRPr lang="zh-CN" altLang="en-US" sz="2400"/>
          </a:p>
        </p:txBody>
      </p:sp>
      <p:pic>
        <p:nvPicPr>
          <p:cNvPr id="4" name="图片 3"/>
          <p:cNvPicPr>
            <a:picLocks noChangeAspect="1"/>
          </p:cNvPicPr>
          <p:nvPr/>
        </p:nvPicPr>
        <p:blipFill>
          <a:blip r:embed="rId1"/>
          <a:stretch>
            <a:fillRect/>
          </a:stretch>
        </p:blipFill>
        <p:spPr>
          <a:xfrm>
            <a:off x="6522085" y="3874770"/>
            <a:ext cx="4543425" cy="2295525"/>
          </a:xfrm>
          <a:prstGeom prst="rect">
            <a:avLst/>
          </a:prstGeom>
        </p:spPr>
      </p:pic>
      <p:pic>
        <p:nvPicPr>
          <p:cNvPr id="5" name="图片 4"/>
          <p:cNvPicPr>
            <a:picLocks noChangeAspect="1"/>
          </p:cNvPicPr>
          <p:nvPr/>
        </p:nvPicPr>
        <p:blipFill>
          <a:blip r:embed="rId2"/>
          <a:stretch>
            <a:fillRect/>
          </a:stretch>
        </p:blipFill>
        <p:spPr>
          <a:xfrm>
            <a:off x="1273810" y="3844925"/>
            <a:ext cx="4404995" cy="2355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翻转</a:t>
            </a:r>
            <a:endParaRPr lang="zh-CN" altLang="en-US"/>
          </a:p>
        </p:txBody>
      </p:sp>
      <p:sp>
        <p:nvSpPr>
          <p:cNvPr id="3" name="内容占位符 2"/>
          <p:cNvSpPr>
            <a:spLocks noGrp="1"/>
          </p:cNvSpPr>
          <p:nvPr>
            <p:ph idx="1"/>
          </p:nvPr>
        </p:nvSpPr>
        <p:spPr>
          <a:xfrm>
            <a:off x="812165" y="1633220"/>
            <a:ext cx="8464550" cy="4408170"/>
          </a:xfrm>
        </p:spPr>
        <p:txBody>
          <a:bodyPr/>
          <a:p>
            <a:r>
              <a:rPr lang="en-US" altLang="zh-CN" sz="2400"/>
              <a:t>fliplr(I):</a:t>
            </a:r>
            <a:r>
              <a:rPr lang="zh-CN" altLang="en-US" sz="2400"/>
              <a:t>对图像</a:t>
            </a:r>
            <a:r>
              <a:rPr lang="en-US" altLang="zh-CN" sz="2400"/>
              <a:t>I</a:t>
            </a:r>
            <a:r>
              <a:rPr lang="zh-CN" altLang="en-US" sz="2400"/>
              <a:t>进行水平翻转</a:t>
            </a:r>
            <a:endParaRPr lang="zh-CN" altLang="en-US" sz="2400"/>
          </a:p>
          <a:p>
            <a:r>
              <a:rPr lang="en-US" altLang="zh-CN" sz="2400"/>
              <a:t>flipud(I):</a:t>
            </a:r>
            <a:r>
              <a:rPr lang="zh-CN" altLang="en-US" sz="2400"/>
              <a:t>对图像</a:t>
            </a:r>
            <a:r>
              <a:rPr lang="en-US" altLang="zh-CN" sz="2400"/>
              <a:t>I</a:t>
            </a:r>
            <a:r>
              <a:rPr lang="zh-CN" altLang="en-US" sz="2400"/>
              <a:t>进行垂直翻转</a:t>
            </a:r>
            <a:endParaRPr lang="zh-CN" altLang="en-US" sz="2400"/>
          </a:p>
          <a:p>
            <a:r>
              <a:rPr lang="zh-CN" altLang="en-US" sz="2400"/>
              <a:t>示例：</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1141095" y="3089275"/>
            <a:ext cx="4306570" cy="3025775"/>
          </a:xfrm>
          <a:prstGeom prst="rect">
            <a:avLst/>
          </a:prstGeom>
        </p:spPr>
      </p:pic>
      <p:pic>
        <p:nvPicPr>
          <p:cNvPr id="5" name="图片 4"/>
          <p:cNvPicPr>
            <a:picLocks noChangeAspect="1"/>
          </p:cNvPicPr>
          <p:nvPr/>
        </p:nvPicPr>
        <p:blipFill>
          <a:blip r:embed="rId2"/>
          <a:stretch>
            <a:fillRect/>
          </a:stretch>
        </p:blipFill>
        <p:spPr>
          <a:xfrm>
            <a:off x="5702300" y="3536315"/>
            <a:ext cx="5489575" cy="1857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旋转</a:t>
            </a:r>
            <a:endParaRPr lang="zh-CN" altLang="en-US"/>
          </a:p>
        </p:txBody>
      </p:sp>
      <p:sp>
        <p:nvSpPr>
          <p:cNvPr id="3" name="内容占位符 2"/>
          <p:cNvSpPr>
            <a:spLocks noGrp="1"/>
          </p:cNvSpPr>
          <p:nvPr>
            <p:ph idx="1"/>
          </p:nvPr>
        </p:nvSpPr>
        <p:spPr>
          <a:xfrm>
            <a:off x="812800" y="1593850"/>
            <a:ext cx="9297670" cy="4739640"/>
          </a:xfrm>
        </p:spPr>
        <p:txBody>
          <a:bodyPr>
            <a:normAutofit/>
          </a:bodyPr>
          <a:p>
            <a:r>
              <a:rPr lang="zh-CN" altLang="en-US" sz="2400"/>
              <a:t>imrotate(I,angle,method,bbox)</a:t>
            </a:r>
            <a:r>
              <a:rPr lang="en-US" altLang="zh-CN" sz="2400"/>
              <a:t>:</a:t>
            </a:r>
            <a:endParaRPr lang="en-US" altLang="zh-CN" sz="2400"/>
          </a:p>
          <a:p>
            <a:pPr lvl="1"/>
            <a:r>
              <a:rPr lang="en-US" altLang="zh-CN" sz="2130"/>
              <a:t>angle</a:t>
            </a:r>
            <a:r>
              <a:rPr lang="zh-CN" altLang="en-US" sz="2130"/>
              <a:t>决定旋转的角度</a:t>
            </a:r>
            <a:endParaRPr lang="zh-CN" altLang="en-US" sz="2130"/>
          </a:p>
          <a:p>
            <a:pPr lvl="1"/>
            <a:r>
              <a:rPr lang="en-US" altLang="zh-CN" sz="2130"/>
              <a:t>method</a:t>
            </a:r>
            <a:r>
              <a:rPr lang="zh-CN" altLang="en-US" sz="2130"/>
              <a:t>属于</a:t>
            </a:r>
            <a:r>
              <a:rPr lang="en-US" altLang="zh-CN" sz="2130"/>
              <a:t>{</a:t>
            </a:r>
            <a:r>
              <a:rPr lang="zh-CN" altLang="en-US" sz="2130"/>
              <a:t>，，</a:t>
            </a:r>
            <a:r>
              <a:rPr lang="en-US" altLang="zh-CN" sz="2130"/>
              <a:t>}</a:t>
            </a:r>
            <a:r>
              <a:rPr lang="zh-CN" altLang="en-US" sz="2130"/>
              <a:t>，决定插值</a:t>
            </a:r>
            <a:r>
              <a:rPr lang="zh-CN" altLang="en-US" sz="2130"/>
              <a:t>方式</a:t>
            </a:r>
            <a:endParaRPr lang="zh-CN" altLang="en-US" sz="2130"/>
          </a:p>
          <a:p>
            <a:pPr lvl="2"/>
            <a:r>
              <a:rPr lang="en-US" altLang="zh-CN" sz="1860">
                <a:sym typeface="+mn-ea"/>
              </a:rPr>
              <a:t>‘nearest’:</a:t>
            </a:r>
            <a:r>
              <a:rPr lang="zh-CN" altLang="en-US" sz="1860">
                <a:sym typeface="+mn-ea"/>
              </a:rPr>
              <a:t>最近邻插值，为默认</a:t>
            </a:r>
            <a:r>
              <a:rPr lang="zh-CN" altLang="en-US" sz="1860">
                <a:sym typeface="+mn-ea"/>
              </a:rPr>
              <a:t>值。</a:t>
            </a:r>
            <a:endParaRPr lang="zh-CN" altLang="en-US" sz="1860">
              <a:sym typeface="+mn-ea"/>
            </a:endParaRPr>
          </a:p>
          <a:p>
            <a:pPr lvl="2"/>
            <a:r>
              <a:rPr lang="en-US" altLang="zh-CN" sz="1860">
                <a:sym typeface="+mn-ea"/>
              </a:rPr>
              <a:t>‘</a:t>
            </a:r>
            <a:r>
              <a:rPr lang="zh-CN" altLang="en-US" sz="1860">
                <a:sym typeface="+mn-ea"/>
              </a:rPr>
              <a:t>bilinear</a:t>
            </a:r>
            <a:r>
              <a:rPr lang="en-US" altLang="zh-CN" sz="1860">
                <a:sym typeface="+mn-ea"/>
              </a:rPr>
              <a:t>’:</a:t>
            </a:r>
            <a:r>
              <a:rPr lang="zh-CN" altLang="en-US" sz="1860">
                <a:sym typeface="+mn-ea"/>
              </a:rPr>
              <a:t>双线性插值。</a:t>
            </a:r>
            <a:endParaRPr lang="zh-CN" altLang="en-US" sz="1860">
              <a:sym typeface="+mn-ea"/>
            </a:endParaRPr>
          </a:p>
          <a:p>
            <a:pPr lvl="2"/>
            <a:r>
              <a:rPr lang="en-US" altLang="zh-CN" sz="1860">
                <a:sym typeface="+mn-ea"/>
              </a:rPr>
              <a:t>‘</a:t>
            </a:r>
            <a:r>
              <a:rPr lang="zh-CN" altLang="en-US" sz="1860">
                <a:sym typeface="+mn-ea"/>
              </a:rPr>
              <a:t>bicubic</a:t>
            </a:r>
            <a:r>
              <a:rPr lang="en-US" altLang="zh-CN" sz="1860">
                <a:sym typeface="+mn-ea"/>
              </a:rPr>
              <a:t>’:双三次插值。输出像素值是最近的 4×4 邻域中像素的加权平均值。</a:t>
            </a:r>
            <a:endParaRPr lang="en-US" altLang="zh-CN" sz="1860">
              <a:sym typeface="+mn-ea"/>
            </a:endParaRPr>
          </a:p>
          <a:p>
            <a:pPr lvl="1"/>
            <a:r>
              <a:rPr lang="zh-CN" altLang="en-US" sz="2130"/>
              <a:t> bbox 参数来定义输出图像的大小。</a:t>
            </a:r>
            <a:endParaRPr lang="zh-CN" altLang="en-US" sz="2130"/>
          </a:p>
          <a:p>
            <a:pPr lvl="2"/>
            <a:r>
              <a:rPr lang="en-US" altLang="zh-CN" sz="1860"/>
              <a:t>‘crop’</a:t>
            </a:r>
            <a:r>
              <a:rPr lang="zh-CN" altLang="en-US" sz="1860"/>
              <a:t>使输出图像 J 与输入图像 I 大小相同，裁剪旋转后的图像以适应边界框。</a:t>
            </a:r>
            <a:endParaRPr lang="zh-CN" altLang="en-US" sz="1860"/>
          </a:p>
          <a:p>
            <a:pPr lvl="2"/>
            <a:r>
              <a:rPr lang="en-US" altLang="zh-CN" sz="1860"/>
              <a:t>‘</a:t>
            </a:r>
            <a:r>
              <a:rPr lang="zh-CN" altLang="en-US" sz="1860"/>
              <a:t>loose</a:t>
            </a:r>
            <a:r>
              <a:rPr lang="en-US" altLang="zh-CN" sz="1860"/>
              <a:t>’:</a:t>
            </a:r>
            <a:r>
              <a:rPr lang="zh-CN" altLang="en-US" sz="1860"/>
              <a:t>使输出图像 J 足够大，以包含整个旋转后的图像。J 大于 I。为默认</a:t>
            </a:r>
            <a:r>
              <a:rPr lang="zh-CN" altLang="en-US" sz="1860"/>
              <a:t>值</a:t>
            </a:r>
            <a:endParaRPr lang="zh-CN" altLang="en-US" sz="186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安装</a:t>
            </a:r>
            <a:r>
              <a:rPr lang="en-US" altLang="zh-CN">
                <a:sym typeface="+mn-ea"/>
              </a:rPr>
              <a:t>MATLAB</a:t>
            </a:r>
            <a:r>
              <a:rPr lang="zh-CN" altLang="en-US">
                <a:sym typeface="+mn-ea"/>
              </a:rPr>
              <a:t>软件</a:t>
            </a:r>
            <a:br>
              <a:rPr lang="zh-CN" altLang="en-US"/>
            </a:br>
            <a:endParaRPr lang="zh-CN" altLang="en-US"/>
          </a:p>
        </p:txBody>
      </p:sp>
      <p:sp>
        <p:nvSpPr>
          <p:cNvPr id="3" name="内容占位符 2"/>
          <p:cNvSpPr>
            <a:spLocks noGrp="1"/>
          </p:cNvSpPr>
          <p:nvPr>
            <p:ph idx="1"/>
          </p:nvPr>
        </p:nvSpPr>
        <p:spPr/>
        <p:txBody>
          <a:bodyPr>
            <a:normAutofit/>
          </a:bodyPr>
          <a:p>
            <a:pPr marL="0" lvl="1"/>
            <a:r>
              <a:rPr lang="zh-CN" altLang="en-US" sz="2400">
                <a:sym typeface="+mn-ea"/>
              </a:rPr>
              <a:t>使用</a:t>
            </a:r>
            <a:r>
              <a:rPr lang="en-US" altLang="zh-CN" sz="2400">
                <a:sym typeface="+mn-ea"/>
              </a:rPr>
              <a:t>vlab实验中心</a:t>
            </a:r>
            <a:endParaRPr lang="en-US" altLang="zh-CN" sz="2400">
              <a:sym typeface="+mn-ea"/>
            </a:endParaRPr>
          </a:p>
          <a:p>
            <a:pPr marL="457200" lvl="2"/>
            <a:r>
              <a:rPr lang="zh-CN" altLang="en-US" sz="2000">
                <a:sym typeface="+mn-ea"/>
              </a:rPr>
              <a:t>网页：https://vlab.ustc.edu.cn/</a:t>
            </a:r>
            <a:endParaRPr lang="zh-CN" altLang="en-US" sz="2000">
              <a:sym typeface="+mn-ea"/>
            </a:endParaRPr>
          </a:p>
          <a:p>
            <a:pPr marL="457200" lvl="2"/>
            <a:endParaRPr lang="zh-CN" altLang="en-US" sz="1575">
              <a:sym typeface="+mn-ea"/>
            </a:endParaRPr>
          </a:p>
          <a:p>
            <a:endParaRPr lang="zh-CN" altLang="en-US"/>
          </a:p>
          <a:p>
            <a:pPr marL="0" lvl="1"/>
            <a:r>
              <a:rPr lang="zh-CN" altLang="en-US" sz="2665">
                <a:sym typeface="+mn-ea"/>
              </a:rPr>
              <a:t>正版软件网页</a:t>
            </a:r>
            <a:endParaRPr lang="zh-CN" altLang="en-US" sz="2665"/>
          </a:p>
          <a:p>
            <a:pPr lvl="1"/>
            <a:r>
              <a:rPr lang="zh-CN" altLang="en-US" sz="2000"/>
              <a:t>网页：http://zbh.ustc.edu.cn/zbh.php</a:t>
            </a:r>
            <a:endParaRPr lang="zh-C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图像旋转</a:t>
            </a:r>
            <a:br>
              <a:rPr lang="zh-CN" altLang="en-US"/>
            </a:br>
            <a:endParaRPr lang="zh-CN" altLang="en-US"/>
          </a:p>
        </p:txBody>
      </p:sp>
      <p:sp>
        <p:nvSpPr>
          <p:cNvPr id="3" name="内容占位符 2"/>
          <p:cNvSpPr>
            <a:spLocks noGrp="1"/>
          </p:cNvSpPr>
          <p:nvPr>
            <p:ph idx="1"/>
          </p:nvPr>
        </p:nvSpPr>
        <p:spPr>
          <a:xfrm>
            <a:off x="813435" y="1414145"/>
            <a:ext cx="8463280" cy="4627245"/>
          </a:xfrm>
        </p:spPr>
        <p:txBody>
          <a:bodyPr/>
          <a:p>
            <a:r>
              <a:rPr lang="zh-CN" altLang="en-US" sz="2400"/>
              <a:t>示例</a:t>
            </a:r>
            <a:endParaRPr lang="zh-CN" altLang="en-US" sz="2400"/>
          </a:p>
        </p:txBody>
      </p:sp>
      <p:pic>
        <p:nvPicPr>
          <p:cNvPr id="4" name="图片 3"/>
          <p:cNvPicPr>
            <a:picLocks noChangeAspect="1"/>
          </p:cNvPicPr>
          <p:nvPr/>
        </p:nvPicPr>
        <p:blipFill>
          <a:blip r:embed="rId1"/>
          <a:stretch>
            <a:fillRect/>
          </a:stretch>
        </p:blipFill>
        <p:spPr>
          <a:xfrm>
            <a:off x="813435" y="2242185"/>
            <a:ext cx="3857625" cy="3267075"/>
          </a:xfrm>
          <a:prstGeom prst="rect">
            <a:avLst/>
          </a:prstGeom>
        </p:spPr>
      </p:pic>
      <p:pic>
        <p:nvPicPr>
          <p:cNvPr id="5" name="图片 4"/>
          <p:cNvPicPr>
            <a:picLocks noChangeAspect="1"/>
          </p:cNvPicPr>
          <p:nvPr/>
        </p:nvPicPr>
        <p:blipFill>
          <a:blip r:embed="rId2"/>
          <a:stretch>
            <a:fillRect/>
          </a:stretch>
        </p:blipFill>
        <p:spPr>
          <a:xfrm>
            <a:off x="5474970" y="1937385"/>
            <a:ext cx="4162425" cy="3581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裁剪</a:t>
            </a:r>
            <a:endParaRPr lang="zh-CN" altLang="en-US"/>
          </a:p>
        </p:txBody>
      </p:sp>
      <p:sp>
        <p:nvSpPr>
          <p:cNvPr id="3" name="内容占位符 2"/>
          <p:cNvSpPr>
            <a:spLocks noGrp="1"/>
          </p:cNvSpPr>
          <p:nvPr>
            <p:ph idx="1"/>
          </p:nvPr>
        </p:nvSpPr>
        <p:spPr>
          <a:xfrm>
            <a:off x="812165" y="1499870"/>
            <a:ext cx="8464550" cy="4541520"/>
          </a:xfrm>
        </p:spPr>
        <p:txBody>
          <a:bodyPr/>
          <a:p>
            <a:r>
              <a:rPr lang="en-US" altLang="zh-CN" sz="2400"/>
              <a:t>[I1,rect] = </a:t>
            </a:r>
            <a:r>
              <a:rPr lang="zh-CN" altLang="en-US" sz="2400"/>
              <a:t>imcrop(I) 在图窗窗口中显示灰度图像、真彩色图像或二值图像 I，并创建与该图像相关联的交互式裁剪图像工具。手动裁剪后，将裁剪后的图像返回给</a:t>
            </a:r>
            <a:r>
              <a:rPr lang="en-US" altLang="zh-CN" sz="2400"/>
              <a:t>I1</a:t>
            </a:r>
            <a:r>
              <a:rPr lang="zh-CN" altLang="en-US" sz="2400"/>
              <a:t>，裁剪框返回给</a:t>
            </a:r>
            <a:r>
              <a:rPr lang="en-US" altLang="zh-CN" sz="2400"/>
              <a:t>rect</a:t>
            </a:r>
            <a:r>
              <a:rPr lang="zh-CN" altLang="en-US" sz="2400"/>
              <a:t>。</a:t>
            </a:r>
            <a:endParaRPr lang="zh-CN" altLang="en-US" sz="2400"/>
          </a:p>
          <a:p>
            <a:r>
              <a:rPr lang="en-US" altLang="zh-CN" sz="2400"/>
              <a:t>I1=imcrop(I,rect) 根据在裁剪矩形 rect 中指定的位置和维度裁剪图像 I。裁剪的图像包括输入图像中该矩形完全或部分包围的所有像素。rect</a:t>
            </a:r>
            <a:r>
              <a:rPr lang="zh-CN" altLang="en-US" sz="2400"/>
              <a:t>为</a:t>
            </a:r>
            <a:r>
              <a:rPr lang="en-US" altLang="zh-CN" sz="2400"/>
              <a:t>[xmin ymin width height] </a:t>
            </a:r>
            <a:endParaRPr lang="en-US" altLang="zh-CN" sz="2400"/>
          </a:p>
          <a:p>
            <a:r>
              <a:rPr lang="zh-CN" altLang="en-US" sz="2400"/>
              <a:t>对于索引图，加上</a:t>
            </a:r>
            <a:r>
              <a:rPr lang="en-US" altLang="zh-CN" sz="2400"/>
              <a:t>map</a:t>
            </a:r>
            <a:r>
              <a:rPr lang="zh-CN" altLang="en-US" sz="2400"/>
              <a:t>即可。</a:t>
            </a:r>
            <a:endParaRPr lang="en-US" altLang="zh-CN"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图像裁剪</a:t>
            </a:r>
            <a:endParaRPr lang="zh-CN" altLang="en-US"/>
          </a:p>
        </p:txBody>
      </p:sp>
      <p:sp>
        <p:nvSpPr>
          <p:cNvPr id="3" name="内容占位符 2"/>
          <p:cNvSpPr>
            <a:spLocks noGrp="1"/>
          </p:cNvSpPr>
          <p:nvPr>
            <p:ph idx="1"/>
          </p:nvPr>
        </p:nvSpPr>
        <p:spPr>
          <a:xfrm>
            <a:off x="812165" y="1499870"/>
            <a:ext cx="8464550" cy="4541520"/>
          </a:xfrm>
        </p:spPr>
        <p:txBody>
          <a:bodyPr/>
          <a:p>
            <a:r>
              <a:rPr lang="zh-CN" altLang="en-US" sz="2400"/>
              <a:t>示例</a:t>
            </a:r>
            <a:endParaRPr lang="zh-CN" altLang="en-US" sz="2400"/>
          </a:p>
        </p:txBody>
      </p:sp>
      <p:pic>
        <p:nvPicPr>
          <p:cNvPr id="9" name="图片 8"/>
          <p:cNvPicPr>
            <a:picLocks noChangeAspect="1"/>
          </p:cNvPicPr>
          <p:nvPr/>
        </p:nvPicPr>
        <p:blipFill>
          <a:blip r:embed="rId1"/>
          <a:stretch>
            <a:fillRect/>
          </a:stretch>
        </p:blipFill>
        <p:spPr>
          <a:xfrm>
            <a:off x="4987925" y="791210"/>
            <a:ext cx="3703320" cy="3659505"/>
          </a:xfrm>
          <a:prstGeom prst="rect">
            <a:avLst/>
          </a:prstGeom>
        </p:spPr>
      </p:pic>
      <p:pic>
        <p:nvPicPr>
          <p:cNvPr id="10" name="图片 9"/>
          <p:cNvPicPr>
            <a:picLocks noChangeAspect="1"/>
          </p:cNvPicPr>
          <p:nvPr/>
        </p:nvPicPr>
        <p:blipFill>
          <a:blip r:embed="rId2"/>
          <a:stretch>
            <a:fillRect/>
          </a:stretch>
        </p:blipFill>
        <p:spPr>
          <a:xfrm>
            <a:off x="8804275" y="1290320"/>
            <a:ext cx="3224530" cy="3160395"/>
          </a:xfrm>
          <a:prstGeom prst="rect">
            <a:avLst/>
          </a:prstGeom>
        </p:spPr>
      </p:pic>
      <p:pic>
        <p:nvPicPr>
          <p:cNvPr id="11" name="图片 10"/>
          <p:cNvPicPr>
            <a:picLocks noChangeAspect="1"/>
          </p:cNvPicPr>
          <p:nvPr/>
        </p:nvPicPr>
        <p:blipFill>
          <a:blip r:embed="rId3"/>
          <a:stretch>
            <a:fillRect/>
          </a:stretch>
        </p:blipFill>
        <p:spPr>
          <a:xfrm>
            <a:off x="6581775" y="4895215"/>
            <a:ext cx="4452620" cy="922655"/>
          </a:xfrm>
          <a:prstGeom prst="rect">
            <a:avLst/>
          </a:prstGeom>
        </p:spPr>
      </p:pic>
      <p:pic>
        <p:nvPicPr>
          <p:cNvPr id="12" name="图片 11"/>
          <p:cNvPicPr>
            <a:picLocks noChangeAspect="1"/>
          </p:cNvPicPr>
          <p:nvPr/>
        </p:nvPicPr>
        <p:blipFill>
          <a:blip r:embed="rId4"/>
          <a:stretch>
            <a:fillRect/>
          </a:stretch>
        </p:blipFill>
        <p:spPr>
          <a:xfrm>
            <a:off x="682625" y="1930400"/>
            <a:ext cx="4122420" cy="38017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缩放</a:t>
            </a:r>
            <a:endParaRPr lang="zh-CN" altLang="en-US"/>
          </a:p>
        </p:txBody>
      </p:sp>
      <p:sp>
        <p:nvSpPr>
          <p:cNvPr id="3" name="内容占位符 2"/>
          <p:cNvSpPr>
            <a:spLocks noGrp="1"/>
          </p:cNvSpPr>
          <p:nvPr>
            <p:ph idx="1"/>
          </p:nvPr>
        </p:nvSpPr>
        <p:spPr/>
        <p:txBody>
          <a:bodyPr/>
          <a:p>
            <a:r>
              <a:rPr lang="zh-CN" altLang="en-US" sz="2400"/>
              <a:t>imresize(I,scale) 返回图像 J，它是将 I 的长宽大小缩放 scale 倍之后的图像。输入图像 I 可以是灰度图像、RGB 图像、二值图像或分类图像</a:t>
            </a:r>
            <a:endParaRPr lang="zh-CN" altLang="en-US" sz="2400"/>
          </a:p>
          <a:p>
            <a:r>
              <a:rPr lang="zh-CN" altLang="en-US" sz="2400"/>
              <a:t>imresize(I,[numrows numcols]) 返回图像 J，其行数和列数由向量 [numrows numcols] 指定。</a:t>
            </a:r>
            <a:endParaRPr lang="zh-CN" altLang="en-US" sz="2400"/>
          </a:p>
          <a:p>
            <a:r>
              <a:rPr lang="zh-CN" altLang="en-US" sz="2400"/>
              <a:t>imresize(___,method) 指定使用的插值方法。</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5958840" y="1930400"/>
            <a:ext cx="4324350" cy="3600450"/>
          </a:xfrm>
          <a:prstGeom prst="rect">
            <a:avLst/>
          </a:prstGeom>
        </p:spPr>
      </p:pic>
      <p:pic>
        <p:nvPicPr>
          <p:cNvPr id="5" name="图片 4"/>
          <p:cNvPicPr>
            <a:picLocks noChangeAspect="1"/>
          </p:cNvPicPr>
          <p:nvPr/>
        </p:nvPicPr>
        <p:blipFill>
          <a:blip r:embed="rId2"/>
          <a:stretch>
            <a:fillRect/>
          </a:stretch>
        </p:blipFill>
        <p:spPr>
          <a:xfrm>
            <a:off x="748665" y="1628775"/>
            <a:ext cx="3955415" cy="39243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加噪声</a:t>
            </a:r>
            <a:endParaRPr lang="zh-CN" altLang="en-US"/>
          </a:p>
        </p:txBody>
      </p:sp>
      <p:sp>
        <p:nvSpPr>
          <p:cNvPr id="3" name="内容占位符 2"/>
          <p:cNvSpPr>
            <a:spLocks noGrp="1"/>
          </p:cNvSpPr>
          <p:nvPr>
            <p:ph idx="1"/>
          </p:nvPr>
        </p:nvSpPr>
        <p:spPr>
          <a:xfrm>
            <a:off x="958215" y="1481455"/>
            <a:ext cx="8729980" cy="4584700"/>
          </a:xfrm>
        </p:spPr>
        <p:txBody>
          <a:bodyPr>
            <a:normAutofit lnSpcReduction="20000"/>
          </a:bodyPr>
          <a:p>
            <a:r>
              <a:rPr lang="en-US" altLang="zh-CN" sz="2400"/>
              <a:t>imnoise(I,type,,parameter):</a:t>
            </a:r>
            <a:r>
              <a:rPr lang="zh-CN" altLang="en-US" sz="2400"/>
              <a:t>添加类型为</a:t>
            </a:r>
            <a:r>
              <a:rPr lang="en-US" altLang="zh-CN" sz="2400"/>
              <a:t>type</a:t>
            </a:r>
            <a:r>
              <a:rPr lang="zh-CN" altLang="en-US" sz="2400"/>
              <a:t>的噪声，噪声的参数为</a:t>
            </a:r>
            <a:r>
              <a:rPr lang="en-US" altLang="zh-CN" sz="2400"/>
              <a:t>parameter</a:t>
            </a:r>
            <a:r>
              <a:rPr lang="zh-CN" altLang="en-US" sz="2400"/>
              <a:t>。</a:t>
            </a:r>
            <a:endParaRPr lang="en-US" altLang="zh-CN" sz="2400"/>
          </a:p>
          <a:p>
            <a:pPr lvl="1"/>
            <a:r>
              <a:rPr sz="2130"/>
              <a:t> imnoise(I,'gaussian',m,var_gauss</a:t>
            </a:r>
            <a:r>
              <a:rPr lang="en-US" sz="2130"/>
              <a:t>):</a:t>
            </a:r>
            <a:r>
              <a:rPr lang="zh-CN" altLang="en-US" sz="2130"/>
              <a:t>添加均值为</a:t>
            </a:r>
            <a:r>
              <a:rPr lang="en-US" altLang="zh-CN" sz="2130"/>
              <a:t>m</a:t>
            </a:r>
            <a:r>
              <a:rPr lang="zh-CN" altLang="en-US" sz="2130"/>
              <a:t>方差为</a:t>
            </a:r>
            <a:r>
              <a:rPr sz="2125">
                <a:sym typeface="+mn-ea"/>
              </a:rPr>
              <a:t>var_gauss</a:t>
            </a:r>
            <a:r>
              <a:rPr lang="zh-CN" altLang="en-US" sz="2130"/>
              <a:t>的高斯噪声，</a:t>
            </a:r>
            <a:r>
              <a:rPr lang="en-US" altLang="zh-CN" sz="2130"/>
              <a:t>m</a:t>
            </a:r>
            <a:r>
              <a:rPr lang="zh-CN" altLang="en-US" sz="2130"/>
              <a:t>默认值为</a:t>
            </a:r>
            <a:r>
              <a:rPr lang="en-US" altLang="zh-CN" sz="2130"/>
              <a:t>0</a:t>
            </a:r>
            <a:r>
              <a:rPr lang="zh-CN" altLang="en-US" sz="2130"/>
              <a:t>，</a:t>
            </a:r>
            <a:r>
              <a:rPr sz="2125">
                <a:sym typeface="+mn-ea"/>
              </a:rPr>
              <a:t>var_gauss</a:t>
            </a:r>
            <a:r>
              <a:rPr lang="zh-CN" sz="2125">
                <a:sym typeface="+mn-ea"/>
              </a:rPr>
              <a:t>默认值为</a:t>
            </a:r>
            <a:r>
              <a:rPr lang="en-US" altLang="zh-CN" sz="2125">
                <a:sym typeface="+mn-ea"/>
              </a:rPr>
              <a:t>0.01</a:t>
            </a:r>
            <a:r>
              <a:rPr lang="zh-CN" altLang="en-US" sz="2125">
                <a:sym typeface="+mn-ea"/>
              </a:rPr>
              <a:t>。</a:t>
            </a:r>
            <a:endParaRPr lang="zh-CN" altLang="en-US" sz="2125">
              <a:sym typeface="+mn-ea"/>
            </a:endParaRPr>
          </a:p>
          <a:p>
            <a:pPr lvl="1"/>
            <a:r>
              <a:rPr lang="zh-CN" altLang="en-US" sz="2125">
                <a:sym typeface="+mn-ea"/>
              </a:rPr>
              <a:t>imnoise(I,'salt &amp; pepper',d) 添加椒盐噪声，其中 d 是噪声密度，默认为</a:t>
            </a:r>
            <a:r>
              <a:rPr lang="en-US" altLang="zh-CN" sz="2125">
                <a:sym typeface="+mn-ea"/>
              </a:rPr>
              <a:t>0.05</a:t>
            </a:r>
            <a:r>
              <a:rPr lang="zh-CN" altLang="en-US" sz="2125">
                <a:sym typeface="+mn-ea"/>
              </a:rPr>
              <a:t>。这会影响大约 d*numel(I) 个像素。</a:t>
            </a:r>
            <a:endParaRPr lang="zh-CN" altLang="en-US" sz="2125">
              <a:sym typeface="+mn-ea"/>
            </a:endParaRPr>
          </a:p>
          <a:p>
            <a:pPr lvl="1"/>
            <a:r>
              <a:rPr lang="zh-CN" altLang="en-US" sz="2125">
                <a:sym typeface="+mn-ea"/>
              </a:rPr>
              <a:t>imnoise(I,'speckle',var_speckle) 使用方程 J = I+n*I 添加乘性噪声，其中 n 是均值为 0、方差为 </a:t>
            </a:r>
            <a:r>
              <a:rPr lang="zh-CN" altLang="en-US" sz="2125">
                <a:sym typeface="+mn-ea"/>
              </a:rPr>
              <a:t>var_speckle 的均匀分布随机噪声，var_speckle 默认为</a:t>
            </a:r>
            <a:r>
              <a:rPr lang="zh-CN" altLang="en-US" sz="2125">
                <a:sym typeface="+mn-ea"/>
              </a:rPr>
              <a:t>0.05 。</a:t>
            </a:r>
            <a:endParaRPr lang="zh-CN" altLang="en-US" sz="2125">
              <a:sym typeface="+mn-ea"/>
            </a:endParaRPr>
          </a:p>
          <a:p>
            <a:pPr lvl="1"/>
            <a:r>
              <a:rPr lang="zh-CN" altLang="en-US" sz="2125">
                <a:sym typeface="+mn-ea"/>
              </a:rPr>
              <a:t>imnoise(I,'poisson') 从数据中生成泊松噪声，而不是向数据中添加人为噪声</a:t>
            </a:r>
            <a:endParaRPr lang="zh-CN" altLang="en-US" sz="2125">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812800" y="1567815"/>
            <a:ext cx="3458845" cy="3880485"/>
          </a:xfrm>
          <a:prstGeom prst="rect">
            <a:avLst/>
          </a:prstGeom>
        </p:spPr>
      </p:pic>
      <p:pic>
        <p:nvPicPr>
          <p:cNvPr id="5" name="图片 4"/>
          <p:cNvPicPr>
            <a:picLocks noChangeAspect="1"/>
          </p:cNvPicPr>
          <p:nvPr/>
        </p:nvPicPr>
        <p:blipFill>
          <a:blip r:embed="rId2"/>
          <a:stretch>
            <a:fillRect/>
          </a:stretch>
        </p:blipFill>
        <p:spPr>
          <a:xfrm>
            <a:off x="5085715" y="916940"/>
            <a:ext cx="4907915" cy="50241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滤波</a:t>
            </a:r>
            <a:endParaRPr lang="zh-CN" altLang="en-US"/>
          </a:p>
        </p:txBody>
      </p:sp>
      <p:sp>
        <p:nvSpPr>
          <p:cNvPr id="3" name="内容占位符 2"/>
          <p:cNvSpPr>
            <a:spLocks noGrp="1"/>
          </p:cNvSpPr>
          <p:nvPr>
            <p:ph idx="1"/>
          </p:nvPr>
        </p:nvSpPr>
        <p:spPr>
          <a:xfrm>
            <a:off x="813435" y="1929765"/>
            <a:ext cx="8463280" cy="4111625"/>
          </a:xfrm>
        </p:spPr>
        <p:txBody>
          <a:bodyPr/>
          <a:p>
            <a:r>
              <a:rPr lang="zh-CN" altLang="en-US" sz="2400"/>
              <a:t>filter2(H,X,shape)</a:t>
            </a:r>
            <a:r>
              <a:rPr lang="en-US" altLang="zh-CN" sz="2400"/>
              <a:t>:根据矩阵 H 中的系数，对数据矩阵 X 应用有限脉冲响应滤波器。</a:t>
            </a:r>
            <a:r>
              <a:rPr lang="zh-CN" altLang="en-US" sz="2400"/>
              <a:t>并根据 shape 返回滤波数据的子区。</a:t>
            </a:r>
            <a:endParaRPr lang="zh-CN" altLang="en-US" sz="2400"/>
          </a:p>
          <a:p>
            <a:pPr lvl="1"/>
            <a:r>
              <a:rPr lang="en-US" altLang="zh-CN" sz="2000"/>
              <a:t>‘</a:t>
            </a:r>
            <a:r>
              <a:rPr lang="zh-CN" altLang="en-US" sz="2000"/>
              <a:t>same</a:t>
            </a:r>
            <a:r>
              <a:rPr lang="en-US" altLang="zh-CN" sz="2000"/>
              <a:t>’</a:t>
            </a:r>
            <a:r>
              <a:rPr lang="zh-CN" altLang="en-US" sz="2000"/>
              <a:t>，返回滤波数据的中心部分，大小与 X 相同。为默认值</a:t>
            </a:r>
            <a:endParaRPr lang="zh-CN" altLang="en-US" sz="2000"/>
          </a:p>
          <a:p>
            <a:pPr lvl="1"/>
            <a:r>
              <a:rPr lang="zh-CN" altLang="en-US" sz="2000"/>
              <a:t>'full' ， 返回完整的二维滤波数据。</a:t>
            </a:r>
            <a:endParaRPr lang="zh-CN" altLang="en-US" sz="2000"/>
          </a:p>
          <a:p>
            <a:pPr lvl="1"/>
            <a:r>
              <a:rPr lang="zh-CN" altLang="en-US" sz="2000"/>
              <a:t>'valid' - 仅返回计算的没有补零边缘的滤波数据部分。</a:t>
            </a:r>
            <a:endParaRPr lang="zh-CN" altLang="en-US" sz="2000"/>
          </a:p>
          <a:p>
            <a:r>
              <a:rPr lang="en-US" altLang="zh-CN" sz="2400"/>
              <a:t>conv2(A,B,shape):</a:t>
            </a:r>
            <a:r>
              <a:rPr lang="zh-CN" altLang="en-US" sz="2400"/>
              <a:t>与</a:t>
            </a:r>
            <a:r>
              <a:rPr lang="en-US" altLang="zh-CN" sz="2400"/>
              <a:t>fliter2</a:t>
            </a:r>
            <a:r>
              <a:rPr lang="zh-CN" altLang="en-US" sz="2400"/>
              <a:t>类似，只是将</a:t>
            </a:r>
            <a:r>
              <a:rPr lang="en-US" altLang="zh-CN" sz="2400"/>
              <a:t>A</a:t>
            </a:r>
            <a:r>
              <a:rPr lang="zh-CN" altLang="en-US" sz="2400"/>
              <a:t>作为主体。并且其卷积公式</a:t>
            </a:r>
            <a:r>
              <a:rPr lang="zh-CN" altLang="en-US" sz="2400"/>
              <a:t>为</a:t>
            </a:r>
            <a:endParaRPr lang="zh-CN" altLang="en-US" sz="2400"/>
          </a:p>
        </p:txBody>
      </p:sp>
      <p:pic>
        <p:nvPicPr>
          <p:cNvPr id="4" name="图片 3"/>
          <p:cNvPicPr>
            <a:picLocks noChangeAspect="1"/>
          </p:cNvPicPr>
          <p:nvPr/>
        </p:nvPicPr>
        <p:blipFill>
          <a:blip r:embed="rId1"/>
          <a:srcRect t="7093" r="-175"/>
          <a:stretch>
            <a:fillRect/>
          </a:stretch>
        </p:blipFill>
        <p:spPr>
          <a:xfrm>
            <a:off x="3448050" y="4836160"/>
            <a:ext cx="5461000" cy="14471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图像滤波</a:t>
            </a:r>
            <a:br>
              <a:rPr lang="zh-CN" altLang="en-US"/>
            </a:br>
            <a:endParaRPr lang="zh-CN" altLang="en-US"/>
          </a:p>
        </p:txBody>
      </p:sp>
      <p:sp>
        <p:nvSpPr>
          <p:cNvPr id="3" name="内容占位符 2"/>
          <p:cNvSpPr>
            <a:spLocks noGrp="1"/>
          </p:cNvSpPr>
          <p:nvPr>
            <p:ph idx="1"/>
          </p:nvPr>
        </p:nvSpPr>
        <p:spPr>
          <a:xfrm>
            <a:off x="872490" y="1292860"/>
            <a:ext cx="8404225" cy="4748530"/>
          </a:xfrm>
        </p:spPr>
        <p:txBody>
          <a:bodyPr>
            <a:noAutofit/>
          </a:bodyPr>
          <a:p>
            <a:r>
              <a:rPr lang="en-US" altLang="zh-CN" sz="2400"/>
              <a:t> imfilter(A,h,options,...) 根据一个或多个指定的选项)使用多维滤波器 h 对多维数组 A 进行滤波。</a:t>
            </a:r>
            <a:endParaRPr lang="en-US" altLang="zh-CN" sz="2400"/>
          </a:p>
          <a:p>
            <a:r>
              <a:rPr lang="zh-CN" altLang="en-US" sz="2400"/>
              <a:t>边界</a:t>
            </a:r>
            <a:endParaRPr lang="zh-CN" altLang="en-US" sz="2400"/>
          </a:p>
          <a:p>
            <a:pPr lvl="1"/>
            <a:r>
              <a:rPr lang="en-US" altLang="zh-CN" sz="2130"/>
              <a:t>数值标量，X数组边界之外的输入数组值被赋予值 X。如果未指定填充选项，默认值为 0。</a:t>
            </a:r>
            <a:endParaRPr lang="en-US" altLang="zh-CN" sz="2130"/>
          </a:p>
          <a:p>
            <a:pPr lvl="1"/>
            <a:r>
              <a:rPr lang="en-US" altLang="zh-CN" sz="2130"/>
              <a:t>'symmetric'数组边界之外的输入数组值是通过沿数组边界对数组进行镜面反射得到。</a:t>
            </a:r>
            <a:endParaRPr lang="en-US" altLang="zh-CN" sz="2130"/>
          </a:p>
          <a:p>
            <a:pPr lvl="1"/>
            <a:r>
              <a:rPr lang="en-US" altLang="zh-CN" sz="2130"/>
              <a:t>'replicate'数组边界之外的输入数组值假定为等于最近的数组边界值。</a:t>
            </a:r>
            <a:endParaRPr lang="en-US" altLang="zh-CN" sz="2130"/>
          </a:p>
          <a:p>
            <a:pPr lvl="1"/>
            <a:r>
              <a:rPr lang="en-US" altLang="zh-CN" sz="2130"/>
              <a:t>'circular'数组边界之外的输入数组值是通过隐式假设输入数组具有周期性来计算的。</a:t>
            </a:r>
            <a:endParaRPr lang="en-US" altLang="zh-CN" sz="213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图像滤波</a:t>
            </a:r>
            <a:br>
              <a:rPr lang="zh-CN" altLang="en-US"/>
            </a:br>
            <a:endParaRPr lang="zh-CN" altLang="en-US"/>
          </a:p>
        </p:txBody>
      </p:sp>
      <p:sp>
        <p:nvSpPr>
          <p:cNvPr id="3" name="内容占位符 2"/>
          <p:cNvSpPr>
            <a:spLocks noGrp="1"/>
          </p:cNvSpPr>
          <p:nvPr>
            <p:ph idx="1"/>
          </p:nvPr>
        </p:nvSpPr>
        <p:spPr>
          <a:xfrm>
            <a:off x="872490" y="1292860"/>
            <a:ext cx="8404225" cy="4748530"/>
          </a:xfrm>
        </p:spPr>
        <p:txBody>
          <a:bodyPr>
            <a:noAutofit/>
          </a:bodyPr>
          <a:p>
            <a:r>
              <a:rPr lang="en-US" altLang="zh-CN" sz="2400"/>
              <a:t> imfilter(A,h,options,...) 根据一个或多个指定的选项)使用多维滤波器 h 对多维数组 A 进行滤波。</a:t>
            </a:r>
            <a:endParaRPr lang="en-US" altLang="zh-CN" sz="2400"/>
          </a:p>
          <a:p>
            <a:r>
              <a:rPr lang="zh-CN" altLang="en-US" sz="2400"/>
              <a:t>输出大小</a:t>
            </a:r>
            <a:endParaRPr lang="zh-CN" altLang="en-US" sz="2400"/>
          </a:p>
          <a:p>
            <a:pPr lvl="1"/>
            <a:r>
              <a:rPr lang="zh-CN" altLang="en-US" sz="2130"/>
              <a:t>'same'输出数组与输入数组大小相同。这是未指定输出大小选项时的默认行为。</a:t>
            </a:r>
            <a:endParaRPr lang="zh-CN" altLang="en-US" sz="2130"/>
          </a:p>
          <a:p>
            <a:pPr lvl="1"/>
            <a:r>
              <a:rPr lang="zh-CN" altLang="en-US" sz="2130"/>
              <a:t>'full'输出数组是完全滤波后的结果，因此比输入数组大。</a:t>
            </a:r>
            <a:endParaRPr lang="zh-CN" altLang="en-US" sz="2130"/>
          </a:p>
          <a:p>
            <a:r>
              <a:rPr lang="zh-CN" altLang="en-US" sz="2400"/>
              <a:t>相关性和卷积选项</a:t>
            </a:r>
            <a:endParaRPr lang="zh-CN" altLang="en-US" sz="2400"/>
          </a:p>
          <a:p>
            <a:pPr lvl="1"/>
            <a:r>
              <a:rPr lang="zh-CN" altLang="en-US" sz="2130"/>
              <a:t>'corr'imfilter 使用相关性执行多维滤波，这与 filter2 执行滤波的方式相同。当未指定相关性或卷积选项时，imfilter 使用相关性。</a:t>
            </a:r>
            <a:endParaRPr lang="zh-CN" altLang="en-US" sz="2130"/>
          </a:p>
          <a:p>
            <a:pPr lvl="1"/>
            <a:r>
              <a:rPr lang="zh-CN" altLang="en-US" sz="2130"/>
              <a:t>'conv'imfilter 使用卷积执行多维滤波。</a:t>
            </a:r>
            <a:endParaRPr lang="zh-CN" altLang="en-US" sz="213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vlab实验中心</a:t>
            </a:r>
            <a:endParaRPr lang="zh-CN" altLang="en-US"/>
          </a:p>
        </p:txBody>
      </p:sp>
      <p:sp>
        <p:nvSpPr>
          <p:cNvPr id="3" name="内容占位符 2"/>
          <p:cNvSpPr>
            <a:spLocks noGrp="1"/>
          </p:cNvSpPr>
          <p:nvPr>
            <p:ph idx="1"/>
          </p:nvPr>
        </p:nvSpPr>
        <p:spPr>
          <a:xfrm>
            <a:off x="812799" y="1575755"/>
            <a:ext cx="8463619" cy="3880773"/>
          </a:xfrm>
        </p:spPr>
        <p:txBody>
          <a:bodyPr/>
          <a:p>
            <a:r>
              <a:rPr lang="zh-CN" altLang="en-US" sz="2400"/>
              <a:t>访问</a:t>
            </a:r>
            <a:r>
              <a:rPr lang="en-US" altLang="zh-CN" sz="2400"/>
              <a:t>vlab</a:t>
            </a:r>
            <a:r>
              <a:rPr lang="zh-CN" altLang="en-US" sz="2400"/>
              <a:t>网页，选择虚拟机管理</a:t>
            </a:r>
            <a:endParaRPr lang="zh-CN" altLang="en-US" sz="2400"/>
          </a:p>
          <a:p>
            <a:endParaRPr lang="zh-CN" altLang="en-US"/>
          </a:p>
          <a:p>
            <a:endParaRPr lang="zh-CN" altLang="en-US"/>
          </a:p>
          <a:p>
            <a:endParaRPr lang="zh-CN" altLang="en-US"/>
          </a:p>
          <a:p>
            <a:endParaRPr lang="zh-CN" altLang="en-US"/>
          </a:p>
          <a:p>
            <a:endParaRPr lang="zh-CN" altLang="en-US"/>
          </a:p>
          <a:p>
            <a:r>
              <a:rPr lang="zh-CN" altLang="en-US" sz="2400"/>
              <a:t>使用统一身份认证</a:t>
            </a:r>
            <a:r>
              <a:rPr lang="zh-CN" altLang="en-US" sz="2400"/>
              <a:t>登录</a:t>
            </a:r>
            <a:endParaRPr lang="zh-CN" altLang="en-US" sz="2400"/>
          </a:p>
        </p:txBody>
      </p:sp>
      <p:pic>
        <p:nvPicPr>
          <p:cNvPr id="5" name="图片 4"/>
          <p:cNvPicPr>
            <a:picLocks noChangeAspect="1"/>
          </p:cNvPicPr>
          <p:nvPr/>
        </p:nvPicPr>
        <p:blipFill>
          <a:blip r:embed="rId1"/>
          <a:srcRect r="-2554" b="-7721"/>
          <a:stretch>
            <a:fillRect/>
          </a:stretch>
        </p:blipFill>
        <p:spPr>
          <a:xfrm>
            <a:off x="2631440" y="2025015"/>
            <a:ext cx="5890895" cy="2223770"/>
          </a:xfrm>
          <a:prstGeom prst="rect">
            <a:avLst/>
          </a:prstGeom>
        </p:spPr>
      </p:pic>
      <p:pic>
        <p:nvPicPr>
          <p:cNvPr id="6" name="图片 5"/>
          <p:cNvPicPr>
            <a:picLocks noChangeAspect="1"/>
          </p:cNvPicPr>
          <p:nvPr/>
        </p:nvPicPr>
        <p:blipFill>
          <a:blip r:embed="rId2"/>
          <a:srcRect t="33162" r="-486"/>
          <a:stretch>
            <a:fillRect/>
          </a:stretch>
        </p:blipFill>
        <p:spPr>
          <a:xfrm>
            <a:off x="1247140" y="4528185"/>
            <a:ext cx="8660130" cy="17291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a:t>
            </a:r>
            <a:r>
              <a:rPr lang="zh-CN" altLang="en-US"/>
              <a:t>滤波</a:t>
            </a:r>
            <a:endParaRPr lang="zh-CN" altLang="en-US"/>
          </a:p>
        </p:txBody>
      </p:sp>
      <p:sp>
        <p:nvSpPr>
          <p:cNvPr id="3" name="内容占位符 2"/>
          <p:cNvSpPr>
            <a:spLocks noGrp="1"/>
          </p:cNvSpPr>
          <p:nvPr>
            <p:ph idx="1"/>
          </p:nvPr>
        </p:nvSpPr>
        <p:spPr>
          <a:xfrm>
            <a:off x="701040" y="1361440"/>
            <a:ext cx="9838690" cy="5280660"/>
          </a:xfrm>
        </p:spPr>
        <p:txBody>
          <a:bodyPr>
            <a:normAutofit lnSpcReduction="10000"/>
          </a:bodyPr>
          <a:p>
            <a:r>
              <a:rPr lang="zh-CN" altLang="en-US" sz="2400"/>
              <a:t>fspecial(type) 创建具有指定 type 的二维滤波器 h。一些滤波器类型具有可选的附加参数，如以下语法所示。fspecial 以相关性核形式返回 h，该形式适用于 imfilter。</a:t>
            </a:r>
            <a:endParaRPr lang="zh-CN" altLang="en-US" sz="2400"/>
          </a:p>
          <a:p>
            <a:pPr lvl="1"/>
            <a:r>
              <a:rPr lang="zh-CN" altLang="en-US" sz="2130"/>
              <a:t> fspecial('average',hsize) 返回大小为 hsize 的平均值滤波器 h。</a:t>
            </a:r>
            <a:endParaRPr lang="zh-CN" altLang="en-US" sz="2130"/>
          </a:p>
          <a:p>
            <a:pPr lvl="1"/>
            <a:r>
              <a:rPr lang="zh-CN" altLang="en-US" sz="2130"/>
              <a:t> fspecial('disk',radius) 在大小为 2*radius+1 的方阵中返回圆形平均值滤波器 (pillbox)。</a:t>
            </a:r>
            <a:endParaRPr lang="zh-CN" altLang="en-US" sz="2130"/>
          </a:p>
          <a:p>
            <a:pPr lvl="1"/>
            <a:r>
              <a:rPr lang="zh-CN" altLang="en-US" sz="2130"/>
              <a:t> fspecial('prewitt') 返回一个 3×3 滤波器，该滤波器通过逼近垂直梯度来强调水平边缘。要强调垂直边缘，请转置滤波器 h。</a:t>
            </a:r>
            <a:endParaRPr lang="zh-CN" altLang="en-US" sz="2130"/>
          </a:p>
          <a:p>
            <a:pPr lvl="1"/>
            <a:endParaRPr lang="zh-CN" altLang="en-US" sz="2130"/>
          </a:p>
          <a:p>
            <a:pPr lvl="1"/>
            <a:endParaRPr lang="zh-CN" altLang="en-US" sz="2130"/>
          </a:p>
          <a:p>
            <a:pPr lvl="1"/>
            <a:r>
              <a:rPr lang="zh-CN" altLang="en-US" sz="2130"/>
              <a:t>fspecial('sobel') 返回一个 3×3 滤波器，该滤波器通过逼近垂直梯度来使用平滑效应强调水平边缘。要强调垂直边缘，请转置滤波器 h'。</a:t>
            </a:r>
            <a:endParaRPr lang="zh-CN" altLang="en-US" sz="2130"/>
          </a:p>
        </p:txBody>
      </p:sp>
      <p:pic>
        <p:nvPicPr>
          <p:cNvPr id="4" name="图片 3"/>
          <p:cNvPicPr>
            <a:picLocks noChangeAspect="1"/>
          </p:cNvPicPr>
          <p:nvPr/>
        </p:nvPicPr>
        <p:blipFill>
          <a:blip r:embed="rId1"/>
          <a:stretch>
            <a:fillRect/>
          </a:stretch>
        </p:blipFill>
        <p:spPr>
          <a:xfrm>
            <a:off x="9888855" y="4067175"/>
            <a:ext cx="1522095" cy="953770"/>
          </a:xfrm>
          <a:prstGeom prst="rect">
            <a:avLst/>
          </a:prstGeom>
        </p:spPr>
      </p:pic>
      <p:pic>
        <p:nvPicPr>
          <p:cNvPr id="5" name="图片 4"/>
          <p:cNvPicPr>
            <a:picLocks noChangeAspect="1"/>
          </p:cNvPicPr>
          <p:nvPr/>
        </p:nvPicPr>
        <p:blipFill>
          <a:blip r:embed="rId2"/>
          <a:stretch>
            <a:fillRect/>
          </a:stretch>
        </p:blipFill>
        <p:spPr>
          <a:xfrm>
            <a:off x="9645015" y="5554980"/>
            <a:ext cx="1685290" cy="10871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图像滤波</a:t>
            </a:r>
            <a:endParaRPr lang="zh-CN" altLang="en-US"/>
          </a:p>
        </p:txBody>
      </p:sp>
      <p:sp>
        <p:nvSpPr>
          <p:cNvPr id="3" name="内容占位符 2"/>
          <p:cNvSpPr>
            <a:spLocks noGrp="1"/>
          </p:cNvSpPr>
          <p:nvPr>
            <p:ph idx="1"/>
          </p:nvPr>
        </p:nvSpPr>
        <p:spPr>
          <a:xfrm>
            <a:off x="727075" y="1421765"/>
            <a:ext cx="10027285" cy="4920615"/>
          </a:xfrm>
        </p:spPr>
        <p:txBody>
          <a:bodyPr/>
          <a:p>
            <a:r>
              <a:rPr lang="zh-CN" altLang="en-US" sz="2400">
                <a:sym typeface="+mn-ea"/>
              </a:rPr>
              <a:t>fspecial(type)</a:t>
            </a:r>
            <a:endParaRPr lang="zh-CN" altLang="en-US" sz="2400">
              <a:sym typeface="+mn-ea"/>
            </a:endParaRPr>
          </a:p>
          <a:p>
            <a:pPr marL="457200" lvl="2"/>
            <a:r>
              <a:rPr lang="zh-CN" altLang="en-US" sz="2000">
                <a:sym typeface="+mn-ea"/>
              </a:rPr>
              <a:t>h = fspecial('laplacian',alpha) 返回逼近二维拉普拉斯算子形状的 3×3 滤波器，alpha 控制拉普拉斯算子的形状。</a:t>
            </a:r>
            <a:endParaRPr lang="zh-CN" altLang="en-US" sz="2000">
              <a:sym typeface="+mn-ea"/>
            </a:endParaRPr>
          </a:p>
          <a:p>
            <a:pPr marL="457200" lvl="2"/>
            <a:r>
              <a:rPr lang="zh-CN" altLang="en-US" sz="2000">
                <a:sym typeface="+mn-ea"/>
              </a:rPr>
              <a:t>h = fspecial('gaussian',hsize,sigma) 返回大小为 hsize 的旋转对称高斯低通滤波器，标准差为 sigma。不推荐。请改用 imgaussfilt 或 imgaussfilt3。</a:t>
            </a:r>
            <a:endParaRPr lang="zh-CN" altLang="en-US" sz="2000">
              <a:sym typeface="+mn-ea"/>
            </a:endParaRPr>
          </a:p>
          <a:p>
            <a:pPr marL="457200" lvl="2"/>
            <a:r>
              <a:rPr lang="zh-CN" altLang="en-US" sz="2000">
                <a:sym typeface="+mn-ea"/>
              </a:rPr>
              <a:t>h = fspecial('log',hsize,sigma) 返回大小为 hsize 的旋转对称高斯拉普拉斯滤波器，标准差为 sigma。</a:t>
            </a:r>
            <a:endParaRPr lang="zh-CN" altLang="en-US" sz="2000">
              <a:sym typeface="+mn-ea"/>
            </a:endParaRPr>
          </a:p>
          <a:p>
            <a:pPr marL="457200" lvl="2"/>
            <a:r>
              <a:rPr lang="zh-CN" altLang="en-US" sz="2000">
                <a:sym typeface="+mn-ea"/>
              </a:rPr>
              <a:t>h = fspecial('motion',len,theta) 返回与图像卷积后逼近照相机线性运动的滤波器。len 指定运动的长度，theta 以逆时针方向度数指定运动的角度。滤波器成为一个水平和垂直运动的向量。默认 len 是 9，默认 theta 是 0，对应于 9 个像素的水平运动。</a:t>
            </a:r>
            <a:endParaRPr lang="zh-CN" altLang="en-US" sz="2000"/>
          </a:p>
          <a:p>
            <a:pPr lvl="1"/>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6337300" y="22225"/>
            <a:ext cx="2322830" cy="6812915"/>
          </a:xfrm>
          <a:prstGeom prst="rect">
            <a:avLst/>
          </a:prstGeom>
        </p:spPr>
      </p:pic>
      <p:pic>
        <p:nvPicPr>
          <p:cNvPr id="5" name="图片 4"/>
          <p:cNvPicPr>
            <a:picLocks noChangeAspect="1"/>
          </p:cNvPicPr>
          <p:nvPr/>
        </p:nvPicPr>
        <p:blipFill>
          <a:blip r:embed="rId2"/>
          <a:stretch>
            <a:fillRect/>
          </a:stretch>
        </p:blipFill>
        <p:spPr>
          <a:xfrm>
            <a:off x="8660130" y="12700"/>
            <a:ext cx="1975485" cy="6832600"/>
          </a:xfrm>
          <a:prstGeom prst="rect">
            <a:avLst/>
          </a:prstGeom>
        </p:spPr>
      </p:pic>
      <p:pic>
        <p:nvPicPr>
          <p:cNvPr id="6" name="图片 5"/>
          <p:cNvPicPr>
            <a:picLocks noChangeAspect="1"/>
          </p:cNvPicPr>
          <p:nvPr/>
        </p:nvPicPr>
        <p:blipFill>
          <a:blip r:embed="rId3"/>
          <a:stretch>
            <a:fillRect/>
          </a:stretch>
        </p:blipFill>
        <p:spPr>
          <a:xfrm>
            <a:off x="2483485" y="1057275"/>
            <a:ext cx="3581400" cy="53911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中值</a:t>
            </a:r>
            <a:r>
              <a:rPr lang="zh-CN" altLang="en-US"/>
              <a:t>滤波</a:t>
            </a:r>
            <a:endParaRPr lang="zh-CN" altLang="en-US"/>
          </a:p>
        </p:txBody>
      </p:sp>
      <p:sp>
        <p:nvSpPr>
          <p:cNvPr id="3" name="内容占位符 2"/>
          <p:cNvSpPr>
            <a:spLocks noGrp="1"/>
          </p:cNvSpPr>
          <p:nvPr>
            <p:ph idx="1"/>
          </p:nvPr>
        </p:nvSpPr>
        <p:spPr>
          <a:xfrm>
            <a:off x="932815" y="1482090"/>
            <a:ext cx="9160510" cy="4756150"/>
          </a:xfrm>
        </p:spPr>
        <p:txBody>
          <a:bodyPr/>
          <a:p>
            <a:r>
              <a:rPr lang="zh-CN" altLang="en-US" sz="2400"/>
              <a:t>medfilt2(I,[m n],padopt)  执行中位数滤波</a:t>
            </a:r>
            <a:r>
              <a:rPr lang="en-US" altLang="zh-CN" sz="2400"/>
              <a:t>.</a:t>
            </a:r>
            <a:r>
              <a:rPr lang="zh-CN" altLang="en-US" sz="2400"/>
              <a:t>其中每个输出像素包含输入图像中对应像素周围的 m×n 邻域中的中位数值，默认为</a:t>
            </a:r>
            <a:r>
              <a:rPr lang="en-US" altLang="zh-CN" sz="2400"/>
              <a:t>3*3</a:t>
            </a:r>
            <a:r>
              <a:rPr lang="zh-CN" altLang="en-US" sz="2400"/>
              <a:t>。</a:t>
            </a:r>
            <a:r>
              <a:rPr lang="en-US" altLang="zh-CN" sz="2400"/>
              <a:t>padopt</a:t>
            </a:r>
            <a:r>
              <a:rPr lang="zh-CN" altLang="en-US" sz="2400">
                <a:sym typeface="+mn-ea"/>
              </a:rPr>
              <a:t>控制 medfilt2 如何填充图像边界。</a:t>
            </a:r>
            <a:endParaRPr lang="zh-CN" altLang="en-US" sz="2400">
              <a:sym typeface="+mn-ea"/>
            </a:endParaRPr>
          </a:p>
          <a:p>
            <a:pPr lvl="1"/>
            <a:r>
              <a:rPr lang="zh-CN" altLang="en-US" sz="2130"/>
              <a:t>'zeros'</a:t>
            </a:r>
            <a:r>
              <a:rPr lang="en-US" altLang="zh-CN" sz="2130"/>
              <a:t>(</a:t>
            </a:r>
            <a:r>
              <a:rPr lang="zh-CN" altLang="en-US" sz="2130"/>
              <a:t>默认值</a:t>
            </a:r>
            <a:r>
              <a:rPr lang="en-US" altLang="zh-CN" sz="2130"/>
              <a:t>):</a:t>
            </a:r>
            <a:r>
              <a:rPr lang="zh-CN" altLang="en-US" sz="2130"/>
              <a:t>用 0 填充图像。</a:t>
            </a:r>
            <a:endParaRPr lang="zh-CN" altLang="en-US" sz="2130"/>
          </a:p>
          <a:p>
            <a:pPr lvl="1"/>
            <a:r>
              <a:rPr lang="zh-CN" altLang="en-US" sz="2130"/>
              <a:t>'symmetric'</a:t>
            </a:r>
            <a:r>
              <a:rPr lang="en-US" altLang="zh-CN" sz="2130"/>
              <a:t>:</a:t>
            </a:r>
            <a:r>
              <a:rPr lang="zh-CN" altLang="en-US" sz="2130"/>
              <a:t>在边界处对称延伸图像。</a:t>
            </a:r>
            <a:endParaRPr lang="zh-CN" altLang="en-US" sz="2130"/>
          </a:p>
          <a:p>
            <a:pPr lvl="1"/>
            <a:r>
              <a:rPr lang="zh-CN" altLang="en-US" sz="2130"/>
              <a:t>'indexed'	如果 I 的类是 double，则用 1 填充图像；否则，用 0 填充。</a:t>
            </a:r>
            <a:endParaRPr lang="zh-CN" altLang="en-US" sz="213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6194425" y="1575435"/>
            <a:ext cx="4771390" cy="4113530"/>
          </a:xfrm>
          <a:prstGeom prst="rect">
            <a:avLst/>
          </a:prstGeom>
        </p:spPr>
      </p:pic>
      <p:pic>
        <p:nvPicPr>
          <p:cNvPr id="5" name="图片 4"/>
          <p:cNvPicPr>
            <a:picLocks noChangeAspect="1"/>
          </p:cNvPicPr>
          <p:nvPr/>
        </p:nvPicPr>
        <p:blipFill>
          <a:blip r:embed="rId2"/>
          <a:stretch>
            <a:fillRect/>
          </a:stretch>
        </p:blipFill>
        <p:spPr>
          <a:xfrm>
            <a:off x="1213485" y="1462405"/>
            <a:ext cx="4135755" cy="41675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边缘</a:t>
            </a:r>
            <a:r>
              <a:rPr lang="zh-CN" altLang="en-US"/>
              <a:t>检测</a:t>
            </a:r>
            <a:endParaRPr lang="zh-CN" altLang="en-US"/>
          </a:p>
        </p:txBody>
      </p:sp>
      <p:sp>
        <p:nvSpPr>
          <p:cNvPr id="3" name="内容占位符 2"/>
          <p:cNvSpPr>
            <a:spLocks noGrp="1"/>
          </p:cNvSpPr>
          <p:nvPr>
            <p:ph idx="1"/>
          </p:nvPr>
        </p:nvSpPr>
        <p:spPr>
          <a:xfrm>
            <a:off x="889635" y="1507490"/>
            <a:ext cx="9478645" cy="4989195"/>
          </a:xfrm>
        </p:spPr>
        <p:txBody>
          <a:bodyPr/>
          <a:p>
            <a:r>
              <a:rPr lang="zh-CN" altLang="en-US" sz="2400"/>
              <a:t>edge(I) 返回二值图像 BW，其中的值 1 对应于灰度或二值图像 I 中函数找到边缘的位置，值 0 对应于其他位置。默认情况下，edge 使用 Sobel 边缘检测方法。</a:t>
            </a:r>
            <a:endParaRPr lang="zh-CN" altLang="en-US" sz="2400"/>
          </a:p>
          <a:p>
            <a:r>
              <a:rPr lang="zh-CN" altLang="en-US" sz="2400"/>
              <a:t>BW = edge(I,method,threshold,direction) 指定要检测的边缘的方向。Sobel 和 Prewitt 方法可以检测垂直方向和/或水平方向的边缘。Roberts 方法可以检测与水平方向成 45 度角和/或 135 度角的边缘。仅当 method 是 'Sobel'、'Prewitt' 或 'Roberts' 时，此语法才有效。</a:t>
            </a:r>
            <a:endParaRPr lang="zh-CN" altLang="en-US" sz="2400"/>
          </a:p>
          <a:p>
            <a:r>
              <a:rPr lang="zh-CN" altLang="en-US" sz="2400"/>
              <a:t>BW = edge(___,'nothinning') 跳过边缘细化阶段，这可以提高性能。仅当 method 是 'Sobel'、'Prewitt' 或 'Roberts' 时，此语法才有效。</a:t>
            </a:r>
            <a:endParaRPr lang="zh-CN" altLang="en-US" sz="2400"/>
          </a:p>
          <a:p>
            <a:r>
              <a:rPr lang="zh-CN" altLang="en-US" sz="2400"/>
              <a:t>BW = edge(I,method,threshold,sigma) 指定 sigma，即滤波器的标准差。仅当 method 是 'log' 或 'Canny' 时，此语法才有效。</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边缘检测</a:t>
            </a:r>
            <a:endParaRPr lang="zh-CN" altLang="en-US"/>
          </a:p>
        </p:txBody>
      </p:sp>
      <p:sp>
        <p:nvSpPr>
          <p:cNvPr id="3" name="内容占位符 2"/>
          <p:cNvSpPr>
            <a:spLocks noGrp="1"/>
          </p:cNvSpPr>
          <p:nvPr>
            <p:ph idx="1"/>
          </p:nvPr>
        </p:nvSpPr>
        <p:spPr>
          <a:xfrm>
            <a:off x="1061085" y="1222375"/>
            <a:ext cx="9959975" cy="5231130"/>
          </a:xfrm>
        </p:spPr>
        <p:txBody>
          <a:bodyPr>
            <a:normAutofit/>
          </a:bodyPr>
          <a:p>
            <a:r>
              <a:rPr lang="zh-CN" altLang="en-US" sz="2400"/>
              <a:t>BW = edge(I,method,threshold,h) 使用 'zerocross' 方法和您指定的滤波器 h 检测边缘。仅当 method 是 'zerocross' 时，此语法才有效。</a:t>
            </a:r>
            <a:endParaRPr lang="zh-CN" altLang="en-US" sz="2400"/>
          </a:p>
          <a:p>
            <a:r>
              <a:rPr lang="zh-CN" altLang="en-US" sz="2400">
                <a:sym typeface="+mn-ea"/>
              </a:rPr>
              <a:t>method</a:t>
            </a:r>
            <a:endParaRPr lang="zh-CN" altLang="en-US" sz="2400"/>
          </a:p>
          <a:p>
            <a:pPr lvl="1"/>
            <a:r>
              <a:rPr lang="zh-CN" altLang="en-US" sz="1800"/>
              <a:t>'Sobel'	使用导数的 Sobel 逼近，通过寻找图像 I 的梯度最大的那些点来查找边缘。</a:t>
            </a:r>
            <a:endParaRPr lang="zh-CN" altLang="en-US" sz="1800"/>
          </a:p>
          <a:p>
            <a:pPr lvl="1"/>
            <a:r>
              <a:rPr lang="zh-CN" altLang="en-US" sz="1800"/>
              <a:t>'Prewitt'	使用导数的 Prewitt 逼近，通过寻找 I 的梯度最大的那些点来查找边缘。</a:t>
            </a:r>
            <a:endParaRPr lang="zh-CN" altLang="en-US" sz="1800"/>
          </a:p>
          <a:p>
            <a:pPr lvl="1"/>
            <a:r>
              <a:rPr lang="zh-CN" altLang="en-US" sz="1800"/>
              <a:t>'Roberts'	使用导数的 Roberts 逼近，通过寻找 I 的梯度最大的那些点来查找边缘。</a:t>
            </a:r>
            <a:endParaRPr lang="zh-CN" altLang="en-US" sz="1800"/>
          </a:p>
          <a:p>
            <a:pPr lvl="1"/>
            <a:r>
              <a:rPr lang="zh-CN" altLang="en-US" sz="1800"/>
              <a:t>'log'	使用高斯拉普拉斯 (LoG) 滤波器对 I 进行滤波后，通过寻找过零点来查找边缘。</a:t>
            </a:r>
            <a:endParaRPr lang="zh-CN" altLang="en-US" sz="1800"/>
          </a:p>
          <a:p>
            <a:pPr lvl="1"/>
            <a:r>
              <a:rPr lang="zh-CN" altLang="en-US" sz="1800"/>
              <a:t>'zerocross'	使用您指定的滤波器 h 对 I 进行滤波后，通过寻找过零点来查找边缘</a:t>
            </a:r>
            <a:endParaRPr lang="zh-CN" altLang="en-US" sz="1800"/>
          </a:p>
          <a:p>
            <a:pPr lvl="1"/>
            <a:r>
              <a:rPr lang="zh-CN" altLang="en-US" sz="1800"/>
              <a:t>'Canny'	通过寻找 I 的梯度的局部最大值来查找边缘。edge 函数使用高斯滤波器的导数计算梯度。此方法使用双阈值来检测强边缘和弱边缘，如果弱边缘与强边缘连通，则将弱边缘包含到输出中。通过使用双阈值，Canny 方法相对其他方法不易受噪声干扰，更可能检测到真正的弱边缘。</a:t>
            </a:r>
            <a:endParaRPr lang="zh-CN" altLang="en-US" sz="1800"/>
          </a:p>
          <a:p>
            <a:pPr lvl="1"/>
            <a:r>
              <a:rPr lang="zh-CN" altLang="en-US" sz="1800"/>
              <a:t>'approxcanny'	使用近似版 Canny 边缘检测算法查找边缘，该算法的执行速度较快，但检测不太精确。浮点图像应归一化到范围 [0, 1]。</a:t>
            </a: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边缘</a:t>
            </a:r>
            <a:r>
              <a:rPr lang="zh-CN" altLang="en-US"/>
              <a:t>检测</a:t>
            </a:r>
            <a:endParaRPr lang="zh-CN" altLang="en-US"/>
          </a:p>
        </p:txBody>
      </p:sp>
      <p:sp>
        <p:nvSpPr>
          <p:cNvPr id="3" name="内容占位符 2"/>
          <p:cNvSpPr>
            <a:spLocks noGrp="1"/>
          </p:cNvSpPr>
          <p:nvPr>
            <p:ph idx="1"/>
          </p:nvPr>
        </p:nvSpPr>
        <p:spPr>
          <a:xfrm>
            <a:off x="947420" y="1308735"/>
            <a:ext cx="8329295" cy="4732655"/>
          </a:xfrm>
        </p:spPr>
        <p:txBody>
          <a:bodyPr/>
          <a:p>
            <a:r>
              <a:rPr lang="zh-CN" altLang="en-US" sz="2400"/>
              <a:t>direction - 要检测的边缘的方向</a:t>
            </a:r>
            <a:endParaRPr lang="zh-CN" altLang="en-US" sz="2400"/>
          </a:p>
          <a:p>
            <a:pPr lvl="1"/>
            <a:r>
              <a:rPr lang="zh-CN" altLang="en-US" sz="2000"/>
              <a:t>'both' （默认） </a:t>
            </a:r>
            <a:endParaRPr lang="zh-CN" altLang="en-US" sz="2000"/>
          </a:p>
          <a:p>
            <a:pPr lvl="1"/>
            <a:r>
              <a:rPr lang="zh-CN" altLang="en-US" sz="2000"/>
              <a:t>'horizontal' 水平方向，对于</a:t>
            </a:r>
            <a:r>
              <a:rPr lang="en-US" altLang="zh-CN" sz="2000"/>
              <a:t>robe</a:t>
            </a:r>
            <a:r>
              <a:rPr lang="en-US" altLang="zh-CN" sz="2000"/>
              <a:t>rts</a:t>
            </a:r>
            <a:r>
              <a:rPr lang="zh-CN" altLang="en-US" sz="2000"/>
              <a:t>是</a:t>
            </a:r>
            <a:r>
              <a:rPr lang="en-US" altLang="zh-CN" sz="2000"/>
              <a:t>135</a:t>
            </a:r>
            <a:r>
              <a:rPr lang="zh-CN" altLang="en-US" sz="2000"/>
              <a:t>度</a:t>
            </a:r>
            <a:endParaRPr lang="zh-CN" altLang="en-US" sz="2000"/>
          </a:p>
          <a:p>
            <a:pPr lvl="1"/>
            <a:r>
              <a:rPr lang="zh-CN" altLang="en-US" sz="2000"/>
              <a:t>'vertical'</a:t>
            </a:r>
            <a:endParaRPr lang="zh-C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6" name="内容占位符 5"/>
          <p:cNvPicPr>
            <a:picLocks noChangeAspect="1"/>
          </p:cNvPicPr>
          <p:nvPr>
            <p:ph idx="1"/>
          </p:nvPr>
        </p:nvPicPr>
        <p:blipFill>
          <a:blip r:embed="rId1"/>
          <a:stretch>
            <a:fillRect/>
          </a:stretch>
        </p:blipFill>
        <p:spPr>
          <a:xfrm>
            <a:off x="6351270" y="174625"/>
            <a:ext cx="2110740" cy="6508115"/>
          </a:xfrm>
          <a:prstGeom prst="rect">
            <a:avLst/>
          </a:prstGeom>
        </p:spPr>
      </p:pic>
      <p:pic>
        <p:nvPicPr>
          <p:cNvPr id="7" name="图片 6"/>
          <p:cNvPicPr>
            <a:picLocks noChangeAspect="1"/>
          </p:cNvPicPr>
          <p:nvPr/>
        </p:nvPicPr>
        <p:blipFill>
          <a:blip r:embed="rId2"/>
          <a:stretch>
            <a:fillRect/>
          </a:stretch>
        </p:blipFill>
        <p:spPr>
          <a:xfrm>
            <a:off x="8462010" y="174625"/>
            <a:ext cx="1884680" cy="6508115"/>
          </a:xfrm>
          <a:prstGeom prst="rect">
            <a:avLst/>
          </a:prstGeom>
        </p:spPr>
      </p:pic>
      <p:pic>
        <p:nvPicPr>
          <p:cNvPr id="8" name="图片 7"/>
          <p:cNvPicPr>
            <a:picLocks noChangeAspect="1"/>
          </p:cNvPicPr>
          <p:nvPr/>
        </p:nvPicPr>
        <p:blipFill>
          <a:blip r:embed="rId3"/>
          <a:stretch>
            <a:fillRect/>
          </a:stretch>
        </p:blipFill>
        <p:spPr>
          <a:xfrm>
            <a:off x="1731645" y="1177290"/>
            <a:ext cx="3684905" cy="49815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直方图均衡化</a:t>
            </a:r>
            <a:endParaRPr lang="zh-CN" altLang="en-US"/>
          </a:p>
        </p:txBody>
      </p:sp>
      <p:sp>
        <p:nvSpPr>
          <p:cNvPr id="3" name="内容占位符 2"/>
          <p:cNvSpPr>
            <a:spLocks noGrp="1"/>
          </p:cNvSpPr>
          <p:nvPr>
            <p:ph idx="1"/>
          </p:nvPr>
        </p:nvSpPr>
        <p:spPr/>
        <p:txBody>
          <a:bodyPr/>
          <a:p>
            <a:r>
              <a:rPr lang="zh-CN" altLang="en-US"/>
              <a:t>imhist</a:t>
            </a:r>
            <a:r>
              <a:rPr lang="zh-CN" altLang="en-US"/>
              <a:t>函数</a:t>
            </a:r>
            <a:endParaRPr lang="zh-CN" altLang="en-US"/>
          </a:p>
          <a:p>
            <a:pPr lvl="1"/>
            <a:r>
              <a:rPr lang="zh-CN" altLang="en-US" sz="1800">
                <a:sym typeface="+mn-ea"/>
              </a:rPr>
              <a:t>[counts,binLocations] = imhist(I,n)，指定用于计算直方图的 bin 的数量 n，灰度图默认为</a:t>
            </a:r>
            <a:r>
              <a:rPr lang="en-US" altLang="zh-CN" sz="1800">
                <a:sym typeface="+mn-ea"/>
              </a:rPr>
              <a:t>256.</a:t>
            </a:r>
            <a:endParaRPr lang="en-US" altLang="zh-CN" sz="1800"/>
          </a:p>
          <a:p>
            <a:pPr lvl="1"/>
            <a:r>
              <a:rPr lang="en-US" altLang="zh-CN" sz="1800">
                <a:sym typeface="+mn-ea"/>
              </a:rPr>
              <a:t>[counts,binLocations] = imhist(X,map) 计算具有颜色图 map 的索引图像 X 的直方图。对于颜色图中的每个条目，直方图中都有一个对应的 bin。</a:t>
            </a:r>
            <a:endParaRPr lang="en-US" altLang="zh-CN" sz="1800"/>
          </a:p>
          <a:p>
            <a:pPr lvl="1"/>
            <a:endParaRPr lang="zh-CN" altLang="en-US"/>
          </a:p>
          <a:p>
            <a:r>
              <a:rPr lang="en-US" altLang="zh-CN"/>
              <a:t>bar</a:t>
            </a:r>
            <a:r>
              <a:rPr lang="zh-CN" altLang="en-US"/>
              <a:t>(X,Y) 在 X 指定的值的位置绘制数据序列 Y。X 和 Y 输入必须是大小相同的向量或矩阵。另外，X 可以是行或列向量，Y 必须是包含 length(X) 行的矩阵。可以用来绘制</a:t>
            </a:r>
            <a:r>
              <a:rPr lang="zh-CN" altLang="en-US"/>
              <a:t>直方图。</a:t>
            </a:r>
            <a:endParaRPr lang="zh-CN" altLang="en-US"/>
          </a:p>
          <a:p>
            <a:pPr lvl="1"/>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vlab实验中心</a:t>
            </a:r>
            <a:br>
              <a:rPr lang="zh-CN" altLang="en-US"/>
            </a:br>
            <a:endParaRPr lang="zh-CN" altLang="en-US"/>
          </a:p>
        </p:txBody>
      </p:sp>
      <p:sp>
        <p:nvSpPr>
          <p:cNvPr id="3" name="内容占位符 2"/>
          <p:cNvSpPr>
            <a:spLocks noGrp="1"/>
          </p:cNvSpPr>
          <p:nvPr>
            <p:ph idx="1"/>
          </p:nvPr>
        </p:nvSpPr>
        <p:spPr>
          <a:xfrm>
            <a:off x="881380" y="1489075"/>
            <a:ext cx="9409430" cy="4989195"/>
          </a:xfrm>
        </p:spPr>
        <p:txBody>
          <a:bodyPr>
            <a:normAutofit/>
          </a:bodyPr>
          <a:p>
            <a:r>
              <a:rPr lang="zh-CN" altLang="en-US" sz="2400"/>
              <a:t>创建新</a:t>
            </a:r>
            <a:r>
              <a:rPr lang="zh-CN" altLang="en-US" sz="2400"/>
              <a:t>虚拟机</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等待虚拟机</a:t>
            </a:r>
            <a:r>
              <a:rPr lang="zh-CN" altLang="en-US" sz="2400"/>
              <a:t>生成</a:t>
            </a:r>
            <a:endParaRPr lang="zh-CN" altLang="en-US" sz="2400"/>
          </a:p>
          <a:p>
            <a:endParaRPr lang="zh-CN" altLang="en-US" sz="2400"/>
          </a:p>
        </p:txBody>
      </p:sp>
      <p:pic>
        <p:nvPicPr>
          <p:cNvPr id="5" name="图片 4"/>
          <p:cNvPicPr>
            <a:picLocks noChangeAspect="1"/>
          </p:cNvPicPr>
          <p:nvPr/>
        </p:nvPicPr>
        <p:blipFill>
          <a:blip r:embed="rId1"/>
          <a:stretch>
            <a:fillRect/>
          </a:stretch>
        </p:blipFill>
        <p:spPr>
          <a:xfrm>
            <a:off x="1710055" y="2004695"/>
            <a:ext cx="4886325" cy="36385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9" name="内容占位符 8"/>
          <p:cNvPicPr>
            <a:picLocks noChangeAspect="1"/>
          </p:cNvPicPr>
          <p:nvPr>
            <p:ph idx="1"/>
          </p:nvPr>
        </p:nvPicPr>
        <p:blipFill>
          <a:blip r:embed="rId1"/>
          <a:stretch>
            <a:fillRect/>
          </a:stretch>
        </p:blipFill>
        <p:spPr>
          <a:xfrm>
            <a:off x="5855335" y="1851025"/>
            <a:ext cx="4857750" cy="3695700"/>
          </a:xfrm>
          <a:prstGeom prst="rect">
            <a:avLst/>
          </a:prstGeom>
        </p:spPr>
      </p:pic>
      <p:pic>
        <p:nvPicPr>
          <p:cNvPr id="11" name="图片 10"/>
          <p:cNvPicPr>
            <a:picLocks noChangeAspect="1"/>
          </p:cNvPicPr>
          <p:nvPr/>
        </p:nvPicPr>
        <p:blipFill>
          <a:blip r:embed="rId2"/>
          <a:srcRect r="2308" b="25593"/>
          <a:stretch>
            <a:fillRect/>
          </a:stretch>
        </p:blipFill>
        <p:spPr>
          <a:xfrm>
            <a:off x="718185" y="2067560"/>
            <a:ext cx="3880485" cy="25126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直方图均衡化</a:t>
            </a:r>
            <a:br>
              <a:rPr lang="zh-CN" altLang="en-US"/>
            </a:br>
            <a:endParaRPr lang="zh-CN" altLang="en-US"/>
          </a:p>
        </p:txBody>
      </p:sp>
      <p:sp>
        <p:nvSpPr>
          <p:cNvPr id="3" name="内容占位符 2"/>
          <p:cNvSpPr>
            <a:spLocks noGrp="1"/>
          </p:cNvSpPr>
          <p:nvPr>
            <p:ph idx="1"/>
          </p:nvPr>
        </p:nvSpPr>
        <p:spPr>
          <a:xfrm>
            <a:off x="812800" y="1748155"/>
            <a:ext cx="8684260" cy="4686935"/>
          </a:xfrm>
        </p:spPr>
        <p:txBody>
          <a:bodyPr>
            <a:normAutofit lnSpcReduction="20000"/>
          </a:bodyPr>
          <a:p>
            <a:r>
              <a:rPr lang="zh-CN" altLang="en-US" sz="2400"/>
              <a:t>J = imadjust(I,[low_in high_in],[low_out high_out],gamma) 将 I 中的强度值映射到 J 中的新值，其中 gamma 指定描述 I 和 J 中的值之间关系的曲线形状。</a:t>
            </a:r>
            <a:endParaRPr lang="zh-CN" altLang="en-US" sz="2400"/>
          </a:p>
          <a:p>
            <a:pPr lvl="1"/>
            <a:r>
              <a:rPr lang="zh-CN" altLang="en-US" sz="2000">
                <a:sym typeface="+mn-ea"/>
              </a:rPr>
              <a:t>如果 gamma 小于 1，则 imadjust 会对映射加权，使之偏向更高（更亮）输出值。</a:t>
            </a:r>
            <a:endParaRPr lang="zh-CN" altLang="en-US" sz="2000"/>
          </a:p>
          <a:p>
            <a:pPr lvl="1"/>
            <a:r>
              <a:rPr lang="zh-CN" altLang="en-US" sz="2000">
                <a:sym typeface="+mn-ea"/>
              </a:rPr>
              <a:t>如果 gamma 大于 1，则 imadjust 会对映射加权，使之偏向更低（更暗）输出值。</a:t>
            </a:r>
            <a:endParaRPr lang="zh-CN" altLang="en-US" sz="2000"/>
          </a:p>
          <a:p>
            <a:pPr lvl="1"/>
            <a:r>
              <a:rPr lang="zh-CN" altLang="en-US" sz="2000">
                <a:sym typeface="+mn-ea"/>
              </a:rPr>
              <a:t>如果 gamma 是 1×3 向量，则 imadjust 会对每个颜色分量或通道分别应用不同的 gamma。</a:t>
            </a:r>
            <a:endParaRPr lang="zh-CN" altLang="en-US" sz="2000"/>
          </a:p>
          <a:p>
            <a:pPr lvl="1"/>
            <a:r>
              <a:rPr lang="zh-CN" altLang="en-US" sz="2000">
                <a:sym typeface="+mn-ea"/>
              </a:rPr>
              <a:t>如果省略该参数，则 gamma 取默认值 1（线性映射）。</a:t>
            </a:r>
            <a:endParaRPr lang="zh-CN" altLang="en-US" sz="2000"/>
          </a:p>
          <a:p>
            <a:r>
              <a:rPr lang="en-US" altLang="zh-CN" sz="2400"/>
              <a:t>histogram(I)</a:t>
            </a:r>
            <a:r>
              <a:rPr lang="zh-CN" altLang="en-US" sz="2400"/>
              <a:t>可以直接绘制直方图</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10" name="内容占位符 9"/>
          <p:cNvPicPr>
            <a:picLocks noChangeAspect="1"/>
          </p:cNvPicPr>
          <p:nvPr>
            <p:ph idx="1"/>
          </p:nvPr>
        </p:nvPicPr>
        <p:blipFill>
          <a:blip r:embed="rId1"/>
          <a:stretch>
            <a:fillRect/>
          </a:stretch>
        </p:blipFill>
        <p:spPr>
          <a:xfrm>
            <a:off x="6263640" y="1778000"/>
            <a:ext cx="4819015" cy="4118610"/>
          </a:xfrm>
          <a:prstGeom prst="rect">
            <a:avLst/>
          </a:prstGeom>
        </p:spPr>
      </p:pic>
      <p:pic>
        <p:nvPicPr>
          <p:cNvPr id="11" name="图片 10"/>
          <p:cNvPicPr>
            <a:picLocks noChangeAspect="1"/>
          </p:cNvPicPr>
          <p:nvPr/>
        </p:nvPicPr>
        <p:blipFill>
          <a:blip r:embed="rId2"/>
          <a:stretch>
            <a:fillRect/>
          </a:stretch>
        </p:blipFill>
        <p:spPr>
          <a:xfrm>
            <a:off x="922020" y="1793875"/>
            <a:ext cx="4686935" cy="40862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直方图均衡</a:t>
            </a:r>
            <a:r>
              <a:rPr lang="zh-CN" altLang="en-US"/>
              <a:t>化</a:t>
            </a:r>
            <a:endParaRPr lang="zh-CN" altLang="en-US"/>
          </a:p>
        </p:txBody>
      </p:sp>
      <p:sp>
        <p:nvSpPr>
          <p:cNvPr id="3" name="内容占位符 2"/>
          <p:cNvSpPr>
            <a:spLocks noGrp="1"/>
          </p:cNvSpPr>
          <p:nvPr>
            <p:ph idx="1"/>
          </p:nvPr>
        </p:nvSpPr>
        <p:spPr>
          <a:xfrm>
            <a:off x="812800" y="1608455"/>
            <a:ext cx="8463915" cy="4432935"/>
          </a:xfrm>
        </p:spPr>
        <p:txBody>
          <a:bodyPr/>
          <a:p>
            <a:r>
              <a:rPr lang="zh-CN" altLang="en-US"/>
              <a:t>histeq(I,hgram) 变换灰度图像 I，以使输出灰度图像 J 具有 length(hgram) 个 bin 的直方图近似匹配目标直方图 hgram。</a:t>
            </a:r>
            <a:endParaRPr lang="zh-CN" altLang="en-US"/>
          </a:p>
          <a:p>
            <a:r>
              <a:rPr lang="zh-CN" altLang="en-US"/>
              <a:t> histeq(I,n) 变换灰度图像 I，以使输出灰度图像 J 具有 n 个 bin 的直方图大致平坦。当 n 远小于 I 中的离散灰度级数时，J 的直方图更平坦。</a:t>
            </a:r>
            <a:r>
              <a:rPr lang="en-US" altLang="zh-CN"/>
              <a:t>n</a:t>
            </a:r>
            <a:r>
              <a:rPr lang="zh-CN" altLang="en-US"/>
              <a:t>默认</a:t>
            </a:r>
            <a:r>
              <a:rPr lang="en-US" altLang="zh-CN"/>
              <a:t>64</a:t>
            </a:r>
            <a:r>
              <a:rPr lang="zh-CN" altLang="en-US"/>
              <a:t>。</a:t>
            </a:r>
            <a:endParaRPr lang="zh-CN" altLang="en-US"/>
          </a:p>
          <a:p>
            <a:r>
              <a:rPr lang="zh-CN" altLang="en-US"/>
              <a:t>示例：</a:t>
            </a:r>
            <a:endParaRPr lang="zh-CN" altLang="en-US"/>
          </a:p>
          <a:p>
            <a:endParaRPr lang="zh-CN" altLang="en-US"/>
          </a:p>
        </p:txBody>
      </p:sp>
      <p:pic>
        <p:nvPicPr>
          <p:cNvPr id="4" name="图片 3"/>
          <p:cNvPicPr>
            <a:picLocks noChangeAspect="1"/>
          </p:cNvPicPr>
          <p:nvPr/>
        </p:nvPicPr>
        <p:blipFill>
          <a:blip r:embed="rId1"/>
          <a:stretch>
            <a:fillRect/>
          </a:stretch>
        </p:blipFill>
        <p:spPr>
          <a:xfrm>
            <a:off x="6783705" y="3018155"/>
            <a:ext cx="4486275" cy="3657600"/>
          </a:xfrm>
          <a:prstGeom prst="rect">
            <a:avLst/>
          </a:prstGeom>
        </p:spPr>
      </p:pic>
      <p:pic>
        <p:nvPicPr>
          <p:cNvPr id="5" name="图片 4"/>
          <p:cNvPicPr>
            <a:picLocks noChangeAspect="1"/>
          </p:cNvPicPr>
          <p:nvPr/>
        </p:nvPicPr>
        <p:blipFill>
          <a:blip r:embed="rId2"/>
          <a:stretch>
            <a:fillRect/>
          </a:stretch>
        </p:blipFill>
        <p:spPr>
          <a:xfrm>
            <a:off x="2185035" y="2919730"/>
            <a:ext cx="3714750" cy="32861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快速傅里叶</a:t>
            </a:r>
            <a:r>
              <a:rPr lang="zh-CN" altLang="en-US"/>
              <a:t>变换</a:t>
            </a:r>
            <a:endParaRPr lang="zh-CN" altLang="en-US"/>
          </a:p>
        </p:txBody>
      </p:sp>
      <p:sp>
        <p:nvSpPr>
          <p:cNvPr id="3" name="内容占位符 2"/>
          <p:cNvSpPr>
            <a:spLocks noGrp="1"/>
          </p:cNvSpPr>
          <p:nvPr>
            <p:ph idx="1"/>
          </p:nvPr>
        </p:nvSpPr>
        <p:spPr>
          <a:xfrm>
            <a:off x="1069975" y="1336040"/>
            <a:ext cx="8636000" cy="4954270"/>
          </a:xfrm>
        </p:spPr>
        <p:txBody>
          <a:bodyPr>
            <a:noAutofit/>
          </a:bodyPr>
          <a:p>
            <a:r>
              <a:rPr lang="zh-CN" altLang="en-US" sz="2000"/>
              <a:t>fft(X) 用快速傅里叶变换 (FFT) 算法计算 X 的离散傅里叶变换 (DFT)。</a:t>
            </a:r>
            <a:endParaRPr lang="zh-CN" altLang="en-US" sz="2000"/>
          </a:p>
          <a:p>
            <a:pPr lvl="1"/>
            <a:r>
              <a:rPr lang="zh-CN" altLang="en-US" sz="2000"/>
              <a:t>如果 X 是一个多维数组，则 fft(X) 将沿大小不等于 1 的第一个数组维度的值视为向量，并返回每个向量的傅里叶变换。</a:t>
            </a:r>
            <a:endParaRPr lang="zh-CN" altLang="en-US" sz="2000"/>
          </a:p>
          <a:p>
            <a:r>
              <a:rPr lang="zh-CN" altLang="en-US" sz="2000"/>
              <a:t>fft(X,n,dim) 返回沿维度 dim 的傅里叶变换。例如，如果 X 是矩阵，则 fft(X,n,2) 返回每行的 n 点傅里叶变换。</a:t>
            </a:r>
            <a:endParaRPr lang="zh-CN" altLang="en-US" sz="2000"/>
          </a:p>
          <a:p>
            <a:r>
              <a:rPr lang="zh-CN" altLang="en-US" sz="2000"/>
              <a:t>fft2(X,m,n) 将截断 X 或用尾随零填充 X，以便在计算变换之前形成 m×n 矩阵。如果 X 是一个多维数组，fft2 将根据 m 和 n 决定 X 的前两个维度的形状。</a:t>
            </a:r>
            <a:endParaRPr lang="zh-CN" altLang="en-US" sz="2000"/>
          </a:p>
          <a:p>
            <a:r>
              <a:rPr lang="zh-CN" altLang="en-US" sz="2000"/>
              <a:t>fft2(X</a:t>
            </a:r>
            <a:r>
              <a:rPr lang="en-US" altLang="zh-CN" sz="2000"/>
              <a:t>,m,n</a:t>
            </a:r>
            <a:r>
              <a:rPr lang="zh-CN" altLang="en-US" sz="2000"/>
              <a:t>) 使用快速傅里叶变换算法返回矩阵的二维傅里叶变换，这等同于计算 fft(fft(X</a:t>
            </a:r>
            <a:r>
              <a:rPr lang="en-US" altLang="zh-CN" sz="2000"/>
              <a:t>,m,1</a:t>
            </a:r>
            <a:r>
              <a:rPr lang="zh-CN" altLang="en-US" sz="2000"/>
              <a:t>)</a:t>
            </a:r>
            <a:r>
              <a:rPr lang="en-US" altLang="zh-CN" sz="2000"/>
              <a:t>,n,2</a:t>
            </a:r>
            <a:r>
              <a:rPr lang="zh-CN" altLang="en-US" sz="2000"/>
              <a:t>)。如果 X 是一个多维数组，fft2 将采用高于 2 的每个维度的二维变换。输出 Y 的大小与</a:t>
            </a:r>
            <a:r>
              <a:rPr lang="zh-CN" altLang="en-US" sz="2400"/>
              <a:t> X 相同。</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快速傅里叶变换</a:t>
            </a:r>
            <a:endParaRPr lang="zh-CN" altLang="en-US"/>
          </a:p>
        </p:txBody>
      </p:sp>
      <p:sp>
        <p:nvSpPr>
          <p:cNvPr id="3" name="内容占位符 2"/>
          <p:cNvSpPr>
            <a:spLocks noGrp="1"/>
          </p:cNvSpPr>
          <p:nvPr>
            <p:ph idx="1"/>
          </p:nvPr>
        </p:nvSpPr>
        <p:spPr>
          <a:xfrm>
            <a:off x="813435" y="1439545"/>
            <a:ext cx="8463280" cy="4601845"/>
          </a:xfrm>
        </p:spPr>
        <p:txBody>
          <a:bodyPr>
            <a:noAutofit/>
          </a:bodyPr>
          <a:p>
            <a:r>
              <a:rPr lang="zh-CN" altLang="en-US" sz="2400"/>
              <a:t>fftshift(X) 通过将零频分量移动到数组中心，重新排列傅里叶变换 X。</a:t>
            </a:r>
            <a:endParaRPr lang="zh-CN" altLang="en-US" sz="2400"/>
          </a:p>
          <a:p>
            <a:pPr lvl="1"/>
            <a:r>
              <a:rPr lang="zh-CN" altLang="en-US" sz="2130"/>
              <a:t>如果 X 是向量，则 fftshift 会将 X 的左右两半部分进行交换。</a:t>
            </a:r>
            <a:endParaRPr lang="zh-CN" altLang="en-US" sz="2130"/>
          </a:p>
          <a:p>
            <a:pPr lvl="1"/>
            <a:r>
              <a:rPr lang="zh-CN" altLang="en-US" sz="2130"/>
              <a:t>如果 X 是矩阵，则 fftshift 会将 X 的第一象限与第三象限交换，将第二象限与第四象限交换。</a:t>
            </a:r>
            <a:endParaRPr lang="zh-CN" altLang="en-US" sz="2130"/>
          </a:p>
          <a:p>
            <a:pPr lvl="1"/>
            <a:r>
              <a:rPr lang="zh-CN" altLang="en-US" sz="2130"/>
              <a:t>如果 X 是多维数组，则 fftshift 会沿每个维度交换 X 的半空间。</a:t>
            </a:r>
            <a:endParaRPr lang="zh-CN" altLang="en-US" sz="2130"/>
          </a:p>
          <a:p>
            <a:r>
              <a:rPr lang="zh-CN" altLang="en-US" sz="2400"/>
              <a:t>fftshift(X,dim) 沿 X 的维度 dim 执行运算。例如，如果 X 是矩阵，其行表示多个一维变换，则 fftshift(X,2) 会将 X 的每一行的左右两半部分进行交换。</a:t>
            </a: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1311275" y="1430020"/>
            <a:ext cx="3485515" cy="4566920"/>
          </a:xfrm>
          <a:prstGeom prst="rect">
            <a:avLst/>
          </a:prstGeom>
        </p:spPr>
      </p:pic>
      <p:pic>
        <p:nvPicPr>
          <p:cNvPr id="5" name="图片 4"/>
          <p:cNvPicPr>
            <a:picLocks noChangeAspect="1"/>
          </p:cNvPicPr>
          <p:nvPr/>
        </p:nvPicPr>
        <p:blipFill>
          <a:blip r:embed="rId2"/>
          <a:stretch>
            <a:fillRect/>
          </a:stretch>
        </p:blipFill>
        <p:spPr>
          <a:xfrm>
            <a:off x="5975985" y="1726565"/>
            <a:ext cx="4038600" cy="36099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6292215" y="2072005"/>
            <a:ext cx="4098290" cy="3610610"/>
          </a:xfrm>
          <a:prstGeom prst="rect">
            <a:avLst/>
          </a:prstGeom>
        </p:spPr>
      </p:pic>
      <p:pic>
        <p:nvPicPr>
          <p:cNvPr id="5" name="图片 4"/>
          <p:cNvPicPr>
            <a:picLocks noChangeAspect="1"/>
          </p:cNvPicPr>
          <p:nvPr/>
        </p:nvPicPr>
        <p:blipFill>
          <a:blip r:embed="rId2"/>
          <a:stretch>
            <a:fillRect/>
          </a:stretch>
        </p:blipFill>
        <p:spPr>
          <a:xfrm>
            <a:off x="1438275" y="1276985"/>
            <a:ext cx="3590925" cy="49053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快速傅里叶</a:t>
            </a:r>
            <a:r>
              <a:rPr lang="zh-CN" altLang="en-US"/>
              <a:t>逆变换</a:t>
            </a:r>
            <a:endParaRPr lang="zh-CN" altLang="en-US"/>
          </a:p>
        </p:txBody>
      </p:sp>
      <p:sp>
        <p:nvSpPr>
          <p:cNvPr id="3" name="内容占位符 2"/>
          <p:cNvSpPr>
            <a:spLocks noGrp="1"/>
          </p:cNvSpPr>
          <p:nvPr>
            <p:ph idx="1"/>
          </p:nvPr>
        </p:nvSpPr>
        <p:spPr>
          <a:xfrm>
            <a:off x="915035" y="1559560"/>
            <a:ext cx="8361680" cy="4481830"/>
          </a:xfrm>
        </p:spPr>
        <p:txBody>
          <a:bodyPr>
            <a:noAutofit/>
          </a:bodyPr>
          <a:p>
            <a:r>
              <a:rPr lang="zh-CN" altLang="en-US" sz="2400"/>
              <a:t>ifft(Y) 使用快速傅里叶变换算法计算 Y 的逆离散傅里叶变换。X 与 Y 的大小相同。</a:t>
            </a:r>
            <a:endParaRPr lang="zh-CN" altLang="en-US" sz="2400"/>
          </a:p>
          <a:p>
            <a:pPr lvl="1"/>
            <a:r>
              <a:rPr lang="zh-CN" altLang="en-US" sz="2000"/>
              <a:t>如果 Y 是多维数组，则 ifft(Y) 将大小不等于 1 的第一个维度上的值视为向量，并返回每个向量的逆变换。</a:t>
            </a:r>
            <a:endParaRPr lang="zh-CN" altLang="en-US" sz="2400"/>
          </a:p>
          <a:p>
            <a:r>
              <a:rPr lang="zh-CN" altLang="en-US" sz="2400"/>
              <a:t> ifft(Y,n,dim) 返回沿维度 dim 的傅里叶逆变换。例如，如果 Y 是矩阵，则 ifft(Y,n,2) 返回每一行的 n 点逆变换。</a:t>
            </a:r>
            <a:endParaRPr lang="zh-CN" altLang="en-US" sz="2400"/>
          </a:p>
          <a:p>
            <a:r>
              <a:rPr lang="zh-CN" altLang="en-US" sz="2400"/>
              <a:t>X = ifft2(Y,m,n) 在计算逆变换之前截断 Y 或用尾随零填充 Y，以形成 m×n 矩阵。如果 Y 是一个多维数组，ifft2 将根据 m 和 n 决定 Y 的前两个维度的形状。</a:t>
            </a:r>
            <a:endParaRPr lang="zh-CN" altLang="en-US" sz="2400"/>
          </a:p>
          <a:p>
            <a:r>
              <a:rPr lang="zh-CN" altLang="en-US" sz="2400"/>
              <a:t>同理，</a:t>
            </a:r>
            <a:r>
              <a:rPr lang="en-US" altLang="zh-CN" sz="2400"/>
              <a:t>ifft2</a:t>
            </a:r>
            <a:r>
              <a:rPr lang="zh-CN" altLang="en-US" sz="2400"/>
              <a:t>可以用</a:t>
            </a:r>
            <a:r>
              <a:rPr lang="en-US" altLang="zh-CN" sz="2400"/>
              <a:t>2</a:t>
            </a:r>
            <a:r>
              <a:rPr lang="zh-CN" altLang="en-US" sz="2400"/>
              <a:t>个</a:t>
            </a:r>
            <a:r>
              <a:rPr lang="en-US" altLang="zh-CN" sz="2400"/>
              <a:t>ifft</a:t>
            </a:r>
            <a:r>
              <a:rPr lang="zh-CN" altLang="en-US" sz="2400"/>
              <a:t>函数代替</a:t>
            </a:r>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快速傅里叶</a:t>
            </a:r>
            <a:r>
              <a:rPr lang="zh-CN" altLang="en-US"/>
              <a:t>反变换</a:t>
            </a:r>
            <a:endParaRPr lang="zh-CN" altLang="en-US"/>
          </a:p>
        </p:txBody>
      </p:sp>
      <p:sp>
        <p:nvSpPr>
          <p:cNvPr id="3" name="内容占位符 2"/>
          <p:cNvSpPr>
            <a:spLocks noGrp="1"/>
          </p:cNvSpPr>
          <p:nvPr>
            <p:ph idx="1"/>
          </p:nvPr>
        </p:nvSpPr>
        <p:spPr>
          <a:xfrm>
            <a:off x="813435" y="1559560"/>
            <a:ext cx="8463280" cy="4481830"/>
          </a:xfrm>
        </p:spPr>
        <p:txBody>
          <a:bodyPr>
            <a:noAutofit/>
          </a:bodyPr>
          <a:p>
            <a:r>
              <a:rPr lang="zh-CN" altLang="en-US" sz="2400"/>
              <a:t> ifftshift(Y) 将进行过零频平移的傅里叶变换 Y 重新排列回原始变换输出的样子。换言之，ifftshift 就是撤消 fftshift 的结果。</a:t>
            </a:r>
            <a:endParaRPr lang="zh-CN" altLang="en-US" sz="2400"/>
          </a:p>
          <a:p>
            <a:pPr lvl="1"/>
            <a:r>
              <a:rPr lang="zh-CN" altLang="en-US" sz="2130"/>
              <a:t>如果 Y 是向量，则 ifftshift 会将 Y 的左右两半部分进行交换。</a:t>
            </a:r>
            <a:endParaRPr lang="zh-CN" altLang="en-US" sz="2130"/>
          </a:p>
          <a:p>
            <a:pPr lvl="1"/>
            <a:r>
              <a:rPr lang="zh-CN" altLang="en-US" sz="2130"/>
              <a:t>如果 Y 是矩阵，则 ifftshift 会将 Y 的第一象限与第三象限交换，将第二象限与第四象限交换。</a:t>
            </a:r>
            <a:endParaRPr lang="zh-CN" altLang="en-US" sz="2130"/>
          </a:p>
          <a:p>
            <a:pPr lvl="1"/>
            <a:r>
              <a:rPr lang="zh-CN" altLang="en-US" sz="2130"/>
              <a:t>如果 Y 是多维数组，则 ifftshift 会沿每个维度交换 Y 的半空间。</a:t>
            </a:r>
            <a:endParaRPr lang="zh-CN" altLang="en-US" sz="2130"/>
          </a:p>
          <a:p>
            <a:r>
              <a:rPr lang="zh-CN" altLang="en-US" sz="2400"/>
              <a:t>ifftshift(Y,dim) 沿 Y 的维度 dim 执行运算。例如，如果 Y 是矩阵，其行表示多个一维变换，则 ifftshift(Y,2) 会将 Y 的每一行的左右两半部分进行交换。</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虚拟机</a:t>
            </a:r>
            <a:r>
              <a:rPr lang="zh-CN" altLang="en-US"/>
              <a:t>使用</a:t>
            </a:r>
            <a:endParaRPr lang="zh-CN" altLang="en-US"/>
          </a:p>
        </p:txBody>
      </p:sp>
      <p:sp>
        <p:nvSpPr>
          <p:cNvPr id="3" name="内容占位符 2"/>
          <p:cNvSpPr>
            <a:spLocks noGrp="1"/>
          </p:cNvSpPr>
          <p:nvPr>
            <p:ph idx="1"/>
          </p:nvPr>
        </p:nvSpPr>
        <p:spPr>
          <a:xfrm>
            <a:off x="872490" y="1362075"/>
            <a:ext cx="9074150" cy="4954270"/>
          </a:xfrm>
        </p:spPr>
        <p:txBody>
          <a:bodyPr/>
          <a:p>
            <a:r>
              <a:rPr lang="zh-CN" altLang="en-US" sz="2400"/>
              <a:t>开机</a:t>
            </a:r>
            <a:endParaRPr lang="zh-CN" altLang="en-US" sz="2400"/>
          </a:p>
          <a:p>
            <a:endParaRPr lang="zh-CN" altLang="en-US" sz="2400"/>
          </a:p>
          <a:p>
            <a:endParaRPr lang="zh-CN" altLang="en-US" sz="2400"/>
          </a:p>
          <a:p>
            <a:r>
              <a:rPr lang="zh-CN" altLang="en-US" sz="2400"/>
              <a:t>点击桌面</a:t>
            </a:r>
            <a:r>
              <a:rPr lang="zh-CN" altLang="en-US" sz="2400"/>
              <a:t>连接</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1481455" y="1849755"/>
            <a:ext cx="3505200" cy="838200"/>
          </a:xfrm>
          <a:prstGeom prst="rect">
            <a:avLst/>
          </a:prstGeom>
        </p:spPr>
      </p:pic>
      <p:pic>
        <p:nvPicPr>
          <p:cNvPr id="5" name="图片 4"/>
          <p:cNvPicPr>
            <a:picLocks noChangeAspect="1"/>
          </p:cNvPicPr>
          <p:nvPr/>
        </p:nvPicPr>
        <p:blipFill>
          <a:blip r:embed="rId2"/>
          <a:stretch>
            <a:fillRect/>
          </a:stretch>
        </p:blipFill>
        <p:spPr>
          <a:xfrm>
            <a:off x="1481455" y="3455035"/>
            <a:ext cx="6867525" cy="8763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6252210" y="1930400"/>
            <a:ext cx="5351145" cy="3880485"/>
          </a:xfrm>
          <a:prstGeom prst="rect">
            <a:avLst/>
          </a:prstGeom>
        </p:spPr>
      </p:pic>
      <p:pic>
        <p:nvPicPr>
          <p:cNvPr id="5" name="图片 4"/>
          <p:cNvPicPr>
            <a:picLocks noChangeAspect="1"/>
          </p:cNvPicPr>
          <p:nvPr/>
        </p:nvPicPr>
        <p:blipFill>
          <a:blip r:embed="rId2"/>
          <a:stretch>
            <a:fillRect/>
          </a:stretch>
        </p:blipFill>
        <p:spPr>
          <a:xfrm>
            <a:off x="1334135" y="1507490"/>
            <a:ext cx="3609975" cy="45815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离散余弦</a:t>
            </a:r>
            <a:r>
              <a:rPr lang="zh-CN" altLang="en-US"/>
              <a:t>变换</a:t>
            </a:r>
            <a:endParaRPr lang="zh-CN" altLang="en-US"/>
          </a:p>
        </p:txBody>
      </p:sp>
      <p:sp>
        <p:nvSpPr>
          <p:cNvPr id="3" name="内容占位符 2"/>
          <p:cNvSpPr>
            <a:spLocks noGrp="1"/>
          </p:cNvSpPr>
          <p:nvPr>
            <p:ph idx="1"/>
          </p:nvPr>
        </p:nvSpPr>
        <p:spPr/>
        <p:txBody>
          <a:bodyPr/>
          <a:p>
            <a:r>
              <a:rPr lang="zh-CN" altLang="en-US" sz="2400"/>
              <a:t> dct2(A,m,n) 和 dct2(A,[m n]) 用 0 对矩阵 A 进行填充，使其大小为 m×n。如果 m 或 n 小于 A 的对应维度，则 dct2 在变换前对 A 进行裁切。</a:t>
            </a:r>
            <a:endParaRPr lang="zh-CN" altLang="en-US" sz="2400"/>
          </a:p>
          <a:p>
            <a:r>
              <a:rPr lang="en-US" altLang="zh-CN" sz="2400"/>
              <a:t>idct2(A,m,n)</a:t>
            </a:r>
            <a:r>
              <a:rPr lang="zh-CN" altLang="en-US" sz="2400">
                <a:sym typeface="+mn-ea"/>
              </a:rPr>
              <a:t>和 dct2(A,[m n]) 用 0 对矩阵 A 进行填充，使其大小为 m×n。如果 m 或 n 小于 A 的对应维度，则 </a:t>
            </a:r>
            <a:r>
              <a:rPr lang="en-US" altLang="zh-CN" sz="2400">
                <a:sym typeface="+mn-ea"/>
              </a:rPr>
              <a:t>2</a:t>
            </a:r>
            <a:r>
              <a:rPr lang="zh-CN" altLang="en-US" sz="2400">
                <a:sym typeface="+mn-ea"/>
              </a:rPr>
              <a:t>dct2 在变换前对 A 进行裁切。</a:t>
            </a:r>
            <a:endParaRPr lang="zh-CN" altLang="en-US" sz="2400"/>
          </a:p>
          <a:p>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pic>
        <p:nvPicPr>
          <p:cNvPr id="4" name="内容占位符 3"/>
          <p:cNvPicPr>
            <a:picLocks noChangeAspect="1"/>
          </p:cNvPicPr>
          <p:nvPr>
            <p:ph idx="1"/>
          </p:nvPr>
        </p:nvPicPr>
        <p:blipFill>
          <a:blip r:embed="rId1"/>
          <a:stretch>
            <a:fillRect/>
          </a:stretch>
        </p:blipFill>
        <p:spPr>
          <a:xfrm>
            <a:off x="6361430" y="2032635"/>
            <a:ext cx="4000500" cy="3638550"/>
          </a:xfrm>
          <a:prstGeom prst="rect">
            <a:avLst/>
          </a:prstGeom>
        </p:spPr>
      </p:pic>
      <p:pic>
        <p:nvPicPr>
          <p:cNvPr id="5" name="图片 4"/>
          <p:cNvPicPr>
            <a:picLocks noChangeAspect="1"/>
          </p:cNvPicPr>
          <p:nvPr/>
        </p:nvPicPr>
        <p:blipFill>
          <a:blip r:embed="rId2"/>
          <a:stretch>
            <a:fillRect/>
          </a:stretch>
        </p:blipFill>
        <p:spPr>
          <a:xfrm>
            <a:off x="1274445" y="1930400"/>
            <a:ext cx="3714750" cy="3590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虚拟机</a:t>
            </a:r>
            <a:r>
              <a:rPr lang="zh-CN" altLang="en-US"/>
              <a:t>使用</a:t>
            </a:r>
            <a:endParaRPr lang="zh-CN" altLang="en-US"/>
          </a:p>
        </p:txBody>
      </p:sp>
      <p:sp>
        <p:nvSpPr>
          <p:cNvPr id="3" name="内容占位符 2"/>
          <p:cNvSpPr>
            <a:spLocks noGrp="1"/>
          </p:cNvSpPr>
          <p:nvPr>
            <p:ph idx="1"/>
          </p:nvPr>
        </p:nvSpPr>
        <p:spPr>
          <a:xfrm>
            <a:off x="898525" y="1412875"/>
            <a:ext cx="8378190" cy="4628515"/>
          </a:xfrm>
        </p:spPr>
        <p:txBody>
          <a:bodyPr/>
          <a:p>
            <a:r>
              <a:rPr lang="zh-CN" altLang="en-US" sz="2400"/>
              <a:t>打开</a:t>
            </a:r>
            <a:r>
              <a:rPr lang="en-US" altLang="zh-CN" sz="2400"/>
              <a:t>M</a:t>
            </a:r>
            <a:r>
              <a:rPr lang="en-US" altLang="zh-CN" sz="2400"/>
              <a:t>atlab</a:t>
            </a:r>
            <a:endParaRPr lang="en-US" altLang="zh-CN" sz="2400"/>
          </a:p>
          <a:p>
            <a:pPr lvl="1"/>
            <a:r>
              <a:rPr lang="zh-CN" altLang="en-US" sz="2130"/>
              <a:t>点击桌面左上方的应用程序再按照下图打开</a:t>
            </a:r>
            <a:r>
              <a:rPr lang="en-US" altLang="zh-CN" sz="2130"/>
              <a:t>M</a:t>
            </a:r>
            <a:r>
              <a:rPr lang="en-US" altLang="zh-CN" sz="2130"/>
              <a:t>atlab</a:t>
            </a:r>
            <a:endParaRPr lang="en-US" altLang="zh-CN" sz="2130"/>
          </a:p>
          <a:p>
            <a:endParaRPr lang="en-US" altLang="zh-CN" sz="2400"/>
          </a:p>
        </p:txBody>
      </p:sp>
      <p:pic>
        <p:nvPicPr>
          <p:cNvPr id="5" name="图片 4"/>
          <p:cNvPicPr>
            <a:picLocks noChangeAspect="1"/>
          </p:cNvPicPr>
          <p:nvPr/>
        </p:nvPicPr>
        <p:blipFill>
          <a:blip r:embed="rId1"/>
          <a:stretch>
            <a:fillRect/>
          </a:stretch>
        </p:blipFill>
        <p:spPr>
          <a:xfrm>
            <a:off x="2492375" y="2496820"/>
            <a:ext cx="3581400" cy="3286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Matlab</a:t>
            </a:r>
            <a:r>
              <a:rPr lang="zh-CN" altLang="en-US"/>
              <a:t>使用</a:t>
            </a:r>
            <a:endParaRPr lang="zh-CN" altLang="en-US"/>
          </a:p>
        </p:txBody>
      </p:sp>
      <p:sp>
        <p:nvSpPr>
          <p:cNvPr id="3" name="内容占位符 2"/>
          <p:cNvSpPr>
            <a:spLocks noGrp="1"/>
          </p:cNvSpPr>
          <p:nvPr>
            <p:ph idx="1"/>
          </p:nvPr>
        </p:nvSpPr>
        <p:spPr>
          <a:xfrm>
            <a:off x="1052830" y="1421765"/>
            <a:ext cx="8284210" cy="4645025"/>
          </a:xfrm>
        </p:spPr>
        <p:txBody>
          <a:bodyPr/>
          <a:p>
            <a:r>
              <a:rPr lang="zh-CN" altLang="en-US" sz="2400"/>
              <a:t>新建</a:t>
            </a:r>
            <a:r>
              <a:rPr lang="en-US" altLang="zh-CN" sz="2400"/>
              <a:t>matlab</a:t>
            </a:r>
            <a:r>
              <a:rPr lang="zh-CN" altLang="en-US" sz="2400"/>
              <a:t>脚本</a:t>
            </a:r>
            <a:endParaRPr lang="zh-CN" altLang="en-US" sz="2400"/>
          </a:p>
          <a:p>
            <a:pPr lvl="1"/>
            <a:r>
              <a:rPr lang="zh-CN" altLang="en-US" sz="2000"/>
              <a:t>新建一个脚本文件并另存为</a:t>
            </a:r>
            <a:r>
              <a:rPr lang="en-US" altLang="zh-CN" sz="2000"/>
              <a:t>test.m</a:t>
            </a:r>
            <a:endParaRPr lang="en-US" altLang="zh-CN" sz="2000"/>
          </a:p>
          <a:p>
            <a:r>
              <a:rPr lang="zh-CN" altLang="en-US" sz="2400"/>
              <a:t>常用语法</a:t>
            </a:r>
            <a:endParaRPr lang="zh-CN" altLang="en-US" sz="2400"/>
          </a:p>
          <a:p>
            <a:pPr lvl="1"/>
            <a:r>
              <a:rPr lang="en-US" altLang="zh-CN" sz="2130"/>
              <a:t>%</a:t>
            </a:r>
            <a:r>
              <a:rPr lang="zh-CN" altLang="en-US" sz="2130"/>
              <a:t>用来</a:t>
            </a:r>
            <a:r>
              <a:rPr lang="zh-CN" altLang="en-US" sz="2130"/>
              <a:t>注释</a:t>
            </a:r>
            <a:endParaRPr lang="zh-CN" altLang="en-US" sz="2130"/>
          </a:p>
          <a:p>
            <a:pPr lvl="1"/>
            <a:r>
              <a:rPr lang="en-US" altLang="zh-CN" sz="2130"/>
              <a:t>clc:清除命令窗口的内容</a:t>
            </a:r>
            <a:endParaRPr lang="en-US" altLang="zh-CN" sz="2130"/>
          </a:p>
          <a:p>
            <a:pPr lvl="1"/>
            <a:r>
              <a:rPr lang="en-US" altLang="zh-CN" sz="2130"/>
              <a:t>clear：清除工作空间的所有变量</a:t>
            </a:r>
            <a:endParaRPr lang="en-US" altLang="zh-CN" sz="2130"/>
          </a:p>
          <a:p>
            <a:pPr lvl="1"/>
            <a:r>
              <a:rPr lang="en-US" altLang="zh-CN" sz="2130"/>
              <a:t>close all：关闭所有的Figure窗口</a:t>
            </a:r>
            <a:endParaRPr lang="en-US" altLang="zh-CN" sz="2130"/>
          </a:p>
          <a:p>
            <a:pPr lvl="1"/>
            <a:r>
              <a:rPr lang="zh-CN" altLang="en-US" sz="2130"/>
              <a:t>可以将这些命令写在</a:t>
            </a:r>
            <a:r>
              <a:rPr lang="en-US" altLang="zh-CN" sz="2130"/>
              <a:t>Matlab</a:t>
            </a:r>
            <a:r>
              <a:rPr lang="zh-CN" altLang="en-US" sz="2130"/>
              <a:t>程序第一行，以便重复运行程序时，</a:t>
            </a:r>
            <a:r>
              <a:rPr lang="zh-CN" altLang="en-US" sz="2130"/>
              <a:t>释放上次使用的资源</a:t>
            </a:r>
            <a:endParaRPr lang="en-US" altLang="zh-CN" sz="2130"/>
          </a:p>
          <a:p>
            <a:endParaRPr lang="zh-CN" altLang="en-US" sz="2400"/>
          </a:p>
          <a:p>
            <a:endParaRPr lang="zh-CN" altLang="en-US" sz="2400"/>
          </a:p>
          <a:p>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读取</a:t>
            </a:r>
            <a:r>
              <a:rPr lang="zh-CN" altLang="en-US"/>
              <a:t>图像</a:t>
            </a:r>
            <a:endParaRPr lang="zh-CN" altLang="en-US"/>
          </a:p>
        </p:txBody>
      </p:sp>
      <p:sp>
        <p:nvSpPr>
          <p:cNvPr id="3" name="内容占位符 2"/>
          <p:cNvSpPr>
            <a:spLocks noGrp="1"/>
          </p:cNvSpPr>
          <p:nvPr>
            <p:ph idx="1"/>
          </p:nvPr>
        </p:nvSpPr>
        <p:spPr>
          <a:xfrm>
            <a:off x="872490" y="1482090"/>
            <a:ext cx="9288145" cy="4506595"/>
          </a:xfrm>
        </p:spPr>
        <p:txBody>
          <a:bodyPr>
            <a:normAutofit/>
          </a:bodyPr>
          <a:p>
            <a:r>
              <a:rPr lang="en-US" altLang="zh-CN" sz="2400"/>
              <a:t>imread</a:t>
            </a:r>
            <a:r>
              <a:rPr lang="zh-CN" altLang="en-US" sz="2400"/>
              <a:t>函数</a:t>
            </a:r>
            <a:endParaRPr lang="zh-CN" altLang="en-US" sz="2400"/>
          </a:p>
          <a:p>
            <a:pPr lvl="1"/>
            <a:r>
              <a:rPr lang="zh-CN" altLang="en-US" sz="2000"/>
              <a:t>A = imread(filename) 从 filename 指定的文件读取图像，并从文件内容推断出其格式</a:t>
            </a:r>
            <a:endParaRPr lang="zh-CN" altLang="en-US" sz="2000"/>
          </a:p>
          <a:p>
            <a:pPr lvl="1"/>
            <a:r>
              <a:rPr lang="zh-CN" altLang="en-US" sz="2000"/>
              <a:t>A = imread(filename,fmt) 如果 imread 找不到具有 filename 指定的名称的文件，则会查找名为 filename.fmt 的文件。</a:t>
            </a:r>
            <a:endParaRPr lang="zh-CN" altLang="en-US" sz="2000"/>
          </a:p>
          <a:p>
            <a:pPr lvl="1"/>
            <a:r>
              <a:rPr lang="zh-CN" altLang="en-US" sz="2000"/>
              <a:t>[A,map] = imread(___) 将 filename 中的索引图像读入 A，并将其关联的颜色图读入 map。图像文件中的颜色图值会自动重新调整到范围 [0,1] 中。</a:t>
            </a:r>
            <a:endParaRPr lang="zh-CN" altLang="en-US" sz="2000"/>
          </a:p>
          <a:p>
            <a:pPr lvl="1"/>
            <a:r>
              <a:rPr lang="zh-CN" altLang="en-US" sz="2000"/>
              <a:t>[A,map,transparency] = imread(___) 另外还返回图像透明度。此语法仅适用于 PNG、CUR 和 ICO 文件。对于 PNG 文件，如果存在 alpha 通道，transparency 会返回该 alpha 通道。对于 CUR 和 ICO 文件，它为 AND（不透明度）掩码。</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创建图</a:t>
            </a:r>
            <a:r>
              <a:rPr lang="zh-CN" altLang="en-US"/>
              <a:t>窗口</a:t>
            </a:r>
            <a:endParaRPr lang="zh-CN" altLang="en-US"/>
          </a:p>
        </p:txBody>
      </p:sp>
      <p:sp>
        <p:nvSpPr>
          <p:cNvPr id="3" name="内容占位符 2"/>
          <p:cNvSpPr>
            <a:spLocks noGrp="1"/>
          </p:cNvSpPr>
          <p:nvPr>
            <p:ph idx="1"/>
          </p:nvPr>
        </p:nvSpPr>
        <p:spPr>
          <a:xfrm>
            <a:off x="812800" y="1654175"/>
            <a:ext cx="8712835" cy="4610100"/>
          </a:xfrm>
        </p:spPr>
        <p:txBody>
          <a:bodyPr>
            <a:normAutofit fontScale="90000"/>
          </a:bodyPr>
          <a:p>
            <a:r>
              <a:rPr lang="en-US" altLang="zh-CN" sz="2400"/>
              <a:t>figure</a:t>
            </a:r>
            <a:r>
              <a:rPr lang="zh-CN" altLang="en-US" sz="2400"/>
              <a:t>函数</a:t>
            </a:r>
            <a:endParaRPr lang="zh-CN" altLang="en-US" sz="2400"/>
          </a:p>
          <a:p>
            <a:pPr lvl="1"/>
            <a:r>
              <a:rPr lang="zh-CN" altLang="en-US" sz="2000"/>
              <a:t>figure 使用默认属性值创建一个新的图窗窗口。生成的图窗为当前图窗。</a:t>
            </a:r>
            <a:endParaRPr lang="zh-CN" altLang="en-US" sz="2000"/>
          </a:p>
          <a:p>
            <a:pPr lvl="1"/>
            <a:r>
              <a:rPr lang="zh-CN" altLang="en-US" sz="2000"/>
              <a:t>figure(Name,Value) 使用一个或多个名称-值对组参数修改图窗的属性。例如，figure('Color','white') 将背景色设置为白色。</a:t>
            </a:r>
            <a:endParaRPr lang="zh-CN" altLang="en-US" sz="2000"/>
          </a:p>
          <a:p>
            <a:pPr lvl="1"/>
            <a:r>
              <a:rPr lang="zh-CN" altLang="en-US" sz="2000"/>
              <a:t>f = figure(___) 返回 Figure 对象。可使用 f 在创建图窗后查询或修改其属性。</a:t>
            </a:r>
            <a:endParaRPr lang="zh-CN" altLang="en-US" sz="2000"/>
          </a:p>
          <a:p>
            <a:pPr lvl="1"/>
            <a:r>
              <a:rPr lang="zh-CN" altLang="en-US" sz="2000"/>
              <a:t>figure(f) 将 f 指定的图窗作为当前图窗，并将其显示在其他所有图窗的上面。</a:t>
            </a:r>
            <a:endParaRPr lang="zh-CN" altLang="en-US" sz="2000"/>
          </a:p>
          <a:p>
            <a:pPr lvl="1"/>
            <a:r>
              <a:rPr lang="zh-CN" altLang="en-US" sz="2000"/>
              <a:t>figure(n) 查找 Number 属性等于 n 的图窗，并将其作为当前图窗。如果不存在具有该属性值的图窗，MATLAB® 将创建一个新图窗并将其 Number 属性设置为 n。</a:t>
            </a:r>
            <a:endParaRPr lang="zh-CN" altLang="en-US" sz="2000"/>
          </a:p>
          <a:p>
            <a:pPr lvl="1"/>
            <a:r>
              <a:rPr lang="zh-CN" altLang="en-US" sz="2000">
                <a:sym typeface="+mn-ea"/>
              </a:rPr>
              <a:t>subplot(m,n,p) 将当前图窗划分为 m×n 网格，并在 p 指定的位置创建坐标区。</a:t>
            </a:r>
            <a:endParaRPr lang="zh-CN" altLang="en-US" sz="2000">
              <a:sym typeface="+mn-ea"/>
            </a:endParaRPr>
          </a:p>
          <a:p>
            <a:pPr lvl="1"/>
            <a:r>
              <a:rPr lang="en-US" altLang="zh-CN" sz="2000"/>
              <a:t>title(name)</a:t>
            </a:r>
            <a:r>
              <a:rPr lang="zh-CN" altLang="en-US" sz="2000"/>
              <a:t>对网格进行</a:t>
            </a:r>
            <a:r>
              <a:rPr lang="zh-CN" altLang="en-US" sz="2000"/>
              <a:t>命名</a:t>
            </a:r>
            <a:endParaRPr lang="zh-CN" altLang="en-US" sz="2000"/>
          </a:p>
        </p:txBody>
      </p:sp>
    </p:spTree>
  </p:cSld>
  <p:clrMapOvr>
    <a:masterClrMapping/>
  </p:clrMapOvr>
</p:sld>
</file>

<file path=ppt/theme/theme1.xml><?xml version="1.0" encoding="utf-8"?>
<a:theme xmlns:a="http://schemas.openxmlformats.org/drawingml/2006/main" name="主题1">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3.4项目调研</Template>
  <TotalTime>0</TotalTime>
  <Words>8408</Words>
  <Application>WPS 演示</Application>
  <PresentationFormat>宽屏</PresentationFormat>
  <Paragraphs>348</Paragraphs>
  <Slides>52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vt:lpstr>
      <vt:lpstr>宋体</vt:lpstr>
      <vt:lpstr>Wingdings</vt:lpstr>
      <vt:lpstr>Wingdings 3</vt:lpstr>
      <vt:lpstr>Trebuchet MS</vt:lpstr>
      <vt:lpstr>微软雅黑</vt:lpstr>
      <vt:lpstr>Arial Unicode MS</vt:lpstr>
      <vt:lpstr>方正姚体</vt:lpstr>
      <vt:lpstr>华文新魏</vt:lpstr>
      <vt:lpstr>等线</vt:lpstr>
      <vt:lpstr>主题1</vt:lpstr>
      <vt:lpstr>MATLAB</vt:lpstr>
      <vt:lpstr>安装MATLAB软件 </vt:lpstr>
      <vt:lpstr>vlab实验中心</vt:lpstr>
      <vt:lpstr>vlab实验中心 </vt:lpstr>
      <vt:lpstr>虚拟机使用</vt:lpstr>
      <vt:lpstr>虚拟机使用</vt:lpstr>
      <vt:lpstr>Matlab使用</vt:lpstr>
      <vt:lpstr>读取图像</vt:lpstr>
      <vt:lpstr>创建图窗口</vt:lpstr>
      <vt:lpstr>显示图像</vt:lpstr>
      <vt:lpstr>保存图片</vt:lpstr>
      <vt:lpstr>示例</vt:lpstr>
      <vt:lpstr>图像像素索引</vt:lpstr>
      <vt:lpstr>图像之间的转换</vt:lpstr>
      <vt:lpstr>图像之间的转换 </vt:lpstr>
      <vt:lpstr>示例</vt:lpstr>
      <vt:lpstr>图像平移</vt:lpstr>
      <vt:lpstr>图像翻转</vt:lpstr>
      <vt:lpstr>图像旋转</vt:lpstr>
      <vt:lpstr>图像旋转 </vt:lpstr>
      <vt:lpstr>图像裁剪</vt:lpstr>
      <vt:lpstr>图像裁剪</vt:lpstr>
      <vt:lpstr>图像缩放</vt:lpstr>
      <vt:lpstr>示例</vt:lpstr>
      <vt:lpstr>图像加噪声</vt:lpstr>
      <vt:lpstr>示例</vt:lpstr>
      <vt:lpstr>图像滤波</vt:lpstr>
      <vt:lpstr>图像滤波 </vt:lpstr>
      <vt:lpstr>图像滤波 </vt:lpstr>
      <vt:lpstr>图像滤波</vt:lpstr>
      <vt:lpstr>图像滤波</vt:lpstr>
      <vt:lpstr>示例</vt:lpstr>
      <vt:lpstr>中值滤波</vt:lpstr>
      <vt:lpstr>示例</vt:lpstr>
      <vt:lpstr>PowerPoint 演示文稿</vt:lpstr>
      <vt:lpstr>PowerPoint 演示文稿</vt:lpstr>
      <vt:lpstr>PowerPoint 演示文稿</vt:lpstr>
      <vt:lpstr>PowerPoint 演示文稿</vt:lpstr>
      <vt:lpstr>直方图均衡化</vt:lpstr>
      <vt:lpstr>示例</vt:lpstr>
      <vt:lpstr>直方图均衡化 </vt:lpstr>
      <vt:lpstr>示例</vt:lpstr>
      <vt:lpstr>直方图均衡化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陶瓷裂纹项目调研</dc:title>
  <dc:creator>鹏程 丁</dc:creator>
  <cp:lastModifiedBy>81499</cp:lastModifiedBy>
  <cp:revision>278</cp:revision>
  <dcterms:created xsi:type="dcterms:W3CDTF">2019-03-23T01:55:00Z</dcterms:created>
  <dcterms:modified xsi:type="dcterms:W3CDTF">2021-04-20T02:31:36Z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5602A49B2EB046ECAD783F84C51E611E</vt:lpwstr>
  </property>
  <property fmtid="{D5CDD505-2E9C-101B-9397-08002B2CF9AE}" pid="3" name="KSOProductBuildVer">
    <vt:lpwstr>2052-11.1.0.10463</vt:lpwstr>
  </property>
</Properties>
</file>