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0" r:id="rId4"/>
  </p:sldMasterIdLst>
  <p:notesMasterIdLst>
    <p:notesMasterId r:id="rId6"/>
  </p:notesMasterIdLst>
  <p:sldIdLst>
    <p:sldId id="274" r:id="rId5"/>
    <p:sldId id="525" r:id="rId7"/>
    <p:sldId id="473" r:id="rId8"/>
    <p:sldId id="526" r:id="rId9"/>
    <p:sldId id="544" r:id="rId10"/>
    <p:sldId id="545" r:id="rId11"/>
    <p:sldId id="546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1" r:id="rId25"/>
    <p:sldId id="562" r:id="rId26"/>
    <p:sldId id="563" r:id="rId27"/>
    <p:sldId id="29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72F29-35F3-44E6-AB95-B266F41FAC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4EC50-E111-4BE3-AB23-B61DAD8A01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-29633" y="1822451"/>
            <a:ext cx="11791951" cy="4318000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2135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301" y="2376832"/>
            <a:ext cx="10363200" cy="1509368"/>
          </a:xfrm>
        </p:spPr>
        <p:txBody>
          <a:bodyPr anchor="t">
            <a:normAutofit/>
          </a:bodyPr>
          <a:lstStyle>
            <a:lvl1pPr algn="l">
              <a:defRPr sz="4265" b="0" i="0">
                <a:latin typeface="Myriad Pro" panose="020B0503030403020204"/>
                <a:cs typeface="Myriad Pro" panose="020B0503030403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668" y="38862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Myriad Pro" panose="020B0503030403020204"/>
                <a:cs typeface="Myriad Pro" panose="020B0503030403020204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9197" y="6140587"/>
            <a:ext cx="11791351" cy="48000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  <p:sp>
        <p:nvSpPr>
          <p:cNvPr id="16" name="灯片编号占位符 14"/>
          <p:cNvSpPr>
            <a:spLocks noGrp="1"/>
          </p:cNvSpPr>
          <p:nvPr>
            <p:ph type="sldNum" sz="quarter" idx="15"/>
          </p:nvPr>
        </p:nvSpPr>
        <p:spPr>
          <a:xfrm>
            <a:off x="128596" y="6370955"/>
            <a:ext cx="464016" cy="365125"/>
          </a:xfrm>
          <a:prstGeom prst="rect">
            <a:avLst/>
          </a:prstGeom>
        </p:spPr>
        <p:txBody>
          <a:bodyPr/>
          <a:lstStyle>
            <a:lvl1pPr>
              <a:defRPr sz="1065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defTabSz="609600"/>
            <a:fld id="{EF1D0A16-2D7B-4587-99B5-7DE6A379DA26}" type="slidenum">
              <a:rPr lang="zh-CN" altLang="en-US" smtClean="0">
                <a:solidFill>
                  <a:prstClr val="white">
                    <a:lumMod val="85000"/>
                  </a:prstClr>
                </a:solidFill>
                <a:ea typeface="黑体" panose="02010609060101010101" charset="-122"/>
              </a:rPr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2" name="图片 11" descr="任职资格图标（最终版透明版）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05440" y="6380480"/>
            <a:ext cx="1235827" cy="355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-29633" y="1822451"/>
            <a:ext cx="11791951" cy="4318000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2135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301" y="2376832"/>
            <a:ext cx="10363200" cy="1509368"/>
          </a:xfrm>
        </p:spPr>
        <p:txBody>
          <a:bodyPr anchor="t">
            <a:normAutofit/>
          </a:bodyPr>
          <a:lstStyle>
            <a:lvl1pPr algn="l">
              <a:defRPr sz="4265" b="0" i="0">
                <a:latin typeface="Myriad Pro" panose="020B0503030403020204"/>
                <a:cs typeface="Myriad Pro" panose="020B0503030403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668" y="38862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Myriad Pro" panose="020B0503030403020204"/>
                <a:cs typeface="Myriad Pro" panose="020B0503030403020204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9197" y="6140587"/>
            <a:ext cx="11791351" cy="48000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  <p:sp>
        <p:nvSpPr>
          <p:cNvPr id="16" name="灯片编号占位符 14"/>
          <p:cNvSpPr>
            <a:spLocks noGrp="1"/>
          </p:cNvSpPr>
          <p:nvPr>
            <p:ph type="sldNum" sz="quarter" idx="15"/>
          </p:nvPr>
        </p:nvSpPr>
        <p:spPr>
          <a:xfrm>
            <a:off x="128596" y="6370955"/>
            <a:ext cx="464016" cy="365125"/>
          </a:xfrm>
          <a:prstGeom prst="rect">
            <a:avLst/>
          </a:prstGeom>
        </p:spPr>
        <p:txBody>
          <a:bodyPr/>
          <a:lstStyle>
            <a:lvl1pPr>
              <a:defRPr sz="1065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defTabSz="609600"/>
            <a:fld id="{EF1D0A16-2D7B-4587-99B5-7DE6A379DA26}" type="slidenum">
              <a:rPr lang="zh-CN" altLang="en-US" smtClean="0">
                <a:solidFill>
                  <a:prstClr val="white">
                    <a:lumMod val="85000"/>
                  </a:prstClr>
                </a:solidFill>
                <a:ea typeface="黑体" panose="02010609060101010101" charset="-122"/>
              </a:rPr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2" name="图片 11" descr="任职资格图标（最终版透明版）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05440" y="6380480"/>
            <a:ext cx="1235827" cy="355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1" y="2719982"/>
            <a:ext cx="5486401" cy="1810161"/>
          </a:xfrm>
        </p:spPr>
        <p:txBody>
          <a:bodyPr anchor="b">
            <a:normAutofit/>
          </a:bodyPr>
          <a:lstStyle>
            <a:lvl1pPr marL="0" marR="0" indent="0" algn="r" defTabSz="6096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4265" b="0" i="0">
                <a:solidFill>
                  <a:schemeClr val="tx1"/>
                </a:solidFill>
                <a:latin typeface="+mj-ea"/>
                <a:ea typeface="+mj-ea"/>
                <a:cs typeface="华文楷体" panose="02010600040101010101" pitchFamily="2" charset="-122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Divider title in 32pt</a:t>
            </a:r>
            <a:endParaRPr lang="en-US" dirty="0" smtClean="0"/>
          </a:p>
          <a:p>
            <a:pPr marL="0" marR="0" lvl="0" indent="0" algn="l" defTabSz="6096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4265" dirty="0" smtClean="0">
                <a:latin typeface="华文黑体"/>
                <a:ea typeface="华文黑体"/>
                <a:cs typeface="华文黑体"/>
              </a:rPr>
              <a:t>分隔页字号</a:t>
            </a:r>
            <a:r>
              <a:rPr lang="en-US" dirty="0" smtClean="0"/>
              <a:t>32pt</a:t>
            </a:r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-29197" y="4645939"/>
            <a:ext cx="11791351" cy="116996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  <p:pic>
        <p:nvPicPr>
          <p:cNvPr id="11" name="图片 10" descr="任职资格图标（最终版透明版）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05440" y="6380480"/>
            <a:ext cx="1235827" cy="355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77" y="529087"/>
            <a:ext cx="10972800" cy="604143"/>
          </a:xfrm>
        </p:spPr>
        <p:txBody>
          <a:bodyPr lIns="0" anchor="t">
            <a:noAutofit/>
          </a:bodyPr>
          <a:lstStyle>
            <a:lvl1pPr algn="l">
              <a:defRPr sz="3200" b="0" i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方正兰亭准黑简体" panose="02000000000000000000" pitchFamily="2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77" y="1441312"/>
            <a:ext cx="10972800" cy="3753005"/>
          </a:xfrm>
        </p:spPr>
        <p:txBody>
          <a:bodyPr lIns="0"/>
          <a:lstStyle>
            <a:lvl1pPr>
              <a:buClr>
                <a:schemeClr val="accent1"/>
              </a:buClr>
              <a:defRPr sz="2135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1pPr>
            <a:lvl2pPr>
              <a:defRPr sz="1865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2pPr>
            <a:lvl3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3pPr>
            <a:lvl4pPr>
              <a:defRPr sz="1335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灯片编号占位符 14"/>
          <p:cNvSpPr>
            <a:spLocks noGrp="1"/>
          </p:cNvSpPr>
          <p:nvPr>
            <p:ph type="sldNum" sz="quarter" idx="15"/>
          </p:nvPr>
        </p:nvSpPr>
        <p:spPr>
          <a:xfrm>
            <a:off x="113644" y="6380480"/>
            <a:ext cx="464016" cy="365125"/>
          </a:xfrm>
          <a:prstGeom prst="rect">
            <a:avLst/>
          </a:prstGeom>
        </p:spPr>
        <p:txBody>
          <a:bodyPr/>
          <a:lstStyle>
            <a:lvl1pPr>
              <a:defRPr sz="1065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defTabSz="609600"/>
            <a:fld id="{EF1D0A16-2D7B-4587-99B5-7DE6A379DA26}" type="slidenum">
              <a:rPr lang="zh-CN" altLang="en-US" smtClean="0">
                <a:solidFill>
                  <a:prstClr val="white">
                    <a:lumMod val="85000"/>
                  </a:prstClr>
                </a:solidFill>
                <a:ea typeface="黑体" panose="02010609060101010101" charset="-122"/>
              </a:rPr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Rectangle 8"/>
          <p:cNvSpPr/>
          <p:nvPr userDrawn="1"/>
        </p:nvSpPr>
        <p:spPr>
          <a:xfrm>
            <a:off x="-29197" y="6140587"/>
            <a:ext cx="11791351" cy="48000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1" y="2719982"/>
            <a:ext cx="5486401" cy="1810161"/>
          </a:xfrm>
        </p:spPr>
        <p:txBody>
          <a:bodyPr anchor="b">
            <a:normAutofit/>
          </a:bodyPr>
          <a:lstStyle>
            <a:lvl1pPr marL="0" marR="0" indent="0" algn="r" defTabSz="6096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4265" b="0" i="0">
                <a:solidFill>
                  <a:schemeClr val="tx1"/>
                </a:solidFill>
                <a:latin typeface="+mj-ea"/>
                <a:ea typeface="+mj-ea"/>
                <a:cs typeface="华文楷体" panose="02010600040101010101" pitchFamily="2" charset="-122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Divider title in 32pt</a:t>
            </a:r>
            <a:endParaRPr lang="en-US" dirty="0" smtClean="0"/>
          </a:p>
          <a:p>
            <a:pPr marL="0" marR="0" lvl="0" indent="0" algn="l" defTabSz="6096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4265" dirty="0" smtClean="0">
                <a:latin typeface="华文黑体"/>
                <a:ea typeface="华文黑体"/>
                <a:cs typeface="华文黑体"/>
              </a:rPr>
              <a:t>分隔页字号</a:t>
            </a:r>
            <a:r>
              <a:rPr lang="en-US" dirty="0" smtClean="0"/>
              <a:t>32pt</a:t>
            </a:r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-29197" y="4645939"/>
            <a:ext cx="11791351" cy="116996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77" y="529087"/>
            <a:ext cx="10972800" cy="604143"/>
          </a:xfrm>
        </p:spPr>
        <p:txBody>
          <a:bodyPr lIns="0" anchor="t">
            <a:noAutofit/>
          </a:bodyPr>
          <a:lstStyle>
            <a:lvl1pPr algn="l">
              <a:defRPr sz="3200" b="0" i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方正兰亭准黑简体" panose="02000000000000000000" pitchFamily="2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77" y="1441312"/>
            <a:ext cx="10972800" cy="3753005"/>
          </a:xfrm>
        </p:spPr>
        <p:txBody>
          <a:bodyPr lIns="0"/>
          <a:lstStyle>
            <a:lvl1pPr>
              <a:buClr>
                <a:schemeClr val="accent1"/>
              </a:buClr>
              <a:defRPr sz="2135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1pPr>
            <a:lvl2pPr>
              <a:defRPr sz="1865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2pPr>
            <a:lvl3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3pPr>
            <a:lvl4pPr>
              <a:defRPr sz="1335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图片 12" descr="任职资格图标（最终版透明版）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05440" y="6380480"/>
            <a:ext cx="1235827" cy="355600"/>
          </a:xfrm>
          <a:prstGeom prst="rect">
            <a:avLst/>
          </a:prstGeom>
        </p:spPr>
      </p:pic>
      <p:sp>
        <p:nvSpPr>
          <p:cNvPr id="8" name="灯片编号占位符 14"/>
          <p:cNvSpPr>
            <a:spLocks noGrp="1"/>
          </p:cNvSpPr>
          <p:nvPr>
            <p:ph type="sldNum" sz="quarter" idx="15"/>
          </p:nvPr>
        </p:nvSpPr>
        <p:spPr>
          <a:xfrm>
            <a:off x="113644" y="6380480"/>
            <a:ext cx="464016" cy="365125"/>
          </a:xfrm>
          <a:prstGeom prst="rect">
            <a:avLst/>
          </a:prstGeom>
        </p:spPr>
        <p:txBody>
          <a:bodyPr/>
          <a:lstStyle>
            <a:lvl1pPr>
              <a:defRPr sz="1065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defTabSz="609600"/>
            <a:fld id="{EF1D0A16-2D7B-4587-99B5-7DE6A379DA26}" type="slidenum">
              <a:rPr lang="zh-CN" altLang="en-US" smtClean="0">
                <a:solidFill>
                  <a:prstClr val="white">
                    <a:lumMod val="85000"/>
                  </a:prstClr>
                </a:solidFill>
                <a:ea typeface="黑体" panose="02010609060101010101" charset="-122"/>
              </a:rPr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Rectangle 8"/>
          <p:cNvSpPr/>
          <p:nvPr userDrawn="1"/>
        </p:nvSpPr>
        <p:spPr>
          <a:xfrm>
            <a:off x="-29197" y="6140587"/>
            <a:ext cx="11791351" cy="48000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-29633" y="1822451"/>
            <a:ext cx="11791951" cy="4318000"/>
          </a:xfrm>
          <a:solidFill>
            <a:schemeClr val="bg2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FontTx/>
              <a:buNone/>
              <a:defRPr sz="2135"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301" y="2376832"/>
            <a:ext cx="10363200" cy="1509368"/>
          </a:xfrm>
        </p:spPr>
        <p:txBody>
          <a:bodyPr anchor="t">
            <a:normAutofit/>
          </a:bodyPr>
          <a:lstStyle>
            <a:lvl1pPr algn="l">
              <a:defRPr sz="4265" b="0" i="0">
                <a:latin typeface="Myriad Pro" panose="020B0503030403020204"/>
                <a:cs typeface="Myriad Pro" panose="020B0503030403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668" y="38862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Myriad Pro" panose="020B0503030403020204"/>
                <a:cs typeface="Myriad Pro" panose="020B0503030403020204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9197" y="6140587"/>
            <a:ext cx="11791351" cy="48000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  <p:sp>
        <p:nvSpPr>
          <p:cNvPr id="16" name="灯片编号占位符 14"/>
          <p:cNvSpPr>
            <a:spLocks noGrp="1"/>
          </p:cNvSpPr>
          <p:nvPr>
            <p:ph type="sldNum" sz="quarter" idx="15"/>
          </p:nvPr>
        </p:nvSpPr>
        <p:spPr>
          <a:xfrm>
            <a:off x="128596" y="6370955"/>
            <a:ext cx="464016" cy="365125"/>
          </a:xfrm>
          <a:prstGeom prst="rect">
            <a:avLst/>
          </a:prstGeom>
        </p:spPr>
        <p:txBody>
          <a:bodyPr/>
          <a:lstStyle>
            <a:lvl1pPr>
              <a:defRPr sz="1065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defTabSz="609600"/>
            <a:fld id="{EF1D0A16-2D7B-4587-99B5-7DE6A379DA26}" type="slidenum">
              <a:rPr lang="zh-CN" altLang="en-US" smtClean="0">
                <a:solidFill>
                  <a:prstClr val="white">
                    <a:lumMod val="85000"/>
                  </a:prstClr>
                </a:solidFill>
                <a:ea typeface="黑体" panose="02010609060101010101" charset="-122"/>
              </a:rPr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2" name="图片 11" descr="任职资格图标（最终版透明版）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05440" y="6380480"/>
            <a:ext cx="1235827" cy="35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1" y="2719982"/>
            <a:ext cx="5486401" cy="1810161"/>
          </a:xfrm>
        </p:spPr>
        <p:txBody>
          <a:bodyPr anchor="b">
            <a:normAutofit/>
          </a:bodyPr>
          <a:lstStyle>
            <a:lvl1pPr marL="0" marR="0" indent="0" algn="r" defTabSz="6096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4265" b="0" i="0">
                <a:solidFill>
                  <a:schemeClr val="tx1"/>
                </a:solidFill>
                <a:latin typeface="+mj-ea"/>
                <a:ea typeface="+mj-ea"/>
                <a:cs typeface="华文楷体" panose="02010600040101010101" pitchFamily="2" charset="-122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Divider title in 32pt</a:t>
            </a:r>
            <a:endParaRPr lang="en-US" dirty="0" smtClean="0"/>
          </a:p>
          <a:p>
            <a:pPr marL="0" marR="0" lvl="0" indent="0" algn="l" defTabSz="609600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zh-CN" altLang="en-US" sz="4265" dirty="0" smtClean="0">
                <a:latin typeface="华文黑体"/>
                <a:ea typeface="华文黑体"/>
                <a:cs typeface="华文黑体"/>
              </a:rPr>
              <a:t>分隔页字号</a:t>
            </a:r>
            <a:r>
              <a:rPr lang="en-US" dirty="0" smtClean="0"/>
              <a:t>32pt</a:t>
            </a:r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-29197" y="4645939"/>
            <a:ext cx="11791351" cy="116996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77" y="529087"/>
            <a:ext cx="10972800" cy="604143"/>
          </a:xfrm>
        </p:spPr>
        <p:txBody>
          <a:bodyPr lIns="0" anchor="t">
            <a:noAutofit/>
          </a:bodyPr>
          <a:lstStyle>
            <a:lvl1pPr algn="l">
              <a:defRPr sz="3200" b="0" i="0">
                <a:latin typeface="方正兰亭准黑简体" panose="02000000000000000000" pitchFamily="2" charset="-122"/>
                <a:ea typeface="方正兰亭准黑简体" panose="02000000000000000000" pitchFamily="2" charset="-122"/>
                <a:cs typeface="方正兰亭准黑简体" panose="02000000000000000000" pitchFamily="2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77" y="1441312"/>
            <a:ext cx="10972800" cy="3753005"/>
          </a:xfrm>
        </p:spPr>
        <p:txBody>
          <a:bodyPr lIns="0"/>
          <a:lstStyle>
            <a:lvl1pPr>
              <a:buClr>
                <a:schemeClr val="accent1"/>
              </a:buClr>
              <a:defRPr sz="2135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1pPr>
            <a:lvl2pPr>
              <a:defRPr sz="1865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2pPr>
            <a:lvl3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3pPr>
            <a:lvl4pPr>
              <a:defRPr sz="1335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4pPr>
            <a:lvl5pPr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灯片编号占位符 14"/>
          <p:cNvSpPr>
            <a:spLocks noGrp="1"/>
          </p:cNvSpPr>
          <p:nvPr>
            <p:ph type="sldNum" sz="quarter" idx="15"/>
          </p:nvPr>
        </p:nvSpPr>
        <p:spPr>
          <a:xfrm>
            <a:off x="113644" y="6380480"/>
            <a:ext cx="464016" cy="365125"/>
          </a:xfrm>
          <a:prstGeom prst="rect">
            <a:avLst/>
          </a:prstGeom>
        </p:spPr>
        <p:txBody>
          <a:bodyPr/>
          <a:lstStyle>
            <a:lvl1pPr>
              <a:defRPr sz="1065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defTabSz="609600"/>
            <a:fld id="{EF1D0A16-2D7B-4587-99B5-7DE6A379DA26}" type="slidenum">
              <a:rPr lang="zh-CN" altLang="en-US" smtClean="0">
                <a:solidFill>
                  <a:prstClr val="white">
                    <a:lumMod val="85000"/>
                  </a:prstClr>
                </a:solidFill>
                <a:ea typeface="黑体" panose="02010609060101010101" charset="-122"/>
              </a:rPr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Rectangle 8"/>
          <p:cNvSpPr/>
          <p:nvPr userDrawn="1"/>
        </p:nvSpPr>
        <p:spPr>
          <a:xfrm>
            <a:off x="-29197" y="6140587"/>
            <a:ext cx="11791351" cy="48000"/>
          </a:xfrm>
          <a:prstGeom prst="rect">
            <a:avLst/>
          </a:prstGeom>
          <a:gradFill flip="none" rotWithShape="1">
            <a:gsLst>
              <a:gs pos="0">
                <a:srgbClr val="00925F"/>
              </a:gs>
              <a:gs pos="100000">
                <a:srgbClr val="49B48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方正兰亭纤黑简体" panose="02000000000000000000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393" y="-4712"/>
            <a:ext cx="2016000" cy="861391"/>
          </a:xfrm>
          <a:prstGeom prst="rect">
            <a:avLst/>
          </a:prstGeom>
        </p:spPr>
      </p:pic>
      <p:sp>
        <p:nvSpPr>
          <p:cNvPr id="8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113644" y="6380480"/>
            <a:ext cx="464016" cy="365125"/>
          </a:xfrm>
          <a:prstGeom prst="rect">
            <a:avLst/>
          </a:prstGeom>
        </p:spPr>
        <p:txBody>
          <a:bodyPr/>
          <a:lstStyle>
            <a:lvl1pPr>
              <a:defRPr sz="1065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defTabSz="609600"/>
            <a:fld id="{EF1D0A16-2D7B-4587-99B5-7DE6A379DA26}" type="slidenum">
              <a:rPr lang="zh-CN" altLang="en-US" smtClean="0">
                <a:solidFill>
                  <a:prstClr val="white">
                    <a:lumMod val="85000"/>
                  </a:prstClr>
                </a:solidFill>
                <a:ea typeface="黑体" panose="02010609060101010101" charset="-122"/>
              </a:rPr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393" y="-4712"/>
            <a:ext cx="2016000" cy="861391"/>
          </a:xfrm>
          <a:prstGeom prst="rect">
            <a:avLst/>
          </a:prstGeom>
        </p:spPr>
      </p:pic>
      <p:sp>
        <p:nvSpPr>
          <p:cNvPr id="8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113644" y="6380480"/>
            <a:ext cx="464016" cy="365125"/>
          </a:xfrm>
          <a:prstGeom prst="rect">
            <a:avLst/>
          </a:prstGeom>
        </p:spPr>
        <p:txBody>
          <a:bodyPr/>
          <a:lstStyle>
            <a:lvl1pPr>
              <a:defRPr sz="1065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defTabSz="609600"/>
            <a:fld id="{EF1D0A16-2D7B-4587-99B5-7DE6A379DA26}" type="slidenum">
              <a:rPr lang="zh-CN" altLang="en-US" smtClean="0">
                <a:solidFill>
                  <a:prstClr val="white">
                    <a:lumMod val="85000"/>
                  </a:prstClr>
                </a:solidFill>
                <a:ea typeface="黑体" panose="02010609060101010101" charset="-122"/>
              </a:rPr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393" y="-4712"/>
            <a:ext cx="2016000" cy="861391"/>
          </a:xfrm>
          <a:prstGeom prst="rect">
            <a:avLst/>
          </a:prstGeom>
        </p:spPr>
      </p:pic>
      <p:sp>
        <p:nvSpPr>
          <p:cNvPr id="8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113644" y="6380480"/>
            <a:ext cx="464016" cy="365125"/>
          </a:xfrm>
          <a:prstGeom prst="rect">
            <a:avLst/>
          </a:prstGeom>
        </p:spPr>
        <p:txBody>
          <a:bodyPr/>
          <a:lstStyle>
            <a:lvl1pPr>
              <a:defRPr sz="1065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defTabSz="609600"/>
            <a:fld id="{EF1D0A16-2D7B-4587-99B5-7DE6A379DA26}" type="slidenum">
              <a:rPr lang="zh-CN" altLang="en-US" smtClean="0">
                <a:solidFill>
                  <a:prstClr val="white">
                    <a:lumMod val="85000"/>
                  </a:prstClr>
                </a:solidFill>
                <a:ea typeface="黑体" panose="02010609060101010101" charset="-122"/>
              </a:rPr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/>
        </p:nvSpPr>
        <p:spPr>
          <a:xfrm>
            <a:off x="1638593" y="14081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</a:rPr>
              <a:t>Redis</a:t>
            </a:r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</a:rPr>
              <a:t>缓存常见问题及解决方案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92445" y="3739833"/>
            <a:ext cx="1217930" cy="1235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86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</a:t>
            </a:r>
            <a:r>
              <a:rPr lang="en-US" altLang="zh-CN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21</a:t>
            </a:r>
            <a:r>
              <a:rPr lang="zh-CN" altLang="en-US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en-US" altLang="zh-CN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7</a:t>
            </a:r>
            <a:r>
              <a:rPr lang="zh-CN" altLang="en-US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en-US" altLang="zh-CN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8</a:t>
            </a:r>
            <a:endParaRPr lang="en-US" altLang="zh-CN" sz="186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李昊然</a:t>
            </a:r>
            <a:endParaRPr lang="zh-CN" altLang="en-US" sz="186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缓存雪崩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106170"/>
            <a:ext cx="10454640" cy="5657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解决方案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更多的页面静态化处理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构建多级缓存架构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       Redis+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本地缓存，数据维护成本增加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灾难预警机制，提前发现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监控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性能指标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使用率、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占用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查询平均响应时间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命中率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限流、降级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	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短时间内牺牲用户的体验，限制一部分的访问请求，降低应用服务器压力，待业务正常运转后再放开访问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数据有效期策略调整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根据业务对数据有效期进行分类，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90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分钟，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80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分钟，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70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分钟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各类数据过期时间使用固定值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随机数的形式，稀释集中到期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加锁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能保证雪崩效应不会大规模的出现，但影响性能，慎用！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缓存雪崩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10002520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缓存雪崩就是瞬间过期的数据量太大，导致对数据库服务器造成压力。如能有效避免集中过期，可以有效解决雪崩现象。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缓存击穿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9239885" cy="244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现象：数据库崩溃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系统平稳运行中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数据库连接量激增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3.Redis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无大量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过期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3.Redis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内存平稳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，无波动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5.Redis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正常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数据库崩溃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缓存击穿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923988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问题排查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中某个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过期，该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访问量巨大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短期内对数据库有大量同一数据的访问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550" y="3622040"/>
            <a:ext cx="923988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分析结果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缓存过期的问题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热点数据，单个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高热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缓存击穿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9065260" cy="3905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解决方案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预先判断热点数据，延长此类数据的过期时间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设置多级缓存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     对热点数据设置多级缓存，比如设置本地缓存和二级缓存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使用互斥锁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     对数据库某个记录的访问加互斥锁，只有第一个获取锁的线程可以请求数据库，然后将数据插入缓存，后面获取锁的线程查询缓存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（1）可以先查询缓存，缓存没有数据加锁；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（2）加锁成功，重新查询缓存（类似于双重检查锁定，防止已有线程将数据写入缓存，直接从缓存读，节省访问数据库开销），没有则请求数据库，并将数据写入缓存；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（3）加锁失败（一般不会，假设获取锁的线程请求数据库时间很长），重试整个过程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6220" y="312420"/>
            <a:ext cx="6042025" cy="6233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缓存击穿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923988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缓存击穿就是单个热点数据过期的瞬间，数据访问量将大，未命中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后，发起大量对同一数据的数据库访问，导致数据库服务器压力增加。应对策略应该在业务数据分析与预防方面进行。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缓存穿透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9239885" cy="2736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现象：数据库服务器崩溃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系统平稳运行中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应用服务器流量随时间增量较大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3.Redis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命中率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随时间逐步降低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4.Redis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内存平稳，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内存无压力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5.Redis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占用激增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数据库服务器压力激增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数据库崩溃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缓存穿透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238500"/>
            <a:ext cx="5858510" cy="1645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分析结果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获取的数据在数据库中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不存在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，数据库查询未得到数据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Redis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的数据未保存，直接返回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黑客攻击服务器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923988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问题排查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中大面积出现未命中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出现非正常的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，例如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为负数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0" y="751840"/>
            <a:ext cx="4856480" cy="49199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缓存穿透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9239885" cy="3613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解决方案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null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注意设置短的过期时间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  丫鸭应用案例。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白名单策略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将所有的有效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预热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bitmaps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中，有请求来了，就去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bitmaps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中比对，在就放心查询数据库，不在拦截。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布隆过滤器，命中率问题，存在一定误判。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对请求参数做校验，或加解密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缓存穿透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923988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缓存击穿就是访问了一个不存在的数据，跳过了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，每次访问数据库，导致对数据库服务器造成压力。应对策略应该在预案防范方面做文章。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1941" y="2514077"/>
            <a:ext cx="594784" cy="420564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09600">
              <a:defRPr/>
            </a:pPr>
            <a:r>
              <a:rPr lang="en-US" altLang="ja-JP" sz="2135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4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80506" y="2469904"/>
            <a:ext cx="594784" cy="420564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09600">
              <a:defRPr/>
            </a:pPr>
            <a:r>
              <a:rPr lang="en-US" altLang="ja-JP" sz="2135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3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4525" y="2513965"/>
            <a:ext cx="4987925" cy="394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zh-CN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缓存雪崩</a:t>
            </a:r>
            <a:endParaRPr lang="zh-CN" sz="186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gray">
          <a:xfrm>
            <a:off x="3588385" y="2536825"/>
            <a:ext cx="594995" cy="349250"/>
          </a:xfrm>
          <a:prstGeom prst="rect">
            <a:avLst/>
          </a:prstGeom>
          <a:solidFill>
            <a:srgbClr val="6CBE99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58400" rIns="60960" anchor="ctr"/>
          <a:p>
            <a:pPr algn="ctr" defTabSz="609600">
              <a:defRPr/>
            </a:pPr>
            <a:r>
              <a:rPr lang="en-US" altLang="ja-JP" sz="2135" dirty="0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2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71946" y="1944904"/>
            <a:ext cx="594784" cy="44132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09600">
              <a:defRPr/>
            </a:pPr>
            <a:r>
              <a:rPr lang="en-US" altLang="ja-JP" sz="2135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3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8766" y="3103357"/>
            <a:ext cx="594784" cy="420564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09600">
              <a:defRPr/>
            </a:pPr>
            <a:r>
              <a:rPr lang="en-US" altLang="ja-JP" sz="2135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4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7331" y="3059184"/>
            <a:ext cx="594784" cy="420564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09600">
              <a:defRPr/>
            </a:pPr>
            <a:r>
              <a:rPr lang="en-US" altLang="ja-JP" sz="2135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3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4525" y="3103245"/>
            <a:ext cx="4987925" cy="394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zh-CN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缓存击穿</a:t>
            </a:r>
            <a:endParaRPr lang="zh-CN" sz="186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3592830" y="3126105"/>
            <a:ext cx="594995" cy="349250"/>
          </a:xfrm>
          <a:prstGeom prst="rect">
            <a:avLst/>
          </a:prstGeom>
          <a:solidFill>
            <a:srgbClr val="6CBE99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58400" rIns="60960" anchor="ctr"/>
          <a:p>
            <a:pPr algn="ctr" defTabSz="609600">
              <a:defRPr/>
            </a:pPr>
            <a:r>
              <a:rPr lang="en-US" altLang="ja-JP" sz="2135" dirty="0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3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4641" y="1905747"/>
            <a:ext cx="594784" cy="420564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09600">
              <a:defRPr/>
            </a:pPr>
            <a:r>
              <a:rPr lang="en-US" altLang="ja-JP" sz="2135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4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93206" y="1861574"/>
            <a:ext cx="594784" cy="420564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09600">
              <a:defRPr/>
            </a:pPr>
            <a:r>
              <a:rPr lang="en-US" altLang="ja-JP" sz="2135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3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54525" y="1918970"/>
            <a:ext cx="4987925" cy="394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缓存预热</a:t>
            </a:r>
            <a:endParaRPr lang="zh-CN" altLang="en-US" sz="186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gray">
          <a:xfrm>
            <a:off x="3576955" y="1928495"/>
            <a:ext cx="619125" cy="349250"/>
          </a:xfrm>
          <a:prstGeom prst="rect">
            <a:avLst/>
          </a:prstGeom>
          <a:solidFill>
            <a:srgbClr val="6CBE99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58400" rIns="60960" anchor="ctr"/>
          <a:p>
            <a:pPr algn="ctr" defTabSz="609600">
              <a:defRPr/>
            </a:pPr>
            <a:r>
              <a:rPr lang="en-US" altLang="ja-JP" sz="2135" dirty="0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1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3846" y="3706607"/>
            <a:ext cx="594784" cy="420564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09600">
              <a:defRPr/>
            </a:pPr>
            <a:r>
              <a:rPr lang="en-US" altLang="ja-JP" sz="2135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4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2411" y="3662434"/>
            <a:ext cx="594784" cy="420564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09600">
              <a:defRPr/>
            </a:pPr>
            <a:r>
              <a:rPr lang="en-US" altLang="ja-JP" sz="2135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3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8980" y="3706495"/>
            <a:ext cx="4987925" cy="394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缓存穿透</a:t>
            </a:r>
            <a:endParaRPr lang="zh-CN" sz="186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3597910" y="3729355"/>
            <a:ext cx="594995" cy="349250"/>
          </a:xfrm>
          <a:prstGeom prst="rect">
            <a:avLst/>
          </a:prstGeom>
          <a:solidFill>
            <a:srgbClr val="6CBE99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58400" rIns="60960" anchor="ctr"/>
          <a:p>
            <a:pPr algn="ctr" defTabSz="609600">
              <a:defRPr/>
            </a:pPr>
            <a:r>
              <a:rPr lang="en-US" altLang="ja-JP" sz="2135" dirty="0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4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7496" y="4328907"/>
            <a:ext cx="594784" cy="420564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09600">
              <a:defRPr/>
            </a:pPr>
            <a:r>
              <a:rPr lang="en-US" altLang="ja-JP" sz="2135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4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76061" y="4284734"/>
            <a:ext cx="594784" cy="420564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09600">
              <a:defRPr/>
            </a:pPr>
            <a:r>
              <a:rPr lang="en-US" altLang="ja-JP" sz="2135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3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23105" y="4328795"/>
            <a:ext cx="4987925" cy="394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86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布隆过滤器BloomFilter</a:t>
            </a:r>
            <a:endParaRPr lang="zh-CN" sz="186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3591560" y="4351655"/>
            <a:ext cx="594995" cy="349250"/>
          </a:xfrm>
          <a:prstGeom prst="rect">
            <a:avLst/>
          </a:prstGeom>
          <a:solidFill>
            <a:srgbClr val="6CBE99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58400" rIns="60960" anchor="ctr"/>
          <a:p>
            <a:pPr algn="ctr" defTabSz="609600">
              <a:defRPr/>
            </a:pPr>
            <a:r>
              <a:rPr lang="en-US" altLang="ja-JP" sz="2135" dirty="0">
                <a:solidFill>
                  <a:prstClr val="white"/>
                </a:solidFill>
                <a:latin typeface="Myriad Pro" panose="020B0503030403020204"/>
                <a:ea typeface="方正兰亭准黑简体" panose="02000000000000000000" pitchFamily="2" charset="-122"/>
                <a:cs typeface="Arial" panose="020B0604020202020204" pitchFamily="34" charset="0"/>
              </a:rPr>
              <a:t>5</a:t>
            </a:r>
            <a:endParaRPr lang="en-US" altLang="ja-JP" sz="2135" dirty="0">
              <a:solidFill>
                <a:prstClr val="white"/>
              </a:solidFill>
              <a:latin typeface="Myriad Pro" panose="020B0503030403020204"/>
              <a:ea typeface="方正兰亭准黑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布隆过滤器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10040620" cy="2736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布隆过滤器（Bloom Filter）是 1970 年由布隆提出的类似于Set的数据结构。它实际上是一个很长的二进制向量和一系列随机映射函数。布隆过滤器可以用于检索一个元素是否在一个集合中，但检索的结果并不是很精确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它的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是空间效率和查询时间都远远超过一般的算法，Bloom Filter跟单哈希函数Bit-Map不同之处在于：Bloom Filter使用了k个哈希函数，每个字符串跟k个bit对应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从而降低了冲突的概率。</a:t>
            </a:r>
            <a:endParaRPr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是有一定的误识别率和删除困难。</a:t>
            </a:r>
            <a:endParaRPr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7190" y="3632200"/>
            <a:ext cx="5352415" cy="2162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布隆过滤器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4094480" cy="4489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布隆过滤器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本质是一个</a:t>
            </a:r>
            <a:r>
              <a:rPr lang="zh-CN" sz="1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位数组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当一个元素被加入集合时，通过K个散列函数将这个元素映射成一个位数组中的K个点，把它们置为1。检索时，我们只要看看这些点是不是都是1就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（大约）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知道集合中有没有它了：如果这些点有任何一个0，则被检元素一定不在；如果都是1，则被检元素很可能在。这就是布隆过滤器的基本思想。</a:t>
            </a:r>
            <a:endParaRPr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数据量变大的就会产生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误判</a:t>
            </a: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情形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数组的长度越大，错误率越低，但占用的空间也就越大。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0955" y="1468120"/>
            <a:ext cx="6739255" cy="36855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布隆过滤器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8408670" cy="244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使用场景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布隆过滤器最大的作用就是大数据量下的去重功能，所以经常使用在如下场景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推荐系统，比如商品，新闻推荐，去除已经推荐过的新闻或商品；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大数据情况下，从邮件中判定垃圾邮箱；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解决缓存穿透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5751" y="1143001"/>
            <a:ext cx="11715749" cy="428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600">
              <a:defRPr/>
            </a:pPr>
            <a:endParaRPr lang="zh-CN" altLang="en-US" sz="2400">
              <a:solidFill>
                <a:srgbClr val="FFFFFF"/>
              </a:solidFill>
              <a:latin typeface="Myriad Pro Light" panose="020B0403030403020204"/>
              <a:ea typeface="方正兰亭纤黑简体" panose="02000000000000000000" charset="-122"/>
            </a:endParaRPr>
          </a:p>
        </p:txBody>
      </p:sp>
      <p:sp>
        <p:nvSpPr>
          <p:cNvPr id="25606" name="TextBox 28"/>
          <p:cNvSpPr txBox="1">
            <a:spLocks noChangeArrowheads="1"/>
          </p:cNvSpPr>
          <p:nvPr/>
        </p:nvSpPr>
        <p:spPr bwMode="auto">
          <a:xfrm>
            <a:off x="2950097" y="2286002"/>
            <a:ext cx="5638275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defTabSz="609600"/>
            <a:r>
              <a:rPr lang="en-US" altLang="zh-CN" sz="8000" b="1" spc="-2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anose="020B0503030403020204"/>
                <a:ea typeface="微软雅黑" panose="020B0503020204020204" charset="-122"/>
              </a:rPr>
              <a:t>Thank you</a:t>
            </a:r>
            <a:r>
              <a:rPr lang="zh-CN" altLang="en-US" sz="8000" spc="-2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anose="020B0503030403020204"/>
                <a:ea typeface="微软雅黑" panose="020B0503020204020204" charset="-122"/>
              </a:rPr>
              <a:t>！</a:t>
            </a:r>
            <a:endParaRPr lang="zh-CN" altLang="en-US" sz="8000" i="1" spc="-200" dirty="0">
              <a:solidFill>
                <a:srgbClr val="000000">
                  <a:lumMod val="75000"/>
                  <a:lumOff val="2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anose="020B0503030403020204"/>
              <a:ea typeface="微软雅黑" panose="020B050302020402020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5"/>
          </p:nvPr>
        </p:nvSpPr>
        <p:spPr>
          <a:xfrm>
            <a:off x="113644" y="6380480"/>
            <a:ext cx="464016" cy="365125"/>
          </a:xfrm>
          <a:prstGeom prst="rect">
            <a:avLst/>
          </a:prstGeom>
        </p:spPr>
        <p:txBody>
          <a:bodyPr/>
          <a:lstStyle/>
          <a:p>
            <a:pPr defTabSz="609600">
              <a:defRPr/>
            </a:pPr>
            <a:r>
              <a:rPr lang="en-US" altLang="zh-CN">
                <a:solidFill>
                  <a:prstClr val="white">
                    <a:lumMod val="85000"/>
                  </a:prstClr>
                </a:solidFill>
                <a:latin typeface="Myriad Pro Light" panose="020B0403030403020204"/>
                <a:ea typeface="华文楷体" panose="02010600040101010101" pitchFamily="2" charset="-122"/>
              </a:rPr>
              <a:t>15</a:t>
            </a:r>
            <a:endParaRPr lang="en-US" altLang="zh-CN" dirty="0">
              <a:solidFill>
                <a:prstClr val="white">
                  <a:lumMod val="85000"/>
                </a:prstClr>
              </a:solidFill>
              <a:latin typeface="Myriad Pro Light" panose="020B0403030403020204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Redis</a:t>
            </a:r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问题描述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25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4205" y="1468120"/>
            <a:ext cx="5295265" cy="2579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一般情况下，在Redis作缓存的系统中，请求到来时先查看缓存中是否有数据，有则直接返回，没有则请求数据库并将数据写入Redis。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缓存穿透、缓存击穿和缓存雪崩，这些问题均描述了在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Redis作缓存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大量请求绕过Redis直接打到数据库，导致数据库压力增大甚至不可服务的现象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，但引发这些问题的原因却各有区别。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0740" y="948055"/>
            <a:ext cx="3216910" cy="4711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缓存预热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25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4205" y="1468120"/>
            <a:ext cx="5295265" cy="966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现象：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宕机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服务启动后宕机或活动刚上线迅速宕机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缓存预热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25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2305" y="1468120"/>
            <a:ext cx="592010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问题排查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1.请求数量较高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2.主从之间数据吞吐量较大，数据同步操作频率较高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2305" y="4182110"/>
            <a:ext cx="5920105" cy="38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分析结果：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中没有数据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缓存预热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25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2305" y="1468120"/>
            <a:ext cx="592010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解决方案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1.统计访问频率较高的热点数据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2.提前使用脚本程序触发数据预热过程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305" y="3902075"/>
            <a:ext cx="1010983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缓存预热就是在系统启动前，提前将相关的缓存数据直接加载进缓存系统。避免在用户请求的时候，先查询数据库然后再将数据缓存的问题。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缓存雪崩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25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1825" y="1468120"/>
            <a:ext cx="5920105" cy="3613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现象：数据库服务器崩溃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系统平稳的运行中，忽然数据库的连接量激增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应用服务器无法及时处理请求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用户得到大量系统错误提示信息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用户反复刷新页面获取数据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数据库崩溃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应用服务器依赖数据库，也崩溃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重启应用服务器无效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8.Redis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服务器崩溃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9.Redis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集群崩溃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重启数据库后再次被瞬间流量放倒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缓存雪崩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7964805" cy="3028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问题排查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在一个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较短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的时间里，缓存中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较多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集中过期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此周期内请求访问过期的数据，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未命中，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向数据库获取数据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数据库同时收到大量的请求无法及时处理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4.Redis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大量请求被积压，开始出现超时现象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数据库崩溃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重启后仍然面对缓存中无数据可用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服务器资源被严重占用，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服务器崩溃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8.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应用服务器无法及时得到数据，来自客户端的请求数量越来越多，应用服务器崩溃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1825" y="492760"/>
            <a:ext cx="103301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1925F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Myriad Pro" panose="020B0503030403020204"/>
                <a:sym typeface="+mn-ea"/>
              </a:rPr>
              <a:t>缓存雪崩</a:t>
            </a:r>
            <a:endParaRPr lang="zh-CN" altLang="en-US" sz="3200" b="1" dirty="0" smtClean="0">
              <a:solidFill>
                <a:srgbClr val="31925F"/>
              </a:solidFill>
              <a:latin typeface="方正兰亭中粗黑简体" panose="02000000000000000000" charset="-122"/>
              <a:ea typeface="方正兰亭中粗黑简体" panose="02000000000000000000" charset="-122"/>
              <a:cs typeface="Myriad Pro" panose="020B0503030403020204"/>
              <a:sym typeface="+mn-ea"/>
            </a:endParaRPr>
          </a:p>
          <a:p>
            <a:pPr algn="l"/>
            <a:endParaRPr lang="en-US" altLang="zh-CN" sz="16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0" y="3479800"/>
            <a:ext cx="309880" cy="70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550" y="1468120"/>
            <a:ext cx="923988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问题分析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较短的时间里</a:t>
            </a:r>
            <a:endParaRPr 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大量的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集中过期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6445" y="1214755"/>
            <a:ext cx="5161915" cy="4428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ysClr val="window" lastClr="FFFFFF"/>
      </a:lt1>
      <a:dk2>
        <a:srgbClr val="878787"/>
      </a:dk2>
      <a:lt2>
        <a:srgbClr val="F8F8F8"/>
      </a:lt2>
      <a:accent1>
        <a:srgbClr val="00925F"/>
      </a:accent1>
      <a:accent2>
        <a:srgbClr val="6CBE99"/>
      </a:accent2>
      <a:accent3>
        <a:srgbClr val="96D7B4"/>
      </a:accent3>
      <a:accent4>
        <a:srgbClr val="000000"/>
      </a:accent4>
      <a:accent5>
        <a:srgbClr val="575757"/>
      </a:accent5>
      <a:accent6>
        <a:srgbClr val="878787"/>
      </a:accent6>
      <a:hlink>
        <a:srgbClr val="5F5F5F"/>
      </a:hlink>
      <a:folHlink>
        <a:srgbClr val="919191"/>
      </a:folHlink>
    </a:clrScheme>
    <a:fontScheme name="OPPO">
      <a:majorFont>
        <a:latin typeface="Myriad Pro"/>
        <a:ea typeface="方正兰亭准黑简体"/>
        <a:cs typeface=""/>
      </a:majorFont>
      <a:minorFont>
        <a:latin typeface="Myriad Pro Light"/>
        <a:ea typeface="方正兰亭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ysClr val="window" lastClr="FFFFFF"/>
      </a:lt1>
      <a:dk2>
        <a:srgbClr val="878787"/>
      </a:dk2>
      <a:lt2>
        <a:srgbClr val="F8F8F8"/>
      </a:lt2>
      <a:accent1>
        <a:srgbClr val="00925F"/>
      </a:accent1>
      <a:accent2>
        <a:srgbClr val="6CBE99"/>
      </a:accent2>
      <a:accent3>
        <a:srgbClr val="96D7B4"/>
      </a:accent3>
      <a:accent4>
        <a:srgbClr val="000000"/>
      </a:accent4>
      <a:accent5>
        <a:srgbClr val="575757"/>
      </a:accent5>
      <a:accent6>
        <a:srgbClr val="878787"/>
      </a:accent6>
      <a:hlink>
        <a:srgbClr val="5F5F5F"/>
      </a:hlink>
      <a:folHlink>
        <a:srgbClr val="919191"/>
      </a:folHlink>
    </a:clrScheme>
    <a:fontScheme name="OPPO">
      <a:majorFont>
        <a:latin typeface="Myriad Pro"/>
        <a:ea typeface="方正兰亭准黑简体"/>
        <a:cs typeface=""/>
      </a:majorFont>
      <a:minorFont>
        <a:latin typeface="Myriad Pro Light"/>
        <a:ea typeface="方正兰亭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Custom 1">
      <a:dk1>
        <a:srgbClr val="000000"/>
      </a:dk1>
      <a:lt1>
        <a:sysClr val="window" lastClr="FFFFFF"/>
      </a:lt1>
      <a:dk2>
        <a:srgbClr val="878787"/>
      </a:dk2>
      <a:lt2>
        <a:srgbClr val="F8F8F8"/>
      </a:lt2>
      <a:accent1>
        <a:srgbClr val="00925F"/>
      </a:accent1>
      <a:accent2>
        <a:srgbClr val="6CBE99"/>
      </a:accent2>
      <a:accent3>
        <a:srgbClr val="96D7B4"/>
      </a:accent3>
      <a:accent4>
        <a:srgbClr val="000000"/>
      </a:accent4>
      <a:accent5>
        <a:srgbClr val="575757"/>
      </a:accent5>
      <a:accent6>
        <a:srgbClr val="878787"/>
      </a:accent6>
      <a:hlink>
        <a:srgbClr val="5F5F5F"/>
      </a:hlink>
      <a:folHlink>
        <a:srgbClr val="919191"/>
      </a:folHlink>
    </a:clrScheme>
    <a:fontScheme name="OPPO">
      <a:majorFont>
        <a:latin typeface="Myriad Pro"/>
        <a:ea typeface="方正兰亭准黑简体"/>
        <a:cs typeface=""/>
      </a:majorFont>
      <a:minorFont>
        <a:latin typeface="Myriad Pro Light"/>
        <a:ea typeface="方正兰亭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WPS 演示</Application>
  <PresentationFormat>宽屏</PresentationFormat>
  <Paragraphs>324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8" baseType="lpstr">
      <vt:lpstr>Arial</vt:lpstr>
      <vt:lpstr>宋体</vt:lpstr>
      <vt:lpstr>Wingdings</vt:lpstr>
      <vt:lpstr>黑体</vt:lpstr>
      <vt:lpstr>Arial</vt:lpstr>
      <vt:lpstr>Myriad Pro</vt:lpstr>
      <vt:lpstr>方正兰亭纤黑简体</vt:lpstr>
      <vt:lpstr>华文楷体</vt:lpstr>
      <vt:lpstr>华文黑体</vt:lpstr>
      <vt:lpstr>方正兰亭准黑简体</vt:lpstr>
      <vt:lpstr>方正兰亭中粗黑简体</vt:lpstr>
      <vt:lpstr>微软雅黑</vt:lpstr>
      <vt:lpstr>等线</vt:lpstr>
      <vt:lpstr>Calibri</vt:lpstr>
      <vt:lpstr>Wingdings</vt:lpstr>
      <vt:lpstr>Myriad Pro</vt:lpstr>
      <vt:lpstr>Segoe Print</vt:lpstr>
      <vt:lpstr>Myriad Pro Light</vt:lpstr>
      <vt:lpstr>方正兰亭准黑简体</vt:lpstr>
      <vt:lpstr>Myriad Pro Light</vt:lpstr>
      <vt:lpstr>Yu Gothic UI</vt:lpstr>
      <vt:lpstr>Yu Gothic UI Semilight</vt:lpstr>
      <vt:lpstr>1_Office Theme</vt:lpstr>
      <vt:lpstr>2_Office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dell990</dc:creator>
  <cp:lastModifiedBy>W9007568</cp:lastModifiedBy>
  <cp:revision>1797</cp:revision>
  <dcterms:created xsi:type="dcterms:W3CDTF">2018-04-11T02:03:00Z</dcterms:created>
  <dcterms:modified xsi:type="dcterms:W3CDTF">2021-07-08T06:12:47Z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