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2"/>
  </p:notesMasterIdLst>
  <p:handoutMasterIdLst>
    <p:handoutMasterId r:id="rId13"/>
  </p:handoutMasterIdLst>
  <p:sldIdLst>
    <p:sldId id="338" r:id="rId5"/>
    <p:sldId id="327" r:id="rId6"/>
    <p:sldId id="315" r:id="rId7"/>
    <p:sldId id="329" r:id="rId8"/>
    <p:sldId id="302" r:id="rId9"/>
    <p:sldId id="339"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74" d="100"/>
          <a:sy n="74" d="100"/>
        </p:scale>
        <p:origin x="296" y="5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2/10/2025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2/10/2025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2/10/2025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2/10/2025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2/10/2025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lpha-Soumen/Decentralized-Land-Record-Management"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r>
              <a:rPr lang="en-US" b="0" dirty="0">
                <a:solidFill>
                  <a:schemeClr val="tx1"/>
                </a:solidFill>
              </a:rPr>
              <a:t>[Soumen Bhunia]</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469147" y="1932504"/>
            <a:ext cx="5842444" cy="861497"/>
          </a:xfrm>
        </p:spPr>
        <p:txBody>
          <a:bodyPr>
            <a:normAutofit fontScale="90000"/>
          </a:bodyPr>
          <a:lstStyle/>
          <a:p>
            <a:r>
              <a:rPr lang="en-IN" sz="3200" dirty="0"/>
              <a:t>Decentralized Land Record Management</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Autofit/>
          </a:bodyPr>
          <a:lstStyle/>
          <a:p>
            <a:pPr>
              <a:lnSpc>
                <a:spcPct val="150000"/>
              </a:lnSpc>
            </a:pPr>
            <a:r>
              <a:rPr lang="en-IN" sz="1800" b="1" dirty="0"/>
              <a:t>Traditional land ownership records are vulnerable to fraud, disputes, and inefficiencies due to centralized or manual record-keeping. A blockchain-powered Land Registry System enhances security, transparency, and immutability in land registration and ownership transfers. By leveraging smart contracts, the system automates verification, eliminates forgery, and ensures that only legitimate owners can transfer property.</a:t>
            </a: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267420"/>
            <a:ext cx="8380084" cy="828136"/>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extBox 6">
            <a:extLst>
              <a:ext uri="{FF2B5EF4-FFF2-40B4-BE49-F238E27FC236}">
                <a16:creationId xmlns:a16="http://schemas.microsoft.com/office/drawing/2014/main" id="{9CCF3624-A18A-638D-62C1-C12F086A28FC}"/>
              </a:ext>
            </a:extLst>
          </p:cNvPr>
          <p:cNvSpPr txBox="1"/>
          <p:nvPr/>
        </p:nvSpPr>
        <p:spPr>
          <a:xfrm>
            <a:off x="382659" y="1672987"/>
            <a:ext cx="8380084" cy="4801314"/>
          </a:xfrm>
          <a:prstGeom prst="rect">
            <a:avLst/>
          </a:prstGeom>
          <a:noFill/>
        </p:spPr>
        <p:txBody>
          <a:bodyPr wrap="square" rtlCol="0">
            <a:spAutoFit/>
          </a:bodyPr>
          <a:lstStyle/>
          <a:p>
            <a:r>
              <a:rPr lang="en-IN" b="1" dirty="0"/>
              <a:t>Decentralized Ownership:</a:t>
            </a:r>
            <a:r>
              <a:rPr lang="en-IN" dirty="0"/>
              <a:t> Eliminates reliance on centralized authorities for land registration.</a:t>
            </a:r>
          </a:p>
          <a:p>
            <a:r>
              <a:rPr lang="en-IN" b="1" dirty="0"/>
              <a:t>Immutable Records:</a:t>
            </a:r>
            <a:r>
              <a:rPr lang="en-IN" dirty="0"/>
              <a:t> Blockchain ensures land data cannot be altered or forged.</a:t>
            </a:r>
          </a:p>
          <a:p>
            <a:r>
              <a:rPr lang="en-IN" b="1" dirty="0"/>
              <a:t>Smart Contract Enforcement:</a:t>
            </a:r>
            <a:r>
              <a:rPr lang="en-IN" dirty="0"/>
              <a:t> Automates ownership verification and transfer processes.</a:t>
            </a:r>
          </a:p>
          <a:p>
            <a:r>
              <a:rPr lang="en-IN" b="1" dirty="0"/>
              <a:t>Fraud-Resistant System:</a:t>
            </a:r>
            <a:r>
              <a:rPr lang="en-IN" dirty="0"/>
              <a:t> Prevents duplicate or unauthorized land registrations.</a:t>
            </a:r>
          </a:p>
          <a:p>
            <a:r>
              <a:rPr lang="en-IN" b="1" dirty="0" err="1"/>
              <a:t>Trustless</a:t>
            </a:r>
            <a:r>
              <a:rPr lang="en-IN" b="1" dirty="0"/>
              <a:t> Transactions:</a:t>
            </a:r>
            <a:r>
              <a:rPr lang="en-IN" dirty="0"/>
              <a:t> Eliminates intermediaries, reducing delays and costs.</a:t>
            </a:r>
          </a:p>
          <a:p>
            <a:r>
              <a:rPr lang="en-IN" b="1" dirty="0"/>
              <a:t>Real-Time Verification:</a:t>
            </a:r>
            <a:r>
              <a:rPr lang="en-IN" dirty="0"/>
              <a:t> Anyone can instantly check property details on the blockchain.</a:t>
            </a:r>
          </a:p>
          <a:p>
            <a:r>
              <a:rPr lang="en-IN" b="1" dirty="0"/>
              <a:t>Proof of Authenticity:</a:t>
            </a:r>
            <a:r>
              <a:rPr lang="en-IN" dirty="0"/>
              <a:t> Only verified owners can initiate property transfers.</a:t>
            </a:r>
          </a:p>
          <a:p>
            <a:r>
              <a:rPr lang="en-IN" b="1" dirty="0"/>
              <a:t>Tamper-Proof Digital Ledger:</a:t>
            </a:r>
            <a:r>
              <a:rPr lang="en-IN" dirty="0"/>
              <a:t> Ensures permanent, transparent land records.</a:t>
            </a:r>
          </a:p>
          <a:p>
            <a:r>
              <a:rPr lang="en-IN" b="1" dirty="0"/>
              <a:t>Ethereum-Based Architecture:</a:t>
            </a:r>
            <a:r>
              <a:rPr lang="en-IN" dirty="0"/>
              <a:t> Uses Solidity smart contracts for security and efficiency.</a:t>
            </a:r>
          </a:p>
          <a:p>
            <a:r>
              <a:rPr lang="en-IN" b="1" dirty="0"/>
              <a:t>Global Accessibility:</a:t>
            </a:r>
            <a:r>
              <a:rPr lang="en-IN" dirty="0"/>
              <a:t> Provides cross-border verification of property ownership.</a:t>
            </a:r>
          </a:p>
          <a:p>
            <a:endParaRPr lang="en-IN" dirty="0"/>
          </a:p>
          <a:p>
            <a:endParaRPr lang="en-IN" dirty="0"/>
          </a:p>
          <a:p>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566A074D-FFD2-3349-4D7F-28B2168D7070}"/>
              </a:ext>
            </a:extLst>
          </p:cNvPr>
          <p:cNvSpPr>
            <a:spLocks noGrp="1" noChangeArrowheads="1"/>
          </p:cNvSpPr>
          <p:nvPr>
            <p:ph type="body" sz="quarter" idx="12"/>
          </p:nvPr>
        </p:nvSpPr>
        <p:spPr bwMode="auto">
          <a:xfrm>
            <a:off x="517587" y="2352376"/>
            <a:ext cx="821298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Regulatory Bodies &amp; Government Agencies</a:t>
            </a:r>
            <a:r>
              <a:rPr kumimoji="0" lang="en-US" altLang="en-US" sz="1800" b="0" i="0" u="none" strike="noStrike" cap="none" normalizeH="0" baseline="0" dirty="0">
                <a:ln>
                  <a:noFill/>
                </a:ln>
                <a:solidFill>
                  <a:schemeClr val="tx1"/>
                </a:solidFill>
                <a:effectLst/>
                <a:latin typeface="Arial" panose="020B0604020202020204" pitchFamily="34" charset="0"/>
              </a:rPr>
              <a:t> – Oversee and enforce land registration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Landowners &amp; Prospective Buyers</a:t>
            </a:r>
            <a:r>
              <a:rPr kumimoji="0" lang="en-US" altLang="en-US" sz="1800" b="0" i="0" u="none" strike="noStrike" cap="none" normalizeH="0" baseline="0" dirty="0">
                <a:ln>
                  <a:noFill/>
                </a:ln>
                <a:solidFill>
                  <a:schemeClr val="tx1"/>
                </a:solidFill>
                <a:effectLst/>
                <a:latin typeface="Arial" panose="020B0604020202020204" pitchFamily="34" charset="0"/>
              </a:rPr>
              <a:t> – Register, verify, and transfer property securely.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Banks &amp; Financial Institutions</a:t>
            </a:r>
            <a:r>
              <a:rPr kumimoji="0" lang="en-US" altLang="en-US" sz="1800" b="0" i="0" u="none" strike="noStrike" cap="none" normalizeH="0" baseline="0" dirty="0">
                <a:ln>
                  <a:noFill/>
                </a:ln>
                <a:solidFill>
                  <a:schemeClr val="tx1"/>
                </a:solidFill>
                <a:effectLst/>
                <a:latin typeface="Arial" panose="020B0604020202020204" pitchFamily="34" charset="0"/>
              </a:rPr>
              <a:t> – Verify land ownership for loans, mortgages, and investments. </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60AEEB90-1619-286D-247C-722DDE1A684A}"/>
              </a:ext>
            </a:extLst>
          </p:cNvPr>
          <p:cNvSpPr>
            <a:spLocks noGrp="1" noChangeArrowheads="1"/>
          </p:cNvSpPr>
          <p:nvPr>
            <p:ph type="body" sz="quarter" idx="12"/>
          </p:nvPr>
        </p:nvSpPr>
        <p:spPr bwMode="auto">
          <a:xfrm>
            <a:off x="830471" y="2376698"/>
            <a:ext cx="45869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ClrTx/>
              <a:buSzTx/>
              <a:buNone/>
            </a:pPr>
            <a:r>
              <a:rPr lang="en-US" altLang="en-US" sz="1800" b="1" dirty="0">
                <a:solidFill>
                  <a:schemeClr val="tx1"/>
                </a:solidFill>
                <a:latin typeface="Arial" panose="020B0604020202020204" pitchFamily="34" charset="0"/>
              </a:rPr>
              <a:t>Development Environment:</a:t>
            </a:r>
            <a:r>
              <a:rPr lang="en-US" altLang="en-US" sz="1800" dirty="0">
                <a:solidFill>
                  <a:schemeClr val="tx1"/>
                </a:solidFill>
                <a:latin typeface="Arial" panose="020B0604020202020204" pitchFamily="34" charset="0"/>
              </a:rPr>
              <a:t> Remix IDE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Smart Contract Language:</a:t>
            </a:r>
            <a:r>
              <a:rPr kumimoji="0" lang="en-US" altLang="en-US" sz="1800" b="0" i="0" u="none" strike="noStrike" cap="none" normalizeH="0" baseline="0" dirty="0">
                <a:ln>
                  <a:noFill/>
                </a:ln>
                <a:solidFill>
                  <a:schemeClr val="tx1"/>
                </a:solidFill>
                <a:effectLst/>
                <a:latin typeface="Arial" panose="020B0604020202020204" pitchFamily="34" charset="0"/>
              </a:rPr>
              <a:t> Solidity </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5831457" y="1275371"/>
            <a:ext cx="1457864" cy="477520"/>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000" dirty="0"/>
              <a:t>2</a:t>
            </a:r>
            <a:r>
              <a:rPr lang="en-GB" sz="2000" baseline="30000" dirty="0"/>
              <a:t>nd</a:t>
            </a:r>
            <a:r>
              <a:rPr lang="en-GB" sz="2000" dirty="0"/>
              <a:t> output</a:t>
            </a:r>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4"/>
            <a:ext cx="7703124" cy="477520"/>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rPr>
              <a:t>https://github.com/Alpha-Soumen/Decentralized-Land-Record-Management</a:t>
            </a:r>
            <a:r>
              <a:rPr lang="en-GB" sz="2000" b="0" u="sng" dirty="0">
                <a:solidFill>
                  <a:srgbClr val="0070C0"/>
                </a:solidFill>
              </a:rPr>
              <a:t> </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325673"/>
            <a:ext cx="4275138" cy="583540"/>
          </a:xfrm>
        </p:spPr>
        <p:txBody>
          <a:bodyPr/>
          <a:lstStyle/>
          <a:p>
            <a:pPr marL="0" indent="0">
              <a:buNone/>
            </a:pPr>
            <a:r>
              <a:rPr lang="en-US" dirty="0"/>
              <a:t>1</a:t>
            </a:r>
            <a:r>
              <a:rPr lang="en-US" baseline="30000" dirty="0"/>
              <a:t>st</a:t>
            </a:r>
            <a:r>
              <a:rPr lang="en-US" dirty="0"/>
              <a:t> output</a:t>
            </a:r>
            <a:endParaRPr lang="en-IN" dirty="0"/>
          </a:p>
        </p:txBody>
      </p:sp>
      <p:pic>
        <p:nvPicPr>
          <p:cNvPr id="3" name="Picture 2">
            <a:extLst>
              <a:ext uri="{FF2B5EF4-FFF2-40B4-BE49-F238E27FC236}">
                <a16:creationId xmlns:a16="http://schemas.microsoft.com/office/drawing/2014/main" id="{4B76E11B-BD1F-EF38-1300-B9001D513B5A}"/>
              </a:ext>
            </a:extLst>
          </p:cNvPr>
          <p:cNvPicPr>
            <a:picLocks noChangeAspect="1"/>
          </p:cNvPicPr>
          <p:nvPr/>
        </p:nvPicPr>
        <p:blipFill>
          <a:blip r:embed="rId4"/>
          <a:stretch>
            <a:fillRect/>
          </a:stretch>
        </p:blipFill>
        <p:spPr>
          <a:xfrm>
            <a:off x="96971" y="2065536"/>
            <a:ext cx="5803497" cy="3041870"/>
          </a:xfrm>
          <a:prstGeom prst="rect">
            <a:avLst/>
          </a:prstGeom>
        </p:spPr>
      </p:pic>
      <p:pic>
        <p:nvPicPr>
          <p:cNvPr id="11" name="Picture 10">
            <a:extLst>
              <a:ext uri="{FF2B5EF4-FFF2-40B4-BE49-F238E27FC236}">
                <a16:creationId xmlns:a16="http://schemas.microsoft.com/office/drawing/2014/main" id="{FF3D3798-CCBA-DB38-6673-4D4BAABE3EEF}"/>
              </a:ext>
            </a:extLst>
          </p:cNvPr>
          <p:cNvPicPr>
            <a:picLocks noChangeAspect="1"/>
          </p:cNvPicPr>
          <p:nvPr/>
        </p:nvPicPr>
        <p:blipFill>
          <a:blip r:embed="rId5"/>
          <a:stretch>
            <a:fillRect/>
          </a:stretch>
        </p:blipFill>
        <p:spPr>
          <a:xfrm>
            <a:off x="6096000" y="2065536"/>
            <a:ext cx="5999029" cy="304187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32000" y="1561380"/>
            <a:ext cx="11340000" cy="1768415"/>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642</TotalTime>
  <Words>272</Words>
  <Application>Microsoft Office PowerPoint</Application>
  <PresentationFormat>Widescreen</PresentationFormat>
  <Paragraphs>31</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Trebuchet MS</vt:lpstr>
      <vt:lpstr>Wingdings</vt:lpstr>
      <vt:lpstr>Wingdings 3</vt:lpstr>
      <vt:lpstr>Facet</vt:lpstr>
      <vt:lpstr>Decentralized Land Record Management</vt:lpstr>
      <vt:lpstr>PROBLEM  STATEMENT</vt:lpstr>
      <vt:lpstr>Project Description  </vt:lpstr>
      <vt:lpstr>WHO ARE THE END USERS?</vt:lpstr>
      <vt:lpstr>Technology Used</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soumen bhunia</cp:lastModifiedBy>
  <cp:revision>75</cp:revision>
  <dcterms:created xsi:type="dcterms:W3CDTF">2021-07-11T13:13:15Z</dcterms:created>
  <dcterms:modified xsi:type="dcterms:W3CDTF">2025-02-10T05:25:01Z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