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Source Code Pro"/>
      <p:regular r:id="rId18"/>
      <p:bold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Alpha</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Psychology Analysis</a:t>
            </a:r>
            <a:endParaRPr/>
          </a:p>
          <a:p>
            <a:pPr indent="0" lvl="0" mar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us</a:t>
            </a:r>
            <a:endParaRPr/>
          </a:p>
        </p:txBody>
      </p:sp>
      <p:sp>
        <p:nvSpPr>
          <p:cNvPr id="71" name="Shape 7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None/>
            </a:pPr>
            <a:r>
              <a:rPr lang="en"/>
              <a:t>We are Team Alpha. Our team consists of four members:</a:t>
            </a:r>
            <a:endParaRPr/>
          </a:p>
          <a:p>
            <a:pPr indent="0" lvl="0" marL="0">
              <a:spcBef>
                <a:spcPts val="1600"/>
              </a:spcBef>
              <a:spcAft>
                <a:spcPts val="0"/>
              </a:spcAft>
              <a:buClr>
                <a:schemeClr val="dk2"/>
              </a:buClr>
              <a:buSzPts val="1100"/>
              <a:buNone/>
            </a:pPr>
            <a:r>
              <a:rPr lang="en"/>
              <a:t>Basil Skaria</a:t>
            </a:r>
            <a:endParaRPr/>
          </a:p>
          <a:p>
            <a:pPr indent="0" lvl="0" marL="0">
              <a:spcBef>
                <a:spcPts val="1600"/>
              </a:spcBef>
              <a:spcAft>
                <a:spcPts val="0"/>
              </a:spcAft>
              <a:buClr>
                <a:schemeClr val="dk2"/>
              </a:buClr>
              <a:buSzPts val="1100"/>
              <a:buNone/>
            </a:pPr>
            <a:r>
              <a:rPr lang="en"/>
              <a:t>Georgy M Rajan</a:t>
            </a:r>
            <a:endParaRPr/>
          </a:p>
          <a:p>
            <a:pPr indent="0" lvl="0" marL="0">
              <a:spcBef>
                <a:spcPts val="1600"/>
              </a:spcBef>
              <a:spcAft>
                <a:spcPts val="0"/>
              </a:spcAft>
              <a:buClr>
                <a:schemeClr val="dk2"/>
              </a:buClr>
              <a:buSzPts val="1100"/>
              <a:buNone/>
            </a:pPr>
            <a:r>
              <a:rPr lang="en"/>
              <a:t>Siddharth S</a:t>
            </a:r>
            <a:endParaRPr/>
          </a:p>
          <a:p>
            <a:pPr indent="0" lvl="0" marL="0">
              <a:spcBef>
                <a:spcPts val="1600"/>
              </a:spcBef>
              <a:spcAft>
                <a:spcPts val="1600"/>
              </a:spcAft>
              <a:buClr>
                <a:schemeClr val="dk2"/>
              </a:buClr>
              <a:buSzPts val="1100"/>
              <a:buNone/>
            </a:pPr>
            <a:r>
              <a:rPr lang="en"/>
              <a:t>Eldhose K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cxnSp>
        <p:nvCxnSpPr>
          <p:cNvPr id="76" name="Shape 76"/>
          <p:cNvCxnSpPr/>
          <p:nvPr/>
        </p:nvCxnSpPr>
        <p:spPr>
          <a:xfrm>
            <a:off x="-6875" y="2900700"/>
            <a:ext cx="9150900" cy="0"/>
          </a:xfrm>
          <a:prstGeom prst="straightConnector1">
            <a:avLst/>
          </a:prstGeom>
          <a:noFill/>
          <a:ln cap="flat" cmpd="sng" w="19050">
            <a:solidFill>
              <a:schemeClr val="dk2"/>
            </a:solidFill>
            <a:prstDash val="solid"/>
            <a:round/>
            <a:headEnd len="sm" w="sm" type="none"/>
            <a:tailEnd len="sm" w="sm" type="none"/>
          </a:ln>
        </p:spPr>
      </p:cxnSp>
      <p:sp>
        <p:nvSpPr>
          <p:cNvPr id="77" name="Shape 7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Skills &amp; expertise</a:t>
            </a:r>
            <a:endParaRPr/>
          </a:p>
        </p:txBody>
      </p:sp>
      <p:sp>
        <p:nvSpPr>
          <p:cNvPr id="78" name="Shape 78"/>
          <p:cNvSpPr/>
          <p:nvPr/>
        </p:nvSpPr>
        <p:spPr>
          <a:xfrm>
            <a:off x="421176" y="2235693"/>
            <a:ext cx="1329900" cy="1329900"/>
          </a:xfrm>
          <a:prstGeom prst="ellips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nvSpPr>
        <p:spPr>
          <a:xfrm>
            <a:off x="421425" y="2527900"/>
            <a:ext cx="1329900" cy="607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solidFill>
                  <a:schemeClr val="lt1"/>
                </a:solidFill>
                <a:latin typeface="Source Code Pro"/>
                <a:ea typeface="Source Code Pro"/>
                <a:cs typeface="Source Code Pro"/>
                <a:sym typeface="Source Code Pro"/>
              </a:rPr>
              <a:t>AI &amp; Machine Learning</a:t>
            </a:r>
            <a:endParaRPr sz="1800">
              <a:solidFill>
                <a:schemeClr val="lt1"/>
              </a:solidFill>
              <a:latin typeface="Source Code Pro"/>
              <a:ea typeface="Source Code Pro"/>
              <a:cs typeface="Source Code Pro"/>
              <a:sym typeface="Source Code Pro"/>
            </a:endParaRPr>
          </a:p>
        </p:txBody>
      </p:sp>
      <p:sp>
        <p:nvSpPr>
          <p:cNvPr id="80" name="Shape 80"/>
          <p:cNvSpPr/>
          <p:nvPr/>
        </p:nvSpPr>
        <p:spPr>
          <a:xfrm>
            <a:off x="2253122" y="1423415"/>
            <a:ext cx="2954700" cy="29547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nvSpPr>
        <p:spPr>
          <a:xfrm>
            <a:off x="2253000" y="2394625"/>
            <a:ext cx="2954700" cy="607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3000">
                <a:solidFill>
                  <a:schemeClr val="lt1"/>
                </a:solidFill>
                <a:latin typeface="Source Code Pro"/>
                <a:ea typeface="Source Code Pro"/>
                <a:cs typeface="Source Code Pro"/>
                <a:sym typeface="Source Code Pro"/>
              </a:rPr>
              <a:t>User experience and User Interface</a:t>
            </a:r>
            <a:endParaRPr sz="3000">
              <a:solidFill>
                <a:schemeClr val="lt1"/>
              </a:solidFill>
              <a:latin typeface="Source Code Pro"/>
              <a:ea typeface="Source Code Pro"/>
              <a:cs typeface="Source Code Pro"/>
              <a:sym typeface="Source Code Pro"/>
            </a:endParaRPr>
          </a:p>
        </p:txBody>
      </p:sp>
      <p:sp>
        <p:nvSpPr>
          <p:cNvPr id="82" name="Shape 82"/>
          <p:cNvSpPr/>
          <p:nvPr/>
        </p:nvSpPr>
        <p:spPr>
          <a:xfrm>
            <a:off x="5709626" y="2147440"/>
            <a:ext cx="1506600" cy="1506600"/>
          </a:xfrm>
          <a:prstGeom prst="ellips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nvSpPr>
        <p:spPr>
          <a:xfrm>
            <a:off x="5926200" y="2596875"/>
            <a:ext cx="1506600" cy="607800"/>
          </a:xfrm>
          <a:prstGeom prst="rect">
            <a:avLst/>
          </a:prstGeom>
          <a:noFill/>
          <a:ln>
            <a:noFill/>
          </a:ln>
        </p:spPr>
        <p:txBody>
          <a:bodyPr anchorCtr="0" anchor="ctr" bIns="91425" lIns="91425" spcFirstLastPara="1" rIns="91425" wrap="square" tIns="91425">
            <a:noAutofit/>
          </a:bodyPr>
          <a:lstStyle/>
          <a:p>
            <a:pPr indent="0" lvl="0" marL="0" algn="l">
              <a:spcBef>
                <a:spcPts val="0"/>
              </a:spcBef>
              <a:spcAft>
                <a:spcPts val="0"/>
              </a:spcAft>
              <a:buNone/>
            </a:pPr>
            <a:r>
              <a:rPr lang="en" sz="1800">
                <a:solidFill>
                  <a:schemeClr val="lt1"/>
                </a:solidFill>
                <a:latin typeface="Source Code Pro"/>
                <a:ea typeface="Source Code Pro"/>
                <a:cs typeface="Source Code Pro"/>
                <a:sym typeface="Source Code Pro"/>
              </a:rPr>
              <a:t>Formal Systems</a:t>
            </a:r>
            <a:endParaRPr sz="1800">
              <a:solidFill>
                <a:schemeClr val="lt1"/>
              </a:solidFill>
              <a:latin typeface="Source Code Pro"/>
              <a:ea typeface="Source Code Pro"/>
              <a:cs typeface="Source Code Pro"/>
              <a:sym typeface="Source Code Pro"/>
            </a:endParaRPr>
          </a:p>
        </p:txBody>
      </p:sp>
      <p:sp>
        <p:nvSpPr>
          <p:cNvPr id="84" name="Shape 84"/>
          <p:cNvSpPr/>
          <p:nvPr/>
        </p:nvSpPr>
        <p:spPr>
          <a:xfrm>
            <a:off x="7718079" y="2394636"/>
            <a:ext cx="1012500" cy="10122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nvSpPr>
        <p:spPr>
          <a:xfrm>
            <a:off x="7767200" y="2451100"/>
            <a:ext cx="1012500" cy="623700"/>
          </a:xfrm>
          <a:prstGeom prst="rect">
            <a:avLst/>
          </a:prstGeom>
          <a:noFill/>
          <a:ln>
            <a:noFill/>
          </a:ln>
        </p:spPr>
        <p:txBody>
          <a:bodyPr anchorCtr="0" anchor="ctr" bIns="91425" lIns="91425" spcFirstLastPara="1" rIns="91425" wrap="square" tIns="91425">
            <a:noAutofit/>
          </a:bodyPr>
          <a:lstStyle/>
          <a:p>
            <a:pPr indent="0" lvl="0" marL="0" algn="l">
              <a:spcBef>
                <a:spcPts val="0"/>
              </a:spcBef>
              <a:spcAft>
                <a:spcPts val="0"/>
              </a:spcAft>
              <a:buNone/>
            </a:pPr>
            <a:r>
              <a:rPr lang="en" sz="1500">
                <a:solidFill>
                  <a:schemeClr val="lt1"/>
                </a:solidFill>
                <a:latin typeface="Source Code Pro"/>
                <a:ea typeface="Source Code Pro"/>
                <a:cs typeface="Source Code Pro"/>
                <a:sym typeface="Source Code Pro"/>
              </a:rPr>
              <a:t>	</a:t>
            </a:r>
            <a:r>
              <a:rPr lang="en" sz="1200">
                <a:solidFill>
                  <a:schemeClr val="lt1"/>
                </a:solidFill>
                <a:latin typeface="Source Code Pro"/>
                <a:ea typeface="Source Code Pro"/>
                <a:cs typeface="Source Code Pro"/>
                <a:sym typeface="Source Code Pro"/>
              </a:rPr>
              <a:t>C,C++, Java,python,  etc….</a:t>
            </a:r>
            <a:endParaRPr sz="1200">
              <a:solidFill>
                <a:schemeClr val="l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Psychology Assesment</a:t>
            </a:r>
            <a:endParaRPr/>
          </a:p>
        </p:txBody>
      </p:sp>
      <p:sp>
        <p:nvSpPr>
          <p:cNvPr id="91" name="Shape 91"/>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better way to manage and control ourselves.</a:t>
            </a:r>
            <a:endParaRPr/>
          </a:p>
        </p:txBody>
      </p:sp>
      <p:pic>
        <p:nvPicPr>
          <p:cNvPr id="92" name="Shape 92"/>
          <p:cNvPicPr preferRelativeResize="0"/>
          <p:nvPr/>
        </p:nvPicPr>
        <p:blipFill rotWithShape="1">
          <a:blip r:embed="rId3">
            <a:alphaModFix/>
          </a:blip>
          <a:srcRect b="0" l="2570" r="2570" t="0"/>
          <a:stretch/>
        </p:blipFill>
        <p:spPr>
          <a:xfrm>
            <a:off x="3875850" y="185925"/>
            <a:ext cx="4917326" cy="275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Psyhology Assesement using Programming ?</a:t>
            </a:r>
            <a:endParaRPr/>
          </a:p>
        </p:txBody>
      </p:sp>
      <p:sp>
        <p:nvSpPr>
          <p:cNvPr id="98" name="Shape 98"/>
          <p:cNvSpPr txBox="1"/>
          <p:nvPr/>
        </p:nvSpPr>
        <p:spPr>
          <a:xfrm>
            <a:off x="3176550" y="1989400"/>
            <a:ext cx="5438700" cy="247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Human mind is one of the most complicated things that all great minds in the human histrory had come across and thus understanding it,its need and its patterns are another great challenge we face.</a:t>
            </a:r>
            <a:endParaRPr/>
          </a:p>
          <a:p>
            <a:pPr indent="0" lvl="0" marL="0">
              <a:spcBef>
                <a:spcPts val="0"/>
              </a:spcBef>
              <a:spcAft>
                <a:spcPts val="0"/>
              </a:spcAft>
              <a:buNone/>
            </a:pPr>
            <a:r>
              <a:rPr lang="en"/>
              <a:t>	Traditionally we process and try to arrive at conclusions about how minds works from another mind and arrive at a state of complete hault because we can’t process that incredible junks of data to arrive at meaningful conclusions.</a:t>
            </a:r>
            <a:endParaRPr/>
          </a:p>
        </p:txBody>
      </p:sp>
      <p:pic>
        <p:nvPicPr>
          <p:cNvPr id="99" name="Shape 99"/>
          <p:cNvPicPr preferRelativeResize="0"/>
          <p:nvPr/>
        </p:nvPicPr>
        <p:blipFill>
          <a:blip r:embed="rId3">
            <a:alphaModFix/>
          </a:blip>
          <a:stretch>
            <a:fillRect/>
          </a:stretch>
        </p:blipFill>
        <p:spPr>
          <a:xfrm>
            <a:off x="311700" y="1881225"/>
            <a:ext cx="2711700" cy="227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65500" y="1816950"/>
            <a:ext cx="4045200" cy="150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 collection</a:t>
            </a:r>
            <a:endParaRPr/>
          </a:p>
        </p:txBody>
      </p:sp>
      <p:sp>
        <p:nvSpPr>
          <p:cNvPr id="105" name="Shape 105"/>
          <p:cNvSpPr txBox="1"/>
          <p:nvPr>
            <p:ph idx="2" type="body"/>
          </p:nvPr>
        </p:nvSpPr>
        <p:spPr>
          <a:xfrm>
            <a:off x="4939500" y="724200"/>
            <a:ext cx="3929100" cy="369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000000"/>
                </a:solidFill>
                <a:latin typeface="Arial"/>
                <a:ea typeface="Arial"/>
                <a:cs typeface="Arial"/>
                <a:sym typeface="Arial"/>
              </a:rPr>
              <a:t>Observe Body Language Cues</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1.  Pay Attention to Appearance</a:t>
            </a:r>
            <a:endParaRPr b="1" sz="1100">
              <a:solidFill>
                <a:srgbClr val="000000"/>
              </a:solidFill>
              <a:latin typeface="Arial"/>
              <a:ea typeface="Arial"/>
              <a:cs typeface="Arial"/>
              <a:sym typeface="Arial"/>
            </a:endParaRPr>
          </a:p>
          <a:p>
            <a:pPr indent="0" lvl="0" marL="0">
              <a:spcBef>
                <a:spcPts val="1600"/>
              </a:spcBef>
              <a:spcAft>
                <a:spcPts val="0"/>
              </a:spcAft>
              <a:buNone/>
            </a:pPr>
            <a:r>
              <a:rPr b="1" lang="en" sz="1100">
                <a:solidFill>
                  <a:srgbClr val="000000"/>
                </a:solidFill>
                <a:latin typeface="Arial"/>
                <a:ea typeface="Arial"/>
                <a:cs typeface="Arial"/>
                <a:sym typeface="Arial"/>
              </a:rPr>
              <a:t>	2.  Notice Posture</a:t>
            </a:r>
            <a:endParaRPr b="1" sz="1100">
              <a:solidFill>
                <a:srgbClr val="000000"/>
              </a:solidFill>
              <a:latin typeface="Arial"/>
              <a:ea typeface="Arial"/>
              <a:cs typeface="Arial"/>
              <a:sym typeface="Arial"/>
            </a:endParaRPr>
          </a:p>
          <a:p>
            <a:pPr indent="0" lvl="0" marL="0">
              <a:spcBef>
                <a:spcPts val="1600"/>
              </a:spcBef>
              <a:spcAft>
                <a:spcPts val="0"/>
              </a:spcAft>
              <a:buNone/>
            </a:pPr>
            <a:r>
              <a:rPr b="1" lang="en" sz="1100">
                <a:solidFill>
                  <a:srgbClr val="000000"/>
                </a:solidFill>
                <a:latin typeface="Arial"/>
                <a:ea typeface="Arial"/>
                <a:cs typeface="Arial"/>
                <a:sym typeface="Arial"/>
              </a:rPr>
              <a:t>	3.  Watch For Physical Movements</a:t>
            </a:r>
            <a:endParaRPr b="1" sz="1100">
              <a:solidFill>
                <a:srgbClr val="000000"/>
              </a:solidFill>
              <a:latin typeface="Arial"/>
              <a:ea typeface="Arial"/>
              <a:cs typeface="Arial"/>
              <a:sym typeface="Arial"/>
            </a:endParaRPr>
          </a:p>
          <a:p>
            <a:pPr indent="0" lvl="0" marL="0">
              <a:spcBef>
                <a:spcPts val="1600"/>
              </a:spcBef>
              <a:spcAft>
                <a:spcPts val="0"/>
              </a:spcAft>
              <a:buNone/>
            </a:pPr>
            <a:r>
              <a:rPr b="1" lang="en" sz="1100">
                <a:solidFill>
                  <a:srgbClr val="000000"/>
                </a:solidFill>
                <a:latin typeface="Arial"/>
                <a:ea typeface="Arial"/>
                <a:cs typeface="Arial"/>
                <a:sym typeface="Arial"/>
              </a:rPr>
              <a:t>	4. Real time Heart rate monitoring</a:t>
            </a:r>
            <a:endParaRPr b="1" sz="1100">
              <a:solidFill>
                <a:srgbClr val="000000"/>
              </a:solidFill>
              <a:latin typeface="Arial"/>
              <a:ea typeface="Arial"/>
              <a:cs typeface="Arial"/>
              <a:sym typeface="Arial"/>
            </a:endParaRPr>
          </a:p>
          <a:p>
            <a:pPr indent="0" lvl="0" marL="0">
              <a:spcBef>
                <a:spcPts val="1600"/>
              </a:spcBef>
              <a:spcAft>
                <a:spcPts val="1600"/>
              </a:spcAft>
              <a:buNone/>
            </a:pPr>
            <a:r>
              <a:rPr b="1" lang="en" sz="1100">
                <a:solidFill>
                  <a:srgbClr val="000000"/>
                </a:solidFill>
                <a:latin typeface="Arial"/>
                <a:ea typeface="Arial"/>
                <a:cs typeface="Arial"/>
                <a:sym typeface="Arial"/>
              </a:rPr>
              <a:t>	5. Checking for excessive sweating</a:t>
            </a:r>
            <a:endParaRPr b="1"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Acme Design Award recipient</a:t>
            </a:r>
            <a:endParaRPr/>
          </a:p>
          <a:p>
            <a:pPr indent="0" lvl="0" marL="0">
              <a:spcBef>
                <a:spcPts val="1600"/>
              </a:spcBef>
              <a:spcAft>
                <a:spcPts val="0"/>
              </a:spcAft>
              <a:buNone/>
            </a:pPr>
            <a:r>
              <a:rPr i="1" lang="en" sz="2400"/>
              <a:t>Parker Music campaign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Closeup of protractor ruler on top of architectural diagrams" id="115" name="Shape 115"/>
          <p:cNvPicPr preferRelativeResize="0"/>
          <p:nvPr/>
        </p:nvPicPr>
        <p:blipFill rotWithShape="1">
          <a:blip r:embed="rId3">
            <a:alphaModFix/>
          </a:blip>
          <a:srcRect b="3852" l="11076" r="29814" t="3769"/>
          <a:stretch/>
        </p:blipFill>
        <p:spPr>
          <a:xfrm>
            <a:off x="433450" y="434175"/>
            <a:ext cx="4090926" cy="4261649"/>
          </a:xfrm>
          <a:prstGeom prst="rect">
            <a:avLst/>
          </a:prstGeom>
          <a:noFill/>
          <a:ln>
            <a:noFill/>
          </a:ln>
        </p:spPr>
      </p:pic>
      <p:pic>
        <p:nvPicPr>
          <p:cNvPr descr="Side view of hands writing in a notebook at a cafe" id="116" name="Shape 116"/>
          <p:cNvPicPr preferRelativeResize="0"/>
          <p:nvPr/>
        </p:nvPicPr>
        <p:blipFill rotWithShape="1">
          <a:blip r:embed="rId4">
            <a:alphaModFix/>
          </a:blip>
          <a:srcRect b="26446" l="187" r="53022" t="12064"/>
          <a:stretch/>
        </p:blipFill>
        <p:spPr>
          <a:xfrm>
            <a:off x="4695824" y="434175"/>
            <a:ext cx="1891827" cy="1665901"/>
          </a:xfrm>
          <a:prstGeom prst="rect">
            <a:avLst/>
          </a:prstGeom>
          <a:noFill/>
          <a:ln>
            <a:noFill/>
          </a:ln>
        </p:spPr>
      </p:pic>
      <p:pic>
        <p:nvPicPr>
          <p:cNvPr descr="Overhead shot of the components of a typewriter" id="117" name="Shape 117"/>
          <p:cNvPicPr preferRelativeResize="0"/>
          <p:nvPr/>
        </p:nvPicPr>
        <p:blipFill rotWithShape="1">
          <a:blip r:embed="rId5">
            <a:alphaModFix/>
          </a:blip>
          <a:srcRect b="15315" l="32807" r="14776" t="15322"/>
          <a:stretch/>
        </p:blipFill>
        <p:spPr>
          <a:xfrm>
            <a:off x="6800775" y="434175"/>
            <a:ext cx="1918200" cy="1665898"/>
          </a:xfrm>
          <a:prstGeom prst="rect">
            <a:avLst/>
          </a:prstGeom>
          <a:noFill/>
          <a:ln>
            <a:noFill/>
          </a:ln>
        </p:spPr>
      </p:pic>
      <p:pic>
        <p:nvPicPr>
          <p:cNvPr descr="Two classic cars in front of two yellow garage doors" id="118" name="Shape 118"/>
          <p:cNvPicPr preferRelativeResize="0"/>
          <p:nvPr/>
        </p:nvPicPr>
        <p:blipFill rotWithShape="1">
          <a:blip r:embed="rId6">
            <a:alphaModFix/>
          </a:blip>
          <a:srcRect b="8267" l="11341" r="5931" t="17515"/>
          <a:stretch/>
        </p:blipFill>
        <p:spPr>
          <a:xfrm>
            <a:off x="4695825" y="2289750"/>
            <a:ext cx="4023152" cy="2406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Contact</a:t>
            </a:r>
            <a:endParaRPr/>
          </a:p>
        </p:txBody>
      </p:sp>
      <p:sp>
        <p:nvSpPr>
          <p:cNvPr id="124" name="Shape 124"/>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t>Your Name</a:t>
            </a:r>
            <a:endParaRPr b="1" sz="1400"/>
          </a:p>
          <a:p>
            <a:pPr indent="0" lvl="0" marL="0">
              <a:spcBef>
                <a:spcPts val="0"/>
              </a:spcBef>
              <a:spcAft>
                <a:spcPts val="0"/>
              </a:spcAft>
              <a:buNone/>
            </a:pPr>
            <a:r>
              <a:rPr lang="en" sz="1400"/>
              <a:t>no_reply@example.com</a:t>
            </a:r>
            <a:endParaRPr sz="1400"/>
          </a:p>
          <a:p>
            <a:pPr indent="0" lvl="0" marL="0">
              <a:spcBef>
                <a:spcPts val="0"/>
              </a:spcBef>
              <a:spcAft>
                <a:spcPts val="0"/>
              </a:spcAft>
              <a:buNone/>
            </a:pPr>
            <a:r>
              <a:rPr lang="en" sz="1400"/>
              <a:t>www.example.com</a:t>
            </a:r>
            <a:endParaRPr sz="1400"/>
          </a:p>
        </p:txBody>
      </p:sp>
      <p:pic>
        <p:nvPicPr>
          <p:cNvPr descr="Upward shot of Golden Gate Bridge against blue sky" id="125" name="Shape 125"/>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