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08" r:id="rId2"/>
    <p:sldId id="261" r:id="rId3"/>
    <p:sldId id="292" r:id="rId4"/>
    <p:sldId id="259" r:id="rId5"/>
    <p:sldId id="264" r:id="rId6"/>
    <p:sldId id="267" r:id="rId7"/>
    <p:sldId id="273" r:id="rId8"/>
    <p:sldId id="278" r:id="rId9"/>
    <p:sldId id="271" r:id="rId10"/>
    <p:sldId id="303" r:id="rId11"/>
    <p:sldId id="272" r:id="rId12"/>
    <p:sldId id="274" r:id="rId13"/>
    <p:sldId id="294" r:id="rId14"/>
    <p:sldId id="295" r:id="rId15"/>
    <p:sldId id="296" r:id="rId16"/>
    <p:sldId id="306" r:id="rId17"/>
    <p:sldId id="282" r:id="rId18"/>
    <p:sldId id="281" r:id="rId19"/>
    <p:sldId id="305" r:id="rId20"/>
    <p:sldId id="283" r:id="rId21"/>
    <p:sldId id="277" r:id="rId22"/>
    <p:sldId id="304" r:id="rId23"/>
    <p:sldId id="301" r:id="rId24"/>
    <p:sldId id="284" r:id="rId25"/>
    <p:sldId id="291" r:id="rId26"/>
    <p:sldId id="287" r:id="rId27"/>
    <p:sldId id="289" r:id="rId28"/>
    <p:sldId id="299" r:id="rId29"/>
    <p:sldId id="297"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59515-C2D0-4812-A468-A38DC72A39AC}">
          <p14:sldIdLst>
            <p14:sldId id="308"/>
            <p14:sldId id="261"/>
            <p14:sldId id="292"/>
            <p14:sldId id="259"/>
            <p14:sldId id="264"/>
            <p14:sldId id="267"/>
            <p14:sldId id="273"/>
            <p14:sldId id="278"/>
            <p14:sldId id="271"/>
            <p14:sldId id="303"/>
            <p14:sldId id="272"/>
            <p14:sldId id="274"/>
            <p14:sldId id="294"/>
            <p14:sldId id="295"/>
            <p14:sldId id="296"/>
            <p14:sldId id="306"/>
            <p14:sldId id="282"/>
            <p14:sldId id="281"/>
            <p14:sldId id="305"/>
            <p14:sldId id="283"/>
            <p14:sldId id="277"/>
            <p14:sldId id="304"/>
            <p14:sldId id="301"/>
            <p14:sldId id="284"/>
            <p14:sldId id="291"/>
            <p14:sldId id="287"/>
            <p14:sldId id="289"/>
            <p14:sldId id="299"/>
            <p14:sldId id="297"/>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B99B"/>
    <a:srgbClr val="8A94F6"/>
    <a:srgbClr val="9ECBF4"/>
    <a:srgbClr val="7ED4BD"/>
    <a:srgbClr val="66CCB1"/>
    <a:srgbClr val="B5EA9A"/>
    <a:srgbClr val="A9DC8C"/>
    <a:srgbClr val="9ED87E"/>
    <a:srgbClr val="64A9C8"/>
    <a:srgbClr val="6EB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94" autoAdjust="0"/>
  </p:normalViewPr>
  <p:slideViewPr>
    <p:cSldViewPr snapToGrid="0">
      <p:cViewPr varScale="1">
        <p:scale>
          <a:sx n="82" d="100"/>
          <a:sy n="82" d="100"/>
        </p:scale>
        <p:origin x="2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GB" dirty="0">
                <a:solidFill>
                  <a:schemeClr val="tx1"/>
                </a:solidFill>
              </a:rPr>
              <a:t>TRIGRAM (ML)</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5.2488953016097725E-2"/>
                  <c:y val="-2.147179775634148E-2"/>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7642285539005934E-2"/>
                      <c:h val="6.6412374431533139E-2"/>
                    </c:manualLayout>
                  </c15:layout>
                </c:ext>
                <c:ext xmlns:c16="http://schemas.microsoft.com/office/drawing/2014/chart" uri="{C3380CC4-5D6E-409C-BE32-E72D297353CC}">
                  <c16:uniqueId val="{00000000-6106-4BBF-AA95-966A27F97EB7}"/>
                </c:ext>
              </c:extLst>
            </c:dLbl>
            <c:dLbl>
              <c:idx val="1"/>
              <c:layout>
                <c:manualLayout>
                  <c:x val="3.0808778215844601E-2"/>
                  <c:y val="-4.8596483194431737E-2"/>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5360157147001677E-2"/>
                      <c:h val="8.1602246118979246E-2"/>
                    </c:manualLayout>
                  </c15:layout>
                </c:ext>
                <c:ext xmlns:c16="http://schemas.microsoft.com/office/drawing/2014/chart" uri="{C3380CC4-5D6E-409C-BE32-E72D297353CC}">
                  <c16:uniqueId val="{00000001-6106-4BBF-AA95-966A27F97EB7}"/>
                </c:ext>
              </c:extLst>
            </c:dLbl>
            <c:dLbl>
              <c:idx val="2"/>
              <c:layout>
                <c:manualLayout>
                  <c:x val="4.3360439448080726E-2"/>
                  <c:y val="-5.1969352340778333E-3"/>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2206542323014433E-2"/>
                      <c:h val="8.5942209458249569E-2"/>
                    </c:manualLayout>
                  </c15:layout>
                </c:ext>
                <c:ext xmlns:c16="http://schemas.microsoft.com/office/drawing/2014/chart" uri="{C3380CC4-5D6E-409C-BE32-E72D297353CC}">
                  <c16:uniqueId val="{00000002-6106-4BBF-AA95-966A27F97EB7}"/>
                </c:ext>
              </c:extLst>
            </c:dLbl>
            <c:dLbl>
              <c:idx val="3"/>
              <c:layout>
                <c:manualLayout>
                  <c:x val="4.7924696232089226E-2"/>
                  <c:y val="-5.1970206664270144E-3"/>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3949515186980448E-2"/>
                      <c:h val="7.5092301110073756E-2"/>
                    </c:manualLayout>
                  </c15:layout>
                </c:ext>
                <c:ext xmlns:c16="http://schemas.microsoft.com/office/drawing/2014/chart" uri="{C3380CC4-5D6E-409C-BE32-E72D297353CC}">
                  <c16:uniqueId val="{00000003-6106-4BBF-AA95-966A27F97EB7}"/>
                </c:ext>
              </c:extLst>
            </c:dLbl>
            <c:dLbl>
              <c:idx val="4"/>
              <c:layout>
                <c:manualLayout>
                  <c:x val="5.3059485114098699E-2"/>
                  <c:y val="-5.8361400707789925E-2"/>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1936964558995312E-2"/>
                      <c:h val="8.3772227788614401E-2"/>
                    </c:manualLayout>
                  </c15:layout>
                </c:ext>
                <c:ext xmlns:c16="http://schemas.microsoft.com/office/drawing/2014/chart" uri="{C3380CC4-5D6E-409C-BE32-E72D297353CC}">
                  <c16:uniqueId val="{00000004-6106-4BBF-AA95-966A27F97EB7}"/>
                </c:ext>
              </c:extLst>
            </c:dLbl>
            <c:dLbl>
              <c:idx val="5"/>
              <c:layout>
                <c:manualLayout>
                  <c:x val="3.137926539005842E-2"/>
                  <c:y val="-0.12020604915709027"/>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8783349735008062E-2"/>
                      <c:h val="9.4622136136790172E-2"/>
                    </c:manualLayout>
                  </c15:layout>
                </c:ext>
                <c:ext xmlns:c16="http://schemas.microsoft.com/office/drawing/2014/chart" uri="{C3380CC4-5D6E-409C-BE32-E72D297353CC}">
                  <c16:uniqueId val="{00000005-6106-4BBF-AA95-966A27F97EB7}"/>
                </c:ext>
              </c:extLst>
            </c:dLbl>
            <c:dLbl>
              <c:idx val="6"/>
              <c:layout>
                <c:manualLayout>
                  <c:x val="4.2789907350079662E-2"/>
                  <c:y val="-6.9211479920664107E-2"/>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7372707774986813E-2"/>
                      <c:h val="0.10113208114569565"/>
                    </c:manualLayout>
                  </c15:layout>
                </c:ext>
                <c:ext xmlns:c16="http://schemas.microsoft.com/office/drawing/2014/chart" uri="{C3380CC4-5D6E-409C-BE32-E72D297353CC}">
                  <c16:uniqueId val="{00000006-6106-4BBF-AA95-966A27F97EB7}"/>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Sheet1!$A$2:$A$8</c:f>
              <c:strCache>
                <c:ptCount val="7"/>
                <c:pt idx="0">
                  <c:v>LR</c:v>
                </c:pt>
                <c:pt idx="1">
                  <c:v>DT</c:v>
                </c:pt>
                <c:pt idx="2">
                  <c:v>RF</c:v>
                </c:pt>
                <c:pt idx="3">
                  <c:v>MNB</c:v>
                </c:pt>
                <c:pt idx="4">
                  <c:v>KNN</c:v>
                </c:pt>
                <c:pt idx="5">
                  <c:v>Linear SVM</c:v>
                </c:pt>
                <c:pt idx="6">
                  <c:v>RBF SVM</c:v>
                </c:pt>
              </c:strCache>
            </c:strRef>
          </c:cat>
          <c:val>
            <c:numRef>
              <c:f>Sheet1!$B$2:$B$8</c:f>
              <c:numCache>
                <c:formatCode>General</c:formatCode>
                <c:ptCount val="7"/>
                <c:pt idx="0">
                  <c:v>85.02</c:v>
                </c:pt>
                <c:pt idx="1">
                  <c:v>80.55</c:v>
                </c:pt>
                <c:pt idx="2">
                  <c:v>85.21</c:v>
                </c:pt>
                <c:pt idx="3">
                  <c:v>86.94</c:v>
                </c:pt>
                <c:pt idx="4">
                  <c:v>79.040000000000006</c:v>
                </c:pt>
                <c:pt idx="5">
                  <c:v>70.78</c:v>
                </c:pt>
                <c:pt idx="6">
                  <c:v>78.63</c:v>
                </c:pt>
              </c:numCache>
            </c:numRef>
          </c:val>
          <c:extLst>
            <c:ext xmlns:c16="http://schemas.microsoft.com/office/drawing/2014/chart" uri="{C3380CC4-5D6E-409C-BE32-E72D297353CC}">
              <c16:uniqueId val="{00000007-6106-4BBF-AA95-966A27F97EB7}"/>
            </c:ext>
          </c:extLst>
        </c:ser>
        <c:ser>
          <c:idx val="1"/>
          <c:order val="1"/>
          <c:tx>
            <c:strRef>
              <c:f>Sheet1!$C$1</c:f>
              <c:strCache>
                <c:ptCount val="1"/>
                <c:pt idx="0">
                  <c:v>Precision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Sheet1!$A$2:$A$8</c:f>
              <c:strCache>
                <c:ptCount val="7"/>
                <c:pt idx="0">
                  <c:v>LR</c:v>
                </c:pt>
                <c:pt idx="1">
                  <c:v>DT</c:v>
                </c:pt>
                <c:pt idx="2">
                  <c:v>RF</c:v>
                </c:pt>
                <c:pt idx="3">
                  <c:v>MNB</c:v>
                </c:pt>
                <c:pt idx="4">
                  <c:v>KNN</c:v>
                </c:pt>
                <c:pt idx="5">
                  <c:v>Linear SVM</c:v>
                </c:pt>
                <c:pt idx="6">
                  <c:v>RBF SVM</c:v>
                </c:pt>
              </c:strCache>
            </c:strRef>
          </c:cat>
          <c:val>
            <c:numRef>
              <c:f>Sheet1!$C$2:$C$8</c:f>
              <c:numCache>
                <c:formatCode>General</c:formatCode>
                <c:ptCount val="7"/>
                <c:pt idx="0">
                  <c:v>85.02</c:v>
                </c:pt>
                <c:pt idx="1">
                  <c:v>80.55</c:v>
                </c:pt>
                <c:pt idx="2">
                  <c:v>85.21</c:v>
                </c:pt>
                <c:pt idx="3">
                  <c:v>86.94</c:v>
                </c:pt>
                <c:pt idx="4">
                  <c:v>79.040000000000006</c:v>
                </c:pt>
                <c:pt idx="5">
                  <c:v>70.78</c:v>
                </c:pt>
                <c:pt idx="6">
                  <c:v>78.63</c:v>
                </c:pt>
              </c:numCache>
            </c:numRef>
          </c:val>
          <c:extLst>
            <c:ext xmlns:c16="http://schemas.microsoft.com/office/drawing/2014/chart" uri="{C3380CC4-5D6E-409C-BE32-E72D297353CC}">
              <c16:uniqueId val="{00000008-6106-4BBF-AA95-966A27F97EB7}"/>
            </c:ext>
          </c:extLst>
        </c:ser>
        <c:ser>
          <c:idx val="2"/>
          <c:order val="2"/>
          <c:tx>
            <c:strRef>
              <c:f>Sheet1!$D$1</c:f>
              <c:strCache>
                <c:ptCount val="1"/>
                <c:pt idx="0">
                  <c:v>Recall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Sheet1!$A$2:$A$8</c:f>
              <c:strCache>
                <c:ptCount val="7"/>
                <c:pt idx="0">
                  <c:v>LR</c:v>
                </c:pt>
                <c:pt idx="1">
                  <c:v>DT</c:v>
                </c:pt>
                <c:pt idx="2">
                  <c:v>RF</c:v>
                </c:pt>
                <c:pt idx="3">
                  <c:v>MNB</c:v>
                </c:pt>
                <c:pt idx="4">
                  <c:v>KNN</c:v>
                </c:pt>
                <c:pt idx="5">
                  <c:v>Linear SVM</c:v>
                </c:pt>
                <c:pt idx="6">
                  <c:v>RBF SVM</c:v>
                </c:pt>
              </c:strCache>
            </c:strRef>
          </c:cat>
          <c:val>
            <c:numRef>
              <c:f>Sheet1!$D$2:$D$8</c:f>
              <c:numCache>
                <c:formatCode>General</c:formatCode>
                <c:ptCount val="7"/>
                <c:pt idx="0">
                  <c:v>85.02</c:v>
                </c:pt>
                <c:pt idx="1">
                  <c:v>80.55</c:v>
                </c:pt>
                <c:pt idx="2">
                  <c:v>85.21</c:v>
                </c:pt>
                <c:pt idx="3">
                  <c:v>86.94</c:v>
                </c:pt>
                <c:pt idx="4">
                  <c:v>79.040000000000006</c:v>
                </c:pt>
                <c:pt idx="5">
                  <c:v>70.78</c:v>
                </c:pt>
                <c:pt idx="6">
                  <c:v>78.63</c:v>
                </c:pt>
              </c:numCache>
            </c:numRef>
          </c:val>
          <c:extLst>
            <c:ext xmlns:c16="http://schemas.microsoft.com/office/drawing/2014/chart" uri="{C3380CC4-5D6E-409C-BE32-E72D297353CC}">
              <c16:uniqueId val="{00000009-6106-4BBF-AA95-966A27F97EB7}"/>
            </c:ext>
          </c:extLst>
        </c:ser>
        <c:ser>
          <c:idx val="3"/>
          <c:order val="3"/>
          <c:tx>
            <c:strRef>
              <c:f>Sheet1!$E$1</c:f>
              <c:strCache>
                <c:ptCount val="1"/>
                <c:pt idx="0">
                  <c:v>F1 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Sheet1!$A$2:$A$8</c:f>
              <c:strCache>
                <c:ptCount val="7"/>
                <c:pt idx="0">
                  <c:v>LR</c:v>
                </c:pt>
                <c:pt idx="1">
                  <c:v>DT</c:v>
                </c:pt>
                <c:pt idx="2">
                  <c:v>RF</c:v>
                </c:pt>
                <c:pt idx="3">
                  <c:v>MNB</c:v>
                </c:pt>
                <c:pt idx="4">
                  <c:v>KNN</c:v>
                </c:pt>
                <c:pt idx="5">
                  <c:v>Linear SVM</c:v>
                </c:pt>
                <c:pt idx="6">
                  <c:v>RBF SVM</c:v>
                </c:pt>
              </c:strCache>
            </c:strRef>
          </c:cat>
          <c:val>
            <c:numRef>
              <c:f>Sheet1!$E$2:$E$8</c:f>
              <c:numCache>
                <c:formatCode>General</c:formatCode>
                <c:ptCount val="7"/>
                <c:pt idx="0">
                  <c:v>85.02</c:v>
                </c:pt>
                <c:pt idx="1">
                  <c:v>80.55</c:v>
                </c:pt>
                <c:pt idx="2">
                  <c:v>85.21</c:v>
                </c:pt>
                <c:pt idx="3">
                  <c:v>86.94</c:v>
                </c:pt>
                <c:pt idx="4">
                  <c:v>79.040000000000006</c:v>
                </c:pt>
                <c:pt idx="5">
                  <c:v>70.78</c:v>
                </c:pt>
                <c:pt idx="6">
                  <c:v>78.63</c:v>
                </c:pt>
              </c:numCache>
            </c:numRef>
          </c:val>
          <c:extLst>
            <c:ext xmlns:c16="http://schemas.microsoft.com/office/drawing/2014/chart" uri="{C3380CC4-5D6E-409C-BE32-E72D297353CC}">
              <c16:uniqueId val="{0000000A-6106-4BBF-AA95-966A27F97EB7}"/>
            </c:ext>
          </c:extLst>
        </c:ser>
        <c:dLbls>
          <c:showLegendKey val="0"/>
          <c:showVal val="1"/>
          <c:showCatName val="0"/>
          <c:showSerName val="0"/>
          <c:showPercent val="0"/>
          <c:showBubbleSize val="0"/>
        </c:dLbls>
        <c:gapWidth val="100"/>
        <c:axId val="1496223680"/>
        <c:axId val="1638041487"/>
      </c:barChart>
      <c:catAx>
        <c:axId val="1496223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638041487"/>
        <c:crosses val="autoZero"/>
        <c:auto val="1"/>
        <c:lblAlgn val="ctr"/>
        <c:lblOffset val="100"/>
        <c:noMultiLvlLbl val="0"/>
      </c:catAx>
      <c:valAx>
        <c:axId val="16380414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96223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GB" dirty="0">
                <a:solidFill>
                  <a:schemeClr val="tx1"/>
                </a:solidFill>
              </a:rPr>
              <a:t>BIGRAM (ML)</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5.2488953016097725E-2"/>
                  <c:y val="-2.147179775634148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7642285539005934E-2"/>
                      <c:h val="6.6412374431533139E-2"/>
                    </c:manualLayout>
                  </c15:layout>
                </c:ext>
                <c:ext xmlns:c16="http://schemas.microsoft.com/office/drawing/2014/chart" uri="{C3380CC4-5D6E-409C-BE32-E72D297353CC}">
                  <c16:uniqueId val="{00000000-C111-4E8A-BEAB-4FB69E0A1047}"/>
                </c:ext>
              </c:extLst>
            </c:dLbl>
            <c:dLbl>
              <c:idx val="1"/>
              <c:layout>
                <c:manualLayout>
                  <c:x val="5.7053209800106211E-2"/>
                  <c:y val="-8.5697189480748656E-4"/>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5360157147001677E-2"/>
                      <c:h val="8.1602246118979246E-2"/>
                    </c:manualLayout>
                  </c15:layout>
                </c:ext>
                <c:ext xmlns:c16="http://schemas.microsoft.com/office/drawing/2014/chart" uri="{C3380CC4-5D6E-409C-BE32-E72D297353CC}">
                  <c16:uniqueId val="{00000001-C111-4E8A-BEAB-4FB69E0A1047}"/>
                </c:ext>
              </c:extLst>
            </c:dLbl>
            <c:dLbl>
              <c:idx val="2"/>
              <c:layout>
                <c:manualLayout>
                  <c:x val="4.3360439448080726E-2"/>
                  <c:y val="-5.1969352340778333E-3"/>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7.2206542323014433E-2"/>
                      <c:h val="8.5942209458249569E-2"/>
                    </c:manualLayout>
                  </c15:layout>
                </c:ext>
                <c:ext xmlns:c16="http://schemas.microsoft.com/office/drawing/2014/chart" uri="{C3380CC4-5D6E-409C-BE32-E72D297353CC}">
                  <c16:uniqueId val="{00000002-C111-4E8A-BEAB-4FB69E0A1047}"/>
                </c:ext>
              </c:extLst>
            </c:dLbl>
            <c:dLbl>
              <c:idx val="3"/>
              <c:delete val="1"/>
              <c:extLst>
                <c:ext xmlns:c15="http://schemas.microsoft.com/office/drawing/2012/chart" uri="{CE6537A1-D6FC-4f65-9D91-7224C49458BB}"/>
                <c:ext xmlns:c16="http://schemas.microsoft.com/office/drawing/2014/chart" uri="{C3380CC4-5D6E-409C-BE32-E72D297353CC}">
                  <c16:uniqueId val="{00000003-C111-4E8A-BEAB-4FB69E0A1047}"/>
                </c:ext>
              </c:extLst>
            </c:dLbl>
            <c:dLbl>
              <c:idx val="4"/>
              <c:layout>
                <c:manualLayout>
                  <c:x val="5.3059485114098782E-2"/>
                  <c:y val="-4.1119443992602214E-3"/>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1936964558995312E-2"/>
                      <c:h val="8.3772227788614401E-2"/>
                    </c:manualLayout>
                  </c15:layout>
                </c:ext>
                <c:ext xmlns:c16="http://schemas.microsoft.com/office/drawing/2014/chart" uri="{C3380CC4-5D6E-409C-BE32-E72D297353CC}">
                  <c16:uniqueId val="{00000004-C111-4E8A-BEAB-4FB69E0A1047}"/>
                </c:ext>
              </c:extLst>
            </c:dLbl>
            <c:dLbl>
              <c:idx val="5"/>
              <c:layout>
                <c:manualLayout>
                  <c:x val="4.0507778958075329E-2"/>
                  <c:y val="-1.6046929014602782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8783349735008062E-2"/>
                      <c:h val="9.4622136136790172E-2"/>
                    </c:manualLayout>
                  </c15:layout>
                </c:ext>
                <c:ext xmlns:c16="http://schemas.microsoft.com/office/drawing/2014/chart" uri="{C3380CC4-5D6E-409C-BE32-E72D297353CC}">
                  <c16:uniqueId val="{00000005-C111-4E8A-BEAB-4FB69E0A1047}"/>
                </c:ext>
              </c:extLst>
            </c:dLbl>
            <c:dLbl>
              <c:idx val="6"/>
              <c:layout>
                <c:manualLayout>
                  <c:x val="4.8495228330090283E-2"/>
                  <c:y val="-1.7131834417071196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5.7372707774986813E-2"/>
                      <c:h val="0.10113208114569565"/>
                    </c:manualLayout>
                  </c15:layout>
                </c:ext>
                <c:ext xmlns:c16="http://schemas.microsoft.com/office/drawing/2014/chart" uri="{C3380CC4-5D6E-409C-BE32-E72D297353CC}">
                  <c16:uniqueId val="{00000006-C111-4E8A-BEAB-4FB69E0A104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Sheet1!$A$2:$A$8</c:f>
              <c:strCache>
                <c:ptCount val="7"/>
                <c:pt idx="0">
                  <c:v>LR</c:v>
                </c:pt>
                <c:pt idx="1">
                  <c:v>DT</c:v>
                </c:pt>
                <c:pt idx="2">
                  <c:v>RF</c:v>
                </c:pt>
                <c:pt idx="3">
                  <c:v>MNB</c:v>
                </c:pt>
                <c:pt idx="4">
                  <c:v>KNN</c:v>
                </c:pt>
                <c:pt idx="5">
                  <c:v>Linear SVM</c:v>
                </c:pt>
                <c:pt idx="6">
                  <c:v>RBF SVM</c:v>
                </c:pt>
              </c:strCache>
            </c:strRef>
          </c:cat>
          <c:val>
            <c:numRef>
              <c:f>Sheet1!$B$2:$B$8</c:f>
              <c:numCache>
                <c:formatCode>General</c:formatCode>
                <c:ptCount val="7"/>
                <c:pt idx="0">
                  <c:v>86.67</c:v>
                </c:pt>
                <c:pt idx="1">
                  <c:v>81.96</c:v>
                </c:pt>
                <c:pt idx="2">
                  <c:v>85.62</c:v>
                </c:pt>
                <c:pt idx="3">
                  <c:v>89.45</c:v>
                </c:pt>
                <c:pt idx="4">
                  <c:v>79.22</c:v>
                </c:pt>
                <c:pt idx="5">
                  <c:v>77.95</c:v>
                </c:pt>
                <c:pt idx="6">
                  <c:v>83.42</c:v>
                </c:pt>
              </c:numCache>
            </c:numRef>
          </c:val>
          <c:extLst>
            <c:ext xmlns:c16="http://schemas.microsoft.com/office/drawing/2014/chart" uri="{C3380CC4-5D6E-409C-BE32-E72D297353CC}">
              <c16:uniqueId val="{00000007-C111-4E8A-BEAB-4FB69E0A1047}"/>
            </c:ext>
          </c:extLst>
        </c:ser>
        <c:ser>
          <c:idx val="1"/>
          <c:order val="1"/>
          <c:tx>
            <c:strRef>
              <c:f>Sheet1!$C$1</c:f>
              <c:strCache>
                <c:ptCount val="1"/>
                <c:pt idx="0">
                  <c:v>Precision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Sheet1!$A$2:$A$8</c:f>
              <c:strCache>
                <c:ptCount val="7"/>
                <c:pt idx="0">
                  <c:v>LR</c:v>
                </c:pt>
                <c:pt idx="1">
                  <c:v>DT</c:v>
                </c:pt>
                <c:pt idx="2">
                  <c:v>RF</c:v>
                </c:pt>
                <c:pt idx="3">
                  <c:v>MNB</c:v>
                </c:pt>
                <c:pt idx="4">
                  <c:v>KNN</c:v>
                </c:pt>
                <c:pt idx="5">
                  <c:v>Linear SVM</c:v>
                </c:pt>
                <c:pt idx="6">
                  <c:v>RBF SVM</c:v>
                </c:pt>
              </c:strCache>
            </c:strRef>
          </c:cat>
          <c:val>
            <c:numRef>
              <c:f>Sheet1!$C$2:$C$8</c:f>
              <c:numCache>
                <c:formatCode>General</c:formatCode>
                <c:ptCount val="7"/>
                <c:pt idx="0">
                  <c:v>86.67</c:v>
                </c:pt>
                <c:pt idx="1">
                  <c:v>81.96</c:v>
                </c:pt>
                <c:pt idx="2">
                  <c:v>85.62</c:v>
                </c:pt>
                <c:pt idx="3">
                  <c:v>89.45</c:v>
                </c:pt>
                <c:pt idx="4">
                  <c:v>79.22</c:v>
                </c:pt>
                <c:pt idx="5">
                  <c:v>77.95</c:v>
                </c:pt>
                <c:pt idx="6">
                  <c:v>83.42</c:v>
                </c:pt>
              </c:numCache>
            </c:numRef>
          </c:val>
          <c:extLst>
            <c:ext xmlns:c16="http://schemas.microsoft.com/office/drawing/2014/chart" uri="{C3380CC4-5D6E-409C-BE32-E72D297353CC}">
              <c16:uniqueId val="{00000008-C111-4E8A-BEAB-4FB69E0A1047}"/>
            </c:ext>
          </c:extLst>
        </c:ser>
        <c:ser>
          <c:idx val="2"/>
          <c:order val="2"/>
          <c:tx>
            <c:strRef>
              <c:f>Sheet1!$D$1</c:f>
              <c:strCache>
                <c:ptCount val="1"/>
                <c:pt idx="0">
                  <c:v>Recall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Sheet1!$A$2:$A$8</c:f>
              <c:strCache>
                <c:ptCount val="7"/>
                <c:pt idx="0">
                  <c:v>LR</c:v>
                </c:pt>
                <c:pt idx="1">
                  <c:v>DT</c:v>
                </c:pt>
                <c:pt idx="2">
                  <c:v>RF</c:v>
                </c:pt>
                <c:pt idx="3">
                  <c:v>MNB</c:v>
                </c:pt>
                <c:pt idx="4">
                  <c:v>KNN</c:v>
                </c:pt>
                <c:pt idx="5">
                  <c:v>Linear SVM</c:v>
                </c:pt>
                <c:pt idx="6">
                  <c:v>RBF SVM</c:v>
                </c:pt>
              </c:strCache>
            </c:strRef>
          </c:cat>
          <c:val>
            <c:numRef>
              <c:f>Sheet1!$D$2:$D$8</c:f>
              <c:numCache>
                <c:formatCode>General</c:formatCode>
                <c:ptCount val="7"/>
                <c:pt idx="0">
                  <c:v>86.67</c:v>
                </c:pt>
                <c:pt idx="1">
                  <c:v>81.96</c:v>
                </c:pt>
                <c:pt idx="2">
                  <c:v>85.62</c:v>
                </c:pt>
                <c:pt idx="3">
                  <c:v>89.45</c:v>
                </c:pt>
                <c:pt idx="4">
                  <c:v>79.22</c:v>
                </c:pt>
                <c:pt idx="5">
                  <c:v>77.95</c:v>
                </c:pt>
                <c:pt idx="6">
                  <c:v>83.42</c:v>
                </c:pt>
              </c:numCache>
            </c:numRef>
          </c:val>
          <c:extLst>
            <c:ext xmlns:c16="http://schemas.microsoft.com/office/drawing/2014/chart" uri="{C3380CC4-5D6E-409C-BE32-E72D297353CC}">
              <c16:uniqueId val="{00000009-C111-4E8A-BEAB-4FB69E0A1047}"/>
            </c:ext>
          </c:extLst>
        </c:ser>
        <c:ser>
          <c:idx val="3"/>
          <c:order val="3"/>
          <c:tx>
            <c:strRef>
              <c:f>Sheet1!$E$1</c:f>
              <c:strCache>
                <c:ptCount val="1"/>
                <c:pt idx="0">
                  <c:v>F1 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Sheet1!$A$2:$A$8</c:f>
              <c:strCache>
                <c:ptCount val="7"/>
                <c:pt idx="0">
                  <c:v>LR</c:v>
                </c:pt>
                <c:pt idx="1">
                  <c:v>DT</c:v>
                </c:pt>
                <c:pt idx="2">
                  <c:v>RF</c:v>
                </c:pt>
                <c:pt idx="3">
                  <c:v>MNB</c:v>
                </c:pt>
                <c:pt idx="4">
                  <c:v>KNN</c:v>
                </c:pt>
                <c:pt idx="5">
                  <c:v>Linear SVM</c:v>
                </c:pt>
                <c:pt idx="6">
                  <c:v>RBF SVM</c:v>
                </c:pt>
              </c:strCache>
            </c:strRef>
          </c:cat>
          <c:val>
            <c:numRef>
              <c:f>Sheet1!$E$2:$E$8</c:f>
              <c:numCache>
                <c:formatCode>General</c:formatCode>
                <c:ptCount val="7"/>
                <c:pt idx="0">
                  <c:v>86.67</c:v>
                </c:pt>
                <c:pt idx="1">
                  <c:v>81.96</c:v>
                </c:pt>
                <c:pt idx="2">
                  <c:v>85.62</c:v>
                </c:pt>
                <c:pt idx="3">
                  <c:v>89.45</c:v>
                </c:pt>
                <c:pt idx="4">
                  <c:v>79.22</c:v>
                </c:pt>
                <c:pt idx="5">
                  <c:v>77.95</c:v>
                </c:pt>
                <c:pt idx="6">
                  <c:v>83.42</c:v>
                </c:pt>
              </c:numCache>
            </c:numRef>
          </c:val>
          <c:extLst>
            <c:ext xmlns:c16="http://schemas.microsoft.com/office/drawing/2014/chart" uri="{C3380CC4-5D6E-409C-BE32-E72D297353CC}">
              <c16:uniqueId val="{0000000A-C111-4E8A-BEAB-4FB69E0A1047}"/>
            </c:ext>
          </c:extLst>
        </c:ser>
        <c:dLbls>
          <c:dLblPos val="inEnd"/>
          <c:showLegendKey val="0"/>
          <c:showVal val="1"/>
          <c:showCatName val="0"/>
          <c:showSerName val="0"/>
          <c:showPercent val="0"/>
          <c:showBubbleSize val="0"/>
        </c:dLbls>
        <c:gapWidth val="100"/>
        <c:overlap val="-24"/>
        <c:axId val="1496223680"/>
        <c:axId val="1638041487"/>
      </c:barChart>
      <c:catAx>
        <c:axId val="1496223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638041487"/>
        <c:crosses val="autoZero"/>
        <c:auto val="1"/>
        <c:lblAlgn val="ctr"/>
        <c:lblOffset val="100"/>
        <c:noMultiLvlLbl val="0"/>
      </c:catAx>
      <c:valAx>
        <c:axId val="16380414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96223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GB" dirty="0">
                <a:solidFill>
                  <a:schemeClr val="tx1"/>
                </a:solidFill>
              </a:rPr>
              <a:t>UNIGRAM (ML)</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5.2488953016097725E-2"/>
                  <c:y val="-2.147179775634148E-2"/>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7642285539005934E-2"/>
                      <c:h val="6.6412374431533139E-2"/>
                    </c:manualLayout>
                  </c15:layout>
                </c:ext>
                <c:ext xmlns:c16="http://schemas.microsoft.com/office/drawing/2014/chart" uri="{C3380CC4-5D6E-409C-BE32-E72D297353CC}">
                  <c16:uniqueId val="{00000000-883B-4BC0-BF7D-45E8EFD5E2E7}"/>
                </c:ext>
              </c:extLst>
            </c:dLbl>
            <c:dLbl>
              <c:idx val="1"/>
              <c:layout>
                <c:manualLayout>
                  <c:x val="5.7053209800106211E-2"/>
                  <c:y val="-8.5697189480748656E-4"/>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5360157147001677E-2"/>
                      <c:h val="8.1602246118979246E-2"/>
                    </c:manualLayout>
                  </c15:layout>
                </c:ext>
                <c:ext xmlns:c16="http://schemas.microsoft.com/office/drawing/2014/chart" uri="{C3380CC4-5D6E-409C-BE32-E72D297353CC}">
                  <c16:uniqueId val="{00000001-883B-4BC0-BF7D-45E8EFD5E2E7}"/>
                </c:ext>
              </c:extLst>
            </c:dLbl>
            <c:dLbl>
              <c:idx val="2"/>
              <c:layout>
                <c:manualLayout>
                  <c:x val="4.3360439448080726E-2"/>
                  <c:y val="-5.1969352340778333E-3"/>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7.2206542323014433E-2"/>
                      <c:h val="8.5942209458249569E-2"/>
                    </c:manualLayout>
                  </c15:layout>
                </c:ext>
                <c:ext xmlns:c16="http://schemas.microsoft.com/office/drawing/2014/chart" uri="{C3380CC4-5D6E-409C-BE32-E72D297353CC}">
                  <c16:uniqueId val="{00000002-883B-4BC0-BF7D-45E8EFD5E2E7}"/>
                </c:ext>
              </c:extLst>
            </c:dLbl>
            <c:dLbl>
              <c:idx val="3"/>
              <c:delete val="1"/>
              <c:extLst>
                <c:ext xmlns:c15="http://schemas.microsoft.com/office/drawing/2012/chart" uri="{CE6537A1-D6FC-4f65-9D91-7224C49458BB}">
                  <c15:layout>
                    <c:manualLayout>
                      <c:w val="5.3949498674948769E-2"/>
                      <c:h val="7.5092264348649879E-2"/>
                    </c:manualLayout>
                  </c15:layout>
                </c:ext>
                <c:ext xmlns:c16="http://schemas.microsoft.com/office/drawing/2014/chart" uri="{C3380CC4-5D6E-409C-BE32-E72D297353CC}">
                  <c16:uniqueId val="{00000003-883B-4BC0-BF7D-45E8EFD5E2E7}"/>
                </c:ext>
              </c:extLst>
            </c:dLbl>
            <c:dLbl>
              <c:idx val="4"/>
              <c:layout>
                <c:manualLayout>
                  <c:x val="5.3059485114098782E-2"/>
                  <c:y val="-4.1119443992602214E-3"/>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1936964558995312E-2"/>
                      <c:h val="8.3772227788614401E-2"/>
                    </c:manualLayout>
                  </c15:layout>
                </c:ext>
                <c:ext xmlns:c16="http://schemas.microsoft.com/office/drawing/2014/chart" uri="{C3380CC4-5D6E-409C-BE32-E72D297353CC}">
                  <c16:uniqueId val="{00000004-883B-4BC0-BF7D-45E8EFD5E2E7}"/>
                </c:ext>
              </c:extLst>
            </c:dLbl>
            <c:dLbl>
              <c:idx val="5"/>
              <c:layout>
                <c:manualLayout>
                  <c:x val="4.0507778958075329E-2"/>
                  <c:y val="-1.6046929014602782E-2"/>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8783349735008062E-2"/>
                      <c:h val="9.4622136136790172E-2"/>
                    </c:manualLayout>
                  </c15:layout>
                </c:ext>
                <c:ext xmlns:c16="http://schemas.microsoft.com/office/drawing/2014/chart" uri="{C3380CC4-5D6E-409C-BE32-E72D297353CC}">
                  <c16:uniqueId val="{00000005-883B-4BC0-BF7D-45E8EFD5E2E7}"/>
                </c:ext>
              </c:extLst>
            </c:dLbl>
            <c:dLbl>
              <c:idx val="6"/>
              <c:layout>
                <c:manualLayout>
                  <c:x val="4.8495228330090283E-2"/>
                  <c:y val="-1.7131834417071196E-2"/>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5.7372707774986813E-2"/>
                      <c:h val="0.10113208114569565"/>
                    </c:manualLayout>
                  </c15:layout>
                </c:ext>
                <c:ext xmlns:c16="http://schemas.microsoft.com/office/drawing/2014/chart" uri="{C3380CC4-5D6E-409C-BE32-E72D297353CC}">
                  <c16:uniqueId val="{00000006-883B-4BC0-BF7D-45E8EFD5E2E7}"/>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Sheet1!$A$2:$A$8</c:f>
              <c:strCache>
                <c:ptCount val="7"/>
                <c:pt idx="0">
                  <c:v>LR</c:v>
                </c:pt>
                <c:pt idx="1">
                  <c:v>DT</c:v>
                </c:pt>
                <c:pt idx="2">
                  <c:v>RF</c:v>
                </c:pt>
                <c:pt idx="3">
                  <c:v>MNB</c:v>
                </c:pt>
                <c:pt idx="4">
                  <c:v>KNN</c:v>
                </c:pt>
                <c:pt idx="5">
                  <c:v>Linear SVM</c:v>
                </c:pt>
                <c:pt idx="6">
                  <c:v>RBF SVM</c:v>
                </c:pt>
              </c:strCache>
            </c:strRef>
          </c:cat>
          <c:val>
            <c:numRef>
              <c:f>Sheet1!$B$2:$B$8</c:f>
              <c:numCache>
                <c:formatCode>General</c:formatCode>
                <c:ptCount val="7"/>
                <c:pt idx="0">
                  <c:v>88.31</c:v>
                </c:pt>
                <c:pt idx="1">
                  <c:v>82.01</c:v>
                </c:pt>
                <c:pt idx="2">
                  <c:v>86.71</c:v>
                </c:pt>
                <c:pt idx="3">
                  <c:v>90.46</c:v>
                </c:pt>
                <c:pt idx="4">
                  <c:v>79.95</c:v>
                </c:pt>
                <c:pt idx="5">
                  <c:v>86.03</c:v>
                </c:pt>
                <c:pt idx="6">
                  <c:v>87.67</c:v>
                </c:pt>
              </c:numCache>
            </c:numRef>
          </c:val>
          <c:extLst>
            <c:ext xmlns:c16="http://schemas.microsoft.com/office/drawing/2014/chart" uri="{C3380CC4-5D6E-409C-BE32-E72D297353CC}">
              <c16:uniqueId val="{00000007-883B-4BC0-BF7D-45E8EFD5E2E7}"/>
            </c:ext>
          </c:extLst>
        </c:ser>
        <c:ser>
          <c:idx val="1"/>
          <c:order val="1"/>
          <c:tx>
            <c:strRef>
              <c:f>Sheet1!$C$1</c:f>
              <c:strCache>
                <c:ptCount val="1"/>
                <c:pt idx="0">
                  <c:v>Precision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Sheet1!$A$2:$A$8</c:f>
              <c:strCache>
                <c:ptCount val="7"/>
                <c:pt idx="0">
                  <c:v>LR</c:v>
                </c:pt>
                <c:pt idx="1">
                  <c:v>DT</c:v>
                </c:pt>
                <c:pt idx="2">
                  <c:v>RF</c:v>
                </c:pt>
                <c:pt idx="3">
                  <c:v>MNB</c:v>
                </c:pt>
                <c:pt idx="4">
                  <c:v>KNN</c:v>
                </c:pt>
                <c:pt idx="5">
                  <c:v>Linear SVM</c:v>
                </c:pt>
                <c:pt idx="6">
                  <c:v>RBF SVM</c:v>
                </c:pt>
              </c:strCache>
            </c:strRef>
          </c:cat>
          <c:val>
            <c:numRef>
              <c:f>Sheet1!$C$2:$C$8</c:f>
              <c:numCache>
                <c:formatCode>General</c:formatCode>
                <c:ptCount val="7"/>
                <c:pt idx="0">
                  <c:v>88.31</c:v>
                </c:pt>
                <c:pt idx="1">
                  <c:v>82.01</c:v>
                </c:pt>
                <c:pt idx="2">
                  <c:v>86.71</c:v>
                </c:pt>
                <c:pt idx="3">
                  <c:v>90.46</c:v>
                </c:pt>
                <c:pt idx="4">
                  <c:v>79.95</c:v>
                </c:pt>
                <c:pt idx="5">
                  <c:v>86.03</c:v>
                </c:pt>
                <c:pt idx="6">
                  <c:v>87.67</c:v>
                </c:pt>
              </c:numCache>
            </c:numRef>
          </c:val>
          <c:extLst>
            <c:ext xmlns:c16="http://schemas.microsoft.com/office/drawing/2014/chart" uri="{C3380CC4-5D6E-409C-BE32-E72D297353CC}">
              <c16:uniqueId val="{00000008-883B-4BC0-BF7D-45E8EFD5E2E7}"/>
            </c:ext>
          </c:extLst>
        </c:ser>
        <c:ser>
          <c:idx val="2"/>
          <c:order val="2"/>
          <c:tx>
            <c:strRef>
              <c:f>Sheet1!$D$1</c:f>
              <c:strCache>
                <c:ptCount val="1"/>
                <c:pt idx="0">
                  <c:v>Recall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Sheet1!$A$2:$A$8</c:f>
              <c:strCache>
                <c:ptCount val="7"/>
                <c:pt idx="0">
                  <c:v>LR</c:v>
                </c:pt>
                <c:pt idx="1">
                  <c:v>DT</c:v>
                </c:pt>
                <c:pt idx="2">
                  <c:v>RF</c:v>
                </c:pt>
                <c:pt idx="3">
                  <c:v>MNB</c:v>
                </c:pt>
                <c:pt idx="4">
                  <c:v>KNN</c:v>
                </c:pt>
                <c:pt idx="5">
                  <c:v>Linear SVM</c:v>
                </c:pt>
                <c:pt idx="6">
                  <c:v>RBF SVM</c:v>
                </c:pt>
              </c:strCache>
            </c:strRef>
          </c:cat>
          <c:val>
            <c:numRef>
              <c:f>Sheet1!$D$2:$D$8</c:f>
              <c:numCache>
                <c:formatCode>General</c:formatCode>
                <c:ptCount val="7"/>
                <c:pt idx="0">
                  <c:v>88.31</c:v>
                </c:pt>
                <c:pt idx="1">
                  <c:v>82.01</c:v>
                </c:pt>
                <c:pt idx="2">
                  <c:v>86.71</c:v>
                </c:pt>
                <c:pt idx="3">
                  <c:v>90.46</c:v>
                </c:pt>
                <c:pt idx="4">
                  <c:v>79.95</c:v>
                </c:pt>
                <c:pt idx="5">
                  <c:v>86.03</c:v>
                </c:pt>
                <c:pt idx="6">
                  <c:v>87.67</c:v>
                </c:pt>
              </c:numCache>
            </c:numRef>
          </c:val>
          <c:extLst>
            <c:ext xmlns:c16="http://schemas.microsoft.com/office/drawing/2014/chart" uri="{C3380CC4-5D6E-409C-BE32-E72D297353CC}">
              <c16:uniqueId val="{00000009-883B-4BC0-BF7D-45E8EFD5E2E7}"/>
            </c:ext>
          </c:extLst>
        </c:ser>
        <c:ser>
          <c:idx val="3"/>
          <c:order val="3"/>
          <c:tx>
            <c:strRef>
              <c:f>Sheet1!$E$1</c:f>
              <c:strCache>
                <c:ptCount val="1"/>
                <c:pt idx="0">
                  <c:v>F1 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Sheet1!$A$2:$A$8</c:f>
              <c:strCache>
                <c:ptCount val="7"/>
                <c:pt idx="0">
                  <c:v>LR</c:v>
                </c:pt>
                <c:pt idx="1">
                  <c:v>DT</c:v>
                </c:pt>
                <c:pt idx="2">
                  <c:v>RF</c:v>
                </c:pt>
                <c:pt idx="3">
                  <c:v>MNB</c:v>
                </c:pt>
                <c:pt idx="4">
                  <c:v>KNN</c:v>
                </c:pt>
                <c:pt idx="5">
                  <c:v>Linear SVM</c:v>
                </c:pt>
                <c:pt idx="6">
                  <c:v>RBF SVM</c:v>
                </c:pt>
              </c:strCache>
            </c:strRef>
          </c:cat>
          <c:val>
            <c:numRef>
              <c:f>Sheet1!$E$2:$E$8</c:f>
              <c:numCache>
                <c:formatCode>General</c:formatCode>
                <c:ptCount val="7"/>
                <c:pt idx="0">
                  <c:v>88.31</c:v>
                </c:pt>
                <c:pt idx="1">
                  <c:v>82.01</c:v>
                </c:pt>
                <c:pt idx="2">
                  <c:v>86.71</c:v>
                </c:pt>
                <c:pt idx="3">
                  <c:v>90.46</c:v>
                </c:pt>
                <c:pt idx="4">
                  <c:v>79.95</c:v>
                </c:pt>
                <c:pt idx="5">
                  <c:v>86.03</c:v>
                </c:pt>
                <c:pt idx="6">
                  <c:v>87.67</c:v>
                </c:pt>
              </c:numCache>
            </c:numRef>
          </c:val>
          <c:extLst>
            <c:ext xmlns:c16="http://schemas.microsoft.com/office/drawing/2014/chart" uri="{C3380CC4-5D6E-409C-BE32-E72D297353CC}">
              <c16:uniqueId val="{0000000A-883B-4BC0-BF7D-45E8EFD5E2E7}"/>
            </c:ext>
          </c:extLst>
        </c:ser>
        <c:dLbls>
          <c:dLblPos val="inEnd"/>
          <c:showLegendKey val="0"/>
          <c:showVal val="1"/>
          <c:showCatName val="0"/>
          <c:showSerName val="0"/>
          <c:showPercent val="0"/>
          <c:showBubbleSize val="0"/>
        </c:dLbls>
        <c:gapWidth val="100"/>
        <c:overlap val="-24"/>
        <c:axId val="1496223680"/>
        <c:axId val="1638041487"/>
      </c:barChart>
      <c:catAx>
        <c:axId val="1496223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638041487"/>
        <c:crosses val="autoZero"/>
        <c:auto val="1"/>
        <c:lblAlgn val="ctr"/>
        <c:lblOffset val="100"/>
        <c:noMultiLvlLbl val="0"/>
      </c:catAx>
      <c:valAx>
        <c:axId val="16380414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96223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28DC-44D4-A19E-A59F49DA212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Sheet1!$B$2</c:f>
              <c:numCache>
                <c:formatCode>General</c:formatCode>
                <c:ptCount val="1"/>
                <c:pt idx="0">
                  <c:v>88.31</c:v>
                </c:pt>
              </c:numCache>
            </c:numRef>
          </c:val>
          <c:extLst>
            <c:ext xmlns:c16="http://schemas.microsoft.com/office/drawing/2014/chart" uri="{C3380CC4-5D6E-409C-BE32-E72D297353CC}">
              <c16:uniqueId val="{00000000-28DC-44D4-A19E-A59F49DA2123}"/>
            </c:ext>
          </c:extLst>
        </c:ser>
        <c:ser>
          <c:idx val="1"/>
          <c:order val="1"/>
          <c:tx>
            <c:strRef>
              <c:f>Sheet1!$C$1</c:f>
              <c:strCache>
                <c:ptCount val="1"/>
                <c:pt idx="0">
                  <c:v>DT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Sheet1!$C$2</c:f>
              <c:numCache>
                <c:formatCode>General</c:formatCode>
                <c:ptCount val="1"/>
                <c:pt idx="0">
                  <c:v>82.01</c:v>
                </c:pt>
              </c:numCache>
            </c:numRef>
          </c:val>
          <c:extLst>
            <c:ext xmlns:c16="http://schemas.microsoft.com/office/drawing/2014/chart" uri="{C3380CC4-5D6E-409C-BE32-E72D297353CC}">
              <c16:uniqueId val="{00000001-28DC-44D4-A19E-A59F49DA2123}"/>
            </c:ext>
          </c:extLst>
        </c:ser>
        <c:ser>
          <c:idx val="2"/>
          <c:order val="2"/>
          <c:tx>
            <c:strRef>
              <c:f>Sheet1!$D$1</c:f>
              <c:strCache>
                <c:ptCount val="1"/>
                <c:pt idx="0">
                  <c:v>RF</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Sheet1!$D$2</c:f>
              <c:numCache>
                <c:formatCode>General</c:formatCode>
                <c:ptCount val="1"/>
                <c:pt idx="0">
                  <c:v>86.71</c:v>
                </c:pt>
              </c:numCache>
            </c:numRef>
          </c:val>
          <c:extLst>
            <c:ext xmlns:c16="http://schemas.microsoft.com/office/drawing/2014/chart" uri="{C3380CC4-5D6E-409C-BE32-E72D297353CC}">
              <c16:uniqueId val="{00000002-28DC-44D4-A19E-A59F49DA2123}"/>
            </c:ext>
          </c:extLst>
        </c:ser>
        <c:ser>
          <c:idx val="3"/>
          <c:order val="3"/>
          <c:tx>
            <c:strRef>
              <c:f>Sheet1!$E$1</c:f>
              <c:strCache>
                <c:ptCount val="1"/>
                <c:pt idx="0">
                  <c:v>MNB</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0"/>
                  <c:y val="-4.2254486349468441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5.7923271537651103E-2"/>
                      <c:h val="5.4780306340793249E-2"/>
                    </c:manualLayout>
                  </c15:layout>
                </c:ext>
                <c:ext xmlns:c16="http://schemas.microsoft.com/office/drawing/2014/chart" uri="{C3380CC4-5D6E-409C-BE32-E72D297353CC}">
                  <c16:uniqueId val="{00000000-1BA9-436F-A0F4-C20256E34713}"/>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Sheet1!$E$2</c:f>
              <c:numCache>
                <c:formatCode>General</c:formatCode>
                <c:ptCount val="1"/>
                <c:pt idx="0">
                  <c:v>90.46</c:v>
                </c:pt>
              </c:numCache>
            </c:numRef>
          </c:val>
          <c:extLst>
            <c:ext xmlns:c16="http://schemas.microsoft.com/office/drawing/2014/chart" uri="{C3380CC4-5D6E-409C-BE32-E72D297353CC}">
              <c16:uniqueId val="{00000003-28DC-44D4-A19E-A59F49DA2123}"/>
            </c:ext>
          </c:extLst>
        </c:ser>
        <c:ser>
          <c:idx val="4"/>
          <c:order val="4"/>
          <c:tx>
            <c:strRef>
              <c:f>Sheet1!$F$1</c:f>
              <c:strCache>
                <c:ptCount val="1"/>
                <c:pt idx="0">
                  <c:v>KNN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Sheet1!$F$2</c:f>
              <c:numCache>
                <c:formatCode>General</c:formatCode>
                <c:ptCount val="1"/>
                <c:pt idx="0">
                  <c:v>79.95</c:v>
                </c:pt>
              </c:numCache>
            </c:numRef>
          </c:val>
          <c:extLst>
            <c:ext xmlns:c16="http://schemas.microsoft.com/office/drawing/2014/chart" uri="{C3380CC4-5D6E-409C-BE32-E72D297353CC}">
              <c16:uniqueId val="{00000004-28DC-44D4-A19E-A59F49DA2123}"/>
            </c:ext>
          </c:extLst>
        </c:ser>
        <c:ser>
          <c:idx val="5"/>
          <c:order val="5"/>
          <c:tx>
            <c:strRef>
              <c:f>Sheet1!$G$1</c:f>
              <c:strCache>
                <c:ptCount val="1"/>
                <c:pt idx="0">
                  <c:v>Linear SVM</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Sheet1!$G$2</c:f>
              <c:numCache>
                <c:formatCode>General</c:formatCode>
                <c:ptCount val="1"/>
                <c:pt idx="0">
                  <c:v>86.03</c:v>
                </c:pt>
              </c:numCache>
            </c:numRef>
          </c:val>
          <c:extLst>
            <c:ext xmlns:c16="http://schemas.microsoft.com/office/drawing/2014/chart" uri="{C3380CC4-5D6E-409C-BE32-E72D297353CC}">
              <c16:uniqueId val="{00000005-28DC-44D4-A19E-A59F49DA2123}"/>
            </c:ext>
          </c:extLst>
        </c:ser>
        <c:ser>
          <c:idx val="6"/>
          <c:order val="6"/>
          <c:tx>
            <c:strRef>
              <c:f>Sheet1!$H$1</c:f>
              <c:strCache>
                <c:ptCount val="1"/>
                <c:pt idx="0">
                  <c:v>Kernel SVM</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Sheet1!$H$2</c:f>
              <c:numCache>
                <c:formatCode>General</c:formatCode>
                <c:ptCount val="1"/>
                <c:pt idx="0">
                  <c:v>87.67</c:v>
                </c:pt>
              </c:numCache>
            </c:numRef>
          </c:val>
          <c:extLst>
            <c:ext xmlns:c16="http://schemas.microsoft.com/office/drawing/2014/chart" uri="{C3380CC4-5D6E-409C-BE32-E72D297353CC}">
              <c16:uniqueId val="{00000006-28DC-44D4-A19E-A59F49DA2123}"/>
            </c:ext>
          </c:extLst>
        </c:ser>
        <c:dLbls>
          <c:dLblPos val="inEnd"/>
          <c:showLegendKey val="0"/>
          <c:showVal val="1"/>
          <c:showCatName val="0"/>
          <c:showSerName val="0"/>
          <c:showPercent val="0"/>
          <c:showBubbleSize val="0"/>
        </c:dLbls>
        <c:gapWidth val="100"/>
        <c:overlap val="-24"/>
        <c:axId val="345859856"/>
        <c:axId val="345861504"/>
      </c:barChart>
      <c:catAx>
        <c:axId val="345859856"/>
        <c:scaling>
          <c:orientation val="minMax"/>
        </c:scaling>
        <c:delete val="1"/>
        <c:axPos val="b"/>
        <c:numFmt formatCode="General" sourceLinked="1"/>
        <c:majorTickMark val="none"/>
        <c:minorTickMark val="none"/>
        <c:tickLblPos val="nextTo"/>
        <c:crossAx val="345861504"/>
        <c:crosses val="autoZero"/>
        <c:auto val="1"/>
        <c:lblAlgn val="ctr"/>
        <c:lblOffset val="100"/>
        <c:noMultiLvlLbl val="0"/>
      </c:catAx>
      <c:valAx>
        <c:axId val="345861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5859856"/>
        <c:crosses val="autoZero"/>
        <c:crossBetween val="between"/>
      </c:valAx>
      <c:spPr>
        <a:noFill/>
        <a:ln>
          <a:noFill/>
        </a:ln>
        <a:effectLst/>
      </c:spPr>
    </c:plotArea>
    <c:legend>
      <c:legendPos val="b"/>
      <c:layout>
        <c:manualLayout>
          <c:xMode val="edge"/>
          <c:yMode val="edge"/>
          <c:x val="9.0665723425196854E-2"/>
          <c:y val="0.91688140275089791"/>
          <c:w val="0.90933427657480315"/>
          <c:h val="5.733734883505482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Train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Unigram</c:v>
                </c:pt>
                <c:pt idx="1">
                  <c:v>Bigram</c:v>
                </c:pt>
                <c:pt idx="2">
                  <c:v>Trigram</c:v>
                </c:pt>
              </c:strCache>
            </c:strRef>
          </c:cat>
          <c:val>
            <c:numRef>
              <c:f>Sheet1!$B$2:$B$4</c:f>
              <c:numCache>
                <c:formatCode>General</c:formatCode>
                <c:ptCount val="3"/>
                <c:pt idx="0">
                  <c:v>0.99750000000000005</c:v>
                </c:pt>
                <c:pt idx="1">
                  <c:v>0.99950000000000006</c:v>
                </c:pt>
                <c:pt idx="2">
                  <c:v>0.99780000000000002</c:v>
                </c:pt>
              </c:numCache>
            </c:numRef>
          </c:val>
          <c:extLst>
            <c:ext xmlns:c16="http://schemas.microsoft.com/office/drawing/2014/chart" uri="{C3380CC4-5D6E-409C-BE32-E72D297353CC}">
              <c16:uniqueId val="{00000000-B172-2945-B61D-D566EAEA0C3B}"/>
            </c:ext>
          </c:extLst>
        </c:ser>
        <c:ser>
          <c:idx val="1"/>
          <c:order val="1"/>
          <c:tx>
            <c:strRef>
              <c:f>Sheet1!$C$1</c:f>
              <c:strCache>
                <c:ptCount val="1"/>
                <c:pt idx="0">
                  <c:v>Test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Unigram</c:v>
                </c:pt>
                <c:pt idx="1">
                  <c:v>Bigram</c:v>
                </c:pt>
                <c:pt idx="2">
                  <c:v>Trigram</c:v>
                </c:pt>
              </c:strCache>
            </c:strRef>
          </c:cat>
          <c:val>
            <c:numRef>
              <c:f>Sheet1!$C$2:$C$4</c:f>
              <c:numCache>
                <c:formatCode>General</c:formatCode>
                <c:ptCount val="3"/>
                <c:pt idx="0">
                  <c:v>0.85119999999999996</c:v>
                </c:pt>
                <c:pt idx="1">
                  <c:v>0.85150000000000003</c:v>
                </c:pt>
                <c:pt idx="2">
                  <c:v>0.84719999999999995</c:v>
                </c:pt>
              </c:numCache>
            </c:numRef>
          </c:val>
          <c:extLst>
            <c:ext xmlns:c16="http://schemas.microsoft.com/office/drawing/2014/chart" uri="{C3380CC4-5D6E-409C-BE32-E72D297353CC}">
              <c16:uniqueId val="{00000001-B172-2945-B61D-D566EAEA0C3B}"/>
            </c:ext>
          </c:extLst>
        </c:ser>
        <c:dLbls>
          <c:showLegendKey val="0"/>
          <c:showVal val="1"/>
          <c:showCatName val="0"/>
          <c:showSerName val="0"/>
          <c:showPercent val="0"/>
          <c:showBubbleSize val="0"/>
        </c:dLbls>
        <c:gapWidth val="150"/>
        <c:shape val="box"/>
        <c:axId val="2050154048"/>
        <c:axId val="2050206960"/>
        <c:axId val="0"/>
      </c:bar3DChart>
      <c:catAx>
        <c:axId val="20501540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0206960"/>
        <c:crosses val="autoZero"/>
        <c:auto val="1"/>
        <c:lblAlgn val="ctr"/>
        <c:lblOffset val="100"/>
        <c:noMultiLvlLbl val="0"/>
      </c:catAx>
      <c:valAx>
        <c:axId val="20502069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01540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GB" dirty="0" smtClean="0"/>
              <a:t>CNN-LSTM</a:t>
            </a:r>
            <a:r>
              <a:rPr lang="en-GB" baseline="0" dirty="0" smtClean="0"/>
              <a:t> Hybrid network</a:t>
            </a:r>
            <a:r>
              <a:rPr lang="en-GB" dirty="0" smtClean="0"/>
              <a:t>  </a:t>
            </a:r>
            <a:r>
              <a:rPr lang="en-GB" dirty="0"/>
              <a:t>vs  ML (BEST)</a:t>
            </a:r>
          </a:p>
        </c:rich>
      </c:tx>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CNN VS ML (BEST)</c:v>
                </c:pt>
              </c:strCache>
            </c:strRef>
          </c:tx>
          <c:spPr>
            <a:ln w="25400" cap="rnd">
              <a:solidFill>
                <a:schemeClr val="lt1"/>
              </a:solidFill>
              <a:round/>
            </a:ln>
            <a:effectLst>
              <a:outerShdw dist="25400" dir="2700000" algn="tl" rotWithShape="0">
                <a:schemeClr val="accent1"/>
              </a:outerShdw>
            </a:effectLst>
          </c:spPr>
          <c:marker>
            <c:symbol val="none"/>
          </c:marker>
          <c:dLbls>
            <c:dLbl>
              <c:idx val="1"/>
              <c:layout/>
              <c:tx>
                <c:rich>
                  <a:bodyPr/>
                  <a:lstStyle/>
                  <a:p>
                    <a:fld id="{28612527-19FE-484C-89ED-78DF21B44BCC}"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7284-46D7-B0F8-421F0BBF9621}"/>
                </c:ext>
              </c:extLst>
            </c:dLbl>
            <c:spPr>
              <a:solidFill>
                <a:schemeClr val="accent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val>
            <c:numRef>
              <c:f>Sheet1!$B$2:$B$3</c:f>
              <c:numCache>
                <c:formatCode>General</c:formatCode>
                <c:ptCount val="2"/>
                <c:pt idx="0">
                  <c:v>85.15</c:v>
                </c:pt>
                <c:pt idx="1">
                  <c:v>90.46</c:v>
                </c:pt>
              </c:numCache>
            </c:numRef>
          </c:val>
          <c:smooth val="0"/>
          <c:extLs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CNN</c:v>
                      </c:pt>
                      <c:pt idx="1">
                        <c:v>ML (MNB)</c:v>
                      </c:pt>
                    </c:strCache>
                  </c:strRef>
                </c15:cat>
              </c15:filteredCategoryTitle>
            </c:ext>
            <c:ext xmlns:c16="http://schemas.microsoft.com/office/drawing/2014/chart" uri="{C3380CC4-5D6E-409C-BE32-E72D297353CC}">
              <c16:uniqueId val="{00000001-7284-46D7-B0F8-421F0BBF9621}"/>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345503600"/>
        <c:axId val="345505248"/>
      </c:lineChart>
      <c:catAx>
        <c:axId val="3455036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30" baseline="0">
                <a:solidFill>
                  <a:schemeClr val="lt1"/>
                </a:solidFill>
                <a:latin typeface="+mn-lt"/>
                <a:ea typeface="+mn-ea"/>
                <a:cs typeface="+mn-cs"/>
              </a:defRPr>
            </a:pPr>
            <a:endParaRPr lang="en-US"/>
          </a:p>
        </c:txPr>
        <c:crossAx val="345505248"/>
        <c:crosses val="autoZero"/>
        <c:auto val="1"/>
        <c:lblAlgn val="ctr"/>
        <c:lblOffset val="100"/>
        <c:noMultiLvlLbl val="0"/>
      </c:catAx>
      <c:valAx>
        <c:axId val="345505248"/>
        <c:scaling>
          <c:orientation val="minMax"/>
        </c:scaling>
        <c:delete val="1"/>
        <c:axPos val="l"/>
        <c:numFmt formatCode="General" sourceLinked="1"/>
        <c:majorTickMark val="none"/>
        <c:minorTickMark val="none"/>
        <c:tickLblPos val="nextTo"/>
        <c:crossAx val="3455036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38">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3230D-4DC7-1E4C-AEDC-6B787A328CF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GB"/>
        </a:p>
      </dgm:t>
    </dgm:pt>
    <dgm:pt modelId="{5B80C0C0-30DA-3745-8C59-2E4CAA3C1ABA}">
      <dgm:prSet/>
      <dgm:spPr/>
      <dgm:t>
        <a:bodyPr/>
        <a:lstStyle/>
        <a:p>
          <a:r>
            <a:rPr lang="en-BD" dirty="0"/>
            <a:t>Apply Deep Learning Algorithm</a:t>
          </a:r>
        </a:p>
      </dgm:t>
    </dgm:pt>
    <dgm:pt modelId="{E1FD2725-5BD7-4641-9D65-653E35247F4E}" type="parTrans" cxnId="{1BE7C2DC-31BE-1048-A85C-F129DCA589B5}">
      <dgm:prSet/>
      <dgm:spPr/>
      <dgm:t>
        <a:bodyPr/>
        <a:lstStyle/>
        <a:p>
          <a:endParaRPr lang="en-GB"/>
        </a:p>
      </dgm:t>
    </dgm:pt>
    <dgm:pt modelId="{BCABB6E5-5BDB-F649-80DA-F73B15F81A29}" type="sibTrans" cxnId="{1BE7C2DC-31BE-1048-A85C-F129DCA589B5}">
      <dgm:prSet/>
      <dgm:spPr/>
      <dgm:t>
        <a:bodyPr/>
        <a:lstStyle/>
        <a:p>
          <a:endParaRPr lang="en-GB"/>
        </a:p>
      </dgm:t>
    </dgm:pt>
    <dgm:pt modelId="{1D605F05-5BA3-D04D-AF22-32BE34A6B7DD}">
      <dgm:prSet custT="1"/>
      <dgm:spPr/>
      <dgm:t>
        <a:bodyPr/>
        <a:lstStyle/>
        <a:p>
          <a:r>
            <a:rPr lang="en-BD" sz="2000" dirty="0" smtClean="0">
              <a:latin typeface="Times New Roman" panose="02020603050405020304" pitchFamily="18" charset="0"/>
              <a:cs typeface="Times New Roman" panose="02020603050405020304" pitchFamily="18" charset="0"/>
            </a:rPr>
            <a:t>CNN</a:t>
          </a:r>
          <a:r>
            <a:rPr lang="en-US" sz="2000" dirty="0" smtClean="0">
              <a:latin typeface="Times New Roman" panose="02020603050405020304" pitchFamily="18" charset="0"/>
              <a:cs typeface="Times New Roman" panose="02020603050405020304" pitchFamily="18" charset="0"/>
            </a:rPr>
            <a:t>-LSTM HYBRID NETWORK</a:t>
          </a:r>
          <a:endParaRPr lang="en-BD" sz="2000" dirty="0">
            <a:latin typeface="Times New Roman" panose="02020603050405020304" pitchFamily="18" charset="0"/>
            <a:cs typeface="Times New Roman" panose="02020603050405020304" pitchFamily="18" charset="0"/>
          </a:endParaRPr>
        </a:p>
      </dgm:t>
    </dgm:pt>
    <dgm:pt modelId="{08E4C29B-E2EC-AE4A-980B-129B16575AB7}" type="parTrans" cxnId="{53A06230-2330-1E40-9848-B732C92969D4}">
      <dgm:prSet/>
      <dgm:spPr/>
      <dgm:t>
        <a:bodyPr/>
        <a:lstStyle/>
        <a:p>
          <a:endParaRPr lang="en-GB"/>
        </a:p>
      </dgm:t>
    </dgm:pt>
    <dgm:pt modelId="{7C270CA1-1B5C-7849-8508-F7358E8E24FF}" type="sibTrans" cxnId="{53A06230-2330-1E40-9848-B732C92969D4}">
      <dgm:prSet/>
      <dgm:spPr/>
      <dgm:t>
        <a:bodyPr/>
        <a:lstStyle/>
        <a:p>
          <a:endParaRPr lang="en-GB"/>
        </a:p>
      </dgm:t>
    </dgm:pt>
    <dgm:pt modelId="{E3655034-C939-844F-9316-2379893B08C9}">
      <dgm:prSet/>
      <dgm:spPr/>
      <dgm:t>
        <a:bodyPr/>
        <a:lstStyle/>
        <a:p>
          <a:r>
            <a:rPr lang="en-BD" dirty="0"/>
            <a:t>Best Result</a:t>
          </a:r>
        </a:p>
      </dgm:t>
    </dgm:pt>
    <dgm:pt modelId="{B89F61DB-487B-444C-934F-65037F3EE46D}" type="parTrans" cxnId="{CEF61A3D-D5CF-CA4E-991A-3991F88A6547}">
      <dgm:prSet/>
      <dgm:spPr/>
      <dgm:t>
        <a:bodyPr/>
        <a:lstStyle/>
        <a:p>
          <a:endParaRPr lang="en-GB"/>
        </a:p>
      </dgm:t>
    </dgm:pt>
    <dgm:pt modelId="{E99BA662-076F-2D43-A212-661994589C8B}" type="sibTrans" cxnId="{CEF61A3D-D5CF-CA4E-991A-3991F88A6547}">
      <dgm:prSet/>
      <dgm:spPr/>
      <dgm:t>
        <a:bodyPr/>
        <a:lstStyle/>
        <a:p>
          <a:endParaRPr lang="en-GB"/>
        </a:p>
      </dgm:t>
    </dgm:pt>
    <dgm:pt modelId="{16EFCA4F-EF44-1B48-AF90-45829F167566}">
      <dgm:prSet custT="1"/>
      <dgm:spPr/>
      <dgm:t>
        <a:bodyPr/>
        <a:lstStyle/>
        <a:p>
          <a:r>
            <a:rPr lang="en-BD" sz="2000" dirty="0">
              <a:latin typeface="Times New Roman" panose="02020603050405020304" pitchFamily="18" charset="0"/>
              <a:cs typeface="Times New Roman" panose="02020603050405020304" pitchFamily="18" charset="0"/>
            </a:rPr>
            <a:t>Multinomial Naïve Bayes</a:t>
          </a:r>
          <a:r>
            <a:rPr lang="en-US" sz="2000" dirty="0">
              <a:latin typeface="Times New Roman" panose="02020603050405020304" pitchFamily="18" charset="0"/>
              <a:cs typeface="Times New Roman" panose="02020603050405020304" pitchFamily="18" charset="0"/>
            </a:rPr>
            <a:t> with 90.46% accuracy</a:t>
          </a:r>
          <a:r>
            <a:rPr lang="en-BD" sz="2000" dirty="0">
              <a:latin typeface="Times New Roman" panose="02020603050405020304" pitchFamily="18" charset="0"/>
              <a:cs typeface="Times New Roman" panose="02020603050405020304" pitchFamily="18" charset="0"/>
            </a:rPr>
            <a:t> </a:t>
          </a:r>
        </a:p>
      </dgm:t>
    </dgm:pt>
    <dgm:pt modelId="{E4DF7FDD-5937-3C47-8322-E7215AFF4BD3}" type="parTrans" cxnId="{44CD2887-6995-3F49-B571-6A41EC1A1125}">
      <dgm:prSet/>
      <dgm:spPr/>
      <dgm:t>
        <a:bodyPr/>
        <a:lstStyle/>
        <a:p>
          <a:endParaRPr lang="en-GB"/>
        </a:p>
      </dgm:t>
    </dgm:pt>
    <dgm:pt modelId="{E83DE58B-358C-4D45-BDFD-656DC3EE614C}" type="sibTrans" cxnId="{44CD2887-6995-3F49-B571-6A41EC1A1125}">
      <dgm:prSet/>
      <dgm:spPr/>
      <dgm:t>
        <a:bodyPr/>
        <a:lstStyle/>
        <a:p>
          <a:endParaRPr lang="en-GB"/>
        </a:p>
      </dgm:t>
    </dgm:pt>
    <dgm:pt modelId="{3837C867-5B0C-5F47-A201-8D6FDD43D5E0}">
      <dgm:prSet/>
      <dgm:spPr/>
      <dgm:t>
        <a:bodyPr/>
        <a:lstStyle/>
        <a:p>
          <a:r>
            <a:rPr lang="en-BD" dirty="0"/>
            <a:t>NLP classification problems </a:t>
          </a:r>
        </a:p>
      </dgm:t>
    </dgm:pt>
    <dgm:pt modelId="{D8EED5E7-22C6-9C49-892F-6D73BAACEAD9}" type="parTrans" cxnId="{05AB3E5B-FD7B-1941-A27E-E61CFAAD9211}">
      <dgm:prSet/>
      <dgm:spPr/>
      <dgm:t>
        <a:bodyPr/>
        <a:lstStyle/>
        <a:p>
          <a:endParaRPr lang="en-GB"/>
        </a:p>
      </dgm:t>
    </dgm:pt>
    <dgm:pt modelId="{8AB4CBA9-0811-0A4B-B2C5-21DFC5B27DBA}" type="sibTrans" cxnId="{05AB3E5B-FD7B-1941-A27E-E61CFAAD9211}">
      <dgm:prSet/>
      <dgm:spPr/>
      <dgm:t>
        <a:bodyPr/>
        <a:lstStyle/>
        <a:p>
          <a:endParaRPr lang="en-GB"/>
        </a:p>
      </dgm:t>
    </dgm:pt>
    <dgm:pt modelId="{9DEF9ACC-6AE3-3D42-96C2-B0BC57CD56CD}">
      <dgm:prSet custT="1"/>
      <dgm:spPr/>
      <dgm:t>
        <a:bodyPr/>
        <a:lstStyle/>
        <a:p>
          <a:r>
            <a:rPr lang="en-US" sz="2000" dirty="0" smtClean="0">
              <a:latin typeface="Times New Roman" panose="02020603050405020304" pitchFamily="18" charset="0"/>
              <a:cs typeface="Times New Roman" panose="02020603050405020304" pitchFamily="18" charset="0"/>
            </a:rPr>
            <a:t>Classification</a:t>
          </a:r>
          <a:r>
            <a:rPr lang="en-BD"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a:t>
          </a:r>
          <a:r>
            <a:rPr lang="en-BD" sz="2000" dirty="0" smtClean="0">
              <a:latin typeface="Times New Roman" panose="02020603050405020304" pitchFamily="18" charset="0"/>
              <a:cs typeface="Times New Roman" panose="02020603050405020304" pitchFamily="18" charset="0"/>
            </a:rPr>
            <a:t>lgorithms </a:t>
          </a:r>
          <a:r>
            <a:rPr lang="en-BD" sz="2000" dirty="0">
              <a:latin typeface="Times New Roman" panose="02020603050405020304" pitchFamily="18" charset="0"/>
              <a:cs typeface="Times New Roman" panose="02020603050405020304" pitchFamily="18" charset="0"/>
            </a:rPr>
            <a:t>work better</a:t>
          </a:r>
        </a:p>
      </dgm:t>
    </dgm:pt>
    <dgm:pt modelId="{452C5104-B760-D544-8718-CD9C4EABE672}" type="parTrans" cxnId="{9D5C70E2-26EA-5842-8151-C88D6CE86098}">
      <dgm:prSet/>
      <dgm:spPr/>
      <dgm:t>
        <a:bodyPr/>
        <a:lstStyle/>
        <a:p>
          <a:endParaRPr lang="en-GB"/>
        </a:p>
      </dgm:t>
    </dgm:pt>
    <dgm:pt modelId="{EF80248C-FFC6-244E-AE79-C4D579E3592D}" type="sibTrans" cxnId="{9D5C70E2-26EA-5842-8151-C88D6CE86098}">
      <dgm:prSet/>
      <dgm:spPr/>
      <dgm:t>
        <a:bodyPr/>
        <a:lstStyle/>
        <a:p>
          <a:endParaRPr lang="en-GB"/>
        </a:p>
      </dgm:t>
    </dgm:pt>
    <dgm:pt modelId="{855B4BFB-22BA-D84A-9F93-DC82AC1DF791}" type="pres">
      <dgm:prSet presAssocID="{5C73230D-4DC7-1E4C-AEDC-6B787A328CFB}" presName="Name0" presStyleCnt="0">
        <dgm:presLayoutVars>
          <dgm:chPref val="3"/>
          <dgm:dir/>
          <dgm:animLvl val="lvl"/>
          <dgm:resizeHandles/>
        </dgm:presLayoutVars>
      </dgm:prSet>
      <dgm:spPr/>
      <dgm:t>
        <a:bodyPr/>
        <a:lstStyle/>
        <a:p>
          <a:endParaRPr lang="en-US"/>
        </a:p>
      </dgm:t>
    </dgm:pt>
    <dgm:pt modelId="{65FBB8DE-95CB-C143-9946-806E969E169A}" type="pres">
      <dgm:prSet presAssocID="{5B80C0C0-30DA-3745-8C59-2E4CAA3C1ABA}" presName="horFlow" presStyleCnt="0"/>
      <dgm:spPr/>
    </dgm:pt>
    <dgm:pt modelId="{B55F9389-4591-544B-8C81-AFEEDA60BCE2}" type="pres">
      <dgm:prSet presAssocID="{5B80C0C0-30DA-3745-8C59-2E4CAA3C1ABA}" presName="bigChev" presStyleLbl="node1" presStyleIdx="0" presStyleCnt="3"/>
      <dgm:spPr/>
      <dgm:t>
        <a:bodyPr/>
        <a:lstStyle/>
        <a:p>
          <a:endParaRPr lang="en-US"/>
        </a:p>
      </dgm:t>
    </dgm:pt>
    <dgm:pt modelId="{37447D4F-CFEF-E648-BDD7-AD74BE9EF106}" type="pres">
      <dgm:prSet presAssocID="{08E4C29B-E2EC-AE4A-980B-129B16575AB7}" presName="parTrans" presStyleCnt="0"/>
      <dgm:spPr/>
    </dgm:pt>
    <dgm:pt modelId="{F0FEB225-6233-7D42-8409-C45B17428511}" type="pres">
      <dgm:prSet presAssocID="{1D605F05-5BA3-D04D-AF22-32BE34A6B7DD}" presName="node" presStyleLbl="alignAccFollowNode1" presStyleIdx="0" presStyleCnt="3" custScaleX="133010">
        <dgm:presLayoutVars>
          <dgm:bulletEnabled val="1"/>
        </dgm:presLayoutVars>
      </dgm:prSet>
      <dgm:spPr/>
      <dgm:t>
        <a:bodyPr/>
        <a:lstStyle/>
        <a:p>
          <a:endParaRPr lang="en-US"/>
        </a:p>
      </dgm:t>
    </dgm:pt>
    <dgm:pt modelId="{1E2D9234-BBDA-A942-A8FE-89D0D7BDE0EA}" type="pres">
      <dgm:prSet presAssocID="{5B80C0C0-30DA-3745-8C59-2E4CAA3C1ABA}" presName="vSp" presStyleCnt="0"/>
      <dgm:spPr/>
    </dgm:pt>
    <dgm:pt modelId="{F510E3BA-FAE6-7748-B208-22C9FA0AD1D7}" type="pres">
      <dgm:prSet presAssocID="{E3655034-C939-844F-9316-2379893B08C9}" presName="horFlow" presStyleCnt="0"/>
      <dgm:spPr/>
    </dgm:pt>
    <dgm:pt modelId="{AD60185B-7EDA-3141-ACF4-DBB20E59B3FA}" type="pres">
      <dgm:prSet presAssocID="{E3655034-C939-844F-9316-2379893B08C9}" presName="bigChev" presStyleLbl="node1" presStyleIdx="1" presStyleCnt="3"/>
      <dgm:spPr/>
      <dgm:t>
        <a:bodyPr/>
        <a:lstStyle/>
        <a:p>
          <a:endParaRPr lang="en-US"/>
        </a:p>
      </dgm:t>
    </dgm:pt>
    <dgm:pt modelId="{31733341-9DEC-BB43-9B89-71C542C09A58}" type="pres">
      <dgm:prSet presAssocID="{E4DF7FDD-5937-3C47-8322-E7215AFF4BD3}" presName="parTrans" presStyleCnt="0"/>
      <dgm:spPr/>
    </dgm:pt>
    <dgm:pt modelId="{E6AB9DFE-64CB-D94F-8DBE-0401DFDBD652}" type="pres">
      <dgm:prSet presAssocID="{16EFCA4F-EF44-1B48-AF90-45829F167566}" presName="node" presStyleLbl="alignAccFollowNode1" presStyleIdx="1" presStyleCnt="3" custScaleX="141422">
        <dgm:presLayoutVars>
          <dgm:bulletEnabled val="1"/>
        </dgm:presLayoutVars>
      </dgm:prSet>
      <dgm:spPr/>
      <dgm:t>
        <a:bodyPr/>
        <a:lstStyle/>
        <a:p>
          <a:endParaRPr lang="en-US"/>
        </a:p>
      </dgm:t>
    </dgm:pt>
    <dgm:pt modelId="{8EE92AE9-D388-844C-9F56-A8E9B7579F19}" type="pres">
      <dgm:prSet presAssocID="{E3655034-C939-844F-9316-2379893B08C9}" presName="vSp" presStyleCnt="0"/>
      <dgm:spPr/>
    </dgm:pt>
    <dgm:pt modelId="{FC7D028B-6072-2E4D-8E69-42336DA395CA}" type="pres">
      <dgm:prSet presAssocID="{3837C867-5B0C-5F47-A201-8D6FDD43D5E0}" presName="horFlow" presStyleCnt="0"/>
      <dgm:spPr/>
    </dgm:pt>
    <dgm:pt modelId="{135C3BB9-9968-0942-85A9-260F5406994B}" type="pres">
      <dgm:prSet presAssocID="{3837C867-5B0C-5F47-A201-8D6FDD43D5E0}" presName="bigChev" presStyleLbl="node1" presStyleIdx="2" presStyleCnt="3"/>
      <dgm:spPr/>
      <dgm:t>
        <a:bodyPr/>
        <a:lstStyle/>
        <a:p>
          <a:endParaRPr lang="en-US"/>
        </a:p>
      </dgm:t>
    </dgm:pt>
    <dgm:pt modelId="{32457539-68DA-D448-BF9B-7F5E03A270D0}" type="pres">
      <dgm:prSet presAssocID="{452C5104-B760-D544-8718-CD9C4EABE672}" presName="parTrans" presStyleCnt="0"/>
      <dgm:spPr/>
    </dgm:pt>
    <dgm:pt modelId="{F1ECC2BA-BFC0-7D47-A59E-CF9B072F2180}" type="pres">
      <dgm:prSet presAssocID="{9DEF9ACC-6AE3-3D42-96C2-B0BC57CD56CD}" presName="node" presStyleLbl="alignAccFollowNode1" presStyleIdx="2" presStyleCnt="3" custScaleX="142952">
        <dgm:presLayoutVars>
          <dgm:bulletEnabled val="1"/>
        </dgm:presLayoutVars>
      </dgm:prSet>
      <dgm:spPr/>
      <dgm:t>
        <a:bodyPr/>
        <a:lstStyle/>
        <a:p>
          <a:endParaRPr lang="en-US"/>
        </a:p>
      </dgm:t>
    </dgm:pt>
  </dgm:ptLst>
  <dgm:cxnLst>
    <dgm:cxn modelId="{53A06230-2330-1E40-9848-B732C92969D4}" srcId="{5B80C0C0-30DA-3745-8C59-2E4CAA3C1ABA}" destId="{1D605F05-5BA3-D04D-AF22-32BE34A6B7DD}" srcOrd="0" destOrd="0" parTransId="{08E4C29B-E2EC-AE4A-980B-129B16575AB7}" sibTransId="{7C270CA1-1B5C-7849-8508-F7358E8E24FF}"/>
    <dgm:cxn modelId="{B8F21CDA-9B5A-DC45-8F10-A2A828F55D58}" type="presOf" srcId="{5B80C0C0-30DA-3745-8C59-2E4CAA3C1ABA}" destId="{B55F9389-4591-544B-8C81-AFEEDA60BCE2}" srcOrd="0" destOrd="0" presId="urn:microsoft.com/office/officeart/2005/8/layout/lProcess3"/>
    <dgm:cxn modelId="{2DF21654-F5E7-8946-9196-06CFA36DDDCE}" type="presOf" srcId="{5C73230D-4DC7-1E4C-AEDC-6B787A328CFB}" destId="{855B4BFB-22BA-D84A-9F93-DC82AC1DF791}" srcOrd="0" destOrd="0" presId="urn:microsoft.com/office/officeart/2005/8/layout/lProcess3"/>
    <dgm:cxn modelId="{CF1293A2-9E0C-0542-B29D-575E420AB06E}" type="presOf" srcId="{9DEF9ACC-6AE3-3D42-96C2-B0BC57CD56CD}" destId="{F1ECC2BA-BFC0-7D47-A59E-CF9B072F2180}" srcOrd="0" destOrd="0" presId="urn:microsoft.com/office/officeart/2005/8/layout/lProcess3"/>
    <dgm:cxn modelId="{67DB9984-80A9-E541-A63E-31896C79C725}" type="presOf" srcId="{3837C867-5B0C-5F47-A201-8D6FDD43D5E0}" destId="{135C3BB9-9968-0942-85A9-260F5406994B}" srcOrd="0" destOrd="0" presId="urn:microsoft.com/office/officeart/2005/8/layout/lProcess3"/>
    <dgm:cxn modelId="{05AB3E5B-FD7B-1941-A27E-E61CFAAD9211}" srcId="{5C73230D-4DC7-1E4C-AEDC-6B787A328CFB}" destId="{3837C867-5B0C-5F47-A201-8D6FDD43D5E0}" srcOrd="2" destOrd="0" parTransId="{D8EED5E7-22C6-9C49-892F-6D73BAACEAD9}" sibTransId="{8AB4CBA9-0811-0A4B-B2C5-21DFC5B27DBA}"/>
    <dgm:cxn modelId="{E6D4A603-62C1-3441-BB04-EA1B5BD15F12}" type="presOf" srcId="{E3655034-C939-844F-9316-2379893B08C9}" destId="{AD60185B-7EDA-3141-ACF4-DBB20E59B3FA}" srcOrd="0" destOrd="0" presId="urn:microsoft.com/office/officeart/2005/8/layout/lProcess3"/>
    <dgm:cxn modelId="{9D5C70E2-26EA-5842-8151-C88D6CE86098}" srcId="{3837C867-5B0C-5F47-A201-8D6FDD43D5E0}" destId="{9DEF9ACC-6AE3-3D42-96C2-B0BC57CD56CD}" srcOrd="0" destOrd="0" parTransId="{452C5104-B760-D544-8718-CD9C4EABE672}" sibTransId="{EF80248C-FFC6-244E-AE79-C4D579E3592D}"/>
    <dgm:cxn modelId="{1BE7C2DC-31BE-1048-A85C-F129DCA589B5}" srcId="{5C73230D-4DC7-1E4C-AEDC-6B787A328CFB}" destId="{5B80C0C0-30DA-3745-8C59-2E4CAA3C1ABA}" srcOrd="0" destOrd="0" parTransId="{E1FD2725-5BD7-4641-9D65-653E35247F4E}" sibTransId="{BCABB6E5-5BDB-F649-80DA-F73B15F81A29}"/>
    <dgm:cxn modelId="{5842DC59-DD5B-2C4D-8CAE-61A7C83F1E9F}" type="presOf" srcId="{16EFCA4F-EF44-1B48-AF90-45829F167566}" destId="{E6AB9DFE-64CB-D94F-8DBE-0401DFDBD652}" srcOrd="0" destOrd="0" presId="urn:microsoft.com/office/officeart/2005/8/layout/lProcess3"/>
    <dgm:cxn modelId="{44CD2887-6995-3F49-B571-6A41EC1A1125}" srcId="{E3655034-C939-844F-9316-2379893B08C9}" destId="{16EFCA4F-EF44-1B48-AF90-45829F167566}" srcOrd="0" destOrd="0" parTransId="{E4DF7FDD-5937-3C47-8322-E7215AFF4BD3}" sibTransId="{E83DE58B-358C-4D45-BDFD-656DC3EE614C}"/>
    <dgm:cxn modelId="{CEF61A3D-D5CF-CA4E-991A-3991F88A6547}" srcId="{5C73230D-4DC7-1E4C-AEDC-6B787A328CFB}" destId="{E3655034-C939-844F-9316-2379893B08C9}" srcOrd="1" destOrd="0" parTransId="{B89F61DB-487B-444C-934F-65037F3EE46D}" sibTransId="{E99BA662-076F-2D43-A212-661994589C8B}"/>
    <dgm:cxn modelId="{4BEDF4B6-69E4-4842-A2BA-073106E1A23A}" type="presOf" srcId="{1D605F05-5BA3-D04D-AF22-32BE34A6B7DD}" destId="{F0FEB225-6233-7D42-8409-C45B17428511}" srcOrd="0" destOrd="0" presId="urn:microsoft.com/office/officeart/2005/8/layout/lProcess3"/>
    <dgm:cxn modelId="{3D5A37E4-A7EB-F14E-A19D-CA79C04A89D4}" type="presParOf" srcId="{855B4BFB-22BA-D84A-9F93-DC82AC1DF791}" destId="{65FBB8DE-95CB-C143-9946-806E969E169A}" srcOrd="0" destOrd="0" presId="urn:microsoft.com/office/officeart/2005/8/layout/lProcess3"/>
    <dgm:cxn modelId="{22279CA8-4B92-2F4C-BB1B-20502AAB8E4E}" type="presParOf" srcId="{65FBB8DE-95CB-C143-9946-806E969E169A}" destId="{B55F9389-4591-544B-8C81-AFEEDA60BCE2}" srcOrd="0" destOrd="0" presId="urn:microsoft.com/office/officeart/2005/8/layout/lProcess3"/>
    <dgm:cxn modelId="{7D651E29-91A7-C74C-917D-DD546E2614EA}" type="presParOf" srcId="{65FBB8DE-95CB-C143-9946-806E969E169A}" destId="{37447D4F-CFEF-E648-BDD7-AD74BE9EF106}" srcOrd="1" destOrd="0" presId="urn:microsoft.com/office/officeart/2005/8/layout/lProcess3"/>
    <dgm:cxn modelId="{12E2171F-80BB-4F47-B71F-B90021A17BAD}" type="presParOf" srcId="{65FBB8DE-95CB-C143-9946-806E969E169A}" destId="{F0FEB225-6233-7D42-8409-C45B17428511}" srcOrd="2" destOrd="0" presId="urn:microsoft.com/office/officeart/2005/8/layout/lProcess3"/>
    <dgm:cxn modelId="{ECA20878-11A1-3F49-8004-5C6CC01A53BB}" type="presParOf" srcId="{855B4BFB-22BA-D84A-9F93-DC82AC1DF791}" destId="{1E2D9234-BBDA-A942-A8FE-89D0D7BDE0EA}" srcOrd="1" destOrd="0" presId="urn:microsoft.com/office/officeart/2005/8/layout/lProcess3"/>
    <dgm:cxn modelId="{63459AB4-6FB0-5C46-8958-BB8DDA0CFEEF}" type="presParOf" srcId="{855B4BFB-22BA-D84A-9F93-DC82AC1DF791}" destId="{F510E3BA-FAE6-7748-B208-22C9FA0AD1D7}" srcOrd="2" destOrd="0" presId="urn:microsoft.com/office/officeart/2005/8/layout/lProcess3"/>
    <dgm:cxn modelId="{49951ABB-611E-4D49-AFA7-2286BE852DC5}" type="presParOf" srcId="{F510E3BA-FAE6-7748-B208-22C9FA0AD1D7}" destId="{AD60185B-7EDA-3141-ACF4-DBB20E59B3FA}" srcOrd="0" destOrd="0" presId="urn:microsoft.com/office/officeart/2005/8/layout/lProcess3"/>
    <dgm:cxn modelId="{41B8EB2C-3D6D-A747-A24B-4F515F001DF6}" type="presParOf" srcId="{F510E3BA-FAE6-7748-B208-22C9FA0AD1D7}" destId="{31733341-9DEC-BB43-9B89-71C542C09A58}" srcOrd="1" destOrd="0" presId="urn:microsoft.com/office/officeart/2005/8/layout/lProcess3"/>
    <dgm:cxn modelId="{A4034C4C-7252-2044-BC03-A48AA0D802AF}" type="presParOf" srcId="{F510E3BA-FAE6-7748-B208-22C9FA0AD1D7}" destId="{E6AB9DFE-64CB-D94F-8DBE-0401DFDBD652}" srcOrd="2" destOrd="0" presId="urn:microsoft.com/office/officeart/2005/8/layout/lProcess3"/>
    <dgm:cxn modelId="{41148073-0272-F743-822F-8EA73BC6145D}" type="presParOf" srcId="{855B4BFB-22BA-D84A-9F93-DC82AC1DF791}" destId="{8EE92AE9-D388-844C-9F56-A8E9B7579F19}" srcOrd="3" destOrd="0" presId="urn:microsoft.com/office/officeart/2005/8/layout/lProcess3"/>
    <dgm:cxn modelId="{E9EE60D7-BB65-9245-97B5-92046D545AD4}" type="presParOf" srcId="{855B4BFB-22BA-D84A-9F93-DC82AC1DF791}" destId="{FC7D028B-6072-2E4D-8E69-42336DA395CA}" srcOrd="4" destOrd="0" presId="urn:microsoft.com/office/officeart/2005/8/layout/lProcess3"/>
    <dgm:cxn modelId="{24C15FEE-916D-564A-8E4C-D8ACFF95CD43}" type="presParOf" srcId="{FC7D028B-6072-2E4D-8E69-42336DA395CA}" destId="{135C3BB9-9968-0942-85A9-260F5406994B}" srcOrd="0" destOrd="0" presId="urn:microsoft.com/office/officeart/2005/8/layout/lProcess3"/>
    <dgm:cxn modelId="{AE2A1405-D3C2-0448-A446-9A38CC30D326}" type="presParOf" srcId="{FC7D028B-6072-2E4D-8E69-42336DA395CA}" destId="{32457539-68DA-D448-BF9B-7F5E03A270D0}" srcOrd="1" destOrd="0" presId="urn:microsoft.com/office/officeart/2005/8/layout/lProcess3"/>
    <dgm:cxn modelId="{4883BFC6-0274-6043-9B18-C2EC5D9FD8FF}" type="presParOf" srcId="{FC7D028B-6072-2E4D-8E69-42336DA395CA}" destId="{F1ECC2BA-BFC0-7D47-A59E-CF9B072F2180}"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F9389-4591-544B-8C81-AFEEDA60BCE2}">
      <dsp:nvSpPr>
        <dsp:cNvPr id="0" name=""/>
        <dsp:cNvSpPr/>
      </dsp:nvSpPr>
      <dsp:spPr>
        <a:xfrm>
          <a:off x="1852441" y="3129"/>
          <a:ext cx="3311797" cy="13247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a:lnSpc>
              <a:spcPct val="90000"/>
            </a:lnSpc>
            <a:spcBef>
              <a:spcPct val="0"/>
            </a:spcBef>
            <a:spcAft>
              <a:spcPct val="35000"/>
            </a:spcAft>
          </a:pPr>
          <a:r>
            <a:rPr lang="en-BD" sz="2900" kern="1200" dirty="0"/>
            <a:t>Apply Deep Learning Algorithm</a:t>
          </a:r>
        </a:p>
      </dsp:txBody>
      <dsp:txXfrm>
        <a:off x="2514801" y="3129"/>
        <a:ext cx="1987078" cy="1324719"/>
      </dsp:txXfrm>
    </dsp:sp>
    <dsp:sp modelId="{F0FEB225-6233-7D42-8409-C45B17428511}">
      <dsp:nvSpPr>
        <dsp:cNvPr id="0" name=""/>
        <dsp:cNvSpPr/>
      </dsp:nvSpPr>
      <dsp:spPr>
        <a:xfrm>
          <a:off x="4733705" y="115730"/>
          <a:ext cx="3656168" cy="109951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BD" sz="2000" kern="1200" dirty="0" smtClean="0">
              <a:latin typeface="Times New Roman" panose="02020603050405020304" pitchFamily="18" charset="0"/>
              <a:cs typeface="Times New Roman" panose="02020603050405020304" pitchFamily="18" charset="0"/>
            </a:rPr>
            <a:t>CNN</a:t>
          </a:r>
          <a:r>
            <a:rPr lang="en-US" sz="2000" kern="1200" dirty="0" smtClean="0">
              <a:latin typeface="Times New Roman" panose="02020603050405020304" pitchFamily="18" charset="0"/>
              <a:cs typeface="Times New Roman" panose="02020603050405020304" pitchFamily="18" charset="0"/>
            </a:rPr>
            <a:t>-LSTM HYBRID NETWORK</a:t>
          </a:r>
          <a:endParaRPr lang="en-BD" sz="2000" kern="1200" dirty="0">
            <a:latin typeface="Times New Roman" panose="02020603050405020304" pitchFamily="18" charset="0"/>
            <a:cs typeface="Times New Roman" panose="02020603050405020304" pitchFamily="18" charset="0"/>
          </a:endParaRPr>
        </a:p>
      </dsp:txBody>
      <dsp:txXfrm>
        <a:off x="5283463" y="115730"/>
        <a:ext cx="2556652" cy="1099516"/>
      </dsp:txXfrm>
    </dsp:sp>
    <dsp:sp modelId="{AD60185B-7EDA-3141-ACF4-DBB20E59B3FA}">
      <dsp:nvSpPr>
        <dsp:cNvPr id="0" name=""/>
        <dsp:cNvSpPr/>
      </dsp:nvSpPr>
      <dsp:spPr>
        <a:xfrm>
          <a:off x="1852441" y="1513309"/>
          <a:ext cx="3311797" cy="13247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a:lnSpc>
              <a:spcPct val="90000"/>
            </a:lnSpc>
            <a:spcBef>
              <a:spcPct val="0"/>
            </a:spcBef>
            <a:spcAft>
              <a:spcPct val="35000"/>
            </a:spcAft>
          </a:pPr>
          <a:r>
            <a:rPr lang="en-BD" sz="2900" kern="1200" dirty="0"/>
            <a:t>Best Result</a:t>
          </a:r>
        </a:p>
      </dsp:txBody>
      <dsp:txXfrm>
        <a:off x="2514801" y="1513309"/>
        <a:ext cx="1987078" cy="1324719"/>
      </dsp:txXfrm>
    </dsp:sp>
    <dsp:sp modelId="{E6AB9DFE-64CB-D94F-8DBE-0401DFDBD652}">
      <dsp:nvSpPr>
        <dsp:cNvPr id="0" name=""/>
        <dsp:cNvSpPr/>
      </dsp:nvSpPr>
      <dsp:spPr>
        <a:xfrm>
          <a:off x="4733705" y="1625910"/>
          <a:ext cx="3887396" cy="109951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BD" sz="2000" kern="1200" dirty="0">
              <a:latin typeface="Times New Roman" panose="02020603050405020304" pitchFamily="18" charset="0"/>
              <a:cs typeface="Times New Roman" panose="02020603050405020304" pitchFamily="18" charset="0"/>
            </a:rPr>
            <a:t>Multinomial Naïve Bayes</a:t>
          </a:r>
          <a:r>
            <a:rPr lang="en-US" sz="2000" kern="1200" dirty="0">
              <a:latin typeface="Times New Roman" panose="02020603050405020304" pitchFamily="18" charset="0"/>
              <a:cs typeface="Times New Roman" panose="02020603050405020304" pitchFamily="18" charset="0"/>
            </a:rPr>
            <a:t> with 90.46% accuracy</a:t>
          </a:r>
          <a:r>
            <a:rPr lang="en-BD" sz="2000" kern="1200" dirty="0">
              <a:latin typeface="Times New Roman" panose="02020603050405020304" pitchFamily="18" charset="0"/>
              <a:cs typeface="Times New Roman" panose="02020603050405020304" pitchFamily="18" charset="0"/>
            </a:rPr>
            <a:t> </a:t>
          </a:r>
        </a:p>
      </dsp:txBody>
      <dsp:txXfrm>
        <a:off x="5283463" y="1625910"/>
        <a:ext cx="2787880" cy="1099516"/>
      </dsp:txXfrm>
    </dsp:sp>
    <dsp:sp modelId="{135C3BB9-9968-0942-85A9-260F5406994B}">
      <dsp:nvSpPr>
        <dsp:cNvPr id="0" name=""/>
        <dsp:cNvSpPr/>
      </dsp:nvSpPr>
      <dsp:spPr>
        <a:xfrm>
          <a:off x="1852441" y="3023489"/>
          <a:ext cx="3311797" cy="13247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a:lnSpc>
              <a:spcPct val="90000"/>
            </a:lnSpc>
            <a:spcBef>
              <a:spcPct val="0"/>
            </a:spcBef>
            <a:spcAft>
              <a:spcPct val="35000"/>
            </a:spcAft>
          </a:pPr>
          <a:r>
            <a:rPr lang="en-BD" sz="2900" kern="1200" dirty="0"/>
            <a:t>NLP classification problems </a:t>
          </a:r>
        </a:p>
      </dsp:txBody>
      <dsp:txXfrm>
        <a:off x="2514801" y="3023489"/>
        <a:ext cx="1987078" cy="1324719"/>
      </dsp:txXfrm>
    </dsp:sp>
    <dsp:sp modelId="{F1ECC2BA-BFC0-7D47-A59E-CF9B072F2180}">
      <dsp:nvSpPr>
        <dsp:cNvPr id="0" name=""/>
        <dsp:cNvSpPr/>
      </dsp:nvSpPr>
      <dsp:spPr>
        <a:xfrm>
          <a:off x="4733705" y="3136090"/>
          <a:ext cx="3929453" cy="109951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Classification</a:t>
          </a:r>
          <a:r>
            <a:rPr lang="en-BD" sz="2000" kern="1200" dirty="0" smtClean="0">
              <a:latin typeface="Times New Roman" panose="02020603050405020304" pitchFamily="18" charset="0"/>
              <a:cs typeface="Times New Roman" panose="02020603050405020304" pitchFamily="18" charset="0"/>
            </a:rPr>
            <a:t> </a:t>
          </a:r>
          <a:r>
            <a:rPr lang="en-US" sz="2000" kern="1200" dirty="0" smtClean="0">
              <a:latin typeface="Times New Roman" panose="02020603050405020304" pitchFamily="18" charset="0"/>
              <a:cs typeface="Times New Roman" panose="02020603050405020304" pitchFamily="18" charset="0"/>
            </a:rPr>
            <a:t>A</a:t>
          </a:r>
          <a:r>
            <a:rPr lang="en-BD" sz="2000" kern="1200" dirty="0" smtClean="0">
              <a:latin typeface="Times New Roman" panose="02020603050405020304" pitchFamily="18" charset="0"/>
              <a:cs typeface="Times New Roman" panose="02020603050405020304" pitchFamily="18" charset="0"/>
            </a:rPr>
            <a:t>lgorithms </a:t>
          </a:r>
          <a:r>
            <a:rPr lang="en-BD" sz="2000" kern="1200" dirty="0">
              <a:latin typeface="Times New Roman" panose="02020603050405020304" pitchFamily="18" charset="0"/>
              <a:cs typeface="Times New Roman" panose="02020603050405020304" pitchFamily="18" charset="0"/>
            </a:rPr>
            <a:t>work better</a:t>
          </a:r>
        </a:p>
      </dsp:txBody>
      <dsp:txXfrm>
        <a:off x="5283463" y="3136090"/>
        <a:ext cx="2829937" cy="109951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9225E-1D7C-4AF7-82AB-887C4DB5DB63}" type="datetimeFigureOut">
              <a:rPr lang="en-US" smtClean="0"/>
              <a:t>11/13/2022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Computer Ascience And Engineering Department</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328413-86E4-4A05-B4D9-746052B4495B}" type="slidenum">
              <a:rPr lang="en-US" smtClean="0"/>
              <a:t>‹#›</a:t>
            </a:fld>
            <a:endParaRPr lang="en-US"/>
          </a:p>
        </p:txBody>
      </p:sp>
    </p:spTree>
    <p:extLst>
      <p:ext uri="{BB962C8B-B14F-4D97-AF65-F5344CB8AC3E}">
        <p14:creationId xmlns:p14="http://schemas.microsoft.com/office/powerpoint/2010/main" val="7505680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4877E-2DF6-4125-84D2-D65A3431001F}"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Computer Ascience And Engineering Department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3432B-0F80-411D-B387-AE4BF0E60BFD}" type="slidenum">
              <a:rPr lang="en-US" smtClean="0"/>
              <a:t>‹#›</a:t>
            </a:fld>
            <a:endParaRPr lang="en-US"/>
          </a:p>
        </p:txBody>
      </p:sp>
    </p:spTree>
    <p:extLst>
      <p:ext uri="{BB962C8B-B14F-4D97-AF65-F5344CB8AC3E}">
        <p14:creationId xmlns:p14="http://schemas.microsoft.com/office/powerpoint/2010/main" val="113428761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Computer Ascience And Engineering Department</a:t>
            </a:r>
            <a:endParaRPr lang="en-US"/>
          </a:p>
        </p:txBody>
      </p:sp>
      <p:sp>
        <p:nvSpPr>
          <p:cNvPr id="5" name="Slide Number Placeholder 4"/>
          <p:cNvSpPr>
            <a:spLocks noGrp="1"/>
          </p:cNvSpPr>
          <p:nvPr>
            <p:ph type="sldNum" sz="quarter" idx="11"/>
          </p:nvPr>
        </p:nvSpPr>
        <p:spPr/>
        <p:txBody>
          <a:bodyPr/>
          <a:lstStyle/>
          <a:p>
            <a:fld id="{8B83432B-0F80-411D-B387-AE4BF0E60BFD}" type="slidenum">
              <a:rPr lang="en-US" smtClean="0"/>
              <a:t>16</a:t>
            </a:fld>
            <a:endParaRPr lang="en-US"/>
          </a:p>
        </p:txBody>
      </p:sp>
    </p:spTree>
    <p:extLst>
      <p:ext uri="{BB962C8B-B14F-4D97-AF65-F5344CB8AC3E}">
        <p14:creationId xmlns:p14="http://schemas.microsoft.com/office/powerpoint/2010/main" val="28929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E6E12A-CB48-465C-9DB3-CD2D02F783D7}" type="datetime1">
              <a:rPr lang="en-US" smtClean="0"/>
              <a:t>11/13/2022</a:t>
            </a:fld>
            <a:endParaRPr lang="en-US"/>
          </a:p>
        </p:txBody>
      </p:sp>
      <p:sp>
        <p:nvSpPr>
          <p:cNvPr id="5" name="Footer Placeholder 4"/>
          <p:cNvSpPr>
            <a:spLocks noGrp="1"/>
          </p:cNvSpPr>
          <p:nvPr>
            <p:ph type="ftr" sz="quarter" idx="11"/>
          </p:nvPr>
        </p:nvSpPr>
        <p:spPr/>
        <p:txBody>
          <a:bodyPr/>
          <a:lstStyle/>
          <a:p>
            <a:r>
              <a:rPr lang="en-US"/>
              <a:t>East West University</a:t>
            </a:r>
          </a:p>
        </p:txBody>
      </p:sp>
      <p:sp>
        <p:nvSpPr>
          <p:cNvPr id="6" name="Slide Number Placeholder 5"/>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426852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701070-37C7-429C-B17B-2F65168A76EA}" type="datetime1">
              <a:rPr lang="en-US" smtClean="0"/>
              <a:t>11/13/2022</a:t>
            </a:fld>
            <a:endParaRPr lang="en-US"/>
          </a:p>
        </p:txBody>
      </p:sp>
      <p:sp>
        <p:nvSpPr>
          <p:cNvPr id="5" name="Footer Placeholder 4"/>
          <p:cNvSpPr>
            <a:spLocks noGrp="1"/>
          </p:cNvSpPr>
          <p:nvPr>
            <p:ph type="ftr" sz="quarter" idx="11"/>
          </p:nvPr>
        </p:nvSpPr>
        <p:spPr/>
        <p:txBody>
          <a:bodyPr/>
          <a:lstStyle/>
          <a:p>
            <a:r>
              <a:rPr lang="en-US"/>
              <a:t>East West University</a:t>
            </a:r>
          </a:p>
        </p:txBody>
      </p:sp>
      <p:sp>
        <p:nvSpPr>
          <p:cNvPr id="6" name="Slide Number Placeholder 5"/>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118205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2C2DC2-E33A-4B01-A781-B0670867A5B5}" type="datetime1">
              <a:rPr lang="en-US" smtClean="0"/>
              <a:t>11/13/2022</a:t>
            </a:fld>
            <a:endParaRPr lang="en-US"/>
          </a:p>
        </p:txBody>
      </p:sp>
      <p:sp>
        <p:nvSpPr>
          <p:cNvPr id="5" name="Footer Placeholder 4"/>
          <p:cNvSpPr>
            <a:spLocks noGrp="1"/>
          </p:cNvSpPr>
          <p:nvPr>
            <p:ph type="ftr" sz="quarter" idx="11"/>
          </p:nvPr>
        </p:nvSpPr>
        <p:spPr/>
        <p:txBody>
          <a:bodyPr/>
          <a:lstStyle/>
          <a:p>
            <a:r>
              <a:rPr lang="en-US"/>
              <a:t>East West University</a:t>
            </a:r>
          </a:p>
        </p:txBody>
      </p:sp>
      <p:sp>
        <p:nvSpPr>
          <p:cNvPr id="6" name="Slide Number Placeholder 5"/>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24723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6631-DE4B-42F3-9894-3DEA63150C72}" type="datetime1">
              <a:rPr lang="en-US" smtClean="0"/>
              <a:t>11/13/2022</a:t>
            </a:fld>
            <a:endParaRPr lang="en-US"/>
          </a:p>
        </p:txBody>
      </p:sp>
      <p:sp>
        <p:nvSpPr>
          <p:cNvPr id="5" name="Footer Placeholder 4"/>
          <p:cNvSpPr>
            <a:spLocks noGrp="1"/>
          </p:cNvSpPr>
          <p:nvPr>
            <p:ph type="ftr" sz="quarter" idx="11"/>
          </p:nvPr>
        </p:nvSpPr>
        <p:spPr/>
        <p:txBody>
          <a:bodyPr/>
          <a:lstStyle/>
          <a:p>
            <a:r>
              <a:rPr lang="en-US"/>
              <a:t>East West University</a:t>
            </a:r>
          </a:p>
        </p:txBody>
      </p:sp>
      <p:sp>
        <p:nvSpPr>
          <p:cNvPr id="6" name="Slide Number Placeholder 5"/>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302960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1DB61-6170-4FA8-A93E-752F0FE507DD}" type="datetime1">
              <a:rPr lang="en-US" smtClean="0"/>
              <a:t>11/13/2022</a:t>
            </a:fld>
            <a:endParaRPr lang="en-US"/>
          </a:p>
        </p:txBody>
      </p:sp>
      <p:sp>
        <p:nvSpPr>
          <p:cNvPr id="5" name="Footer Placeholder 4"/>
          <p:cNvSpPr>
            <a:spLocks noGrp="1"/>
          </p:cNvSpPr>
          <p:nvPr>
            <p:ph type="ftr" sz="quarter" idx="11"/>
          </p:nvPr>
        </p:nvSpPr>
        <p:spPr/>
        <p:txBody>
          <a:bodyPr/>
          <a:lstStyle/>
          <a:p>
            <a:r>
              <a:rPr lang="en-US"/>
              <a:t>East West University</a:t>
            </a:r>
          </a:p>
        </p:txBody>
      </p:sp>
      <p:sp>
        <p:nvSpPr>
          <p:cNvPr id="6" name="Slide Number Placeholder 5"/>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844231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A0D85E-C6D7-4A43-B7EA-CA3439524D39}" type="datetime1">
              <a:rPr lang="en-US" smtClean="0"/>
              <a:t>11/13/2022</a:t>
            </a:fld>
            <a:endParaRPr lang="en-US"/>
          </a:p>
        </p:txBody>
      </p:sp>
      <p:sp>
        <p:nvSpPr>
          <p:cNvPr id="6" name="Footer Placeholder 5"/>
          <p:cNvSpPr>
            <a:spLocks noGrp="1"/>
          </p:cNvSpPr>
          <p:nvPr>
            <p:ph type="ftr" sz="quarter" idx="11"/>
          </p:nvPr>
        </p:nvSpPr>
        <p:spPr/>
        <p:txBody>
          <a:bodyPr/>
          <a:lstStyle/>
          <a:p>
            <a:r>
              <a:rPr lang="en-US"/>
              <a:t>East West University</a:t>
            </a:r>
          </a:p>
        </p:txBody>
      </p:sp>
      <p:sp>
        <p:nvSpPr>
          <p:cNvPr id="7" name="Slide Number Placeholder 6"/>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365408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609E37-2BD1-4AE3-B5E4-5D0AD435C1F3}" type="datetime1">
              <a:rPr lang="en-US" smtClean="0"/>
              <a:t>11/13/2022</a:t>
            </a:fld>
            <a:endParaRPr lang="en-US"/>
          </a:p>
        </p:txBody>
      </p:sp>
      <p:sp>
        <p:nvSpPr>
          <p:cNvPr id="8" name="Footer Placeholder 7"/>
          <p:cNvSpPr>
            <a:spLocks noGrp="1"/>
          </p:cNvSpPr>
          <p:nvPr>
            <p:ph type="ftr" sz="quarter" idx="11"/>
          </p:nvPr>
        </p:nvSpPr>
        <p:spPr/>
        <p:txBody>
          <a:bodyPr/>
          <a:lstStyle/>
          <a:p>
            <a:r>
              <a:rPr lang="en-US"/>
              <a:t>East West University</a:t>
            </a:r>
          </a:p>
        </p:txBody>
      </p:sp>
      <p:sp>
        <p:nvSpPr>
          <p:cNvPr id="9" name="Slide Number Placeholder 8"/>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102686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93A7BD-0143-4812-B69A-7047EF4AC7DC}" type="datetime1">
              <a:rPr lang="en-US" smtClean="0"/>
              <a:t>11/13/2022</a:t>
            </a:fld>
            <a:endParaRPr lang="en-US"/>
          </a:p>
        </p:txBody>
      </p:sp>
      <p:sp>
        <p:nvSpPr>
          <p:cNvPr id="4" name="Footer Placeholder 3"/>
          <p:cNvSpPr>
            <a:spLocks noGrp="1"/>
          </p:cNvSpPr>
          <p:nvPr>
            <p:ph type="ftr" sz="quarter" idx="11"/>
          </p:nvPr>
        </p:nvSpPr>
        <p:spPr/>
        <p:txBody>
          <a:bodyPr/>
          <a:lstStyle/>
          <a:p>
            <a:r>
              <a:rPr lang="en-US"/>
              <a:t>East West University</a:t>
            </a:r>
          </a:p>
        </p:txBody>
      </p:sp>
      <p:sp>
        <p:nvSpPr>
          <p:cNvPr id="5" name="Slide Number Placeholder 4"/>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59813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FF051-CEE4-4A63-8BA1-13EBEA52B06E}" type="datetime1">
              <a:rPr lang="en-US" smtClean="0"/>
              <a:t>11/13/2022</a:t>
            </a:fld>
            <a:endParaRPr lang="en-US"/>
          </a:p>
        </p:txBody>
      </p:sp>
      <p:sp>
        <p:nvSpPr>
          <p:cNvPr id="3" name="Footer Placeholder 2"/>
          <p:cNvSpPr>
            <a:spLocks noGrp="1"/>
          </p:cNvSpPr>
          <p:nvPr>
            <p:ph type="ftr" sz="quarter" idx="11"/>
          </p:nvPr>
        </p:nvSpPr>
        <p:spPr/>
        <p:txBody>
          <a:bodyPr/>
          <a:lstStyle/>
          <a:p>
            <a:r>
              <a:rPr lang="en-US"/>
              <a:t>East West University</a:t>
            </a:r>
          </a:p>
        </p:txBody>
      </p:sp>
      <p:sp>
        <p:nvSpPr>
          <p:cNvPr id="4" name="Slide Number Placeholder 3"/>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348517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E2CE78-782D-45C8-AB8E-9D4F5480C124}" type="datetime1">
              <a:rPr lang="en-US" smtClean="0"/>
              <a:t>11/13/2022</a:t>
            </a:fld>
            <a:endParaRPr lang="en-US"/>
          </a:p>
        </p:txBody>
      </p:sp>
      <p:sp>
        <p:nvSpPr>
          <p:cNvPr id="6" name="Footer Placeholder 5"/>
          <p:cNvSpPr>
            <a:spLocks noGrp="1"/>
          </p:cNvSpPr>
          <p:nvPr>
            <p:ph type="ftr" sz="quarter" idx="11"/>
          </p:nvPr>
        </p:nvSpPr>
        <p:spPr/>
        <p:txBody>
          <a:bodyPr/>
          <a:lstStyle/>
          <a:p>
            <a:r>
              <a:rPr lang="en-US"/>
              <a:t>East West University</a:t>
            </a:r>
          </a:p>
        </p:txBody>
      </p:sp>
      <p:sp>
        <p:nvSpPr>
          <p:cNvPr id="7" name="Slide Number Placeholder 6"/>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157286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150AFE-B4F8-4DD8-9394-6308D3DC8C8B}" type="datetime1">
              <a:rPr lang="en-US" smtClean="0"/>
              <a:t>11/13/2022</a:t>
            </a:fld>
            <a:endParaRPr lang="en-US"/>
          </a:p>
        </p:txBody>
      </p:sp>
      <p:sp>
        <p:nvSpPr>
          <p:cNvPr id="6" name="Footer Placeholder 5"/>
          <p:cNvSpPr>
            <a:spLocks noGrp="1"/>
          </p:cNvSpPr>
          <p:nvPr>
            <p:ph type="ftr" sz="quarter" idx="11"/>
          </p:nvPr>
        </p:nvSpPr>
        <p:spPr/>
        <p:txBody>
          <a:bodyPr/>
          <a:lstStyle/>
          <a:p>
            <a:r>
              <a:rPr lang="en-US"/>
              <a:t>East West University</a:t>
            </a:r>
          </a:p>
        </p:txBody>
      </p:sp>
      <p:sp>
        <p:nvSpPr>
          <p:cNvPr id="7" name="Slide Number Placeholder 6"/>
          <p:cNvSpPr>
            <a:spLocks noGrp="1"/>
          </p:cNvSpPr>
          <p:nvPr>
            <p:ph type="sldNum" sz="quarter" idx="12"/>
          </p:nvPr>
        </p:nvSpPr>
        <p:spPr/>
        <p:txBody>
          <a:bodyPr/>
          <a:lstStyle/>
          <a:p>
            <a:fld id="{DA18854F-D613-44B1-B5EE-6CB2D43CE3EC}" type="slidenum">
              <a:rPr lang="en-US" smtClean="0"/>
              <a:t>‹#›</a:t>
            </a:fld>
            <a:endParaRPr lang="en-US"/>
          </a:p>
        </p:txBody>
      </p:sp>
    </p:spTree>
    <p:extLst>
      <p:ext uri="{BB962C8B-B14F-4D97-AF65-F5344CB8AC3E}">
        <p14:creationId xmlns:p14="http://schemas.microsoft.com/office/powerpoint/2010/main" val="83248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04CC3-9ACD-49BF-A8C5-17DBAE5B7B33}" type="datetime1">
              <a:rPr lang="en-US" smtClean="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East West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8854F-D613-44B1-B5EE-6CB2D43CE3EC}" type="slidenum">
              <a:rPr lang="en-US" smtClean="0"/>
              <a:t>‹#›</a:t>
            </a:fld>
            <a:endParaRPr lang="en-US"/>
          </a:p>
        </p:txBody>
      </p:sp>
    </p:spTree>
    <p:extLst>
      <p:ext uri="{BB962C8B-B14F-4D97-AF65-F5344CB8AC3E}">
        <p14:creationId xmlns:p14="http://schemas.microsoft.com/office/powerpoint/2010/main" val="149290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hyperlink" Target="https://www.britannica.com/topic/Bengali-languag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oberlo.com/statistics/what-age-group-uses-social-media-the-most" TargetMode="External"/><Relationship Id="rId2" Type="http://schemas.openxmlformats.org/officeDocument/2006/relationships/hyperlink" Target="https://datareportal.com/essential-facebook-stats" TargetMode="External"/><Relationship Id="rId1" Type="http://schemas.openxmlformats.org/officeDocument/2006/relationships/slideLayout" Target="../slideLayouts/slideLayout7.xml"/><Relationship Id="rId4" Type="http://schemas.openxmlformats.org/officeDocument/2006/relationships/hyperlink" Target="https://www.smartinsights.com/social-media-marketing/social-media-strategy/new-global-social-media-research/"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F44E21-EEBA-61A9-757D-DCE62750EED4}"/>
              </a:ext>
            </a:extLst>
          </p:cNvPr>
          <p:cNvSpPr>
            <a:spLocks noGrp="1"/>
          </p:cNvSpPr>
          <p:nvPr>
            <p:ph type="ftr" sz="quarter" idx="11"/>
          </p:nvPr>
        </p:nvSpPr>
        <p:spPr>
          <a:xfrm>
            <a:off x="-990600" y="6356505"/>
            <a:ext cx="4114800" cy="365125"/>
          </a:xfrm>
        </p:spPr>
        <p:txBody>
          <a:bodyPr/>
          <a:lstStyle/>
          <a:p>
            <a:r>
              <a:rPr lang="en-US" dirty="0"/>
              <a:t>East West University</a:t>
            </a:r>
          </a:p>
        </p:txBody>
      </p:sp>
      <p:sp>
        <p:nvSpPr>
          <p:cNvPr id="3" name="Slide Number Placeholder 2">
            <a:extLst>
              <a:ext uri="{FF2B5EF4-FFF2-40B4-BE49-F238E27FC236}">
                <a16:creationId xmlns:a16="http://schemas.microsoft.com/office/drawing/2014/main" id="{173C3DF1-2CEF-5945-C829-DB157947FEE9}"/>
              </a:ext>
            </a:extLst>
          </p:cNvPr>
          <p:cNvSpPr>
            <a:spLocks noGrp="1"/>
          </p:cNvSpPr>
          <p:nvPr>
            <p:ph type="sldNum" sz="quarter" idx="12"/>
          </p:nvPr>
        </p:nvSpPr>
        <p:spPr/>
        <p:txBody>
          <a:bodyPr/>
          <a:lstStyle/>
          <a:p>
            <a:fld id="{DA18854F-D613-44B1-B5EE-6CB2D43CE3EC}" type="slidenum">
              <a:rPr lang="en-US" smtClean="0"/>
              <a:t>1</a:t>
            </a:fld>
            <a:endParaRPr lang="en-US"/>
          </a:p>
        </p:txBody>
      </p:sp>
      <p:sp>
        <p:nvSpPr>
          <p:cNvPr id="5" name="Rectangle 4"/>
          <p:cNvSpPr/>
          <p:nvPr/>
        </p:nvSpPr>
        <p:spPr>
          <a:xfrm>
            <a:off x="379142" y="289932"/>
            <a:ext cx="11530361" cy="606641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1">
            <a:extLst>
              <a:ext uri="{FF2B5EF4-FFF2-40B4-BE49-F238E27FC236}">
                <a16:creationId xmlns:a16="http://schemas.microsoft.com/office/drawing/2014/main" id="{94535481-BECB-3DAB-56AE-C27915BBF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275" y="715733"/>
            <a:ext cx="9341055" cy="1993226"/>
          </a:xfrm>
          <a:prstGeom prst="rect">
            <a:avLst/>
          </a:prstGeom>
        </p:spPr>
      </p:pic>
      <p:sp>
        <p:nvSpPr>
          <p:cNvPr id="6" name="Rectangle 5"/>
          <p:cNvSpPr/>
          <p:nvPr/>
        </p:nvSpPr>
        <p:spPr>
          <a:xfrm>
            <a:off x="4309110" y="3874770"/>
            <a:ext cx="4526280" cy="9486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40630" y="4087505"/>
            <a:ext cx="3063240" cy="523220"/>
          </a:xfrm>
          <a:prstGeom prst="rect">
            <a:avLst/>
          </a:prstGeom>
          <a:noFill/>
        </p:spPr>
        <p:txBody>
          <a:bodyPr wrap="square" rtlCol="0">
            <a:spAutoFit/>
          </a:bodyPr>
          <a:lstStyle/>
          <a:p>
            <a:pPr algn="ct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Thesis Presentation</a:t>
            </a: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394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9;p7"/>
          <p:cNvSpPr/>
          <p:nvPr/>
        </p:nvSpPr>
        <p:spPr>
          <a:xfrm>
            <a:off x="1693220" y="546261"/>
            <a:ext cx="3581747" cy="283654"/>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695;p7"/>
          <p:cNvSpPr txBox="1"/>
          <p:nvPr/>
        </p:nvSpPr>
        <p:spPr>
          <a:xfrm>
            <a:off x="838200" y="498561"/>
            <a:ext cx="47261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STEP</a:t>
            </a:r>
            <a:endParaRPr/>
          </a:p>
        </p:txBody>
      </p:sp>
      <p:sp>
        <p:nvSpPr>
          <p:cNvPr id="6" name="Google Shape;689;p7"/>
          <p:cNvSpPr/>
          <p:nvPr/>
        </p:nvSpPr>
        <p:spPr>
          <a:xfrm>
            <a:off x="1439493" y="1137533"/>
            <a:ext cx="3581747" cy="283654"/>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690;p7"/>
          <p:cNvSpPr/>
          <p:nvPr/>
        </p:nvSpPr>
        <p:spPr>
          <a:xfrm flipH="1">
            <a:off x="650177" y="434347"/>
            <a:ext cx="250190" cy="94174"/>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691;p7"/>
          <p:cNvSpPr/>
          <p:nvPr/>
        </p:nvSpPr>
        <p:spPr>
          <a:xfrm>
            <a:off x="838200" y="438838"/>
            <a:ext cx="4510936" cy="877343"/>
          </a:xfrm>
          <a:prstGeom prst="roundRect">
            <a:avLst>
              <a:gd name="adj" fmla="val 10698"/>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TextBox 8"/>
          <p:cNvSpPr txBox="1"/>
          <p:nvPr/>
        </p:nvSpPr>
        <p:spPr>
          <a:xfrm>
            <a:off x="1896382" y="403465"/>
            <a:ext cx="3197776" cy="76944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Methodology</a:t>
            </a:r>
            <a:r>
              <a:rPr lang="en-US" sz="4400" dirty="0">
                <a:latin typeface="Times New Roman" panose="02020603050405020304" pitchFamily="18" charset="0"/>
                <a:cs typeface="Times New Roman" panose="02020603050405020304" pitchFamily="18" charset="0"/>
              </a:rPr>
              <a:t>:</a:t>
            </a:r>
          </a:p>
        </p:txBody>
      </p:sp>
      <p:sp>
        <p:nvSpPr>
          <p:cNvPr id="10" name="Google Shape;420;p3"/>
          <p:cNvSpPr/>
          <p:nvPr/>
        </p:nvSpPr>
        <p:spPr>
          <a:xfrm rot="5400000">
            <a:off x="872445" y="333062"/>
            <a:ext cx="572593" cy="965324"/>
          </a:xfrm>
          <a:prstGeom prst="round2SameRect">
            <a:avLst>
              <a:gd name="adj1" fmla="val 50000"/>
              <a:gd name="adj2" fmla="val 0"/>
            </a:avLst>
          </a:prstGeom>
          <a:gradFill>
            <a:gsLst>
              <a:gs pos="0">
                <a:srgbClr val="68CE35"/>
              </a:gs>
              <a:gs pos="100000">
                <a:srgbClr val="26B04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421;p3"/>
          <p:cNvSpPr/>
          <p:nvPr/>
        </p:nvSpPr>
        <p:spPr>
          <a:xfrm>
            <a:off x="1196298" y="622959"/>
            <a:ext cx="370922" cy="398320"/>
          </a:xfrm>
          <a:prstGeom prst="ellipse">
            <a:avLst/>
          </a:prstGeom>
          <a:solidFill>
            <a:srgbClr val="3695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 name="Group 11"/>
          <p:cNvGrpSpPr/>
          <p:nvPr/>
        </p:nvGrpSpPr>
        <p:grpSpPr>
          <a:xfrm>
            <a:off x="1080498" y="1597327"/>
            <a:ext cx="8562266" cy="4928164"/>
            <a:chOff x="1879786" y="1295379"/>
            <a:chExt cx="8405534" cy="5420998"/>
          </a:xfrm>
        </p:grpSpPr>
        <p:sp>
          <p:nvSpPr>
            <p:cNvPr id="13" name="Rectangle 12"/>
            <p:cNvSpPr/>
            <p:nvPr/>
          </p:nvSpPr>
          <p:spPr>
            <a:xfrm>
              <a:off x="3386978" y="1669464"/>
              <a:ext cx="1205754" cy="571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collection</a:t>
              </a:r>
            </a:p>
          </p:txBody>
        </p:sp>
        <p:sp>
          <p:nvSpPr>
            <p:cNvPr id="14" name="Rectangle 13"/>
            <p:cNvSpPr/>
            <p:nvPr/>
          </p:nvSpPr>
          <p:spPr>
            <a:xfrm>
              <a:off x="3386978" y="2847895"/>
              <a:ext cx="1205754" cy="5710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Data preparation</a:t>
              </a:r>
            </a:p>
          </p:txBody>
        </p:sp>
        <p:sp>
          <p:nvSpPr>
            <p:cNvPr id="15" name="Rectangle 14"/>
            <p:cNvSpPr/>
            <p:nvPr/>
          </p:nvSpPr>
          <p:spPr>
            <a:xfrm>
              <a:off x="3386978" y="3947973"/>
              <a:ext cx="1205754" cy="5710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Train model</a:t>
              </a:r>
            </a:p>
          </p:txBody>
        </p:sp>
        <p:sp>
          <p:nvSpPr>
            <p:cNvPr id="16" name="Rectangle 15"/>
            <p:cNvSpPr/>
            <p:nvPr/>
          </p:nvSpPr>
          <p:spPr>
            <a:xfrm>
              <a:off x="3386978" y="5006061"/>
              <a:ext cx="1205754" cy="571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Evaluate model</a:t>
              </a:r>
            </a:p>
          </p:txBody>
        </p:sp>
        <p:cxnSp>
          <p:nvCxnSpPr>
            <p:cNvPr id="17" name="Straight Arrow Connector 16"/>
            <p:cNvCxnSpPr>
              <a:cxnSpLocks/>
              <a:endCxn id="14" idx="0"/>
            </p:cNvCxnSpPr>
            <p:nvPr/>
          </p:nvCxnSpPr>
          <p:spPr>
            <a:xfrm>
              <a:off x="3989855" y="2229123"/>
              <a:ext cx="0" cy="618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4" idx="2"/>
              <a:endCxn id="15" idx="0"/>
            </p:cNvCxnSpPr>
            <p:nvPr/>
          </p:nvCxnSpPr>
          <p:spPr>
            <a:xfrm>
              <a:off x="3989855" y="3418929"/>
              <a:ext cx="0" cy="52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2"/>
              <a:endCxn id="16" idx="0"/>
            </p:cNvCxnSpPr>
            <p:nvPr/>
          </p:nvCxnSpPr>
          <p:spPr>
            <a:xfrm>
              <a:off x="3989855" y="4519007"/>
              <a:ext cx="0" cy="48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386978" y="6145343"/>
              <a:ext cx="1205754" cy="5710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output</a:t>
              </a:r>
            </a:p>
          </p:txBody>
        </p:sp>
        <p:cxnSp>
          <p:nvCxnSpPr>
            <p:cNvPr id="21" name="Straight Arrow Connector 20"/>
            <p:cNvCxnSpPr>
              <a:stCxn id="16" idx="2"/>
              <a:endCxn id="20" idx="0"/>
            </p:cNvCxnSpPr>
            <p:nvPr/>
          </p:nvCxnSpPr>
          <p:spPr>
            <a:xfrm>
              <a:off x="3989855" y="5577095"/>
              <a:ext cx="0" cy="56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79786" y="4477017"/>
              <a:ext cx="1205754" cy="5710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Test model</a:t>
              </a:r>
            </a:p>
          </p:txBody>
        </p:sp>
        <p:cxnSp>
          <p:nvCxnSpPr>
            <p:cNvPr id="23" name="Connector: Elbow 37"/>
            <p:cNvCxnSpPr>
              <a:cxnSpLocks/>
              <a:stCxn id="16" idx="1"/>
              <a:endCxn id="22" idx="2"/>
            </p:cNvCxnSpPr>
            <p:nvPr/>
          </p:nvCxnSpPr>
          <p:spPr>
            <a:xfrm rot="10800000">
              <a:off x="2482664" y="5048052"/>
              <a:ext cx="904315" cy="2435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9"/>
            <p:cNvCxnSpPr>
              <a:cxnSpLocks/>
              <a:stCxn id="22" idx="0"/>
              <a:endCxn id="15" idx="1"/>
            </p:cNvCxnSpPr>
            <p:nvPr/>
          </p:nvCxnSpPr>
          <p:spPr>
            <a:xfrm rot="5400000" flipH="1" flipV="1">
              <a:off x="2813057" y="3903097"/>
              <a:ext cx="243527" cy="9043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195609" y="1669464"/>
              <a:ext cx="1205754" cy="571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What data exists?</a:t>
              </a:r>
            </a:p>
          </p:txBody>
        </p:sp>
        <p:cxnSp>
          <p:nvCxnSpPr>
            <p:cNvPr id="26" name="Straight Connector 25"/>
            <p:cNvCxnSpPr>
              <a:stCxn id="13" idx="3"/>
              <a:endCxn id="25" idx="1"/>
            </p:cNvCxnSpPr>
            <p:nvPr/>
          </p:nvCxnSpPr>
          <p:spPr>
            <a:xfrm>
              <a:off x="4592732" y="1954981"/>
              <a:ext cx="60287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004240" y="1295379"/>
              <a:ext cx="1371597" cy="13192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where can we get it? Is it public? Are there privacy concern</a:t>
              </a:r>
            </a:p>
          </p:txBody>
        </p:sp>
        <p:cxnSp>
          <p:nvCxnSpPr>
            <p:cNvPr id="28" name="Straight Connector 27"/>
            <p:cNvCxnSpPr>
              <a:cxnSpLocks/>
              <a:stCxn id="25" idx="3"/>
              <a:endCxn id="27" idx="1"/>
            </p:cNvCxnSpPr>
            <p:nvPr/>
          </p:nvCxnSpPr>
          <p:spPr>
            <a:xfrm>
              <a:off x="6401363" y="1954981"/>
              <a:ext cx="602877"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978714" y="1316530"/>
              <a:ext cx="1306606" cy="12769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It is structured or unstructured</a:t>
              </a:r>
            </a:p>
          </p:txBody>
        </p:sp>
        <p:cxnSp>
          <p:nvCxnSpPr>
            <p:cNvPr id="30" name="Straight Connector 29"/>
            <p:cNvCxnSpPr>
              <a:cxnSpLocks/>
              <a:stCxn id="27" idx="3"/>
              <a:endCxn id="29" idx="1"/>
            </p:cNvCxnSpPr>
            <p:nvPr/>
          </p:nvCxnSpPr>
          <p:spPr>
            <a:xfrm>
              <a:off x="8375837" y="1954981"/>
              <a:ext cx="602877"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195608" y="2847895"/>
              <a:ext cx="1205754" cy="571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Data analysis</a:t>
              </a:r>
            </a:p>
          </p:txBody>
        </p:sp>
        <p:cxnSp>
          <p:nvCxnSpPr>
            <p:cNvPr id="32" name="Straight Connector 31"/>
            <p:cNvCxnSpPr>
              <a:stCxn id="14" idx="3"/>
              <a:endCxn id="31" idx="1"/>
            </p:cNvCxnSpPr>
            <p:nvPr/>
          </p:nvCxnSpPr>
          <p:spPr>
            <a:xfrm>
              <a:off x="4592732" y="3133412"/>
              <a:ext cx="60287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889937" y="2847895"/>
              <a:ext cx="1205754" cy="571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Clean data</a:t>
              </a:r>
            </a:p>
          </p:txBody>
        </p:sp>
        <p:cxnSp>
          <p:nvCxnSpPr>
            <p:cNvPr id="34" name="Straight Connector 33"/>
            <p:cNvCxnSpPr>
              <a:cxnSpLocks/>
              <a:stCxn id="31" idx="3"/>
              <a:endCxn id="33" idx="1"/>
            </p:cNvCxnSpPr>
            <p:nvPr/>
          </p:nvCxnSpPr>
          <p:spPr>
            <a:xfrm>
              <a:off x="6401362" y="3133412"/>
              <a:ext cx="488575"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760199" y="2847895"/>
              <a:ext cx="1205754" cy="571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Labelled data</a:t>
              </a:r>
            </a:p>
          </p:txBody>
        </p:sp>
        <p:cxnSp>
          <p:nvCxnSpPr>
            <p:cNvPr id="36" name="Straight Connector 35"/>
            <p:cNvCxnSpPr>
              <a:stCxn id="33" idx="3"/>
              <a:endCxn id="35" idx="1"/>
            </p:cNvCxnSpPr>
            <p:nvPr/>
          </p:nvCxnSpPr>
          <p:spPr>
            <a:xfrm>
              <a:off x="8095691" y="3133412"/>
              <a:ext cx="664508"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195608" y="3947973"/>
              <a:ext cx="1205754" cy="571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Choose algorithms</a:t>
              </a:r>
            </a:p>
          </p:txBody>
        </p:sp>
        <p:sp>
          <p:nvSpPr>
            <p:cNvPr id="38" name="Rectangle 37"/>
            <p:cNvSpPr/>
            <p:nvPr/>
          </p:nvSpPr>
          <p:spPr>
            <a:xfrm>
              <a:off x="6889937" y="3947973"/>
              <a:ext cx="1205754" cy="571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Overfit then regularize</a:t>
              </a:r>
            </a:p>
          </p:txBody>
        </p:sp>
        <p:cxnSp>
          <p:nvCxnSpPr>
            <p:cNvPr id="39" name="Straight Connector 38"/>
            <p:cNvCxnSpPr>
              <a:stCxn id="15" idx="3"/>
              <a:endCxn id="37" idx="1"/>
            </p:cNvCxnSpPr>
            <p:nvPr/>
          </p:nvCxnSpPr>
          <p:spPr>
            <a:xfrm>
              <a:off x="4592732" y="4233490"/>
              <a:ext cx="602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7" idx="3"/>
              <a:endCxn id="38" idx="1"/>
            </p:cNvCxnSpPr>
            <p:nvPr/>
          </p:nvCxnSpPr>
          <p:spPr>
            <a:xfrm>
              <a:off x="6401362" y="4233490"/>
              <a:ext cx="48857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195608" y="5006061"/>
              <a:ext cx="1205754" cy="571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Evolution matrix</a:t>
              </a:r>
            </a:p>
          </p:txBody>
        </p:sp>
        <p:sp>
          <p:nvSpPr>
            <p:cNvPr id="42" name="Rectangle 41"/>
            <p:cNvSpPr/>
            <p:nvPr/>
          </p:nvSpPr>
          <p:spPr>
            <a:xfrm>
              <a:off x="6889937" y="5006061"/>
              <a:ext cx="1205754" cy="571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importance</a:t>
              </a:r>
            </a:p>
          </p:txBody>
        </p:sp>
        <p:cxnSp>
          <p:nvCxnSpPr>
            <p:cNvPr id="43" name="Straight Connector 42"/>
            <p:cNvCxnSpPr>
              <a:stCxn id="16" idx="3"/>
              <a:endCxn id="41" idx="1"/>
            </p:cNvCxnSpPr>
            <p:nvPr/>
          </p:nvCxnSpPr>
          <p:spPr>
            <a:xfrm>
              <a:off x="4592732" y="5291578"/>
              <a:ext cx="602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3"/>
              <a:endCxn id="42" idx="1"/>
            </p:cNvCxnSpPr>
            <p:nvPr/>
          </p:nvCxnSpPr>
          <p:spPr>
            <a:xfrm>
              <a:off x="6401362" y="5291578"/>
              <a:ext cx="48857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Footer Placeholder 44"/>
          <p:cNvSpPr>
            <a:spLocks noGrp="1"/>
          </p:cNvSpPr>
          <p:nvPr>
            <p:ph type="ftr" sz="quarter" idx="11"/>
          </p:nvPr>
        </p:nvSpPr>
        <p:spPr>
          <a:xfrm>
            <a:off x="-898659" y="6413787"/>
            <a:ext cx="4114800" cy="365125"/>
          </a:xfrm>
        </p:spPr>
        <p:txBody>
          <a:bodyPr/>
          <a:lstStyle/>
          <a:p>
            <a:r>
              <a:rPr lang="en-US" dirty="0"/>
              <a:t>East West University</a:t>
            </a:r>
          </a:p>
        </p:txBody>
      </p:sp>
      <p:sp>
        <p:nvSpPr>
          <p:cNvPr id="46" name="Slide Number Placeholder 45"/>
          <p:cNvSpPr>
            <a:spLocks noGrp="1"/>
          </p:cNvSpPr>
          <p:nvPr>
            <p:ph type="sldNum" sz="quarter" idx="12"/>
          </p:nvPr>
        </p:nvSpPr>
        <p:spPr/>
        <p:txBody>
          <a:bodyPr/>
          <a:lstStyle/>
          <a:p>
            <a:fld id="{DA18854F-D613-44B1-B5EE-6CB2D43CE3EC}" type="slidenum">
              <a:rPr lang="en-US" smtClean="0"/>
              <a:t>10</a:t>
            </a:fld>
            <a:endParaRPr lang="en-US"/>
          </a:p>
        </p:txBody>
      </p:sp>
    </p:spTree>
    <p:extLst>
      <p:ext uri="{BB962C8B-B14F-4D97-AF65-F5344CB8AC3E}">
        <p14:creationId xmlns:p14="http://schemas.microsoft.com/office/powerpoint/2010/main" val="1284411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54;p1"/>
          <p:cNvGrpSpPr/>
          <p:nvPr/>
        </p:nvGrpSpPr>
        <p:grpSpPr>
          <a:xfrm>
            <a:off x="594466" y="360759"/>
            <a:ext cx="4758796" cy="911593"/>
            <a:chOff x="719027" y="638629"/>
            <a:chExt cx="5246344" cy="1055225"/>
          </a:xfrm>
        </p:grpSpPr>
        <p:sp>
          <p:nvSpPr>
            <p:cNvPr id="3" name="Google Shape;155;p1"/>
            <p:cNvSpPr/>
            <p:nvPr/>
          </p:nvSpPr>
          <p:spPr>
            <a:xfrm>
              <a:off x="1536600" y="1319853"/>
              <a:ext cx="4015846" cy="374001"/>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156;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57;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6" name="Google Shape;158;p1"/>
            <p:cNvSpPr/>
            <p:nvPr/>
          </p:nvSpPr>
          <p:spPr>
            <a:xfrm rot="5400000">
              <a:off x="985340" y="500898"/>
              <a:ext cx="657235" cy="1189861"/>
            </a:xfrm>
            <a:prstGeom prst="round2SameRect">
              <a:avLst>
                <a:gd name="adj1" fmla="val 50000"/>
                <a:gd name="adj2" fmla="val 0"/>
              </a:avLst>
            </a:prstGeom>
            <a:gradFill>
              <a:gsLst>
                <a:gs pos="0">
                  <a:srgbClr val="0083E0"/>
                </a:gs>
                <a:gs pos="100000">
                  <a:srgbClr val="0C64C5"/>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59;p1"/>
            <p:cNvSpPr/>
            <p:nvPr/>
          </p:nvSpPr>
          <p:spPr>
            <a:xfrm>
              <a:off x="1313957" y="867228"/>
              <a:ext cx="457200" cy="457200"/>
            </a:xfrm>
            <a:prstGeom prst="ellipse">
              <a:avLst/>
            </a:prstGeom>
            <a:solidFill>
              <a:srgbClr val="1C6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60;p1"/>
            <p:cNvSpPr txBox="1"/>
            <p:nvPr/>
          </p:nvSpPr>
          <p:spPr>
            <a:xfrm>
              <a:off x="825843" y="957328"/>
              <a:ext cx="52989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grpSp>
      <p:sp>
        <p:nvSpPr>
          <p:cNvPr id="9" name="TextBox 8"/>
          <p:cNvSpPr txBox="1"/>
          <p:nvPr/>
        </p:nvSpPr>
        <p:spPr>
          <a:xfrm>
            <a:off x="1899186" y="487593"/>
            <a:ext cx="342636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analysis:</a:t>
            </a:r>
          </a:p>
        </p:txBody>
      </p:sp>
      <p:pic>
        <p:nvPicPr>
          <p:cNvPr id="10" name="Content Placeholder 7">
            <a:extLst>
              <a:ext uri="{FF2B5EF4-FFF2-40B4-BE49-F238E27FC236}">
                <a16:creationId xmlns:a16="http://schemas.microsoft.com/office/drawing/2014/main" id="{0615FA11-6317-4672-B62B-0FA166FB75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257" y="1619846"/>
            <a:ext cx="6204417" cy="4495508"/>
          </a:xfrm>
        </p:spPr>
      </p:pic>
      <p:sp>
        <p:nvSpPr>
          <p:cNvPr id="11" name="TextBox 10">
            <a:extLst>
              <a:ext uri="{FF2B5EF4-FFF2-40B4-BE49-F238E27FC236}">
                <a16:creationId xmlns:a16="http://schemas.microsoft.com/office/drawing/2014/main" id="{71FF2117-C81C-4232-AF78-AEB5A25DAA4C}"/>
              </a:ext>
            </a:extLst>
          </p:cNvPr>
          <p:cNvSpPr txBox="1"/>
          <p:nvPr/>
        </p:nvSpPr>
        <p:spPr>
          <a:xfrm>
            <a:off x="7298220" y="2685113"/>
            <a:ext cx="4338919" cy="461665"/>
          </a:xfrm>
          <a:prstGeom prst="rect">
            <a:avLst/>
          </a:prstGeom>
          <a:noFill/>
        </p:spPr>
        <p:txBody>
          <a:bodyPr wrap="square" rtlCol="0">
            <a:spAutoFit/>
          </a:bodyPr>
          <a:lstStyle/>
          <a:p>
            <a:r>
              <a:rPr lang="en-US" sz="2400" dirty="0"/>
              <a:t>.</a:t>
            </a:r>
          </a:p>
        </p:txBody>
      </p:sp>
      <p:sp>
        <p:nvSpPr>
          <p:cNvPr id="12" name="Rectangle 11"/>
          <p:cNvSpPr/>
          <p:nvPr/>
        </p:nvSpPr>
        <p:spPr>
          <a:xfrm>
            <a:off x="7422816" y="2403836"/>
            <a:ext cx="4214323" cy="2751266"/>
          </a:xfrm>
          <a:prstGeom prst="rect">
            <a:avLst/>
          </a:prstGeom>
          <a:solidFill>
            <a:schemeClr val="accent6">
              <a:lumMod val="20000"/>
              <a:lumOff val="80000"/>
            </a:schemeClr>
          </a:solidFill>
          <a:ln>
            <a:noFill/>
          </a:ln>
          <a:effectLst>
            <a:outerShdw blurRad="127000" dist="38100" dir="4800000" sx="103000" sy="103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03173" y="2809973"/>
            <a:ext cx="3529012" cy="1938992"/>
          </a:xfrm>
          <a:prstGeom prst="rect">
            <a:avLst/>
          </a:prstGeom>
          <a:noFill/>
        </p:spPr>
        <p:txBody>
          <a:bodyPr wrap="square" rtlCol="0">
            <a:spAutoFit/>
          </a:bodyPr>
          <a:lstStyle/>
          <a:p>
            <a:pPr algn="just"/>
            <a:r>
              <a:rPr lang="en-US" sz="2000" dirty="0"/>
              <a:t>Length-frequency distribution of the text count and the corresponding length of the texts. The highest text count was found at  13 length of the texts</a:t>
            </a:r>
          </a:p>
        </p:txBody>
      </p:sp>
      <p:sp>
        <p:nvSpPr>
          <p:cNvPr id="16" name="Footer Placeholder 15"/>
          <p:cNvSpPr>
            <a:spLocks noGrp="1"/>
          </p:cNvSpPr>
          <p:nvPr>
            <p:ph type="ftr" sz="quarter" idx="11"/>
          </p:nvPr>
        </p:nvSpPr>
        <p:spPr>
          <a:xfrm>
            <a:off x="-926660" y="6330460"/>
            <a:ext cx="4114800" cy="365125"/>
          </a:xfrm>
        </p:spPr>
        <p:txBody>
          <a:bodyPr/>
          <a:lstStyle/>
          <a:p>
            <a:r>
              <a:rPr lang="en-US" dirty="0"/>
              <a:t>East West University</a:t>
            </a:r>
          </a:p>
        </p:txBody>
      </p:sp>
      <p:sp>
        <p:nvSpPr>
          <p:cNvPr id="17" name="Slide Number Placeholder 16"/>
          <p:cNvSpPr>
            <a:spLocks noGrp="1"/>
          </p:cNvSpPr>
          <p:nvPr>
            <p:ph type="sldNum" sz="quarter" idx="12"/>
          </p:nvPr>
        </p:nvSpPr>
        <p:spPr/>
        <p:txBody>
          <a:bodyPr/>
          <a:lstStyle/>
          <a:p>
            <a:fld id="{DA18854F-D613-44B1-B5EE-6CB2D43CE3EC}" type="slidenum">
              <a:rPr lang="en-US" smtClean="0"/>
              <a:t>11</a:t>
            </a:fld>
            <a:endParaRPr lang="en-US"/>
          </a:p>
        </p:txBody>
      </p:sp>
    </p:spTree>
    <p:extLst>
      <p:ext uri="{BB962C8B-B14F-4D97-AF65-F5344CB8AC3E}">
        <p14:creationId xmlns:p14="http://schemas.microsoft.com/office/powerpoint/2010/main" val="1056309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AE4F124-D76C-4D29-9ADC-8821C1D21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65" y="1580131"/>
            <a:ext cx="6035114" cy="4794250"/>
          </a:xfrm>
          <a:prstGeom prst="rect">
            <a:avLst/>
          </a:prstGeom>
        </p:spPr>
      </p:pic>
      <p:sp>
        <p:nvSpPr>
          <p:cNvPr id="6" name="Rectangle 5"/>
          <p:cNvSpPr/>
          <p:nvPr/>
        </p:nvSpPr>
        <p:spPr>
          <a:xfrm>
            <a:off x="7283076" y="2594665"/>
            <a:ext cx="4069278" cy="2119746"/>
          </a:xfrm>
          <a:prstGeom prst="rect">
            <a:avLst/>
          </a:prstGeom>
          <a:solidFill>
            <a:schemeClr val="accent6">
              <a:lumMod val="20000"/>
              <a:lumOff val="80000"/>
            </a:schemeClr>
          </a:solidFill>
          <a:ln>
            <a:noFill/>
          </a:ln>
          <a:effectLst>
            <a:outerShdw blurRad="127000" dist="38100" dir="4800000" sx="103000" sy="103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53209" y="2731208"/>
            <a:ext cx="3529012" cy="184665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graph shows the total words and the unique words for neutral and aggressive individually.</a:t>
            </a:r>
          </a:p>
          <a:p>
            <a:endParaRPr lang="en-US" dirty="0"/>
          </a:p>
        </p:txBody>
      </p:sp>
      <p:grpSp>
        <p:nvGrpSpPr>
          <p:cNvPr id="5" name="Google Shape;154;p1"/>
          <p:cNvGrpSpPr/>
          <p:nvPr/>
        </p:nvGrpSpPr>
        <p:grpSpPr>
          <a:xfrm>
            <a:off x="583314" y="403133"/>
            <a:ext cx="4758796" cy="911593"/>
            <a:chOff x="719027" y="638629"/>
            <a:chExt cx="5246344" cy="1055225"/>
          </a:xfrm>
        </p:grpSpPr>
        <p:sp>
          <p:nvSpPr>
            <p:cNvPr id="8" name="Google Shape;155;p1"/>
            <p:cNvSpPr/>
            <p:nvPr/>
          </p:nvSpPr>
          <p:spPr>
            <a:xfrm>
              <a:off x="1536600" y="1319853"/>
              <a:ext cx="4015846" cy="374001"/>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156;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157;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Google Shape;158;p1"/>
            <p:cNvSpPr/>
            <p:nvPr/>
          </p:nvSpPr>
          <p:spPr>
            <a:xfrm rot="5400000">
              <a:off x="985340" y="500898"/>
              <a:ext cx="657235" cy="1189861"/>
            </a:xfrm>
            <a:prstGeom prst="round2SameRect">
              <a:avLst>
                <a:gd name="adj1" fmla="val 50000"/>
                <a:gd name="adj2" fmla="val 0"/>
              </a:avLst>
            </a:prstGeom>
            <a:gradFill>
              <a:gsLst>
                <a:gs pos="0">
                  <a:srgbClr val="0083E0"/>
                </a:gs>
                <a:gs pos="100000">
                  <a:srgbClr val="0C64C5"/>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59;p1"/>
            <p:cNvSpPr/>
            <p:nvPr/>
          </p:nvSpPr>
          <p:spPr>
            <a:xfrm>
              <a:off x="1313957" y="867228"/>
              <a:ext cx="457200" cy="457200"/>
            </a:xfrm>
            <a:prstGeom prst="ellipse">
              <a:avLst/>
            </a:prstGeom>
            <a:solidFill>
              <a:srgbClr val="1C6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60;p1"/>
            <p:cNvSpPr txBox="1"/>
            <p:nvPr/>
          </p:nvSpPr>
          <p:spPr>
            <a:xfrm>
              <a:off x="825843" y="957328"/>
              <a:ext cx="52989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grpSp>
      <p:sp>
        <p:nvSpPr>
          <p:cNvPr id="14" name="TextBox 13"/>
          <p:cNvSpPr txBox="1"/>
          <p:nvPr/>
        </p:nvSpPr>
        <p:spPr>
          <a:xfrm>
            <a:off x="1915743" y="529967"/>
            <a:ext cx="342636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analysis:</a:t>
            </a:r>
          </a:p>
        </p:txBody>
      </p:sp>
      <p:sp>
        <p:nvSpPr>
          <p:cNvPr id="15" name="Footer Placeholder 14"/>
          <p:cNvSpPr>
            <a:spLocks noGrp="1"/>
          </p:cNvSpPr>
          <p:nvPr>
            <p:ph type="ftr" sz="quarter" idx="11"/>
          </p:nvPr>
        </p:nvSpPr>
        <p:spPr>
          <a:xfrm>
            <a:off x="-896543" y="6356350"/>
            <a:ext cx="4114800" cy="365125"/>
          </a:xfrm>
        </p:spPr>
        <p:txBody>
          <a:bodyPr/>
          <a:lstStyle/>
          <a:p>
            <a:r>
              <a:rPr lang="en-US" dirty="0"/>
              <a:t>East West University</a:t>
            </a:r>
          </a:p>
        </p:txBody>
      </p:sp>
      <p:sp>
        <p:nvSpPr>
          <p:cNvPr id="16" name="Slide Number Placeholder 15"/>
          <p:cNvSpPr>
            <a:spLocks noGrp="1"/>
          </p:cNvSpPr>
          <p:nvPr>
            <p:ph type="sldNum" sz="quarter" idx="12"/>
          </p:nvPr>
        </p:nvSpPr>
        <p:spPr/>
        <p:txBody>
          <a:bodyPr/>
          <a:lstStyle/>
          <a:p>
            <a:fld id="{DA18854F-D613-44B1-B5EE-6CB2D43CE3EC}" type="slidenum">
              <a:rPr lang="en-US" smtClean="0"/>
              <a:t>12</a:t>
            </a:fld>
            <a:endParaRPr lang="en-US"/>
          </a:p>
        </p:txBody>
      </p:sp>
    </p:spTree>
    <p:extLst>
      <p:ext uri="{BB962C8B-B14F-4D97-AF65-F5344CB8AC3E}">
        <p14:creationId xmlns:p14="http://schemas.microsoft.com/office/powerpoint/2010/main" val="2368545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106;p1"/>
          <p:cNvSpPr/>
          <p:nvPr/>
        </p:nvSpPr>
        <p:spPr>
          <a:xfrm>
            <a:off x="820871" y="829131"/>
            <a:ext cx="4140905" cy="255959"/>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689;p7">
            <a:extLst>
              <a:ext uri="{FF2B5EF4-FFF2-40B4-BE49-F238E27FC236}">
                <a16:creationId xmlns:a16="http://schemas.microsoft.com/office/drawing/2014/main" id="{2393D63F-66FD-421A-8D50-2E3D1FD37405}"/>
              </a:ext>
            </a:extLst>
          </p:cNvPr>
          <p:cNvSpPr/>
          <p:nvPr/>
        </p:nvSpPr>
        <p:spPr>
          <a:xfrm>
            <a:off x="1150994" y="296484"/>
            <a:ext cx="3555004" cy="239597"/>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695;p7">
            <a:extLst>
              <a:ext uri="{FF2B5EF4-FFF2-40B4-BE49-F238E27FC236}">
                <a16:creationId xmlns:a16="http://schemas.microsoft.com/office/drawing/2014/main" id="{978AA32B-A802-4E24-B99E-066879103F05}"/>
              </a:ext>
            </a:extLst>
          </p:cNvPr>
          <p:cNvSpPr txBox="1"/>
          <p:nvPr/>
        </p:nvSpPr>
        <p:spPr>
          <a:xfrm>
            <a:off x="295973" y="241471"/>
            <a:ext cx="469089"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STEP</a:t>
            </a:r>
            <a:endParaRPr/>
          </a:p>
        </p:txBody>
      </p:sp>
      <p:sp>
        <p:nvSpPr>
          <p:cNvPr id="6" name="Google Shape;690;p7">
            <a:extLst>
              <a:ext uri="{FF2B5EF4-FFF2-40B4-BE49-F238E27FC236}">
                <a16:creationId xmlns:a16="http://schemas.microsoft.com/office/drawing/2014/main" id="{834BE22C-2540-486D-8E66-8EC7F66C90C5}"/>
              </a:ext>
            </a:extLst>
          </p:cNvPr>
          <p:cNvSpPr/>
          <p:nvPr/>
        </p:nvSpPr>
        <p:spPr>
          <a:xfrm flipH="1">
            <a:off x="107949" y="193368"/>
            <a:ext cx="248323" cy="79547"/>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691;p7">
            <a:extLst>
              <a:ext uri="{FF2B5EF4-FFF2-40B4-BE49-F238E27FC236}">
                <a16:creationId xmlns:a16="http://schemas.microsoft.com/office/drawing/2014/main" id="{7C17DBB7-D595-4B91-BDC6-847310A46B23}"/>
              </a:ext>
            </a:extLst>
          </p:cNvPr>
          <p:cNvSpPr/>
          <p:nvPr/>
        </p:nvSpPr>
        <p:spPr>
          <a:xfrm>
            <a:off x="288810" y="163110"/>
            <a:ext cx="5331405" cy="818598"/>
          </a:xfrm>
          <a:prstGeom prst="roundRect">
            <a:avLst>
              <a:gd name="adj" fmla="val 10698"/>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TextBox 7">
            <a:extLst>
              <a:ext uri="{FF2B5EF4-FFF2-40B4-BE49-F238E27FC236}">
                <a16:creationId xmlns:a16="http://schemas.microsoft.com/office/drawing/2014/main" id="{5D2DF862-5BF6-461B-A640-B7E4A8435E44}"/>
              </a:ext>
            </a:extLst>
          </p:cNvPr>
          <p:cNvSpPr txBox="1"/>
          <p:nvPr/>
        </p:nvSpPr>
        <p:spPr>
          <a:xfrm>
            <a:off x="1186547" y="315755"/>
            <a:ext cx="436645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Machine Learning Models:</a:t>
            </a:r>
          </a:p>
        </p:txBody>
      </p:sp>
      <p:sp>
        <p:nvSpPr>
          <p:cNvPr id="9" name="Google Shape;420;p3">
            <a:extLst>
              <a:ext uri="{FF2B5EF4-FFF2-40B4-BE49-F238E27FC236}">
                <a16:creationId xmlns:a16="http://schemas.microsoft.com/office/drawing/2014/main" id="{FB6CB7A4-E87B-4D6D-89F9-D59035E1959B}"/>
              </a:ext>
            </a:extLst>
          </p:cNvPr>
          <p:cNvSpPr/>
          <p:nvPr/>
        </p:nvSpPr>
        <p:spPr>
          <a:xfrm rot="5400000">
            <a:off x="334291" y="43756"/>
            <a:ext cx="483662" cy="958116"/>
          </a:xfrm>
          <a:prstGeom prst="round2SameRect">
            <a:avLst>
              <a:gd name="adj1" fmla="val 50000"/>
              <a:gd name="adj2" fmla="val 0"/>
            </a:avLst>
          </a:prstGeom>
          <a:gradFill>
            <a:gsLst>
              <a:gs pos="0">
                <a:srgbClr val="68CE35"/>
              </a:gs>
              <a:gs pos="100000">
                <a:srgbClr val="26B04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421;p3">
            <a:extLst>
              <a:ext uri="{FF2B5EF4-FFF2-40B4-BE49-F238E27FC236}">
                <a16:creationId xmlns:a16="http://schemas.microsoft.com/office/drawing/2014/main" id="{44466FA3-CF2F-4123-BC46-83E15015D436}"/>
              </a:ext>
            </a:extLst>
          </p:cNvPr>
          <p:cNvSpPr/>
          <p:nvPr/>
        </p:nvSpPr>
        <p:spPr>
          <a:xfrm>
            <a:off x="654070" y="367857"/>
            <a:ext cx="368153" cy="336455"/>
          </a:xfrm>
          <a:prstGeom prst="ellipse">
            <a:avLst/>
          </a:prstGeom>
          <a:solidFill>
            <a:srgbClr val="3695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Rectangle 10">
            <a:extLst>
              <a:ext uri="{FF2B5EF4-FFF2-40B4-BE49-F238E27FC236}">
                <a16:creationId xmlns:a16="http://schemas.microsoft.com/office/drawing/2014/main" id="{43CE82DB-4AA7-494B-8D27-80EA27FFC443}"/>
              </a:ext>
            </a:extLst>
          </p:cNvPr>
          <p:cNvSpPr/>
          <p:nvPr/>
        </p:nvSpPr>
        <p:spPr>
          <a:xfrm>
            <a:off x="350854" y="1185966"/>
            <a:ext cx="3221420" cy="5214839"/>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F57C0D-8FA1-4114-9B00-9CCD37F8B207}"/>
              </a:ext>
            </a:extLst>
          </p:cNvPr>
          <p:cNvSpPr/>
          <p:nvPr/>
        </p:nvSpPr>
        <p:spPr>
          <a:xfrm>
            <a:off x="125643" y="1390413"/>
            <a:ext cx="3289703" cy="3516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0C476648-877A-4DB3-8493-399F0BA04AE6}"/>
              </a:ext>
            </a:extLst>
          </p:cNvPr>
          <p:cNvSpPr/>
          <p:nvPr/>
        </p:nvSpPr>
        <p:spPr>
          <a:xfrm flipH="1" flipV="1">
            <a:off x="107949" y="1729737"/>
            <a:ext cx="286213" cy="217061"/>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544454A-FE91-4AC3-BAAB-3EDC6498814D}"/>
              </a:ext>
            </a:extLst>
          </p:cNvPr>
          <p:cNvSpPr txBox="1"/>
          <p:nvPr/>
        </p:nvSpPr>
        <p:spPr>
          <a:xfrm>
            <a:off x="457462" y="1365761"/>
            <a:ext cx="2669907" cy="400110"/>
          </a:xfrm>
          <a:prstGeom prst="rect">
            <a:avLst/>
          </a:prstGeom>
          <a:noFill/>
        </p:spPr>
        <p:txBody>
          <a:bodyPr wrap="square" rtlCol="0">
            <a:spAutoFit/>
          </a:bodyPr>
          <a:lstStyle/>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Linear Regression</a:t>
            </a:r>
          </a:p>
        </p:txBody>
      </p:sp>
      <p:sp>
        <p:nvSpPr>
          <p:cNvPr id="15" name="TextBox 14">
            <a:extLst>
              <a:ext uri="{FF2B5EF4-FFF2-40B4-BE49-F238E27FC236}">
                <a16:creationId xmlns:a16="http://schemas.microsoft.com/office/drawing/2014/main" id="{812F1D35-8177-47C4-9F25-15956FE972AC}"/>
              </a:ext>
            </a:extLst>
          </p:cNvPr>
          <p:cNvSpPr txBox="1"/>
          <p:nvPr/>
        </p:nvSpPr>
        <p:spPr>
          <a:xfrm>
            <a:off x="623452" y="2014563"/>
            <a:ext cx="2791894"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Linear Regression is a supervised machine learning algorithm which is used in regression problems. It predicting the continuous dependent variable with the help of independent variables from the data set. And to determine the best fit that precisely predict the accurate value for the continuous dependent variable.</a:t>
            </a:r>
            <a:endParaRPr lang="en-US" dirty="0"/>
          </a:p>
        </p:txBody>
      </p:sp>
      <p:cxnSp>
        <p:nvCxnSpPr>
          <p:cNvPr id="16" name="Straight Connector 15">
            <a:extLst>
              <a:ext uri="{FF2B5EF4-FFF2-40B4-BE49-F238E27FC236}">
                <a16:creationId xmlns:a16="http://schemas.microsoft.com/office/drawing/2014/main" id="{CBB7E3C0-8FCB-4EF4-A7AB-C6D766CEDD0C}"/>
              </a:ext>
            </a:extLst>
          </p:cNvPr>
          <p:cNvCxnSpPr/>
          <p:nvPr/>
        </p:nvCxnSpPr>
        <p:spPr>
          <a:xfrm>
            <a:off x="645778" y="6151396"/>
            <a:ext cx="2532650" cy="0"/>
          </a:xfrm>
          <a:prstGeom prst="line">
            <a:avLst/>
          </a:prstGeom>
          <a:ln w="76200">
            <a:solidFill>
              <a:schemeClr val="accent2">
                <a:lumMod val="75000"/>
              </a:schemeClr>
            </a:solidFill>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C8592B10-0CE3-4DBF-B5B6-5CE2334E356A}"/>
              </a:ext>
            </a:extLst>
          </p:cNvPr>
          <p:cNvSpPr/>
          <p:nvPr/>
        </p:nvSpPr>
        <p:spPr>
          <a:xfrm>
            <a:off x="4239854" y="1134353"/>
            <a:ext cx="3128168" cy="5251642"/>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5C3785-30DA-4BB2-BB02-73F8C09582EE}"/>
              </a:ext>
            </a:extLst>
          </p:cNvPr>
          <p:cNvSpPr/>
          <p:nvPr/>
        </p:nvSpPr>
        <p:spPr>
          <a:xfrm>
            <a:off x="3974846" y="1349338"/>
            <a:ext cx="3318833" cy="41563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Support Vector Machine</a:t>
            </a:r>
          </a:p>
        </p:txBody>
      </p:sp>
      <p:sp>
        <p:nvSpPr>
          <p:cNvPr id="20" name="Right Triangle 19">
            <a:extLst>
              <a:ext uri="{FF2B5EF4-FFF2-40B4-BE49-F238E27FC236}">
                <a16:creationId xmlns:a16="http://schemas.microsoft.com/office/drawing/2014/main" id="{B3876C7C-190E-45AE-8B4A-2BF9BB280132}"/>
              </a:ext>
            </a:extLst>
          </p:cNvPr>
          <p:cNvSpPr/>
          <p:nvPr/>
        </p:nvSpPr>
        <p:spPr>
          <a:xfrm flipH="1" flipV="1">
            <a:off x="3951729" y="1742025"/>
            <a:ext cx="307066" cy="149242"/>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6F0749E-047E-4DE5-803B-471A577CF7BE}"/>
              </a:ext>
            </a:extLst>
          </p:cNvPr>
          <p:cNvSpPr txBox="1"/>
          <p:nvPr/>
        </p:nvSpPr>
        <p:spPr>
          <a:xfrm>
            <a:off x="4455772" y="2045341"/>
            <a:ext cx="2807404" cy="390876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Support Vector Machine or SVM is used to classify data points which helps finding a hyperplane in a K-dimensional space and K refers to number of features. Among many possible features the SVM chooses the feature with the maximum margin. Here in this research the authors used both Linear and Kernel SVM.</a:t>
            </a:r>
          </a:p>
          <a:p>
            <a:endParaRPr lang="en-US" sz="1400" dirty="0">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F2935393-3A72-42F3-B84E-0EE661F032F3}"/>
              </a:ext>
            </a:extLst>
          </p:cNvPr>
          <p:cNvCxnSpPr/>
          <p:nvPr/>
        </p:nvCxnSpPr>
        <p:spPr>
          <a:xfrm>
            <a:off x="4667763" y="6162984"/>
            <a:ext cx="2385421" cy="1"/>
          </a:xfrm>
          <a:prstGeom prst="line">
            <a:avLst/>
          </a:prstGeom>
          <a:ln w="7620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96210686-9132-4476-809B-59990BEB4FFB}"/>
              </a:ext>
            </a:extLst>
          </p:cNvPr>
          <p:cNvSpPr/>
          <p:nvPr/>
        </p:nvSpPr>
        <p:spPr>
          <a:xfrm>
            <a:off x="8148674" y="1134353"/>
            <a:ext cx="3065159" cy="5281871"/>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D57849-8C87-4C29-AD4A-6DC0341CC631}"/>
              </a:ext>
            </a:extLst>
          </p:cNvPr>
          <p:cNvSpPr/>
          <p:nvPr/>
        </p:nvSpPr>
        <p:spPr>
          <a:xfrm>
            <a:off x="7923463" y="1329783"/>
            <a:ext cx="3065159" cy="46019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E4E00553-D466-4A99-A225-DFE805C6A2AB}"/>
              </a:ext>
            </a:extLst>
          </p:cNvPr>
          <p:cNvSpPr/>
          <p:nvPr/>
        </p:nvSpPr>
        <p:spPr>
          <a:xfrm flipH="1" flipV="1">
            <a:off x="7949076" y="1800036"/>
            <a:ext cx="243852" cy="165242"/>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C96FFFE-D2C6-430B-A624-097788D412C3}"/>
              </a:ext>
            </a:extLst>
          </p:cNvPr>
          <p:cNvSpPr txBox="1"/>
          <p:nvPr/>
        </p:nvSpPr>
        <p:spPr>
          <a:xfrm>
            <a:off x="8414810" y="1319726"/>
            <a:ext cx="211804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Random Forrest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0FE0BF20-AA0D-4F29-9C8A-8915FEF67424}"/>
              </a:ext>
            </a:extLst>
          </p:cNvPr>
          <p:cNvSpPr txBox="1"/>
          <p:nvPr/>
        </p:nvSpPr>
        <p:spPr>
          <a:xfrm>
            <a:off x="8314980" y="2045341"/>
            <a:ext cx="2673642"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Random forest is a Supervised Machine Learning Algorithm that works very well with the Classification and Regression problems. Based on different samples and inputs, creates a sample weight for a problem and then takes the highest valued weight for classification problem and takes average weight for regression.</a:t>
            </a:r>
            <a:endParaRPr lang="en-US" dirty="0"/>
          </a:p>
        </p:txBody>
      </p:sp>
      <p:cxnSp>
        <p:nvCxnSpPr>
          <p:cNvPr id="29" name="Straight Connector 28">
            <a:extLst>
              <a:ext uri="{FF2B5EF4-FFF2-40B4-BE49-F238E27FC236}">
                <a16:creationId xmlns:a16="http://schemas.microsoft.com/office/drawing/2014/main" id="{BCCCB86F-15B5-48AE-8D55-4E8FED88244A}"/>
              </a:ext>
            </a:extLst>
          </p:cNvPr>
          <p:cNvCxnSpPr/>
          <p:nvPr/>
        </p:nvCxnSpPr>
        <p:spPr>
          <a:xfrm>
            <a:off x="8497438" y="6151396"/>
            <a:ext cx="2491184" cy="11589"/>
          </a:xfrm>
          <a:prstGeom prst="line">
            <a:avLst/>
          </a:prstGeom>
          <a:ln w="76200">
            <a:solidFill>
              <a:schemeClr val="accent5">
                <a:lumMod val="75000"/>
              </a:schemeClr>
            </a:solidFill>
          </a:ln>
        </p:spPr>
        <p:style>
          <a:lnRef idx="2">
            <a:schemeClr val="dk1"/>
          </a:lnRef>
          <a:fillRef idx="0">
            <a:schemeClr val="dk1"/>
          </a:fillRef>
          <a:effectRef idx="1">
            <a:schemeClr val="dk1"/>
          </a:effectRef>
          <a:fontRef idx="minor">
            <a:schemeClr val="tx1"/>
          </a:fontRef>
        </p:style>
      </p:cxnSp>
      <p:sp>
        <p:nvSpPr>
          <p:cNvPr id="17" name="Footer Placeholder 16"/>
          <p:cNvSpPr>
            <a:spLocks noGrp="1"/>
          </p:cNvSpPr>
          <p:nvPr>
            <p:ph type="ftr" sz="quarter" idx="11"/>
          </p:nvPr>
        </p:nvSpPr>
        <p:spPr>
          <a:xfrm>
            <a:off x="-1035177" y="6509178"/>
            <a:ext cx="4114800" cy="365125"/>
          </a:xfrm>
        </p:spPr>
        <p:txBody>
          <a:bodyPr/>
          <a:lstStyle/>
          <a:p>
            <a:r>
              <a:rPr lang="en-US" dirty="0"/>
              <a:t>East West University</a:t>
            </a:r>
          </a:p>
        </p:txBody>
      </p:sp>
      <p:sp>
        <p:nvSpPr>
          <p:cNvPr id="21" name="Slide Number Placeholder 20"/>
          <p:cNvSpPr>
            <a:spLocks noGrp="1"/>
          </p:cNvSpPr>
          <p:nvPr>
            <p:ph type="sldNum" sz="quarter" idx="12"/>
          </p:nvPr>
        </p:nvSpPr>
        <p:spPr/>
        <p:txBody>
          <a:bodyPr/>
          <a:lstStyle/>
          <a:p>
            <a:fld id="{DA18854F-D613-44B1-B5EE-6CB2D43CE3EC}" type="slidenum">
              <a:rPr lang="en-US" smtClean="0"/>
              <a:t>13</a:t>
            </a:fld>
            <a:endParaRPr lang="en-US"/>
          </a:p>
        </p:txBody>
      </p:sp>
    </p:spTree>
    <p:extLst>
      <p:ext uri="{BB962C8B-B14F-4D97-AF65-F5344CB8AC3E}">
        <p14:creationId xmlns:p14="http://schemas.microsoft.com/office/powerpoint/2010/main" val="2119122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oogle Shape;106;p1"/>
          <p:cNvSpPr/>
          <p:nvPr/>
        </p:nvSpPr>
        <p:spPr>
          <a:xfrm>
            <a:off x="1159217" y="884253"/>
            <a:ext cx="4573346" cy="286214"/>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689;p7">
            <a:extLst>
              <a:ext uri="{FF2B5EF4-FFF2-40B4-BE49-F238E27FC236}">
                <a16:creationId xmlns:a16="http://schemas.microsoft.com/office/drawing/2014/main" id="{1018B6DB-F3FA-424C-8145-5A714D496ED0}"/>
              </a:ext>
            </a:extLst>
          </p:cNvPr>
          <p:cNvSpPr/>
          <p:nvPr/>
        </p:nvSpPr>
        <p:spPr>
          <a:xfrm>
            <a:off x="1264235" y="303902"/>
            <a:ext cx="3784357" cy="279739"/>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695;p7">
            <a:extLst>
              <a:ext uri="{FF2B5EF4-FFF2-40B4-BE49-F238E27FC236}">
                <a16:creationId xmlns:a16="http://schemas.microsoft.com/office/drawing/2014/main" id="{776C76B4-0674-4B68-9E52-7EE9EB530189}"/>
              </a:ext>
            </a:extLst>
          </p:cNvPr>
          <p:cNvSpPr txBox="1"/>
          <p:nvPr/>
        </p:nvSpPr>
        <p:spPr>
          <a:xfrm>
            <a:off x="409215" y="248889"/>
            <a:ext cx="499353"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STEP</a:t>
            </a:r>
            <a:endParaRPr/>
          </a:p>
        </p:txBody>
      </p:sp>
      <p:sp>
        <p:nvSpPr>
          <p:cNvPr id="50" name="Google Shape;690;p7">
            <a:extLst>
              <a:ext uri="{FF2B5EF4-FFF2-40B4-BE49-F238E27FC236}">
                <a16:creationId xmlns:a16="http://schemas.microsoft.com/office/drawing/2014/main" id="{66B8AA37-A731-4894-87FF-5F4997E9C92A}"/>
              </a:ext>
            </a:extLst>
          </p:cNvPr>
          <p:cNvSpPr/>
          <p:nvPr/>
        </p:nvSpPr>
        <p:spPr>
          <a:xfrm flipH="1">
            <a:off x="221193" y="200786"/>
            <a:ext cx="264343" cy="92874"/>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691;p7">
            <a:extLst>
              <a:ext uri="{FF2B5EF4-FFF2-40B4-BE49-F238E27FC236}">
                <a16:creationId xmlns:a16="http://schemas.microsoft.com/office/drawing/2014/main" id="{627F1468-906B-4087-8948-4DD0FCB0E241}"/>
              </a:ext>
            </a:extLst>
          </p:cNvPr>
          <p:cNvSpPr/>
          <p:nvPr/>
        </p:nvSpPr>
        <p:spPr>
          <a:xfrm>
            <a:off x="409215" y="170593"/>
            <a:ext cx="5675363" cy="866470"/>
          </a:xfrm>
          <a:prstGeom prst="roundRect">
            <a:avLst>
              <a:gd name="adj" fmla="val 10698"/>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TextBox 51">
            <a:extLst>
              <a:ext uri="{FF2B5EF4-FFF2-40B4-BE49-F238E27FC236}">
                <a16:creationId xmlns:a16="http://schemas.microsoft.com/office/drawing/2014/main" id="{14F2E574-0183-4721-A7E5-B738BC8824A6}"/>
              </a:ext>
            </a:extLst>
          </p:cNvPr>
          <p:cNvSpPr txBox="1"/>
          <p:nvPr/>
        </p:nvSpPr>
        <p:spPr>
          <a:xfrm>
            <a:off x="1299789" y="323174"/>
            <a:ext cx="464816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Machine Learning Models:</a:t>
            </a:r>
          </a:p>
        </p:txBody>
      </p:sp>
      <p:sp>
        <p:nvSpPr>
          <p:cNvPr id="53" name="Google Shape;420;p3">
            <a:extLst>
              <a:ext uri="{FF2B5EF4-FFF2-40B4-BE49-F238E27FC236}">
                <a16:creationId xmlns:a16="http://schemas.microsoft.com/office/drawing/2014/main" id="{CCB90817-69A6-484F-A7B7-2B07006E9179}"/>
              </a:ext>
            </a:extLst>
          </p:cNvPr>
          <p:cNvSpPr/>
          <p:nvPr/>
        </p:nvSpPr>
        <p:spPr>
          <a:xfrm rot="5400000">
            <a:off x="437924" y="60785"/>
            <a:ext cx="564696" cy="1019930"/>
          </a:xfrm>
          <a:prstGeom prst="round2SameRect">
            <a:avLst>
              <a:gd name="adj1" fmla="val 50000"/>
              <a:gd name="adj2" fmla="val 0"/>
            </a:avLst>
          </a:prstGeom>
          <a:gradFill>
            <a:gsLst>
              <a:gs pos="0">
                <a:srgbClr val="68CE35"/>
              </a:gs>
              <a:gs pos="100000">
                <a:srgbClr val="26B04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421;p3">
            <a:extLst>
              <a:ext uri="{FF2B5EF4-FFF2-40B4-BE49-F238E27FC236}">
                <a16:creationId xmlns:a16="http://schemas.microsoft.com/office/drawing/2014/main" id="{155FC2D3-1AFA-4F67-A19B-52299A8FB8F9}"/>
              </a:ext>
            </a:extLst>
          </p:cNvPr>
          <p:cNvSpPr/>
          <p:nvPr/>
        </p:nvSpPr>
        <p:spPr>
          <a:xfrm>
            <a:off x="767313" y="375276"/>
            <a:ext cx="391904" cy="392824"/>
          </a:xfrm>
          <a:prstGeom prst="ellipse">
            <a:avLst/>
          </a:prstGeom>
          <a:solidFill>
            <a:srgbClr val="3695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Rectangle 54">
            <a:extLst>
              <a:ext uri="{FF2B5EF4-FFF2-40B4-BE49-F238E27FC236}">
                <a16:creationId xmlns:a16="http://schemas.microsoft.com/office/drawing/2014/main" id="{E44DB3A7-EAB8-423D-A376-0BF8CBCD4ACE}"/>
              </a:ext>
            </a:extLst>
          </p:cNvPr>
          <p:cNvSpPr/>
          <p:nvPr/>
        </p:nvSpPr>
        <p:spPr>
          <a:xfrm>
            <a:off x="1184778" y="1337675"/>
            <a:ext cx="2640000" cy="4880995"/>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F08D49C-BFC4-4AFC-91A9-4DD4E988D80C}"/>
              </a:ext>
            </a:extLst>
          </p:cNvPr>
          <p:cNvSpPr/>
          <p:nvPr/>
        </p:nvSpPr>
        <p:spPr>
          <a:xfrm>
            <a:off x="1029459" y="1562780"/>
            <a:ext cx="2763104" cy="415636"/>
          </a:xfrm>
          <a:prstGeom prst="rect">
            <a:avLst/>
          </a:prstGeom>
          <a:solidFill>
            <a:srgbClr val="D6C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Triangle 56">
            <a:extLst>
              <a:ext uri="{FF2B5EF4-FFF2-40B4-BE49-F238E27FC236}">
                <a16:creationId xmlns:a16="http://schemas.microsoft.com/office/drawing/2014/main" id="{098D5576-DCF5-49A6-9E91-A1353CA4FB78}"/>
              </a:ext>
            </a:extLst>
          </p:cNvPr>
          <p:cNvSpPr/>
          <p:nvPr/>
        </p:nvSpPr>
        <p:spPr>
          <a:xfrm flipH="1" flipV="1">
            <a:off x="1033370" y="1978416"/>
            <a:ext cx="224973" cy="190659"/>
          </a:xfrm>
          <a:prstGeom prst="rtTriangle">
            <a:avLst/>
          </a:prstGeom>
          <a:solidFill>
            <a:srgbClr val="D6C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8D7A3E8E-8C4B-42A7-89B3-BFDF7D88A43A}"/>
              </a:ext>
            </a:extLst>
          </p:cNvPr>
          <p:cNvSpPr txBox="1"/>
          <p:nvPr/>
        </p:nvSpPr>
        <p:spPr>
          <a:xfrm>
            <a:off x="1161424" y="1562780"/>
            <a:ext cx="2188027"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Decision Tree</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BEB121F4-1337-4701-B578-4B73B3F8A488}"/>
              </a:ext>
            </a:extLst>
          </p:cNvPr>
          <p:cNvSpPr txBox="1"/>
          <p:nvPr/>
        </p:nvSpPr>
        <p:spPr>
          <a:xfrm>
            <a:off x="1381454" y="2134267"/>
            <a:ext cx="2287997"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supervised learning method used for both classification and regression. Analyses the data features and predicts the value of the target variable by implementing decision rules. </a:t>
            </a:r>
          </a:p>
          <a:p>
            <a:endParaRPr lang="en-US" sz="1600" dirty="0"/>
          </a:p>
        </p:txBody>
      </p:sp>
      <p:cxnSp>
        <p:nvCxnSpPr>
          <p:cNvPr id="60" name="Straight Connector 59">
            <a:extLst>
              <a:ext uri="{FF2B5EF4-FFF2-40B4-BE49-F238E27FC236}">
                <a16:creationId xmlns:a16="http://schemas.microsoft.com/office/drawing/2014/main" id="{88A58982-F3C4-4347-BD6B-FC69F2E248A3}"/>
              </a:ext>
            </a:extLst>
          </p:cNvPr>
          <p:cNvCxnSpPr/>
          <p:nvPr/>
        </p:nvCxnSpPr>
        <p:spPr>
          <a:xfrm>
            <a:off x="1530652" y="5929652"/>
            <a:ext cx="2075543" cy="0"/>
          </a:xfrm>
          <a:prstGeom prst="line">
            <a:avLst/>
          </a:prstGeom>
          <a:ln w="76200">
            <a:solidFill>
              <a:srgbClr val="D6CAE6"/>
            </a:solidFill>
          </a:ln>
        </p:spPr>
        <p:style>
          <a:lnRef idx="2">
            <a:schemeClr val="dk1"/>
          </a:lnRef>
          <a:fillRef idx="0">
            <a:schemeClr val="dk1"/>
          </a:fillRef>
          <a:effectRef idx="1">
            <a:schemeClr val="dk1"/>
          </a:effectRef>
          <a:fontRef idx="minor">
            <a:schemeClr val="tx1"/>
          </a:fontRef>
        </p:style>
      </p:cxnSp>
      <p:sp>
        <p:nvSpPr>
          <p:cNvPr id="61" name="Rectangle 60">
            <a:extLst>
              <a:ext uri="{FF2B5EF4-FFF2-40B4-BE49-F238E27FC236}">
                <a16:creationId xmlns:a16="http://schemas.microsoft.com/office/drawing/2014/main" id="{61BB6552-F203-451B-87A3-1FB87535177F}"/>
              </a:ext>
            </a:extLst>
          </p:cNvPr>
          <p:cNvSpPr/>
          <p:nvPr/>
        </p:nvSpPr>
        <p:spPr>
          <a:xfrm>
            <a:off x="4725336" y="1337675"/>
            <a:ext cx="2827841" cy="4880995"/>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239A0CD-EC87-416A-B85E-9D1ED3A46C42}"/>
              </a:ext>
            </a:extLst>
          </p:cNvPr>
          <p:cNvSpPr/>
          <p:nvPr/>
        </p:nvSpPr>
        <p:spPr>
          <a:xfrm>
            <a:off x="4447851" y="1577110"/>
            <a:ext cx="3000201" cy="415636"/>
          </a:xfrm>
          <a:prstGeom prst="rect">
            <a:avLst/>
          </a:prstGeom>
          <a:solidFill>
            <a:srgbClr val="9FFF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Multinomial Naïve Bayes</a:t>
            </a:r>
          </a:p>
        </p:txBody>
      </p:sp>
      <p:sp>
        <p:nvSpPr>
          <p:cNvPr id="63" name="Right Triangle 62">
            <a:extLst>
              <a:ext uri="{FF2B5EF4-FFF2-40B4-BE49-F238E27FC236}">
                <a16:creationId xmlns:a16="http://schemas.microsoft.com/office/drawing/2014/main" id="{F3D5AA7D-85CC-4B6F-8F7D-31704D076FA1}"/>
              </a:ext>
            </a:extLst>
          </p:cNvPr>
          <p:cNvSpPr/>
          <p:nvPr/>
        </p:nvSpPr>
        <p:spPr>
          <a:xfrm flipH="1" flipV="1">
            <a:off x="4447851" y="1985025"/>
            <a:ext cx="277585" cy="149242"/>
          </a:xfrm>
          <a:prstGeom prst="rtTriangle">
            <a:avLst/>
          </a:prstGeom>
          <a:solidFill>
            <a:srgbClr val="9FFF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6BB37B00-7D42-4FE6-8C68-99AD20C27A71}"/>
              </a:ext>
            </a:extLst>
          </p:cNvPr>
          <p:cNvSpPr txBox="1"/>
          <p:nvPr/>
        </p:nvSpPr>
        <p:spPr>
          <a:xfrm>
            <a:off x="4762321" y="2073745"/>
            <a:ext cx="2685731" cy="39703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multinomial Naïve Bayes algorithm is based Bayes theorem and calculates the likelihood of occurrence of an event based on prior knowledge of the event's conditions using Bayes theorem. The highest probability is the output. Probability of </a:t>
            </a:r>
            <a:r>
              <a:rPr lang="en-US" sz="1600" b="1" dirty="0">
                <a:latin typeface="Times New Roman" panose="02020603050405020304" pitchFamily="18" charset="0"/>
                <a:cs typeface="Times New Roman" panose="02020603050405020304" pitchFamily="18" charset="0"/>
              </a:rPr>
              <a:t>P(A | x)</a:t>
            </a:r>
            <a:r>
              <a:rPr lang="en-US" sz="1600" dirty="0">
                <a:latin typeface="Times New Roman" panose="02020603050405020304" pitchFamily="18" charset="0"/>
                <a:cs typeface="Times New Roman" panose="02020603050405020304" pitchFamily="18" charset="0"/>
              </a:rPr>
              <a:t> where A is the of the possible outcomes given instance x. The equation is given below</a:t>
            </a:r>
            <a:r>
              <a:rPr lang="en-US" sz="1600" b="1"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pPr algn="ctr"/>
            <a:r>
              <a:rPr lang="en-US" sz="1400" b="1" i="1" dirty="0">
                <a:latin typeface="Times New Roman" panose="02020603050405020304" pitchFamily="18" charset="0"/>
                <a:cs typeface="Times New Roman" panose="02020603050405020304" pitchFamily="18" charset="0"/>
              </a:rPr>
              <a:t>P(</a:t>
            </a:r>
            <a:r>
              <a:rPr lang="en-US" sz="1400" b="1" i="1" dirty="0" err="1">
                <a:latin typeface="Times New Roman" panose="02020603050405020304" pitchFamily="18" charset="0"/>
                <a:cs typeface="Times New Roman" panose="02020603050405020304" pitchFamily="18" charset="0"/>
              </a:rPr>
              <a:t>A|x</a:t>
            </a:r>
            <a:r>
              <a:rPr lang="en-US" sz="1400" b="1" i="1" dirty="0">
                <a:latin typeface="Times New Roman" panose="02020603050405020304" pitchFamily="18" charset="0"/>
                <a:cs typeface="Times New Roman" panose="02020603050405020304" pitchFamily="18" charset="0"/>
              </a:rPr>
              <a:t>) = P(x | A)*  P(A) / P(x)</a:t>
            </a:r>
          </a:p>
          <a:p>
            <a:endParaRPr lang="en-US" sz="1400" dirty="0">
              <a:latin typeface="Times New Roman" panose="02020603050405020304" pitchFamily="18" charset="0"/>
              <a:cs typeface="Times New Roman" panose="02020603050405020304" pitchFamily="18" charset="0"/>
            </a:endParaRPr>
          </a:p>
        </p:txBody>
      </p:sp>
      <p:cxnSp>
        <p:nvCxnSpPr>
          <p:cNvPr id="65" name="Straight Connector 64">
            <a:extLst>
              <a:ext uri="{FF2B5EF4-FFF2-40B4-BE49-F238E27FC236}">
                <a16:creationId xmlns:a16="http://schemas.microsoft.com/office/drawing/2014/main" id="{DD2C7CBD-9934-4BF6-BE33-D0C54B6A2407}"/>
              </a:ext>
            </a:extLst>
          </p:cNvPr>
          <p:cNvCxnSpPr/>
          <p:nvPr/>
        </p:nvCxnSpPr>
        <p:spPr>
          <a:xfrm>
            <a:off x="5098180" y="5929652"/>
            <a:ext cx="2075543" cy="0"/>
          </a:xfrm>
          <a:prstGeom prst="line">
            <a:avLst/>
          </a:prstGeom>
          <a:ln w="76200">
            <a:solidFill>
              <a:srgbClr val="9FFFE6"/>
            </a:solidFill>
          </a:ln>
        </p:spPr>
        <p:style>
          <a:lnRef idx="2">
            <a:schemeClr val="dk1"/>
          </a:lnRef>
          <a:fillRef idx="0">
            <a:schemeClr val="dk1"/>
          </a:fillRef>
          <a:effectRef idx="1">
            <a:schemeClr val="dk1"/>
          </a:effectRef>
          <a:fontRef idx="minor">
            <a:schemeClr val="tx1"/>
          </a:fontRef>
        </p:style>
      </p:cxnSp>
      <p:sp>
        <p:nvSpPr>
          <p:cNvPr id="66" name="Rectangle 65">
            <a:extLst>
              <a:ext uri="{FF2B5EF4-FFF2-40B4-BE49-F238E27FC236}">
                <a16:creationId xmlns:a16="http://schemas.microsoft.com/office/drawing/2014/main" id="{67C4B00D-11DC-4107-B942-0C5253511208}"/>
              </a:ext>
            </a:extLst>
          </p:cNvPr>
          <p:cNvSpPr/>
          <p:nvPr/>
        </p:nvSpPr>
        <p:spPr>
          <a:xfrm>
            <a:off x="8397959" y="1337675"/>
            <a:ext cx="2827841" cy="4880995"/>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A810319-45F0-4258-8920-0C3180B890D9}"/>
              </a:ext>
            </a:extLst>
          </p:cNvPr>
          <p:cNvSpPr/>
          <p:nvPr/>
        </p:nvSpPr>
        <p:spPr>
          <a:xfrm>
            <a:off x="8190537" y="1577110"/>
            <a:ext cx="2827841" cy="415636"/>
          </a:xfrm>
          <a:prstGeom prst="rect">
            <a:avLst/>
          </a:prstGeom>
          <a:solidFill>
            <a:srgbClr val="F1F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Triangle 67">
            <a:extLst>
              <a:ext uri="{FF2B5EF4-FFF2-40B4-BE49-F238E27FC236}">
                <a16:creationId xmlns:a16="http://schemas.microsoft.com/office/drawing/2014/main" id="{F418DFED-61C9-4D7D-96CE-CA4E2B38FCA7}"/>
              </a:ext>
            </a:extLst>
          </p:cNvPr>
          <p:cNvSpPr/>
          <p:nvPr/>
        </p:nvSpPr>
        <p:spPr>
          <a:xfrm flipH="1" flipV="1">
            <a:off x="8181763" y="1978416"/>
            <a:ext cx="224972" cy="149242"/>
          </a:xfrm>
          <a:prstGeom prst="rtTriangle">
            <a:avLst/>
          </a:prstGeom>
          <a:solidFill>
            <a:srgbClr val="F1F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A3D754CB-E56A-4857-A896-0C02581B7115}"/>
              </a:ext>
            </a:extLst>
          </p:cNvPr>
          <p:cNvSpPr txBox="1"/>
          <p:nvPr/>
        </p:nvSpPr>
        <p:spPr>
          <a:xfrm>
            <a:off x="8564264" y="1592636"/>
            <a:ext cx="2338583" cy="369332"/>
          </a:xfrm>
          <a:prstGeom prst="rect">
            <a:avLst/>
          </a:prstGeom>
          <a:noFill/>
        </p:spPr>
        <p:txBody>
          <a:bodyPr wrap="square" rtlCol="0">
            <a:spAutoFit/>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K-Nearest Neighbors</a:t>
            </a:r>
          </a:p>
        </p:txBody>
      </p:sp>
      <p:sp>
        <p:nvSpPr>
          <p:cNvPr id="70" name="TextBox 69">
            <a:extLst>
              <a:ext uri="{FF2B5EF4-FFF2-40B4-BE49-F238E27FC236}">
                <a16:creationId xmlns:a16="http://schemas.microsoft.com/office/drawing/2014/main" id="{64799086-0743-4812-A9F5-445250A27FA3}"/>
              </a:ext>
            </a:extLst>
          </p:cNvPr>
          <p:cNvSpPr txBox="1"/>
          <p:nvPr/>
        </p:nvSpPr>
        <p:spPr>
          <a:xfrm>
            <a:off x="8564265" y="2134267"/>
            <a:ext cx="2466637"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k-nearest neighbors (KNN) algorithm is also a supervised learning algorithm that relies on labeled input data to learn a function. And later based on that learned function produces a feature appropriate output considering new unlabeled data.</a:t>
            </a:r>
          </a:p>
          <a:p>
            <a:endParaRPr lang="en-US" sz="1600" dirty="0"/>
          </a:p>
        </p:txBody>
      </p:sp>
      <p:cxnSp>
        <p:nvCxnSpPr>
          <p:cNvPr id="71" name="Straight Connector 70">
            <a:extLst>
              <a:ext uri="{FF2B5EF4-FFF2-40B4-BE49-F238E27FC236}">
                <a16:creationId xmlns:a16="http://schemas.microsoft.com/office/drawing/2014/main" id="{F52AD2C1-5CAE-4769-8F81-557CBDA147A8}"/>
              </a:ext>
            </a:extLst>
          </p:cNvPr>
          <p:cNvCxnSpPr/>
          <p:nvPr/>
        </p:nvCxnSpPr>
        <p:spPr>
          <a:xfrm>
            <a:off x="8690975" y="5933598"/>
            <a:ext cx="2075543" cy="0"/>
          </a:xfrm>
          <a:prstGeom prst="line">
            <a:avLst/>
          </a:prstGeom>
          <a:ln w="76200">
            <a:solidFill>
              <a:srgbClr val="F1F151"/>
            </a:solidFill>
          </a:ln>
        </p:spPr>
        <p:style>
          <a:lnRef idx="2">
            <a:schemeClr val="dk1"/>
          </a:lnRef>
          <a:fillRef idx="0">
            <a:schemeClr val="dk1"/>
          </a:fillRef>
          <a:effectRef idx="1">
            <a:schemeClr val="dk1"/>
          </a:effectRef>
          <a:fontRef idx="minor">
            <a:schemeClr val="tx1"/>
          </a:fontRef>
        </p:style>
      </p:cxnSp>
      <p:sp>
        <p:nvSpPr>
          <p:cNvPr id="4" name="Footer Placeholder 3"/>
          <p:cNvSpPr>
            <a:spLocks noGrp="1"/>
          </p:cNvSpPr>
          <p:nvPr>
            <p:ph type="ftr" sz="quarter" idx="11"/>
          </p:nvPr>
        </p:nvSpPr>
        <p:spPr>
          <a:xfrm>
            <a:off x="-867904" y="6432779"/>
            <a:ext cx="4114800" cy="365125"/>
          </a:xfrm>
        </p:spPr>
        <p:txBody>
          <a:bodyPr/>
          <a:lstStyle/>
          <a:p>
            <a:r>
              <a:rPr lang="en-US" dirty="0"/>
              <a:t>East West University</a:t>
            </a:r>
          </a:p>
        </p:txBody>
      </p:sp>
      <p:sp>
        <p:nvSpPr>
          <p:cNvPr id="5" name="Slide Number Placeholder 4"/>
          <p:cNvSpPr>
            <a:spLocks noGrp="1"/>
          </p:cNvSpPr>
          <p:nvPr>
            <p:ph type="sldNum" sz="quarter" idx="12"/>
          </p:nvPr>
        </p:nvSpPr>
        <p:spPr/>
        <p:txBody>
          <a:bodyPr/>
          <a:lstStyle/>
          <a:p>
            <a:fld id="{DA18854F-D613-44B1-B5EE-6CB2D43CE3EC}" type="slidenum">
              <a:rPr lang="en-US" smtClean="0"/>
              <a:t>14</a:t>
            </a:fld>
            <a:endParaRPr lang="en-US"/>
          </a:p>
        </p:txBody>
      </p:sp>
    </p:spTree>
    <p:extLst>
      <p:ext uri="{BB962C8B-B14F-4D97-AF65-F5344CB8AC3E}">
        <p14:creationId xmlns:p14="http://schemas.microsoft.com/office/powerpoint/2010/main" val="2777827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06;p1"/>
          <p:cNvSpPr/>
          <p:nvPr/>
        </p:nvSpPr>
        <p:spPr>
          <a:xfrm>
            <a:off x="1339133" y="915027"/>
            <a:ext cx="4002301" cy="282158"/>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689;p7">
            <a:extLst>
              <a:ext uri="{FF2B5EF4-FFF2-40B4-BE49-F238E27FC236}">
                <a16:creationId xmlns:a16="http://schemas.microsoft.com/office/drawing/2014/main" id="{4023EB02-86D6-40FC-ACEF-03D9EF36C26D}"/>
              </a:ext>
            </a:extLst>
          </p:cNvPr>
          <p:cNvSpPr/>
          <p:nvPr/>
        </p:nvSpPr>
        <p:spPr>
          <a:xfrm>
            <a:off x="1292443" y="360408"/>
            <a:ext cx="3583620" cy="248862"/>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695;p7">
            <a:extLst>
              <a:ext uri="{FF2B5EF4-FFF2-40B4-BE49-F238E27FC236}">
                <a16:creationId xmlns:a16="http://schemas.microsoft.com/office/drawing/2014/main" id="{977F993B-AAE4-4741-BB7E-D0174D05F53E}"/>
              </a:ext>
            </a:extLst>
          </p:cNvPr>
          <p:cNvSpPr txBox="1"/>
          <p:nvPr/>
        </p:nvSpPr>
        <p:spPr>
          <a:xfrm>
            <a:off x="437423" y="305395"/>
            <a:ext cx="47286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STEP</a:t>
            </a:r>
            <a:endParaRPr/>
          </a:p>
        </p:txBody>
      </p:sp>
      <p:sp>
        <p:nvSpPr>
          <p:cNvPr id="6" name="Google Shape;690;p7">
            <a:extLst>
              <a:ext uri="{FF2B5EF4-FFF2-40B4-BE49-F238E27FC236}">
                <a16:creationId xmlns:a16="http://schemas.microsoft.com/office/drawing/2014/main" id="{68658287-E2F9-46DD-A217-F90AEC20659C}"/>
              </a:ext>
            </a:extLst>
          </p:cNvPr>
          <p:cNvSpPr/>
          <p:nvPr/>
        </p:nvSpPr>
        <p:spPr>
          <a:xfrm flipH="1">
            <a:off x="249400" y="257291"/>
            <a:ext cx="250321" cy="82623"/>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691;p7">
            <a:extLst>
              <a:ext uri="{FF2B5EF4-FFF2-40B4-BE49-F238E27FC236}">
                <a16:creationId xmlns:a16="http://schemas.microsoft.com/office/drawing/2014/main" id="{BC53BEE3-33F1-402C-A64E-2692FBF2E4AD}"/>
              </a:ext>
            </a:extLst>
          </p:cNvPr>
          <p:cNvSpPr/>
          <p:nvPr/>
        </p:nvSpPr>
        <p:spPr>
          <a:xfrm>
            <a:off x="430261" y="227034"/>
            <a:ext cx="5374320" cy="850248"/>
          </a:xfrm>
          <a:prstGeom prst="roundRect">
            <a:avLst>
              <a:gd name="adj" fmla="val 10698"/>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TextBox 7">
            <a:extLst>
              <a:ext uri="{FF2B5EF4-FFF2-40B4-BE49-F238E27FC236}">
                <a16:creationId xmlns:a16="http://schemas.microsoft.com/office/drawing/2014/main" id="{047986A2-E608-4C51-9EB8-8659150C41AE}"/>
              </a:ext>
            </a:extLst>
          </p:cNvPr>
          <p:cNvSpPr txBox="1"/>
          <p:nvPr/>
        </p:nvSpPr>
        <p:spPr>
          <a:xfrm>
            <a:off x="1292443" y="328010"/>
            <a:ext cx="440160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Deep Learning </a:t>
            </a:r>
            <a:r>
              <a:rPr lang="en-US" sz="2000" dirty="0" smtClean="0">
                <a:latin typeface="Times New Roman" panose="02020603050405020304" pitchFamily="18" charset="0"/>
                <a:cs typeface="Times New Roman" panose="02020603050405020304" pitchFamily="18" charset="0"/>
              </a:rPr>
              <a:t>Models (CNN –LSTM hybrid network):</a:t>
            </a:r>
            <a:endParaRPr lang="en-US" sz="2000" dirty="0">
              <a:latin typeface="Times New Roman" panose="02020603050405020304" pitchFamily="18" charset="0"/>
              <a:cs typeface="Times New Roman" panose="02020603050405020304" pitchFamily="18" charset="0"/>
            </a:endParaRPr>
          </a:p>
        </p:txBody>
      </p:sp>
      <p:sp>
        <p:nvSpPr>
          <p:cNvPr id="9" name="Google Shape;420;p3">
            <a:extLst>
              <a:ext uri="{FF2B5EF4-FFF2-40B4-BE49-F238E27FC236}">
                <a16:creationId xmlns:a16="http://schemas.microsoft.com/office/drawing/2014/main" id="{C89BD13E-E1C0-43FD-BA39-C0CDB07F109F}"/>
              </a:ext>
            </a:extLst>
          </p:cNvPr>
          <p:cNvSpPr/>
          <p:nvPr/>
        </p:nvSpPr>
        <p:spPr>
          <a:xfrm rot="5400000">
            <a:off x="443013" y="116546"/>
            <a:ext cx="502362" cy="965829"/>
          </a:xfrm>
          <a:prstGeom prst="round2SameRect">
            <a:avLst>
              <a:gd name="adj1" fmla="val 50000"/>
              <a:gd name="adj2" fmla="val 0"/>
            </a:avLst>
          </a:prstGeom>
          <a:gradFill>
            <a:gsLst>
              <a:gs pos="0">
                <a:srgbClr val="68CE35"/>
              </a:gs>
              <a:gs pos="100000">
                <a:srgbClr val="26B04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421;p3">
            <a:extLst>
              <a:ext uri="{FF2B5EF4-FFF2-40B4-BE49-F238E27FC236}">
                <a16:creationId xmlns:a16="http://schemas.microsoft.com/office/drawing/2014/main" id="{915E7357-02E0-432F-887E-6D2980129F0F}"/>
              </a:ext>
            </a:extLst>
          </p:cNvPr>
          <p:cNvSpPr/>
          <p:nvPr/>
        </p:nvSpPr>
        <p:spPr>
          <a:xfrm>
            <a:off x="695214" y="445665"/>
            <a:ext cx="371116" cy="349464"/>
          </a:xfrm>
          <a:prstGeom prst="ellipse">
            <a:avLst/>
          </a:prstGeom>
          <a:solidFill>
            <a:srgbClr val="3695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Rectangle 10">
            <a:extLst>
              <a:ext uri="{FF2B5EF4-FFF2-40B4-BE49-F238E27FC236}">
                <a16:creationId xmlns:a16="http://schemas.microsoft.com/office/drawing/2014/main" id="{93AC8341-2841-4D9D-8EBF-8795BDE90027}"/>
              </a:ext>
            </a:extLst>
          </p:cNvPr>
          <p:cNvSpPr/>
          <p:nvPr/>
        </p:nvSpPr>
        <p:spPr>
          <a:xfrm>
            <a:off x="993259" y="1335052"/>
            <a:ext cx="3261214" cy="5005997"/>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BE3BCD5-C62E-4054-9780-8DBDEFDAC396}"/>
              </a:ext>
            </a:extLst>
          </p:cNvPr>
          <p:cNvSpPr txBox="1"/>
          <p:nvPr/>
        </p:nvSpPr>
        <p:spPr>
          <a:xfrm>
            <a:off x="1189935" y="2131645"/>
            <a:ext cx="2940251" cy="381642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 Convolutional Neural Network or CNN is a neural network designed particularly for processing structured arrays of image, video data. It is one of the most used Neural Network in computer vision. Here is the structure of CNN what we used.</a:t>
            </a:r>
          </a:p>
          <a:p>
            <a:pPr algn="just"/>
            <a:r>
              <a:rPr lang="en-US" sz="1400" b="1" i="1" dirty="0">
                <a:latin typeface="Times New Roman" panose="02020603050405020304" pitchFamily="18" charset="0"/>
                <a:cs typeface="Times New Roman" panose="02020603050405020304" pitchFamily="18" charset="0"/>
              </a:rPr>
              <a:t>Embedding Layer:</a:t>
            </a:r>
            <a:r>
              <a:rPr lang="en-US" sz="1400" i="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 this layer all the words in the data set turned into vectors and used as the input of the embedding layer. This is the first layer of the neural network where a matrix is generated which represents the vectors and words.</a:t>
            </a:r>
          </a:p>
          <a:p>
            <a:pPr algn="ctr"/>
            <a:endParaRPr lang="en-US" sz="1600" dirty="0"/>
          </a:p>
        </p:txBody>
      </p:sp>
      <p:cxnSp>
        <p:nvCxnSpPr>
          <p:cNvPr id="14" name="Straight Connector 13">
            <a:extLst>
              <a:ext uri="{FF2B5EF4-FFF2-40B4-BE49-F238E27FC236}">
                <a16:creationId xmlns:a16="http://schemas.microsoft.com/office/drawing/2014/main" id="{BE140469-1A6A-43B7-A67A-45B0D98AAA8D}"/>
              </a:ext>
            </a:extLst>
          </p:cNvPr>
          <p:cNvCxnSpPr>
            <a:cxnSpLocks/>
          </p:cNvCxnSpPr>
          <p:nvPr/>
        </p:nvCxnSpPr>
        <p:spPr>
          <a:xfrm flipV="1">
            <a:off x="1339133" y="5927030"/>
            <a:ext cx="2702276" cy="1"/>
          </a:xfrm>
          <a:prstGeom prst="line">
            <a:avLst/>
          </a:prstGeom>
          <a:ln w="76200">
            <a:solidFill>
              <a:srgbClr val="7D19EB"/>
            </a:solidFill>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AC4D4CF5-2F90-411D-A01A-053663AEF485}"/>
              </a:ext>
            </a:extLst>
          </p:cNvPr>
          <p:cNvSpPr/>
          <p:nvPr/>
        </p:nvSpPr>
        <p:spPr>
          <a:xfrm>
            <a:off x="4700157" y="1353016"/>
            <a:ext cx="3261214" cy="5005997"/>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Times New Roman" panose="02020603050405020304" pitchFamily="18" charset="0"/>
                <a:cs typeface="Times New Roman" panose="02020603050405020304" pitchFamily="18" charset="0"/>
              </a:rPr>
              <a:t>Convolutional Layer:</a:t>
            </a:r>
            <a:r>
              <a:rPr lang="en-US" sz="1400" i="1"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A convolutional layer is a set of n*n filters. The used parameters of the n*n filters are silds. Measured through the width and height of the input. It is measured by the dot products between the input and filter of the layer.</a:t>
            </a:r>
          </a:p>
          <a:p>
            <a:r>
              <a:rPr lang="en-US" sz="1400" b="1" i="1" dirty="0">
                <a:solidFill>
                  <a:schemeClr val="tx1"/>
                </a:solidFill>
                <a:latin typeface="Times New Roman" panose="02020603050405020304" pitchFamily="18" charset="0"/>
                <a:cs typeface="Times New Roman" panose="02020603050405020304" pitchFamily="18" charset="0"/>
              </a:rPr>
              <a:t>Dropout Layer:</a:t>
            </a:r>
            <a:r>
              <a:rPr lang="en-US" sz="1400" i="1"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To improve the over-fitting problem on neural networks the regularization technique is used which is dropout layer. The formula of pulse on off technique is used in this particular layer during training. This makes the layer to adapt according to the same concept with different neurons.</a:t>
            </a:r>
          </a:p>
          <a:p>
            <a:r>
              <a:rPr lang="en-US" sz="1400" b="1" i="1" dirty="0">
                <a:solidFill>
                  <a:schemeClr val="tx1"/>
                </a:solidFill>
                <a:latin typeface="Times New Roman" panose="02020603050405020304" pitchFamily="18" charset="0"/>
                <a:cs typeface="Times New Roman" panose="02020603050405020304" pitchFamily="18" charset="0"/>
              </a:rPr>
              <a:t>Max-Pooling Layer:</a:t>
            </a:r>
            <a:r>
              <a:rPr lang="en-US" sz="1400" i="1"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This layer is used to shrink down the spatial size of a convoluted feature. So, basically dimension reduction is done in this layer and padded to reduce the noise from actual meaningful data. </a:t>
            </a:r>
          </a:p>
          <a:p>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97F0EFB9-1C25-44F5-95E6-185F13527246}"/>
              </a:ext>
            </a:extLst>
          </p:cNvPr>
          <p:cNvSpPr/>
          <p:nvPr/>
        </p:nvSpPr>
        <p:spPr>
          <a:xfrm>
            <a:off x="775848" y="1669759"/>
            <a:ext cx="3358836" cy="415636"/>
          </a:xfrm>
          <a:prstGeom prst="rect">
            <a:avLst/>
          </a:prstGeom>
          <a:gradFill flip="none" rotWithShape="1">
            <a:gsLst>
              <a:gs pos="0">
                <a:srgbClr val="7D19EB">
                  <a:tint val="66000"/>
                  <a:satMod val="160000"/>
                </a:srgbClr>
              </a:gs>
              <a:gs pos="50000">
                <a:srgbClr val="7D19EB">
                  <a:tint val="44500"/>
                  <a:satMod val="160000"/>
                </a:srgbClr>
              </a:gs>
              <a:gs pos="100000">
                <a:srgbClr val="7D19EB">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CNN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2" name="Right Triangle 21">
            <a:extLst>
              <a:ext uri="{FF2B5EF4-FFF2-40B4-BE49-F238E27FC236}">
                <a16:creationId xmlns:a16="http://schemas.microsoft.com/office/drawing/2014/main" id="{38E46F61-EE44-452B-8652-CC1662E5992B}"/>
              </a:ext>
            </a:extLst>
          </p:cNvPr>
          <p:cNvSpPr/>
          <p:nvPr/>
        </p:nvSpPr>
        <p:spPr>
          <a:xfrm flipH="1" flipV="1">
            <a:off x="768286" y="2085395"/>
            <a:ext cx="224973" cy="190659"/>
          </a:xfrm>
          <a:prstGeom prst="rtTriangle">
            <a:avLst/>
          </a:prstGeom>
          <a:solidFill>
            <a:srgbClr val="7D1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1662EA0-1425-4A74-9334-E09DBBA32046}"/>
              </a:ext>
            </a:extLst>
          </p:cNvPr>
          <p:cNvSpPr/>
          <p:nvPr/>
        </p:nvSpPr>
        <p:spPr>
          <a:xfrm>
            <a:off x="8407055" y="1353016"/>
            <a:ext cx="3261214" cy="4988032"/>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Times New Roman" panose="02020603050405020304" pitchFamily="18" charset="0"/>
                <a:cs typeface="Times New Roman" panose="02020603050405020304" pitchFamily="18" charset="0"/>
              </a:rPr>
              <a:t>Flatten Layer:</a:t>
            </a:r>
            <a:r>
              <a:rPr lang="en-US" sz="1400" i="1"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This layer is used to convert the data into 1-D array. It creates a flatten output of its previous layer. And a single long feature vector is created for the dense layer to perform classification through various models.</a:t>
            </a:r>
          </a:p>
          <a:p>
            <a:r>
              <a:rPr lang="en-US" sz="1400" b="1" i="1" dirty="0">
                <a:solidFill>
                  <a:schemeClr val="tx1"/>
                </a:solidFill>
                <a:latin typeface="Times New Roman" panose="02020603050405020304" pitchFamily="18" charset="0"/>
                <a:cs typeface="Times New Roman" panose="02020603050405020304" pitchFamily="18" charset="0"/>
              </a:rPr>
              <a:t>Dense Layer:</a:t>
            </a:r>
            <a:r>
              <a:rPr lang="en-US" sz="1400" i="1"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This layer takes the values of all the previous layers and group them into a dense feature to perform classification.</a:t>
            </a:r>
          </a:p>
          <a:p>
            <a:endParaRPr lang="en-US" sz="1400" dirty="0">
              <a:solidFill>
                <a:schemeClr val="tx1"/>
              </a:solidFill>
              <a:latin typeface="Times New Roman" panose="02020603050405020304" pitchFamily="18" charset="0"/>
              <a:cs typeface="Times New Roman" panose="02020603050405020304" pitchFamily="18" charset="0"/>
            </a:endParaRPr>
          </a:p>
          <a:p>
            <a:pPr algn="ctr"/>
            <a:endParaRPr lang="en-US" dirty="0"/>
          </a:p>
        </p:txBody>
      </p:sp>
      <p:sp>
        <p:nvSpPr>
          <p:cNvPr id="12" name="Footer Placeholder 11"/>
          <p:cNvSpPr>
            <a:spLocks noGrp="1"/>
          </p:cNvSpPr>
          <p:nvPr>
            <p:ph type="ftr" sz="quarter" idx="11"/>
          </p:nvPr>
        </p:nvSpPr>
        <p:spPr>
          <a:xfrm>
            <a:off x="-917998" y="6437597"/>
            <a:ext cx="4114800" cy="365125"/>
          </a:xfrm>
        </p:spPr>
        <p:txBody>
          <a:bodyPr/>
          <a:lstStyle/>
          <a:p>
            <a:r>
              <a:rPr lang="en-US" dirty="0"/>
              <a:t>East West University</a:t>
            </a:r>
          </a:p>
        </p:txBody>
      </p:sp>
      <p:sp>
        <p:nvSpPr>
          <p:cNvPr id="16" name="Slide Number Placeholder 15"/>
          <p:cNvSpPr>
            <a:spLocks noGrp="1"/>
          </p:cNvSpPr>
          <p:nvPr>
            <p:ph type="sldNum" sz="quarter" idx="12"/>
          </p:nvPr>
        </p:nvSpPr>
        <p:spPr>
          <a:xfrm>
            <a:off x="8610600" y="6492875"/>
            <a:ext cx="2743200" cy="365125"/>
          </a:xfrm>
        </p:spPr>
        <p:txBody>
          <a:bodyPr/>
          <a:lstStyle/>
          <a:p>
            <a:fld id="{DA18854F-D613-44B1-B5EE-6CB2D43CE3EC}" type="slidenum">
              <a:rPr lang="en-US" smtClean="0"/>
              <a:t>15</a:t>
            </a:fld>
            <a:endParaRPr lang="en-US"/>
          </a:p>
        </p:txBody>
      </p:sp>
    </p:spTree>
    <p:extLst>
      <p:ext uri="{BB962C8B-B14F-4D97-AF65-F5344CB8AC3E}">
        <p14:creationId xmlns:p14="http://schemas.microsoft.com/office/powerpoint/2010/main" val="4106206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106;p1"/>
          <p:cNvSpPr/>
          <p:nvPr/>
        </p:nvSpPr>
        <p:spPr>
          <a:xfrm>
            <a:off x="1028181" y="969724"/>
            <a:ext cx="5031278" cy="282158"/>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 name="Group 3">
            <a:extLst>
              <a:ext uri="{FF2B5EF4-FFF2-40B4-BE49-F238E27FC236}">
                <a16:creationId xmlns:a16="http://schemas.microsoft.com/office/drawing/2014/main" id="{8427E9E0-6B3D-4D7A-8896-157744ED32E3}"/>
              </a:ext>
            </a:extLst>
          </p:cNvPr>
          <p:cNvGrpSpPr/>
          <p:nvPr/>
        </p:nvGrpSpPr>
        <p:grpSpPr>
          <a:xfrm>
            <a:off x="67223" y="165808"/>
            <a:ext cx="6239189" cy="976544"/>
            <a:chOff x="1402771" y="473993"/>
            <a:chExt cx="6239189" cy="1011832"/>
          </a:xfrm>
        </p:grpSpPr>
        <p:sp>
          <p:nvSpPr>
            <p:cNvPr id="5" name="Google Shape;689;p7">
              <a:extLst>
                <a:ext uri="{FF2B5EF4-FFF2-40B4-BE49-F238E27FC236}">
                  <a16:creationId xmlns:a16="http://schemas.microsoft.com/office/drawing/2014/main" id="{41D3989C-9D55-4FD8-AA58-71A5CFC66E76}"/>
                </a:ext>
              </a:extLst>
            </p:cNvPr>
            <p:cNvSpPr/>
            <p:nvPr/>
          </p:nvSpPr>
          <p:spPr>
            <a:xfrm>
              <a:off x="2456699" y="60411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695;p7">
              <a:extLst>
                <a:ext uri="{FF2B5EF4-FFF2-40B4-BE49-F238E27FC236}">
                  <a16:creationId xmlns:a16="http://schemas.microsoft.com/office/drawing/2014/main" id="{A035DF4A-439A-4847-A38F-064309B4ADCC}"/>
                </a:ext>
              </a:extLst>
            </p:cNvPr>
            <p:cNvSpPr txBox="1"/>
            <p:nvPr/>
          </p:nvSpPr>
          <p:spPr>
            <a:xfrm>
              <a:off x="1601679" y="549099"/>
              <a:ext cx="52989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STEP</a:t>
              </a:r>
              <a:endParaRPr/>
            </a:p>
          </p:txBody>
        </p:sp>
        <p:sp>
          <p:nvSpPr>
            <p:cNvPr id="7" name="Google Shape;690;p7">
              <a:extLst>
                <a:ext uri="{FF2B5EF4-FFF2-40B4-BE49-F238E27FC236}">
                  <a16:creationId xmlns:a16="http://schemas.microsoft.com/office/drawing/2014/main" id="{1761F144-B97D-450E-858A-06BBEABB94D6}"/>
                </a:ext>
              </a:extLst>
            </p:cNvPr>
            <p:cNvSpPr/>
            <p:nvPr/>
          </p:nvSpPr>
          <p:spPr>
            <a:xfrm flipH="1">
              <a:off x="1413657" y="50099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691;p7">
              <a:extLst>
                <a:ext uri="{FF2B5EF4-FFF2-40B4-BE49-F238E27FC236}">
                  <a16:creationId xmlns:a16="http://schemas.microsoft.com/office/drawing/2014/main" id="{F70AEE25-F400-42C2-9B05-1AAF55042B3D}"/>
                </a:ext>
              </a:extLst>
            </p:cNvPr>
            <p:cNvSpPr/>
            <p:nvPr/>
          </p:nvSpPr>
          <p:spPr>
            <a:xfrm>
              <a:off x="1619435" y="473993"/>
              <a:ext cx="6022525" cy="1011832"/>
            </a:xfrm>
            <a:prstGeom prst="roundRect">
              <a:avLst>
                <a:gd name="adj" fmla="val 10698"/>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TextBox 8">
              <a:extLst>
                <a:ext uri="{FF2B5EF4-FFF2-40B4-BE49-F238E27FC236}">
                  <a16:creationId xmlns:a16="http://schemas.microsoft.com/office/drawing/2014/main" id="{99168E48-C530-49FF-B253-BE0887E78E43}"/>
                </a:ext>
              </a:extLst>
            </p:cNvPr>
            <p:cNvSpPr txBox="1"/>
            <p:nvPr/>
          </p:nvSpPr>
          <p:spPr>
            <a:xfrm>
              <a:off x="2543561" y="563957"/>
              <a:ext cx="4932492" cy="86102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Deep Learning Models (CNN –LSTM hybrid network):</a:t>
              </a:r>
            </a:p>
          </p:txBody>
        </p:sp>
        <p:sp>
          <p:nvSpPr>
            <p:cNvPr id="10" name="Google Shape;420;p3">
              <a:extLst>
                <a:ext uri="{FF2B5EF4-FFF2-40B4-BE49-F238E27FC236}">
                  <a16:creationId xmlns:a16="http://schemas.microsoft.com/office/drawing/2014/main" id="{E5A0A1CE-E837-4CA8-B158-272518342076}"/>
                </a:ext>
              </a:extLst>
            </p:cNvPr>
            <p:cNvSpPr/>
            <p:nvPr/>
          </p:nvSpPr>
          <p:spPr>
            <a:xfrm rot="5400000">
              <a:off x="1645014" y="346368"/>
              <a:ext cx="597833" cy="1082319"/>
            </a:xfrm>
            <a:prstGeom prst="round2SameRect">
              <a:avLst>
                <a:gd name="adj1" fmla="val 50000"/>
                <a:gd name="adj2" fmla="val 0"/>
              </a:avLst>
            </a:prstGeom>
            <a:gradFill>
              <a:gsLst>
                <a:gs pos="0">
                  <a:srgbClr val="68CE35"/>
                </a:gs>
                <a:gs pos="100000">
                  <a:srgbClr val="26B04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421;p3">
              <a:extLst>
                <a:ext uri="{FF2B5EF4-FFF2-40B4-BE49-F238E27FC236}">
                  <a16:creationId xmlns:a16="http://schemas.microsoft.com/office/drawing/2014/main" id="{DFC831EE-6A1A-4B65-8BAB-912F0F812A4C}"/>
                </a:ext>
              </a:extLst>
            </p:cNvPr>
            <p:cNvSpPr/>
            <p:nvPr/>
          </p:nvSpPr>
          <p:spPr>
            <a:xfrm>
              <a:off x="1959776" y="675485"/>
              <a:ext cx="415877" cy="415877"/>
            </a:xfrm>
            <a:prstGeom prst="ellipse">
              <a:avLst/>
            </a:prstGeom>
            <a:solidFill>
              <a:srgbClr val="3695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 name="Rectangle 11">
            <a:extLst>
              <a:ext uri="{FF2B5EF4-FFF2-40B4-BE49-F238E27FC236}">
                <a16:creationId xmlns:a16="http://schemas.microsoft.com/office/drawing/2014/main" id="{7D02C6DC-4F18-4E94-8B6A-5A104E06F251}"/>
              </a:ext>
            </a:extLst>
          </p:cNvPr>
          <p:cNvSpPr/>
          <p:nvPr/>
        </p:nvSpPr>
        <p:spPr>
          <a:xfrm>
            <a:off x="1049196" y="1286532"/>
            <a:ext cx="3365288" cy="5376733"/>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64290AA-909B-48E8-AA5D-7BD0A83C21C5}"/>
              </a:ext>
            </a:extLst>
          </p:cNvPr>
          <p:cNvSpPr txBox="1"/>
          <p:nvPr/>
        </p:nvSpPr>
        <p:spPr>
          <a:xfrm>
            <a:off x="1179951" y="2607288"/>
            <a:ext cx="3034082" cy="1323439"/>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LSTM is a form of RNN designed to deal with the long term dependency due to fact that RNN has a vanishing gradient decent problem. </a:t>
            </a:r>
          </a:p>
        </p:txBody>
      </p:sp>
      <p:cxnSp>
        <p:nvCxnSpPr>
          <p:cNvPr id="14" name="Straight Connector 13">
            <a:extLst>
              <a:ext uri="{FF2B5EF4-FFF2-40B4-BE49-F238E27FC236}">
                <a16:creationId xmlns:a16="http://schemas.microsoft.com/office/drawing/2014/main" id="{87F9E289-4E7B-4736-AB5B-235D8DE08713}"/>
              </a:ext>
            </a:extLst>
          </p:cNvPr>
          <p:cNvCxnSpPr>
            <a:cxnSpLocks/>
          </p:cNvCxnSpPr>
          <p:nvPr/>
        </p:nvCxnSpPr>
        <p:spPr>
          <a:xfrm flipV="1">
            <a:off x="1365344" y="6341084"/>
            <a:ext cx="2788513" cy="1"/>
          </a:xfrm>
          <a:prstGeom prst="line">
            <a:avLst/>
          </a:prstGeom>
          <a:ln w="76200">
            <a:solidFill>
              <a:srgbClr val="00B0F0"/>
            </a:solidFill>
          </a:ln>
        </p:spPr>
        <p:style>
          <a:lnRef idx="2">
            <a:schemeClr val="dk1"/>
          </a:lnRef>
          <a:fillRef idx="0">
            <a:schemeClr val="dk1"/>
          </a:fillRef>
          <a:effectRef idx="1">
            <a:schemeClr val="dk1"/>
          </a:effectRef>
          <a:fontRef idx="minor">
            <a:schemeClr val="tx1"/>
          </a:fontRef>
        </p:style>
      </p:cxnSp>
      <p:grpSp>
        <p:nvGrpSpPr>
          <p:cNvPr id="15" name="Group 14">
            <a:extLst>
              <a:ext uri="{FF2B5EF4-FFF2-40B4-BE49-F238E27FC236}">
                <a16:creationId xmlns:a16="http://schemas.microsoft.com/office/drawing/2014/main" id="{7B2191BE-B9B2-4E54-9D70-BE2CB34E62BC}"/>
              </a:ext>
            </a:extLst>
          </p:cNvPr>
          <p:cNvGrpSpPr/>
          <p:nvPr/>
        </p:nvGrpSpPr>
        <p:grpSpPr>
          <a:xfrm>
            <a:off x="796029" y="1544887"/>
            <a:ext cx="3467606" cy="576037"/>
            <a:chOff x="1076126" y="1455214"/>
            <a:chExt cx="3360368" cy="598413"/>
          </a:xfrm>
          <a:solidFill>
            <a:srgbClr val="00B0F0"/>
          </a:solidFill>
        </p:grpSpPr>
        <p:sp>
          <p:nvSpPr>
            <p:cNvPr id="16" name="Rectangle 15">
              <a:extLst>
                <a:ext uri="{FF2B5EF4-FFF2-40B4-BE49-F238E27FC236}">
                  <a16:creationId xmlns:a16="http://schemas.microsoft.com/office/drawing/2014/main" id="{FA954E90-46AC-4077-827F-C64E3A2FC624}"/>
                </a:ext>
              </a:extLst>
            </p:cNvPr>
            <p:cNvSpPr/>
            <p:nvPr/>
          </p:nvSpPr>
          <p:spPr>
            <a:xfrm>
              <a:off x="1077658" y="1455214"/>
              <a:ext cx="3358836" cy="4156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LSTM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Right Triangle 16">
              <a:extLst>
                <a:ext uri="{FF2B5EF4-FFF2-40B4-BE49-F238E27FC236}">
                  <a16:creationId xmlns:a16="http://schemas.microsoft.com/office/drawing/2014/main" id="{183848D4-0E24-40F5-9C87-47F9AC56D023}"/>
                </a:ext>
              </a:extLst>
            </p:cNvPr>
            <p:cNvSpPr/>
            <p:nvPr/>
          </p:nvSpPr>
          <p:spPr>
            <a:xfrm flipH="1" flipV="1">
              <a:off x="1076126" y="1862968"/>
              <a:ext cx="224973" cy="19065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75B3AC32-4D3D-453D-B7CB-6FEB520012EC}"/>
              </a:ext>
            </a:extLst>
          </p:cNvPr>
          <p:cNvGrpSpPr/>
          <p:nvPr/>
        </p:nvGrpSpPr>
        <p:grpSpPr>
          <a:xfrm>
            <a:off x="5565165" y="1378714"/>
            <a:ext cx="5587466" cy="4673486"/>
            <a:chOff x="6238992" y="955367"/>
            <a:chExt cx="5037619" cy="5390615"/>
          </a:xfrm>
        </p:grpSpPr>
        <p:sp>
          <p:nvSpPr>
            <p:cNvPr id="18" name="Rectangle 17">
              <a:extLst>
                <a:ext uri="{FF2B5EF4-FFF2-40B4-BE49-F238E27FC236}">
                  <a16:creationId xmlns:a16="http://schemas.microsoft.com/office/drawing/2014/main" id="{60720F15-47EB-4B29-B762-FE644F84039A}"/>
                </a:ext>
              </a:extLst>
            </p:cNvPr>
            <p:cNvSpPr/>
            <p:nvPr/>
          </p:nvSpPr>
          <p:spPr>
            <a:xfrm>
              <a:off x="6998421" y="2725973"/>
              <a:ext cx="3964827" cy="179328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54184B70-E25F-44DD-9E1E-1CC3F5749C16}"/>
                </a:ext>
              </a:extLst>
            </p:cNvPr>
            <p:cNvCxnSpPr/>
            <p:nvPr/>
          </p:nvCxnSpPr>
          <p:spPr>
            <a:xfrm>
              <a:off x="8099396" y="2769833"/>
              <a:ext cx="0" cy="1793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7CFC3B-3EA0-4645-BD12-CFBD1F5CCA43}"/>
                </a:ext>
              </a:extLst>
            </p:cNvPr>
            <p:cNvCxnSpPr/>
            <p:nvPr/>
          </p:nvCxnSpPr>
          <p:spPr>
            <a:xfrm>
              <a:off x="9689979" y="2769833"/>
              <a:ext cx="0" cy="1793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C656B7B3-A49C-4C73-8FE3-EE18A4881B31}"/>
                </a:ext>
              </a:extLst>
            </p:cNvPr>
            <p:cNvSpPr/>
            <p:nvPr/>
          </p:nvSpPr>
          <p:spPr>
            <a:xfrm>
              <a:off x="8121335" y="955367"/>
              <a:ext cx="1358255" cy="1288813"/>
            </a:xfrm>
            <a:prstGeom prst="roundRect">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New information gets added or updated</a:t>
              </a:r>
            </a:p>
            <a:p>
              <a:pPr algn="ctr"/>
              <a:endParaRPr lang="en-US" b="1" dirty="0"/>
            </a:p>
          </p:txBody>
        </p:sp>
        <p:sp>
          <p:nvSpPr>
            <p:cNvPr id="26" name="Rectangle: Rounded Corners 25">
              <a:extLst>
                <a:ext uri="{FF2B5EF4-FFF2-40B4-BE49-F238E27FC236}">
                  <a16:creationId xmlns:a16="http://schemas.microsoft.com/office/drawing/2014/main" id="{C58180B6-95A2-4494-9E58-411C57EA6775}"/>
                </a:ext>
              </a:extLst>
            </p:cNvPr>
            <p:cNvSpPr/>
            <p:nvPr/>
          </p:nvSpPr>
          <p:spPr>
            <a:xfrm>
              <a:off x="6238992" y="5079589"/>
              <a:ext cx="1358255" cy="1266393"/>
            </a:xfrm>
            <a:prstGeom prst="roundRect">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Forgets the excessive information</a:t>
              </a:r>
            </a:p>
            <a:p>
              <a:pPr algn="ctr"/>
              <a:endParaRPr lang="en-US" dirty="0"/>
            </a:p>
          </p:txBody>
        </p:sp>
        <p:sp>
          <p:nvSpPr>
            <p:cNvPr id="27" name="Rectangle: Rounded Corners 26">
              <a:extLst>
                <a:ext uri="{FF2B5EF4-FFF2-40B4-BE49-F238E27FC236}">
                  <a16:creationId xmlns:a16="http://schemas.microsoft.com/office/drawing/2014/main" id="{46B24D00-85E6-4BE3-88C0-DD173719AF39}"/>
                </a:ext>
              </a:extLst>
            </p:cNvPr>
            <p:cNvSpPr/>
            <p:nvPr/>
          </p:nvSpPr>
          <p:spPr>
            <a:xfrm>
              <a:off x="9918356" y="5083229"/>
              <a:ext cx="1358255" cy="1143963"/>
            </a:xfrm>
            <a:prstGeom prst="roundRect">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Pass new added or updated information</a:t>
              </a:r>
            </a:p>
          </p:txBody>
        </p:sp>
        <p:cxnSp>
          <p:nvCxnSpPr>
            <p:cNvPr id="29" name="Straight Arrow Connector 28">
              <a:extLst>
                <a:ext uri="{FF2B5EF4-FFF2-40B4-BE49-F238E27FC236}">
                  <a16:creationId xmlns:a16="http://schemas.microsoft.com/office/drawing/2014/main" id="{0279809C-14BB-4561-9D1C-D348AC5BEC20}"/>
                </a:ext>
              </a:extLst>
            </p:cNvPr>
            <p:cNvCxnSpPr/>
            <p:nvPr/>
          </p:nvCxnSpPr>
          <p:spPr>
            <a:xfrm flipV="1">
              <a:off x="6906827" y="3816836"/>
              <a:ext cx="355107" cy="1266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580C5E9-BBE4-4235-AECE-4FF910A8154B}"/>
                </a:ext>
              </a:extLst>
            </p:cNvPr>
            <p:cNvCxnSpPr/>
            <p:nvPr/>
          </p:nvCxnSpPr>
          <p:spPr>
            <a:xfrm flipH="1" flipV="1">
              <a:off x="10182751" y="3746377"/>
              <a:ext cx="224840" cy="1336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8A36ACD-F1C6-4A63-B7FE-007F29A16D3E}"/>
                </a:ext>
              </a:extLst>
            </p:cNvPr>
            <p:cNvCxnSpPr>
              <a:cxnSpLocks/>
            </p:cNvCxnSpPr>
            <p:nvPr/>
          </p:nvCxnSpPr>
          <p:spPr>
            <a:xfrm>
              <a:off x="8478175" y="2246088"/>
              <a:ext cx="322287" cy="1065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7FE4D0-3D50-46E1-82C8-581F0EAA3FFA}"/>
                </a:ext>
              </a:extLst>
            </p:cNvPr>
            <p:cNvSpPr txBox="1"/>
            <p:nvPr/>
          </p:nvSpPr>
          <p:spPr>
            <a:xfrm>
              <a:off x="8118344" y="3453989"/>
              <a:ext cx="163703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LSTM Architecture</a:t>
              </a:r>
            </a:p>
          </p:txBody>
        </p:sp>
      </p:grpSp>
      <p:pic>
        <p:nvPicPr>
          <p:cNvPr id="37" name="Picture 36">
            <a:extLst>
              <a:ext uri="{FF2B5EF4-FFF2-40B4-BE49-F238E27FC236}">
                <a16:creationId xmlns:a16="http://schemas.microsoft.com/office/drawing/2014/main" id="{B9138F0D-0E73-4E75-8927-EAF9566E89D9}"/>
              </a:ext>
            </a:extLst>
          </p:cNvPr>
          <p:cNvPicPr>
            <a:picLocks noChangeAspect="1"/>
          </p:cNvPicPr>
          <p:nvPr/>
        </p:nvPicPr>
        <p:blipFill>
          <a:blip r:embed="rId3"/>
          <a:stretch>
            <a:fillRect/>
          </a:stretch>
        </p:blipFill>
        <p:spPr>
          <a:xfrm>
            <a:off x="1145125" y="3974899"/>
            <a:ext cx="3123825" cy="711450"/>
          </a:xfrm>
          <a:prstGeom prst="rect">
            <a:avLst/>
          </a:prstGeom>
        </p:spPr>
      </p:pic>
      <p:pic>
        <p:nvPicPr>
          <p:cNvPr id="38" name="Picture 37">
            <a:extLst>
              <a:ext uri="{FF2B5EF4-FFF2-40B4-BE49-F238E27FC236}">
                <a16:creationId xmlns:a16="http://schemas.microsoft.com/office/drawing/2014/main" id="{962351B8-B54A-4B01-9E60-D3FE8A718F15}"/>
              </a:ext>
            </a:extLst>
          </p:cNvPr>
          <p:cNvPicPr>
            <a:picLocks noChangeAspect="1"/>
          </p:cNvPicPr>
          <p:nvPr/>
        </p:nvPicPr>
        <p:blipFill>
          <a:blip r:embed="rId4"/>
          <a:stretch>
            <a:fillRect/>
          </a:stretch>
        </p:blipFill>
        <p:spPr>
          <a:xfrm>
            <a:off x="1162445" y="4637972"/>
            <a:ext cx="3105954" cy="835462"/>
          </a:xfrm>
          <a:prstGeom prst="rect">
            <a:avLst/>
          </a:prstGeom>
        </p:spPr>
      </p:pic>
      <p:pic>
        <p:nvPicPr>
          <p:cNvPr id="39" name="Picture 38">
            <a:extLst>
              <a:ext uri="{FF2B5EF4-FFF2-40B4-BE49-F238E27FC236}">
                <a16:creationId xmlns:a16="http://schemas.microsoft.com/office/drawing/2014/main" id="{12906A4B-62F2-4651-807C-1A9F82837FDA}"/>
              </a:ext>
            </a:extLst>
          </p:cNvPr>
          <p:cNvPicPr>
            <a:picLocks noChangeAspect="1"/>
          </p:cNvPicPr>
          <p:nvPr/>
        </p:nvPicPr>
        <p:blipFill>
          <a:blip r:embed="rId5"/>
          <a:stretch>
            <a:fillRect/>
          </a:stretch>
        </p:blipFill>
        <p:spPr>
          <a:xfrm>
            <a:off x="1165069" y="5389205"/>
            <a:ext cx="3103245" cy="769935"/>
          </a:xfrm>
          <a:prstGeom prst="rect">
            <a:avLst/>
          </a:prstGeom>
        </p:spPr>
      </p:pic>
    </p:spTree>
    <p:extLst>
      <p:ext uri="{BB962C8B-B14F-4D97-AF65-F5344CB8AC3E}">
        <p14:creationId xmlns:p14="http://schemas.microsoft.com/office/powerpoint/2010/main" val="14214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oogle Shape;105;p1"/>
          <p:cNvGrpSpPr/>
          <p:nvPr/>
        </p:nvGrpSpPr>
        <p:grpSpPr>
          <a:xfrm>
            <a:off x="292972" y="168282"/>
            <a:ext cx="4987638" cy="963854"/>
            <a:chOff x="719027" y="638629"/>
            <a:chExt cx="5246344" cy="1011670"/>
          </a:xfrm>
        </p:grpSpPr>
        <p:sp>
          <p:nvSpPr>
            <p:cNvPr id="11" name="Google Shape;106;p1"/>
            <p:cNvSpPr/>
            <p:nvPr/>
          </p:nvSpPr>
          <p:spPr>
            <a:xfrm>
              <a:off x="1771157" y="135414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07;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08;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9;p1"/>
            <p:cNvSpPr/>
            <p:nvPr/>
          </p:nvSpPr>
          <p:spPr>
            <a:xfrm rot="5400000">
              <a:off x="985340" y="500898"/>
              <a:ext cx="657235" cy="1189861"/>
            </a:xfrm>
            <a:prstGeom prst="round2SameRect">
              <a:avLst>
                <a:gd name="adj1" fmla="val 50000"/>
                <a:gd name="adj2" fmla="val 0"/>
              </a:avLst>
            </a:prstGeom>
            <a:gradFill>
              <a:gsLst>
                <a:gs pos="0">
                  <a:srgbClr val="7BC9B8"/>
                </a:gs>
                <a:gs pos="100000">
                  <a:srgbClr val="44B0C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10;p1"/>
            <p:cNvSpPr/>
            <p:nvPr/>
          </p:nvSpPr>
          <p:spPr>
            <a:xfrm>
              <a:off x="1313957" y="867228"/>
              <a:ext cx="457200" cy="457200"/>
            </a:xfrm>
            <a:prstGeom prst="ellipse">
              <a:avLst/>
            </a:prstGeom>
            <a:solidFill>
              <a:srgbClr val="03A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 name="TextBox 15"/>
          <p:cNvSpPr txBox="1"/>
          <p:nvPr/>
        </p:nvSpPr>
        <p:spPr>
          <a:xfrm>
            <a:off x="1620005" y="342082"/>
            <a:ext cx="344910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Result Analysis[ML]:</a:t>
            </a:r>
          </a:p>
        </p:txBody>
      </p:sp>
      <p:graphicFrame>
        <p:nvGraphicFramePr>
          <p:cNvPr id="17" name="Chart 16">
            <a:extLst>
              <a:ext uri="{FF2B5EF4-FFF2-40B4-BE49-F238E27FC236}">
                <a16:creationId xmlns:a16="http://schemas.microsoft.com/office/drawing/2014/main" id="{F0C6A1CA-51A8-8971-6F33-7985DC16D12B}"/>
              </a:ext>
            </a:extLst>
          </p:cNvPr>
          <p:cNvGraphicFramePr/>
          <p:nvPr>
            <p:extLst>
              <p:ext uri="{D42A27DB-BD31-4B8C-83A1-F6EECF244321}">
                <p14:modId xmlns:p14="http://schemas.microsoft.com/office/powerpoint/2010/main" val="3085564510"/>
              </p:ext>
            </p:extLst>
          </p:nvPr>
        </p:nvGraphicFramePr>
        <p:xfrm>
          <a:off x="887875" y="1369142"/>
          <a:ext cx="10252425" cy="5138524"/>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a:xfrm>
            <a:off x="-879217" y="6379547"/>
            <a:ext cx="4114800" cy="365125"/>
          </a:xfrm>
        </p:spPr>
        <p:txBody>
          <a:bodyPr/>
          <a:lstStyle/>
          <a:p>
            <a:r>
              <a:rPr lang="en-US"/>
              <a:t>East West University</a:t>
            </a:r>
          </a:p>
        </p:txBody>
      </p:sp>
      <p:sp>
        <p:nvSpPr>
          <p:cNvPr id="5" name="Slide Number Placeholder 4"/>
          <p:cNvSpPr>
            <a:spLocks noGrp="1"/>
          </p:cNvSpPr>
          <p:nvPr>
            <p:ph type="sldNum" sz="quarter" idx="12"/>
          </p:nvPr>
        </p:nvSpPr>
        <p:spPr/>
        <p:txBody>
          <a:bodyPr/>
          <a:lstStyle/>
          <a:p>
            <a:fld id="{DA18854F-D613-44B1-B5EE-6CB2D43CE3EC}" type="slidenum">
              <a:rPr lang="en-US" smtClean="0"/>
              <a:t>17</a:t>
            </a:fld>
            <a:endParaRPr lang="en-US"/>
          </a:p>
        </p:txBody>
      </p:sp>
    </p:spTree>
    <p:extLst>
      <p:ext uri="{BB962C8B-B14F-4D97-AF65-F5344CB8AC3E}">
        <p14:creationId xmlns:p14="http://schemas.microsoft.com/office/powerpoint/2010/main" val="3676253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5;p1"/>
          <p:cNvGrpSpPr/>
          <p:nvPr/>
        </p:nvGrpSpPr>
        <p:grpSpPr>
          <a:xfrm>
            <a:off x="315274" y="176729"/>
            <a:ext cx="4951101" cy="977709"/>
            <a:chOff x="719027" y="638629"/>
            <a:chExt cx="5246344" cy="1011670"/>
          </a:xfrm>
        </p:grpSpPr>
        <p:sp>
          <p:nvSpPr>
            <p:cNvPr id="5" name="Google Shape;106;p1"/>
            <p:cNvSpPr/>
            <p:nvPr/>
          </p:nvSpPr>
          <p:spPr>
            <a:xfrm>
              <a:off x="1771157" y="135414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107;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08;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09;p1"/>
            <p:cNvSpPr/>
            <p:nvPr/>
          </p:nvSpPr>
          <p:spPr>
            <a:xfrm rot="5400000">
              <a:off x="985340" y="500898"/>
              <a:ext cx="657235" cy="1189861"/>
            </a:xfrm>
            <a:prstGeom prst="round2SameRect">
              <a:avLst>
                <a:gd name="adj1" fmla="val 50000"/>
                <a:gd name="adj2" fmla="val 0"/>
              </a:avLst>
            </a:prstGeom>
            <a:gradFill>
              <a:gsLst>
                <a:gs pos="0">
                  <a:srgbClr val="7BC9B8"/>
                </a:gs>
                <a:gs pos="100000">
                  <a:srgbClr val="44B0C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110;p1"/>
            <p:cNvSpPr/>
            <p:nvPr/>
          </p:nvSpPr>
          <p:spPr>
            <a:xfrm>
              <a:off x="1313957" y="867228"/>
              <a:ext cx="457200" cy="457200"/>
            </a:xfrm>
            <a:prstGeom prst="ellipse">
              <a:avLst/>
            </a:prstGeom>
            <a:solidFill>
              <a:srgbClr val="03A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 name="TextBox 9"/>
          <p:cNvSpPr txBox="1"/>
          <p:nvPr/>
        </p:nvSpPr>
        <p:spPr>
          <a:xfrm>
            <a:off x="1608855" y="356970"/>
            <a:ext cx="342383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Result Analysis[ML]:</a:t>
            </a:r>
          </a:p>
        </p:txBody>
      </p:sp>
      <p:graphicFrame>
        <p:nvGraphicFramePr>
          <p:cNvPr id="11" name="Chart 10">
            <a:extLst>
              <a:ext uri="{FF2B5EF4-FFF2-40B4-BE49-F238E27FC236}">
                <a16:creationId xmlns:a16="http://schemas.microsoft.com/office/drawing/2014/main" id="{45DC420F-26D5-383C-A828-B1E5EBC4882B}"/>
              </a:ext>
            </a:extLst>
          </p:cNvPr>
          <p:cNvGraphicFramePr/>
          <p:nvPr>
            <p:extLst>
              <p:ext uri="{D42A27DB-BD31-4B8C-83A1-F6EECF244321}">
                <p14:modId xmlns:p14="http://schemas.microsoft.com/office/powerpoint/2010/main" val="599128089"/>
              </p:ext>
            </p:extLst>
          </p:nvPr>
        </p:nvGraphicFramePr>
        <p:xfrm>
          <a:off x="690837" y="1240674"/>
          <a:ext cx="10511053" cy="5138524"/>
        </p:xfrm>
        <a:graphic>
          <a:graphicData uri="http://schemas.openxmlformats.org/drawingml/2006/chart">
            <c:chart xmlns:c="http://schemas.openxmlformats.org/drawingml/2006/chart" xmlns:r="http://schemas.openxmlformats.org/officeDocument/2006/relationships" r:id="rId2"/>
          </a:graphicData>
        </a:graphic>
      </p:graphicFrame>
      <p:sp>
        <p:nvSpPr>
          <p:cNvPr id="12" name="Footer Placeholder 11"/>
          <p:cNvSpPr>
            <a:spLocks noGrp="1"/>
          </p:cNvSpPr>
          <p:nvPr>
            <p:ph type="ftr" sz="quarter" idx="11"/>
          </p:nvPr>
        </p:nvSpPr>
        <p:spPr>
          <a:xfrm>
            <a:off x="-964941" y="6282871"/>
            <a:ext cx="4114800" cy="365125"/>
          </a:xfrm>
        </p:spPr>
        <p:txBody>
          <a:bodyPr/>
          <a:lstStyle/>
          <a:p>
            <a:r>
              <a:rPr lang="en-US" dirty="0"/>
              <a:t>East West University</a:t>
            </a:r>
          </a:p>
        </p:txBody>
      </p:sp>
      <p:sp>
        <p:nvSpPr>
          <p:cNvPr id="13" name="Slide Number Placeholder 12"/>
          <p:cNvSpPr>
            <a:spLocks noGrp="1"/>
          </p:cNvSpPr>
          <p:nvPr>
            <p:ph type="sldNum" sz="quarter" idx="12"/>
          </p:nvPr>
        </p:nvSpPr>
        <p:spPr/>
        <p:txBody>
          <a:bodyPr/>
          <a:lstStyle/>
          <a:p>
            <a:fld id="{DA18854F-D613-44B1-B5EE-6CB2D43CE3EC}" type="slidenum">
              <a:rPr lang="en-US" smtClean="0"/>
              <a:t>18</a:t>
            </a:fld>
            <a:endParaRPr lang="en-US"/>
          </a:p>
        </p:txBody>
      </p:sp>
      <p:sp>
        <p:nvSpPr>
          <p:cNvPr id="14" name="Oval 13"/>
          <p:cNvSpPr/>
          <p:nvPr/>
        </p:nvSpPr>
        <p:spPr>
          <a:xfrm>
            <a:off x="5726430" y="1845933"/>
            <a:ext cx="720354" cy="39258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84492" y="1903950"/>
            <a:ext cx="604229" cy="276551"/>
          </a:xfrm>
          <a:prstGeom prst="rect">
            <a:avLst/>
          </a:prstGeom>
          <a:noFill/>
        </p:spPr>
        <p:txBody>
          <a:bodyPr wrap="square" rtlCol="0">
            <a:spAutoFit/>
          </a:bodyPr>
          <a:lstStyle/>
          <a:p>
            <a:pPr algn="ctr">
              <a:defRPr sz="1197" b="0" i="0" u="none" strike="noStrike" kern="1200" baseline="0">
                <a:solidFill>
                  <a:prstClr val="black"/>
                </a:solidFill>
                <a:latin typeface="+mn-lt"/>
                <a:ea typeface="+mn-ea"/>
                <a:cs typeface="+mn-cs"/>
              </a:defRPr>
            </a:pPr>
            <a:fld id="{1E1125DE-BD26-4749-A835-EA10D7C9E51A}" type="VALUE">
              <a:rPr lang="en-US" b="1">
                <a:solidFill>
                  <a:schemeClr val="tx1">
                    <a:lumMod val="95000"/>
                    <a:lumOff val="5000"/>
                  </a:schemeClr>
                </a:solidFill>
              </a:rPr>
              <a:pPr algn="ctr">
                <a:defRPr sz="1197" b="0" i="0" u="none" strike="noStrike" kern="1200" baseline="0">
                  <a:solidFill>
                    <a:prstClr val="black"/>
                  </a:solidFill>
                  <a:latin typeface="+mn-lt"/>
                  <a:ea typeface="+mn-ea"/>
                  <a:cs typeface="+mn-cs"/>
                </a:defRPr>
              </a:pPr>
              <a:t>89.45</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90189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5;p1"/>
          <p:cNvGrpSpPr/>
          <p:nvPr/>
        </p:nvGrpSpPr>
        <p:grpSpPr>
          <a:xfrm>
            <a:off x="248366" y="120973"/>
            <a:ext cx="4951101" cy="977709"/>
            <a:chOff x="719027" y="638629"/>
            <a:chExt cx="5246344" cy="1011670"/>
          </a:xfrm>
        </p:grpSpPr>
        <p:sp>
          <p:nvSpPr>
            <p:cNvPr id="5" name="Google Shape;106;p1"/>
            <p:cNvSpPr/>
            <p:nvPr/>
          </p:nvSpPr>
          <p:spPr>
            <a:xfrm>
              <a:off x="1771157" y="135414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107;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08;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09;p1"/>
            <p:cNvSpPr/>
            <p:nvPr/>
          </p:nvSpPr>
          <p:spPr>
            <a:xfrm rot="5400000">
              <a:off x="985340" y="500898"/>
              <a:ext cx="657235" cy="1189861"/>
            </a:xfrm>
            <a:prstGeom prst="round2SameRect">
              <a:avLst>
                <a:gd name="adj1" fmla="val 50000"/>
                <a:gd name="adj2" fmla="val 0"/>
              </a:avLst>
            </a:prstGeom>
            <a:gradFill>
              <a:gsLst>
                <a:gs pos="0">
                  <a:srgbClr val="7BC9B8"/>
                </a:gs>
                <a:gs pos="100000">
                  <a:srgbClr val="44B0C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110;p1"/>
            <p:cNvSpPr/>
            <p:nvPr/>
          </p:nvSpPr>
          <p:spPr>
            <a:xfrm>
              <a:off x="1313957" y="867228"/>
              <a:ext cx="457200" cy="457200"/>
            </a:xfrm>
            <a:prstGeom prst="ellipse">
              <a:avLst/>
            </a:prstGeom>
            <a:solidFill>
              <a:srgbClr val="03A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 name="TextBox 9"/>
          <p:cNvSpPr txBox="1"/>
          <p:nvPr/>
        </p:nvSpPr>
        <p:spPr>
          <a:xfrm>
            <a:off x="1541947" y="301214"/>
            <a:ext cx="342383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Result Analysis[ML]:</a:t>
            </a:r>
          </a:p>
        </p:txBody>
      </p:sp>
      <p:graphicFrame>
        <p:nvGraphicFramePr>
          <p:cNvPr id="11" name="Chart 10">
            <a:extLst>
              <a:ext uri="{FF2B5EF4-FFF2-40B4-BE49-F238E27FC236}">
                <a16:creationId xmlns:a16="http://schemas.microsoft.com/office/drawing/2014/main" id="{F36B5351-70AC-C9F0-8E3B-F3D122022604}"/>
              </a:ext>
            </a:extLst>
          </p:cNvPr>
          <p:cNvGraphicFramePr/>
          <p:nvPr>
            <p:extLst>
              <p:ext uri="{D42A27DB-BD31-4B8C-83A1-F6EECF244321}">
                <p14:modId xmlns:p14="http://schemas.microsoft.com/office/powerpoint/2010/main" val="457439166"/>
              </p:ext>
            </p:extLst>
          </p:nvPr>
        </p:nvGraphicFramePr>
        <p:xfrm>
          <a:off x="809816" y="1186600"/>
          <a:ext cx="10590534" cy="5125761"/>
        </p:xfrm>
        <a:graphic>
          <a:graphicData uri="http://schemas.openxmlformats.org/drawingml/2006/chart">
            <c:chart xmlns:c="http://schemas.openxmlformats.org/drawingml/2006/chart" xmlns:r="http://schemas.openxmlformats.org/officeDocument/2006/relationships" r:id="rId2"/>
          </a:graphicData>
        </a:graphic>
      </p:graphicFrame>
      <p:sp>
        <p:nvSpPr>
          <p:cNvPr id="12" name="Footer Placeholder 11"/>
          <p:cNvSpPr>
            <a:spLocks noGrp="1"/>
          </p:cNvSpPr>
          <p:nvPr>
            <p:ph type="ftr" sz="quarter" idx="11"/>
          </p:nvPr>
        </p:nvSpPr>
        <p:spPr>
          <a:xfrm>
            <a:off x="-860934" y="6367656"/>
            <a:ext cx="4114800" cy="365125"/>
          </a:xfrm>
        </p:spPr>
        <p:txBody>
          <a:bodyPr/>
          <a:lstStyle/>
          <a:p>
            <a:r>
              <a:rPr lang="en-US" dirty="0"/>
              <a:t>East West University</a:t>
            </a:r>
          </a:p>
        </p:txBody>
      </p:sp>
      <p:sp>
        <p:nvSpPr>
          <p:cNvPr id="13" name="Slide Number Placeholder 12"/>
          <p:cNvSpPr>
            <a:spLocks noGrp="1"/>
          </p:cNvSpPr>
          <p:nvPr>
            <p:ph type="sldNum" sz="quarter" idx="12"/>
          </p:nvPr>
        </p:nvSpPr>
        <p:spPr/>
        <p:txBody>
          <a:bodyPr/>
          <a:lstStyle/>
          <a:p>
            <a:fld id="{DA18854F-D613-44B1-B5EE-6CB2D43CE3EC}" type="slidenum">
              <a:rPr lang="en-US" smtClean="0"/>
              <a:t>19</a:t>
            </a:fld>
            <a:endParaRPr lang="en-US"/>
          </a:p>
        </p:txBody>
      </p:sp>
      <p:sp>
        <p:nvSpPr>
          <p:cNvPr id="2" name="Oval 1"/>
          <p:cNvSpPr/>
          <p:nvPr/>
        </p:nvSpPr>
        <p:spPr>
          <a:xfrm>
            <a:off x="5881977" y="1594474"/>
            <a:ext cx="703385" cy="43375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881977" y="1626685"/>
            <a:ext cx="742950" cy="369332"/>
          </a:xfrm>
          <a:prstGeom prst="rect">
            <a:avLst/>
          </a:prstGeom>
          <a:noFill/>
        </p:spPr>
        <p:txBody>
          <a:bodyPr wrap="square" rtlCol="0">
            <a:spAutoFit/>
          </a:bodyPr>
          <a:lstStyle/>
          <a:p>
            <a:fld id="{FD3ACF9D-CAFD-47E1-A813-78EFB9C27FA8}" type="VALUE">
              <a:rPr lang="en-US"/>
              <a:pPr/>
              <a:t>90.46</a:t>
            </a:fld>
            <a:endParaRPr lang="en-US" dirty="0"/>
          </a:p>
        </p:txBody>
      </p:sp>
    </p:spTree>
    <p:extLst>
      <p:ext uri="{BB962C8B-B14F-4D97-AF65-F5344CB8AC3E}">
        <p14:creationId xmlns:p14="http://schemas.microsoft.com/office/powerpoint/2010/main" val="3505926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1987121" y="436152"/>
            <a:ext cx="3945079" cy="1123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82403" y="571279"/>
            <a:ext cx="2216727" cy="461665"/>
          </a:xfrm>
          <a:prstGeom prst="rect">
            <a:avLst/>
          </a:prstGeom>
          <a:noFill/>
        </p:spPr>
        <p:txBody>
          <a:bodyPr wrap="square" rtlCol="0">
            <a:spAutoFit/>
          </a:bodyPr>
          <a:lstStyle/>
          <a:p>
            <a:r>
              <a:rPr lang="en-US" sz="2400" dirty="0">
                <a:solidFill>
                  <a:schemeClr val="bg1">
                    <a:lumMod val="95000"/>
                  </a:schemeClr>
                </a:solidFill>
                <a:latin typeface="Times New Roman" panose="02020603050405020304" pitchFamily="18" charset="0"/>
                <a:cs typeface="Times New Roman" panose="02020603050405020304" pitchFamily="18" charset="0"/>
              </a:rPr>
              <a:t>Imran Hosen</a:t>
            </a:r>
          </a:p>
        </p:txBody>
      </p:sp>
      <p:cxnSp>
        <p:nvCxnSpPr>
          <p:cNvPr id="15" name="Straight Connector 14"/>
          <p:cNvCxnSpPr/>
          <p:nvPr/>
        </p:nvCxnSpPr>
        <p:spPr>
          <a:xfrm flipV="1">
            <a:off x="2444496" y="1029420"/>
            <a:ext cx="3030327" cy="1970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88763" y="436151"/>
            <a:ext cx="997527" cy="276386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TextBox 45"/>
          <p:cNvSpPr txBox="1"/>
          <p:nvPr/>
        </p:nvSpPr>
        <p:spPr>
          <a:xfrm>
            <a:off x="610901" y="340046"/>
            <a:ext cx="923330" cy="2118034"/>
          </a:xfrm>
          <a:prstGeom prst="rect">
            <a:avLst/>
          </a:prstGeom>
          <a:noFill/>
        </p:spPr>
        <p:txBody>
          <a:bodyPr vert="vert270" wrap="square" rtlCol="0">
            <a:spAutoFit/>
          </a:bodyPr>
          <a:lstStyle/>
          <a:p>
            <a:r>
              <a:rPr lang="en-US" sz="2400" dirty="0">
                <a:latin typeface="Times New Roman" panose="02020603050405020304" pitchFamily="18" charset="0"/>
                <a:cs typeface="Times New Roman" panose="02020603050405020304" pitchFamily="18" charset="0"/>
              </a:rPr>
              <a:t>Our Team Members</a:t>
            </a:r>
          </a:p>
        </p:txBody>
      </p:sp>
      <p:sp>
        <p:nvSpPr>
          <p:cNvPr id="47" name="Rectangle 46"/>
          <p:cNvSpPr/>
          <p:nvPr/>
        </p:nvSpPr>
        <p:spPr>
          <a:xfrm>
            <a:off x="3365782" y="4027564"/>
            <a:ext cx="6611488" cy="20920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987121" y="4027564"/>
            <a:ext cx="962172" cy="209203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090408" y="4127082"/>
            <a:ext cx="830997" cy="1892999"/>
          </a:xfrm>
          <a:prstGeom prst="rect">
            <a:avLst/>
          </a:prstGeom>
          <a:noFill/>
        </p:spPr>
        <p:txBody>
          <a:bodyPr vert="vert270" wrap="square" rtlCol="0">
            <a:spAutoFit/>
          </a:bodyPr>
          <a:lstStyle/>
          <a:p>
            <a:r>
              <a:rPr lang="en-US" sz="2400" dirty="0">
                <a:latin typeface="Times New Roman" panose="02020603050405020304" pitchFamily="18" charset="0"/>
                <a:cs typeface="Times New Roman" panose="02020603050405020304" pitchFamily="18" charset="0"/>
              </a:rPr>
              <a:t>Supervised by</a:t>
            </a:r>
          </a:p>
          <a:p>
            <a:endParaRPr lang="en-US" dirty="0"/>
          </a:p>
        </p:txBody>
      </p:sp>
      <p:cxnSp>
        <p:nvCxnSpPr>
          <p:cNvPr id="6" name="Straight Connector 5"/>
          <p:cNvCxnSpPr/>
          <p:nvPr/>
        </p:nvCxnSpPr>
        <p:spPr>
          <a:xfrm flipV="1">
            <a:off x="4154930" y="4841618"/>
            <a:ext cx="4849104" cy="13855"/>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0854" y="4891224"/>
            <a:ext cx="4323387" cy="1015663"/>
          </a:xfrm>
          <a:prstGeom prst="rect">
            <a:avLst/>
          </a:prstGeom>
          <a:noFill/>
        </p:spPr>
        <p:txBody>
          <a:bodyPr wrap="square" rtlCol="0">
            <a:spAutoFit/>
          </a:bodyPr>
          <a:lstStyle/>
          <a:p>
            <a:r>
              <a:rPr lang="en-US" sz="2000" dirty="0">
                <a:solidFill>
                  <a:schemeClr val="bg1">
                    <a:lumMod val="95000"/>
                  </a:schemeClr>
                </a:solidFill>
                <a:latin typeface="Times New Roman" panose="02020603050405020304" pitchFamily="18" charset="0"/>
                <a:cs typeface="Times New Roman" panose="02020603050405020304" pitchFamily="18" charset="0"/>
              </a:rPr>
              <a:t>Senior Lecturer</a:t>
            </a:r>
          </a:p>
          <a:p>
            <a:r>
              <a:rPr lang="en-US" sz="2000" dirty="0">
                <a:solidFill>
                  <a:schemeClr val="bg1">
                    <a:lumMod val="95000"/>
                  </a:schemeClr>
                </a:solidFill>
                <a:latin typeface="Times New Roman" panose="02020603050405020304" pitchFamily="18" charset="0"/>
                <a:cs typeface="Times New Roman" panose="02020603050405020304" pitchFamily="18" charset="0"/>
              </a:rPr>
              <a:t>Department of Computer Science &amp; Engineering</a:t>
            </a:r>
          </a:p>
        </p:txBody>
      </p:sp>
      <p:sp>
        <p:nvSpPr>
          <p:cNvPr id="10" name="TextBox 9"/>
          <p:cNvSpPr txBox="1"/>
          <p:nvPr/>
        </p:nvSpPr>
        <p:spPr>
          <a:xfrm>
            <a:off x="2921405" y="1075898"/>
            <a:ext cx="2039073" cy="646331"/>
          </a:xfrm>
          <a:prstGeom prst="rect">
            <a:avLst/>
          </a:prstGeom>
          <a:noFill/>
        </p:spPr>
        <p:txBody>
          <a:bodyPr wrap="squar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Id: 2018-1-60-189</a:t>
            </a:r>
          </a:p>
          <a:p>
            <a:endParaRPr lang="en-US" dirty="0"/>
          </a:p>
        </p:txBody>
      </p:sp>
      <p:sp>
        <p:nvSpPr>
          <p:cNvPr id="35" name="Rectangle 34"/>
          <p:cNvSpPr/>
          <p:nvPr/>
        </p:nvSpPr>
        <p:spPr>
          <a:xfrm>
            <a:off x="7003913" y="436152"/>
            <a:ext cx="3945079" cy="1123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938197" y="556705"/>
            <a:ext cx="2216727" cy="461665"/>
          </a:xfrm>
          <a:prstGeom prst="rect">
            <a:avLst/>
          </a:prstGeom>
          <a:noFill/>
        </p:spPr>
        <p:txBody>
          <a:bodyPr wrap="square" rtlCol="0">
            <a:spAutoFit/>
          </a:bodyPr>
          <a:lstStyle/>
          <a:p>
            <a:r>
              <a:rPr lang="en-US" sz="2400" dirty="0">
                <a:solidFill>
                  <a:schemeClr val="bg1">
                    <a:lumMod val="95000"/>
                  </a:schemeClr>
                </a:solidFill>
                <a:latin typeface="Times New Roman" panose="02020603050405020304" pitchFamily="18" charset="0"/>
                <a:cs typeface="Times New Roman" panose="02020603050405020304" pitchFamily="18" charset="0"/>
              </a:rPr>
              <a:t>Hasibul Islam</a:t>
            </a:r>
          </a:p>
        </p:txBody>
      </p:sp>
      <p:cxnSp>
        <p:nvCxnSpPr>
          <p:cNvPr id="37" name="Straight Connector 36"/>
          <p:cNvCxnSpPr/>
          <p:nvPr/>
        </p:nvCxnSpPr>
        <p:spPr>
          <a:xfrm flipV="1">
            <a:off x="7461288" y="1029420"/>
            <a:ext cx="3030327" cy="1970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938197" y="1075898"/>
            <a:ext cx="2039073" cy="646331"/>
          </a:xfrm>
          <a:prstGeom prst="rect">
            <a:avLst/>
          </a:prstGeom>
          <a:noFill/>
        </p:spPr>
        <p:txBody>
          <a:bodyPr wrap="squar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Id: 2018-1-60-122</a:t>
            </a:r>
          </a:p>
          <a:p>
            <a:endParaRPr lang="en-US" dirty="0"/>
          </a:p>
        </p:txBody>
      </p:sp>
      <p:sp>
        <p:nvSpPr>
          <p:cNvPr id="39" name="Rectangle 38"/>
          <p:cNvSpPr/>
          <p:nvPr/>
        </p:nvSpPr>
        <p:spPr>
          <a:xfrm>
            <a:off x="1987121" y="2076171"/>
            <a:ext cx="3945079" cy="1123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358037" y="2216287"/>
            <a:ext cx="3384415" cy="400110"/>
          </a:xfrm>
          <a:prstGeom prst="rect">
            <a:avLst/>
          </a:prstGeom>
          <a:noFill/>
        </p:spPr>
        <p:txBody>
          <a:bodyPr wrap="square" rtlCol="0">
            <a:spAutoFit/>
          </a:bodyPr>
          <a:lstStyle/>
          <a:p>
            <a:r>
              <a:rPr lang="en-US" sz="2000" dirty="0">
                <a:solidFill>
                  <a:schemeClr val="bg1">
                    <a:lumMod val="95000"/>
                  </a:schemeClr>
                </a:solidFill>
                <a:latin typeface="Times New Roman" panose="02020603050405020304" pitchFamily="18" charset="0"/>
                <a:cs typeface="Times New Roman" panose="02020603050405020304" pitchFamily="18" charset="0"/>
              </a:rPr>
              <a:t>Md Mahmud Hasan Tamim</a:t>
            </a:r>
          </a:p>
        </p:txBody>
      </p:sp>
      <p:cxnSp>
        <p:nvCxnSpPr>
          <p:cNvPr id="41" name="Straight Connector 40"/>
          <p:cNvCxnSpPr/>
          <p:nvPr/>
        </p:nvCxnSpPr>
        <p:spPr>
          <a:xfrm flipV="1">
            <a:off x="2444496" y="2669439"/>
            <a:ext cx="3030327" cy="1970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921405" y="2715917"/>
            <a:ext cx="2039073" cy="646331"/>
          </a:xfrm>
          <a:prstGeom prst="rect">
            <a:avLst/>
          </a:prstGeom>
          <a:noFill/>
        </p:spPr>
        <p:txBody>
          <a:bodyPr wrap="squar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Id: 2018-1-60-107</a:t>
            </a:r>
          </a:p>
          <a:p>
            <a:endParaRPr lang="en-US" dirty="0"/>
          </a:p>
        </p:txBody>
      </p:sp>
      <p:sp>
        <p:nvSpPr>
          <p:cNvPr id="43" name="Rectangle 42"/>
          <p:cNvSpPr/>
          <p:nvPr/>
        </p:nvSpPr>
        <p:spPr>
          <a:xfrm>
            <a:off x="7003913" y="2076171"/>
            <a:ext cx="3945079" cy="1123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flipV="1">
            <a:off x="7461288" y="2669439"/>
            <a:ext cx="3030327" cy="1970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938197" y="2715917"/>
            <a:ext cx="2039073" cy="646331"/>
          </a:xfrm>
          <a:prstGeom prst="rect">
            <a:avLst/>
          </a:prstGeom>
          <a:noFill/>
        </p:spPr>
        <p:txBody>
          <a:bodyPr wrap="squar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Id: 2018-1-60-086</a:t>
            </a:r>
          </a:p>
          <a:p>
            <a:endParaRPr lang="en-US" dirty="0"/>
          </a:p>
        </p:txBody>
      </p:sp>
      <p:sp>
        <p:nvSpPr>
          <p:cNvPr id="22" name="TextBox 21"/>
          <p:cNvSpPr txBox="1"/>
          <p:nvPr/>
        </p:nvSpPr>
        <p:spPr>
          <a:xfrm>
            <a:off x="4397140" y="4256843"/>
            <a:ext cx="4579311" cy="584775"/>
          </a:xfrm>
          <a:prstGeom prst="rect">
            <a:avLst/>
          </a:prstGeom>
          <a:noFill/>
        </p:spPr>
        <p:txBody>
          <a:bodyPr wrap="square" rtlCol="0">
            <a:spAutoFit/>
          </a:bodyPr>
          <a:lstStyle/>
          <a:p>
            <a:r>
              <a:rPr lang="en-US" sz="3200" dirty="0">
                <a:solidFill>
                  <a:schemeClr val="bg1">
                    <a:lumMod val="95000"/>
                  </a:schemeClr>
                </a:solidFill>
                <a:latin typeface="Times New Roman" panose="02020603050405020304" pitchFamily="18" charset="0"/>
                <a:cs typeface="Times New Roman" panose="02020603050405020304" pitchFamily="18" charset="0"/>
              </a:rPr>
              <a:t>Tanni Mittra</a:t>
            </a:r>
          </a:p>
        </p:txBody>
      </p:sp>
      <p:sp>
        <p:nvSpPr>
          <p:cNvPr id="5" name="Footer Placeholder 4"/>
          <p:cNvSpPr>
            <a:spLocks noGrp="1"/>
          </p:cNvSpPr>
          <p:nvPr>
            <p:ph type="ftr" sz="quarter" idx="11"/>
          </p:nvPr>
        </p:nvSpPr>
        <p:spPr>
          <a:xfrm>
            <a:off x="-984834" y="6345354"/>
            <a:ext cx="4114800" cy="365125"/>
          </a:xfrm>
        </p:spPr>
        <p:txBody>
          <a:bodyPr/>
          <a:lstStyle/>
          <a:p>
            <a:r>
              <a:rPr lang="en-US" dirty="0"/>
              <a:t>East West University</a:t>
            </a:r>
          </a:p>
        </p:txBody>
      </p:sp>
      <p:sp>
        <p:nvSpPr>
          <p:cNvPr id="8" name="Slide Number Placeholder 7"/>
          <p:cNvSpPr>
            <a:spLocks noGrp="1"/>
          </p:cNvSpPr>
          <p:nvPr>
            <p:ph type="sldNum" sz="quarter" idx="12"/>
          </p:nvPr>
        </p:nvSpPr>
        <p:spPr/>
        <p:txBody>
          <a:bodyPr/>
          <a:lstStyle/>
          <a:p>
            <a:fld id="{DA18854F-D613-44B1-B5EE-6CB2D43CE3EC}" type="slidenum">
              <a:rPr lang="en-US" smtClean="0"/>
              <a:t>2</a:t>
            </a:fld>
            <a:endParaRPr lang="en-US"/>
          </a:p>
        </p:txBody>
      </p:sp>
      <p:sp>
        <p:nvSpPr>
          <p:cNvPr id="12" name="Rectangle 11"/>
          <p:cNvSpPr/>
          <p:nvPr/>
        </p:nvSpPr>
        <p:spPr>
          <a:xfrm>
            <a:off x="7627882" y="2152427"/>
            <a:ext cx="2798202" cy="461665"/>
          </a:xfrm>
          <a:prstGeom prst="rect">
            <a:avLst/>
          </a:prstGeom>
        </p:spPr>
        <p:txBody>
          <a:bodyPr wrap="none">
            <a:spAutoFit/>
          </a:bodyPr>
          <a:lstStyle/>
          <a:p>
            <a:r>
              <a:rPr lang="en-US" sz="2400" dirty="0">
                <a:solidFill>
                  <a:schemeClr val="bg1"/>
                </a:solidFill>
                <a:latin typeface="Times New Roman" panose="02020603050405020304" pitchFamily="18" charset="0"/>
                <a:cs typeface="Times New Roman" panose="02020603050405020304" pitchFamily="18" charset="0"/>
              </a:rPr>
              <a:t>Abdullah Al Nayeem</a:t>
            </a:r>
          </a:p>
        </p:txBody>
      </p:sp>
    </p:spTree>
    <p:extLst>
      <p:ext uri="{BB962C8B-B14F-4D97-AF65-F5344CB8AC3E}">
        <p14:creationId xmlns:p14="http://schemas.microsoft.com/office/powerpoint/2010/main" val="2787285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0320A72-FFE7-EF20-7C1C-A01AEA4886CD}"/>
              </a:ext>
            </a:extLst>
          </p:cNvPr>
          <p:cNvGraphicFramePr/>
          <p:nvPr>
            <p:extLst>
              <p:ext uri="{D42A27DB-BD31-4B8C-83A1-F6EECF244321}">
                <p14:modId xmlns:p14="http://schemas.microsoft.com/office/powerpoint/2010/main" val="297689289"/>
              </p:ext>
            </p:extLst>
          </p:nvPr>
        </p:nvGraphicFramePr>
        <p:xfrm>
          <a:off x="1463637" y="1108290"/>
          <a:ext cx="9208734" cy="496127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3558644-3B7B-ED2F-7E7B-9169DD0CFA9B}"/>
              </a:ext>
            </a:extLst>
          </p:cNvPr>
          <p:cNvSpPr txBox="1"/>
          <p:nvPr/>
        </p:nvSpPr>
        <p:spPr>
          <a:xfrm>
            <a:off x="4186568" y="5999858"/>
            <a:ext cx="4668983" cy="369332"/>
          </a:xfrm>
          <a:prstGeom prst="rect">
            <a:avLst/>
          </a:prstGeom>
          <a:noFill/>
        </p:spPr>
        <p:txBody>
          <a:bodyPr wrap="square" rtlCol="0">
            <a:spAutoFit/>
          </a:bodyPr>
          <a:lstStyle/>
          <a:p>
            <a:r>
              <a:rPr lang="en-BD" b="1" dirty="0">
                <a:latin typeface="Times New Roman" panose="02020603050405020304" pitchFamily="18" charset="0"/>
                <a:cs typeface="Times New Roman" panose="02020603050405020304" pitchFamily="18" charset="0"/>
              </a:rPr>
              <a:t>ACCURACY OF ALL ALGORITHM</a:t>
            </a:r>
          </a:p>
        </p:txBody>
      </p:sp>
      <p:grpSp>
        <p:nvGrpSpPr>
          <p:cNvPr id="6" name="Google Shape;105;p1"/>
          <p:cNvGrpSpPr/>
          <p:nvPr/>
        </p:nvGrpSpPr>
        <p:grpSpPr>
          <a:xfrm>
            <a:off x="337576" y="142938"/>
            <a:ext cx="4965035" cy="922290"/>
            <a:chOff x="719027" y="638629"/>
            <a:chExt cx="5246344" cy="1011670"/>
          </a:xfrm>
        </p:grpSpPr>
        <p:sp>
          <p:nvSpPr>
            <p:cNvPr id="7" name="Google Shape;106;p1"/>
            <p:cNvSpPr/>
            <p:nvPr/>
          </p:nvSpPr>
          <p:spPr>
            <a:xfrm>
              <a:off x="1771157" y="135414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07;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108;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109;p1"/>
            <p:cNvSpPr/>
            <p:nvPr/>
          </p:nvSpPr>
          <p:spPr>
            <a:xfrm rot="5400000">
              <a:off x="985340" y="500898"/>
              <a:ext cx="657235" cy="1189861"/>
            </a:xfrm>
            <a:prstGeom prst="round2SameRect">
              <a:avLst>
                <a:gd name="adj1" fmla="val 50000"/>
                <a:gd name="adj2" fmla="val 0"/>
              </a:avLst>
            </a:prstGeom>
            <a:gradFill>
              <a:gsLst>
                <a:gs pos="0">
                  <a:srgbClr val="7BC9B8"/>
                </a:gs>
                <a:gs pos="100000">
                  <a:srgbClr val="44B0C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10;p1"/>
            <p:cNvSpPr/>
            <p:nvPr/>
          </p:nvSpPr>
          <p:spPr>
            <a:xfrm>
              <a:off x="1313957" y="867228"/>
              <a:ext cx="457200" cy="457200"/>
            </a:xfrm>
            <a:prstGeom prst="ellipse">
              <a:avLst/>
            </a:prstGeom>
            <a:solidFill>
              <a:srgbClr val="03A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 name="TextBox 11"/>
          <p:cNvSpPr txBox="1"/>
          <p:nvPr/>
        </p:nvSpPr>
        <p:spPr>
          <a:xfrm>
            <a:off x="1634798" y="274676"/>
            <a:ext cx="3477847" cy="53804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Result Analysis[ML]:</a:t>
            </a:r>
          </a:p>
        </p:txBody>
      </p:sp>
      <p:sp>
        <p:nvSpPr>
          <p:cNvPr id="3" name="Oval 2"/>
          <p:cNvSpPr/>
          <p:nvPr/>
        </p:nvSpPr>
        <p:spPr>
          <a:xfrm>
            <a:off x="5603143" y="808662"/>
            <a:ext cx="1048044" cy="597338"/>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33270" y="922665"/>
            <a:ext cx="787790" cy="369332"/>
          </a:xfrm>
          <a:prstGeom prst="rect">
            <a:avLst/>
          </a:prstGeom>
          <a:noFill/>
        </p:spPr>
        <p:txBody>
          <a:bodyPr wrap="square" rtlCol="0">
            <a:spAutoFit/>
          </a:bodyPr>
          <a:lstStyle/>
          <a:p>
            <a:r>
              <a:rPr lang="en-US" dirty="0"/>
              <a:t>90.46</a:t>
            </a:r>
          </a:p>
        </p:txBody>
      </p:sp>
      <p:sp>
        <p:nvSpPr>
          <p:cNvPr id="15" name="Footer Placeholder 14"/>
          <p:cNvSpPr>
            <a:spLocks noGrp="1"/>
          </p:cNvSpPr>
          <p:nvPr>
            <p:ph type="ftr" sz="quarter" idx="11"/>
          </p:nvPr>
        </p:nvSpPr>
        <p:spPr>
          <a:xfrm>
            <a:off x="-881251" y="6367656"/>
            <a:ext cx="4114800" cy="365125"/>
          </a:xfrm>
        </p:spPr>
        <p:txBody>
          <a:bodyPr/>
          <a:lstStyle/>
          <a:p>
            <a:r>
              <a:rPr lang="en-US" dirty="0"/>
              <a:t>East West University</a:t>
            </a:r>
          </a:p>
        </p:txBody>
      </p:sp>
      <p:sp>
        <p:nvSpPr>
          <p:cNvPr id="16" name="Slide Number Placeholder 15"/>
          <p:cNvSpPr>
            <a:spLocks noGrp="1"/>
          </p:cNvSpPr>
          <p:nvPr>
            <p:ph type="sldNum" sz="quarter" idx="12"/>
          </p:nvPr>
        </p:nvSpPr>
        <p:spPr/>
        <p:txBody>
          <a:bodyPr/>
          <a:lstStyle/>
          <a:p>
            <a:fld id="{DA18854F-D613-44B1-B5EE-6CB2D43CE3EC}" type="slidenum">
              <a:rPr lang="en-US" smtClean="0"/>
              <a:t>20</a:t>
            </a:fld>
            <a:endParaRPr lang="en-US"/>
          </a:p>
        </p:txBody>
      </p:sp>
    </p:spTree>
    <p:extLst>
      <p:ext uri="{BB962C8B-B14F-4D97-AF65-F5344CB8AC3E}">
        <p14:creationId xmlns:p14="http://schemas.microsoft.com/office/powerpoint/2010/main" val="3569324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7897089" y="2607689"/>
            <a:ext cx="3629893" cy="2227164"/>
          </a:xfrm>
          <a:prstGeom prst="rect">
            <a:avLst/>
          </a:prstGeom>
          <a:solidFill>
            <a:schemeClr val="accent6">
              <a:lumMod val="20000"/>
              <a:lumOff val="80000"/>
            </a:schemeClr>
          </a:solidFill>
          <a:ln w="12700" cap="flat" cmpd="sng" algn="ctr">
            <a:noFill/>
            <a:prstDash val="solid"/>
            <a:miter lim="800000"/>
          </a:ln>
          <a:effectLst>
            <a:outerShdw blurRad="127000" dist="38100" dir="4800000" sx="103000" sy="103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dirty="0"/>
          </a:p>
        </p:txBody>
      </p:sp>
      <p:grpSp>
        <p:nvGrpSpPr>
          <p:cNvPr id="6" name="Google Shape;154;p1"/>
          <p:cNvGrpSpPr/>
          <p:nvPr/>
        </p:nvGrpSpPr>
        <p:grpSpPr>
          <a:xfrm>
            <a:off x="617056" y="546288"/>
            <a:ext cx="5326543" cy="911593"/>
            <a:chOff x="719027" y="638629"/>
            <a:chExt cx="5246344" cy="1055225"/>
          </a:xfrm>
        </p:grpSpPr>
        <p:sp>
          <p:nvSpPr>
            <p:cNvPr id="7" name="Google Shape;155;p1"/>
            <p:cNvSpPr/>
            <p:nvPr/>
          </p:nvSpPr>
          <p:spPr>
            <a:xfrm>
              <a:off x="1536600" y="1319853"/>
              <a:ext cx="4015846" cy="374001"/>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56;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157;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 name="Google Shape;158;p1"/>
            <p:cNvSpPr/>
            <p:nvPr/>
          </p:nvSpPr>
          <p:spPr>
            <a:xfrm rot="5400000">
              <a:off x="985340" y="500898"/>
              <a:ext cx="657235" cy="1189861"/>
            </a:xfrm>
            <a:prstGeom prst="round2SameRect">
              <a:avLst>
                <a:gd name="adj1" fmla="val 50000"/>
                <a:gd name="adj2" fmla="val 0"/>
              </a:avLst>
            </a:prstGeom>
            <a:gradFill>
              <a:gsLst>
                <a:gs pos="0">
                  <a:srgbClr val="0083E0"/>
                </a:gs>
                <a:gs pos="100000">
                  <a:srgbClr val="0C64C5"/>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59;p1"/>
            <p:cNvSpPr/>
            <p:nvPr/>
          </p:nvSpPr>
          <p:spPr>
            <a:xfrm>
              <a:off x="1313957" y="867228"/>
              <a:ext cx="457200" cy="457200"/>
            </a:xfrm>
            <a:prstGeom prst="ellipse">
              <a:avLst/>
            </a:prstGeom>
            <a:solidFill>
              <a:srgbClr val="1C6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60;p1"/>
            <p:cNvSpPr txBox="1"/>
            <p:nvPr/>
          </p:nvSpPr>
          <p:spPr>
            <a:xfrm>
              <a:off x="825843" y="957328"/>
              <a:ext cx="52989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grpSp>
      <p:sp>
        <p:nvSpPr>
          <p:cNvPr id="13" name="TextBox 12"/>
          <p:cNvSpPr txBox="1"/>
          <p:nvPr/>
        </p:nvSpPr>
        <p:spPr>
          <a:xfrm>
            <a:off x="1892750" y="599098"/>
            <a:ext cx="4120768"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Result Analysis</a:t>
            </a:r>
          </a:p>
          <a:p>
            <a:r>
              <a:rPr lang="en-US" dirty="0" smtClean="0">
                <a:latin typeface="Times New Roman" panose="02020603050405020304" pitchFamily="18" charset="0"/>
                <a:cs typeface="Times New Roman" panose="02020603050405020304" pitchFamily="18" charset="0"/>
              </a:rPr>
              <a:t>  [</a:t>
            </a:r>
            <a:r>
              <a:rPr lang="en-BD" dirty="0">
                <a:latin typeface="Times New Roman" panose="02020603050405020304" pitchFamily="18" charset="0"/>
                <a:cs typeface="Times New Roman" panose="02020603050405020304" pitchFamily="18" charset="0"/>
              </a:rPr>
              <a:t>CNN</a:t>
            </a:r>
            <a:r>
              <a:rPr lang="en-US" dirty="0">
                <a:latin typeface="Times New Roman" panose="02020603050405020304" pitchFamily="18" charset="0"/>
                <a:cs typeface="Times New Roman" panose="02020603050405020304" pitchFamily="18" charset="0"/>
              </a:rPr>
              <a:t>-LSTM </a:t>
            </a:r>
            <a:r>
              <a:rPr lang="en-US" dirty="0" smtClean="0">
                <a:latin typeface="Times New Roman" panose="02020603050405020304" pitchFamily="18" charset="0"/>
                <a:cs typeface="Times New Roman" panose="02020603050405020304" pitchFamily="18" charset="0"/>
              </a:rPr>
              <a:t>Hybrid Network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042561" y="3074940"/>
            <a:ext cx="3338947" cy="129266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model Loss curve shows us how a model behaves after each iteration of optimization</a:t>
            </a:r>
            <a:r>
              <a:rPr lang="en-US" dirty="0"/>
              <a:t>.</a:t>
            </a:r>
          </a:p>
          <a:p>
            <a:endParaRPr lang="en-US" dirty="0"/>
          </a:p>
        </p:txBody>
      </p:sp>
      <p:sp>
        <p:nvSpPr>
          <p:cNvPr id="15" name="Footer Placeholder 14"/>
          <p:cNvSpPr>
            <a:spLocks noGrp="1"/>
          </p:cNvSpPr>
          <p:nvPr>
            <p:ph type="ftr" sz="quarter" idx="11"/>
          </p:nvPr>
        </p:nvSpPr>
        <p:spPr>
          <a:xfrm>
            <a:off x="-863089" y="6382351"/>
            <a:ext cx="4114800" cy="365125"/>
          </a:xfrm>
        </p:spPr>
        <p:txBody>
          <a:bodyPr/>
          <a:lstStyle/>
          <a:p>
            <a:r>
              <a:rPr lang="en-US" dirty="0"/>
              <a:t>East West University</a:t>
            </a:r>
          </a:p>
        </p:txBody>
      </p:sp>
      <p:sp>
        <p:nvSpPr>
          <p:cNvPr id="16" name="Slide Number Placeholder 15"/>
          <p:cNvSpPr>
            <a:spLocks noGrp="1"/>
          </p:cNvSpPr>
          <p:nvPr>
            <p:ph type="sldNum" sz="quarter" idx="12"/>
          </p:nvPr>
        </p:nvSpPr>
        <p:spPr/>
        <p:txBody>
          <a:bodyPr/>
          <a:lstStyle/>
          <a:p>
            <a:fld id="{DA18854F-D613-44B1-B5EE-6CB2D43CE3EC}" type="slidenum">
              <a:rPr lang="en-US" smtClean="0"/>
              <a:t>21</a:t>
            </a:fld>
            <a:endParaRPr lang="en-US"/>
          </a:p>
        </p:txBody>
      </p:sp>
      <p:pic>
        <p:nvPicPr>
          <p:cNvPr id="24" name="Content Placeholder 2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311" y="1654746"/>
            <a:ext cx="5400675" cy="4333875"/>
          </a:xfrm>
        </p:spPr>
      </p:pic>
    </p:spTree>
    <p:extLst>
      <p:ext uri="{BB962C8B-B14F-4D97-AF65-F5344CB8AC3E}">
        <p14:creationId xmlns:p14="http://schemas.microsoft.com/office/powerpoint/2010/main" val="2741654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7928517" y="2475571"/>
            <a:ext cx="3044281" cy="3237807"/>
          </a:xfrm>
          <a:prstGeom prst="rect">
            <a:avLst/>
          </a:prstGeom>
          <a:solidFill>
            <a:schemeClr val="accent6">
              <a:lumMod val="20000"/>
              <a:lumOff val="80000"/>
            </a:schemeClr>
          </a:solidFill>
          <a:ln w="12700" cap="flat" cmpd="sng" algn="ctr">
            <a:noFill/>
            <a:prstDash val="solid"/>
            <a:miter lim="800000"/>
          </a:ln>
          <a:effectLst>
            <a:outerShdw blurRad="127000" dist="38100" dir="4800000" sx="103000" sy="103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dirty="0"/>
          </a:p>
        </p:txBody>
      </p:sp>
      <p:sp>
        <p:nvSpPr>
          <p:cNvPr id="2" name="TextBox 1"/>
          <p:cNvSpPr txBox="1"/>
          <p:nvPr/>
        </p:nvSpPr>
        <p:spPr>
          <a:xfrm>
            <a:off x="8073484" y="3217311"/>
            <a:ext cx="2899314"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 model accuracy curve shows the measurement of the algorithm’s performance. The accuracy of a model is usually determined after the parameters are calculated</a:t>
            </a:r>
          </a:p>
        </p:txBody>
      </p:sp>
      <p:sp>
        <p:nvSpPr>
          <p:cNvPr id="14" name="Footer Placeholder 13"/>
          <p:cNvSpPr>
            <a:spLocks noGrp="1"/>
          </p:cNvSpPr>
          <p:nvPr>
            <p:ph type="ftr" sz="quarter" idx="11"/>
          </p:nvPr>
        </p:nvSpPr>
        <p:spPr>
          <a:xfrm>
            <a:off x="-699037" y="6395931"/>
            <a:ext cx="4114800" cy="365125"/>
          </a:xfrm>
        </p:spPr>
        <p:txBody>
          <a:bodyPr/>
          <a:lstStyle/>
          <a:p>
            <a:r>
              <a:rPr lang="en-US"/>
              <a:t>East West University</a:t>
            </a:r>
          </a:p>
        </p:txBody>
      </p:sp>
      <p:sp>
        <p:nvSpPr>
          <p:cNvPr id="15" name="Slide Number Placeholder 14"/>
          <p:cNvSpPr>
            <a:spLocks noGrp="1"/>
          </p:cNvSpPr>
          <p:nvPr>
            <p:ph type="sldNum" sz="quarter" idx="12"/>
          </p:nvPr>
        </p:nvSpPr>
        <p:spPr/>
        <p:txBody>
          <a:bodyPr/>
          <a:lstStyle/>
          <a:p>
            <a:fld id="{DA18854F-D613-44B1-B5EE-6CB2D43CE3EC}" type="slidenum">
              <a:rPr lang="en-US" smtClean="0"/>
              <a:t>22</a:t>
            </a:fld>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775" y="1806533"/>
            <a:ext cx="5486400" cy="4333875"/>
          </a:xfrm>
        </p:spPr>
      </p:pic>
      <p:grpSp>
        <p:nvGrpSpPr>
          <p:cNvPr id="16" name="Google Shape;154;p1"/>
          <p:cNvGrpSpPr/>
          <p:nvPr/>
        </p:nvGrpSpPr>
        <p:grpSpPr>
          <a:xfrm>
            <a:off x="479896" y="311382"/>
            <a:ext cx="5326543" cy="911593"/>
            <a:chOff x="719027" y="638629"/>
            <a:chExt cx="5246344" cy="1055225"/>
          </a:xfrm>
        </p:grpSpPr>
        <p:sp>
          <p:nvSpPr>
            <p:cNvPr id="18" name="Google Shape;155;p1"/>
            <p:cNvSpPr/>
            <p:nvPr/>
          </p:nvSpPr>
          <p:spPr>
            <a:xfrm>
              <a:off x="1536600" y="1319853"/>
              <a:ext cx="4015846" cy="374001"/>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56;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157;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1" name="Google Shape;158;p1"/>
            <p:cNvSpPr/>
            <p:nvPr/>
          </p:nvSpPr>
          <p:spPr>
            <a:xfrm rot="5400000">
              <a:off x="985340" y="500898"/>
              <a:ext cx="657235" cy="1189861"/>
            </a:xfrm>
            <a:prstGeom prst="round2SameRect">
              <a:avLst>
                <a:gd name="adj1" fmla="val 50000"/>
                <a:gd name="adj2" fmla="val 0"/>
              </a:avLst>
            </a:prstGeom>
            <a:gradFill>
              <a:gsLst>
                <a:gs pos="0">
                  <a:srgbClr val="0083E0"/>
                </a:gs>
                <a:gs pos="100000">
                  <a:srgbClr val="0C64C5"/>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159;p1"/>
            <p:cNvSpPr/>
            <p:nvPr/>
          </p:nvSpPr>
          <p:spPr>
            <a:xfrm>
              <a:off x="1313957" y="867228"/>
              <a:ext cx="457200" cy="457200"/>
            </a:xfrm>
            <a:prstGeom prst="ellipse">
              <a:avLst/>
            </a:prstGeom>
            <a:solidFill>
              <a:srgbClr val="1C6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160;p1"/>
            <p:cNvSpPr txBox="1"/>
            <p:nvPr/>
          </p:nvSpPr>
          <p:spPr>
            <a:xfrm>
              <a:off x="825843" y="957328"/>
              <a:ext cx="52989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grpSp>
      <p:sp>
        <p:nvSpPr>
          <p:cNvPr id="24" name="TextBox 23"/>
          <p:cNvSpPr txBox="1"/>
          <p:nvPr/>
        </p:nvSpPr>
        <p:spPr>
          <a:xfrm>
            <a:off x="1755590" y="364192"/>
            <a:ext cx="4120768"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Result Analysis</a:t>
            </a:r>
          </a:p>
          <a:p>
            <a:r>
              <a:rPr lang="en-US" dirty="0" smtClean="0">
                <a:latin typeface="Times New Roman" panose="02020603050405020304" pitchFamily="18" charset="0"/>
                <a:cs typeface="Times New Roman" panose="02020603050405020304" pitchFamily="18" charset="0"/>
              </a:rPr>
              <a:t>  [</a:t>
            </a:r>
            <a:r>
              <a:rPr lang="en-BD" dirty="0">
                <a:latin typeface="Times New Roman" panose="02020603050405020304" pitchFamily="18" charset="0"/>
                <a:cs typeface="Times New Roman" panose="02020603050405020304" pitchFamily="18" charset="0"/>
              </a:rPr>
              <a:t>CNN</a:t>
            </a:r>
            <a:r>
              <a:rPr lang="en-US" dirty="0">
                <a:latin typeface="Times New Roman" panose="02020603050405020304" pitchFamily="18" charset="0"/>
                <a:cs typeface="Times New Roman" panose="02020603050405020304" pitchFamily="18" charset="0"/>
              </a:rPr>
              <a:t>-LSTM </a:t>
            </a:r>
            <a:r>
              <a:rPr lang="en-US" dirty="0" smtClean="0">
                <a:latin typeface="Times New Roman" panose="02020603050405020304" pitchFamily="18" charset="0"/>
                <a:cs typeface="Times New Roman" panose="02020603050405020304" pitchFamily="18" charset="0"/>
              </a:rPr>
              <a:t>Hybrid Network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397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D18A774-163D-BF37-A0CF-CCAF06895404}"/>
              </a:ext>
            </a:extLst>
          </p:cNvPr>
          <p:cNvGraphicFramePr/>
          <p:nvPr>
            <p:extLst>
              <p:ext uri="{D42A27DB-BD31-4B8C-83A1-F6EECF244321}">
                <p14:modId xmlns:p14="http://schemas.microsoft.com/office/powerpoint/2010/main" val="1784749257"/>
              </p:ext>
            </p:extLst>
          </p:nvPr>
        </p:nvGraphicFramePr>
        <p:xfrm>
          <a:off x="824177" y="836387"/>
          <a:ext cx="9670472" cy="58604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3">
            <a:extLst>
              <a:ext uri="{FF2B5EF4-FFF2-40B4-BE49-F238E27FC236}">
                <a16:creationId xmlns:a16="http://schemas.microsoft.com/office/drawing/2014/main" id="{D935CF69-1539-08A4-7F75-F01A2F70C780}"/>
              </a:ext>
            </a:extLst>
          </p:cNvPr>
          <p:cNvGraphicFramePr>
            <a:graphicFrameLocks noGrp="1"/>
          </p:cNvGraphicFramePr>
          <p:nvPr>
            <p:extLst>
              <p:ext uri="{D42A27DB-BD31-4B8C-83A1-F6EECF244321}">
                <p14:modId xmlns:p14="http://schemas.microsoft.com/office/powerpoint/2010/main" val="3135081663"/>
              </p:ext>
            </p:extLst>
          </p:nvPr>
        </p:nvGraphicFramePr>
        <p:xfrm>
          <a:off x="7497351" y="1237939"/>
          <a:ext cx="2368668" cy="580330"/>
        </p:xfrm>
        <a:graphic>
          <a:graphicData uri="http://schemas.openxmlformats.org/drawingml/2006/table">
            <a:tbl>
              <a:tblPr firstRow="1" bandRow="1">
                <a:tableStyleId>{5C22544A-7EE6-4342-B048-85BDC9FD1C3A}</a:tableStyleId>
              </a:tblPr>
              <a:tblGrid>
                <a:gridCol w="1240225">
                  <a:extLst>
                    <a:ext uri="{9D8B030D-6E8A-4147-A177-3AD203B41FA5}">
                      <a16:colId xmlns:a16="http://schemas.microsoft.com/office/drawing/2014/main" val="2527933750"/>
                    </a:ext>
                  </a:extLst>
                </a:gridCol>
                <a:gridCol w="1128443">
                  <a:extLst>
                    <a:ext uri="{9D8B030D-6E8A-4147-A177-3AD203B41FA5}">
                      <a16:colId xmlns:a16="http://schemas.microsoft.com/office/drawing/2014/main" val="1564900520"/>
                    </a:ext>
                  </a:extLst>
                </a:gridCol>
              </a:tblGrid>
              <a:tr h="290165">
                <a:tc>
                  <a:txBody>
                    <a:bodyPr/>
                    <a:lstStyle/>
                    <a:p>
                      <a:r>
                        <a:rPr lang="en-BD" sz="1200" dirty="0">
                          <a:latin typeface="+mn-lt"/>
                          <a:cs typeface="Times New Roman" panose="02020603050405020304" pitchFamily="18" charset="0"/>
                        </a:rPr>
                        <a:t>Train Accuracy</a:t>
                      </a:r>
                    </a:p>
                  </a:txBody>
                  <a:tcPr/>
                </a:tc>
                <a:tc>
                  <a:txBody>
                    <a:bodyPr/>
                    <a:lstStyle/>
                    <a:p>
                      <a:r>
                        <a:rPr lang="en-BD" sz="1200" dirty="0">
                          <a:latin typeface="+mn-lt"/>
                          <a:cs typeface="Times New Roman" panose="02020603050405020304" pitchFamily="18" charset="0"/>
                        </a:rPr>
                        <a:t>Test Accuracy</a:t>
                      </a:r>
                    </a:p>
                  </a:txBody>
                  <a:tcPr>
                    <a:solidFill>
                      <a:schemeClr val="accent2"/>
                    </a:solidFill>
                  </a:tcPr>
                </a:tc>
                <a:extLst>
                  <a:ext uri="{0D108BD9-81ED-4DB2-BD59-A6C34878D82A}">
                    <a16:rowId xmlns:a16="http://schemas.microsoft.com/office/drawing/2014/main" val="2596913235"/>
                  </a:ext>
                </a:extLst>
              </a:tr>
              <a:tr h="290165">
                <a:tc>
                  <a:txBody>
                    <a:bodyPr/>
                    <a:lstStyle/>
                    <a:p>
                      <a:r>
                        <a:rPr lang="en-BD" sz="1200" dirty="0">
                          <a:latin typeface="+mn-lt"/>
                          <a:cs typeface="Times New Roman" panose="02020603050405020304" pitchFamily="18" charset="0"/>
                        </a:rPr>
                        <a:t>0.9978</a:t>
                      </a:r>
                    </a:p>
                  </a:txBody>
                  <a:tcPr>
                    <a:solidFill>
                      <a:schemeClr val="accent1"/>
                    </a:solidFill>
                  </a:tcPr>
                </a:tc>
                <a:tc>
                  <a:txBody>
                    <a:bodyPr/>
                    <a:lstStyle/>
                    <a:p>
                      <a:r>
                        <a:rPr lang="en-BD" sz="1200" dirty="0" smtClean="0">
                          <a:latin typeface="+mn-lt"/>
                          <a:cs typeface="Times New Roman" panose="02020603050405020304" pitchFamily="18" charset="0"/>
                        </a:rPr>
                        <a:t>0.8472</a:t>
                      </a:r>
                      <a:endParaRPr lang="en-BD" sz="1200" dirty="0">
                        <a:latin typeface="+mn-lt"/>
                        <a:cs typeface="Times New Roman" panose="02020603050405020304" pitchFamily="18" charset="0"/>
                      </a:endParaRPr>
                    </a:p>
                  </a:txBody>
                  <a:tcPr>
                    <a:solidFill>
                      <a:schemeClr val="accent2"/>
                    </a:solidFill>
                  </a:tcPr>
                </a:tc>
                <a:extLst>
                  <a:ext uri="{0D108BD9-81ED-4DB2-BD59-A6C34878D82A}">
                    <a16:rowId xmlns:a16="http://schemas.microsoft.com/office/drawing/2014/main" val="1660839163"/>
                  </a:ext>
                </a:extLst>
              </a:tr>
            </a:tbl>
          </a:graphicData>
        </a:graphic>
      </p:graphicFrame>
      <p:graphicFrame>
        <p:nvGraphicFramePr>
          <p:cNvPr id="4" name="Table 3">
            <a:extLst>
              <a:ext uri="{FF2B5EF4-FFF2-40B4-BE49-F238E27FC236}">
                <a16:creationId xmlns:a16="http://schemas.microsoft.com/office/drawing/2014/main" id="{45431CAB-F8D3-1E41-9CAB-13066CA7AE07}"/>
              </a:ext>
            </a:extLst>
          </p:cNvPr>
          <p:cNvGraphicFramePr>
            <a:graphicFrameLocks noGrp="1"/>
          </p:cNvGraphicFramePr>
          <p:nvPr>
            <p:extLst>
              <p:ext uri="{D42A27DB-BD31-4B8C-83A1-F6EECF244321}">
                <p14:modId xmlns:p14="http://schemas.microsoft.com/office/powerpoint/2010/main" val="3472791272"/>
              </p:ext>
            </p:extLst>
          </p:nvPr>
        </p:nvGraphicFramePr>
        <p:xfrm>
          <a:off x="7521845" y="2800151"/>
          <a:ext cx="2368668" cy="580330"/>
        </p:xfrm>
        <a:graphic>
          <a:graphicData uri="http://schemas.openxmlformats.org/drawingml/2006/table">
            <a:tbl>
              <a:tblPr firstRow="1" bandRow="1">
                <a:tableStyleId>{5C22544A-7EE6-4342-B048-85BDC9FD1C3A}</a:tableStyleId>
              </a:tblPr>
              <a:tblGrid>
                <a:gridCol w="1240227">
                  <a:extLst>
                    <a:ext uri="{9D8B030D-6E8A-4147-A177-3AD203B41FA5}">
                      <a16:colId xmlns:a16="http://schemas.microsoft.com/office/drawing/2014/main" val="2527933750"/>
                    </a:ext>
                  </a:extLst>
                </a:gridCol>
                <a:gridCol w="1128441">
                  <a:extLst>
                    <a:ext uri="{9D8B030D-6E8A-4147-A177-3AD203B41FA5}">
                      <a16:colId xmlns:a16="http://schemas.microsoft.com/office/drawing/2014/main" val="1564900520"/>
                    </a:ext>
                  </a:extLst>
                </a:gridCol>
              </a:tblGrid>
              <a:tr h="290165">
                <a:tc>
                  <a:txBody>
                    <a:bodyPr/>
                    <a:lstStyle/>
                    <a:p>
                      <a:r>
                        <a:rPr lang="en-BD" sz="1200" dirty="0"/>
                        <a:t>Train Accuracy</a:t>
                      </a:r>
                    </a:p>
                  </a:txBody>
                  <a:tcPr/>
                </a:tc>
                <a:tc>
                  <a:txBody>
                    <a:bodyPr/>
                    <a:lstStyle/>
                    <a:p>
                      <a:r>
                        <a:rPr lang="en-BD" sz="1200" dirty="0"/>
                        <a:t>Test Accuracy</a:t>
                      </a:r>
                    </a:p>
                  </a:txBody>
                  <a:tcPr>
                    <a:solidFill>
                      <a:schemeClr val="accent2"/>
                    </a:solidFill>
                  </a:tcPr>
                </a:tc>
                <a:extLst>
                  <a:ext uri="{0D108BD9-81ED-4DB2-BD59-A6C34878D82A}">
                    <a16:rowId xmlns:a16="http://schemas.microsoft.com/office/drawing/2014/main" val="2596913235"/>
                  </a:ext>
                </a:extLst>
              </a:tr>
              <a:tr h="290165">
                <a:tc>
                  <a:txBody>
                    <a:bodyPr/>
                    <a:lstStyle/>
                    <a:p>
                      <a:r>
                        <a:rPr lang="en-BD" sz="1200" dirty="0"/>
                        <a:t>0.9995</a:t>
                      </a:r>
                    </a:p>
                  </a:txBody>
                  <a:tcPr>
                    <a:solidFill>
                      <a:schemeClr val="accent1"/>
                    </a:solidFill>
                  </a:tcPr>
                </a:tc>
                <a:tc>
                  <a:txBody>
                    <a:bodyPr/>
                    <a:lstStyle/>
                    <a:p>
                      <a:r>
                        <a:rPr lang="en-BD" sz="1200" dirty="0" smtClean="0"/>
                        <a:t>0.8515</a:t>
                      </a:r>
                      <a:endParaRPr lang="en-BD" sz="1200" dirty="0"/>
                    </a:p>
                  </a:txBody>
                  <a:tcPr>
                    <a:solidFill>
                      <a:schemeClr val="accent2"/>
                    </a:solidFill>
                  </a:tcPr>
                </a:tc>
                <a:extLst>
                  <a:ext uri="{0D108BD9-81ED-4DB2-BD59-A6C34878D82A}">
                    <a16:rowId xmlns:a16="http://schemas.microsoft.com/office/drawing/2014/main" val="1660839163"/>
                  </a:ext>
                </a:extLst>
              </a:tr>
            </a:tbl>
          </a:graphicData>
        </a:graphic>
      </p:graphicFrame>
      <p:graphicFrame>
        <p:nvGraphicFramePr>
          <p:cNvPr id="5" name="Table 3">
            <a:extLst>
              <a:ext uri="{FF2B5EF4-FFF2-40B4-BE49-F238E27FC236}">
                <a16:creationId xmlns:a16="http://schemas.microsoft.com/office/drawing/2014/main" id="{63A39A0E-A2F5-22ED-BB4E-1EB101A625CD}"/>
              </a:ext>
            </a:extLst>
          </p:cNvPr>
          <p:cNvGraphicFramePr>
            <a:graphicFrameLocks noGrp="1"/>
          </p:cNvGraphicFramePr>
          <p:nvPr>
            <p:extLst>
              <p:ext uri="{D42A27DB-BD31-4B8C-83A1-F6EECF244321}">
                <p14:modId xmlns:p14="http://schemas.microsoft.com/office/powerpoint/2010/main" val="2921936545"/>
              </p:ext>
            </p:extLst>
          </p:nvPr>
        </p:nvGraphicFramePr>
        <p:xfrm>
          <a:off x="7472857" y="4366144"/>
          <a:ext cx="2417656" cy="580330"/>
        </p:xfrm>
        <a:graphic>
          <a:graphicData uri="http://schemas.openxmlformats.org/drawingml/2006/table">
            <a:tbl>
              <a:tblPr firstRow="1" bandRow="1">
                <a:tableStyleId>{5C22544A-7EE6-4342-B048-85BDC9FD1C3A}</a:tableStyleId>
              </a:tblPr>
              <a:tblGrid>
                <a:gridCol w="1265877">
                  <a:extLst>
                    <a:ext uri="{9D8B030D-6E8A-4147-A177-3AD203B41FA5}">
                      <a16:colId xmlns:a16="http://schemas.microsoft.com/office/drawing/2014/main" val="2527933750"/>
                    </a:ext>
                  </a:extLst>
                </a:gridCol>
                <a:gridCol w="1151779">
                  <a:extLst>
                    <a:ext uri="{9D8B030D-6E8A-4147-A177-3AD203B41FA5}">
                      <a16:colId xmlns:a16="http://schemas.microsoft.com/office/drawing/2014/main" val="1564900520"/>
                    </a:ext>
                  </a:extLst>
                </a:gridCol>
              </a:tblGrid>
              <a:tr h="290165">
                <a:tc>
                  <a:txBody>
                    <a:bodyPr/>
                    <a:lstStyle/>
                    <a:p>
                      <a:r>
                        <a:rPr lang="en-BD" sz="1200" dirty="0"/>
                        <a:t>Train Accuracy</a:t>
                      </a:r>
                    </a:p>
                  </a:txBody>
                  <a:tcPr/>
                </a:tc>
                <a:tc>
                  <a:txBody>
                    <a:bodyPr/>
                    <a:lstStyle/>
                    <a:p>
                      <a:r>
                        <a:rPr lang="en-BD" sz="1200" dirty="0"/>
                        <a:t>Test Accuracy</a:t>
                      </a:r>
                    </a:p>
                  </a:txBody>
                  <a:tcPr>
                    <a:solidFill>
                      <a:schemeClr val="accent2"/>
                    </a:solidFill>
                  </a:tcPr>
                </a:tc>
                <a:extLst>
                  <a:ext uri="{0D108BD9-81ED-4DB2-BD59-A6C34878D82A}">
                    <a16:rowId xmlns:a16="http://schemas.microsoft.com/office/drawing/2014/main" val="2596913235"/>
                  </a:ext>
                </a:extLst>
              </a:tr>
              <a:tr h="290165">
                <a:tc>
                  <a:txBody>
                    <a:bodyPr/>
                    <a:lstStyle/>
                    <a:p>
                      <a:r>
                        <a:rPr lang="en-BD" sz="1200" dirty="0"/>
                        <a:t>0.9975</a:t>
                      </a:r>
                    </a:p>
                  </a:txBody>
                  <a:tcPr>
                    <a:solidFill>
                      <a:schemeClr val="accent1"/>
                    </a:solidFill>
                  </a:tcPr>
                </a:tc>
                <a:tc>
                  <a:txBody>
                    <a:bodyPr/>
                    <a:lstStyle/>
                    <a:p>
                      <a:r>
                        <a:rPr lang="en-BD" sz="1200" dirty="0" smtClean="0"/>
                        <a:t>0.8512</a:t>
                      </a:r>
                      <a:endParaRPr lang="en-BD" sz="1200" dirty="0"/>
                    </a:p>
                  </a:txBody>
                  <a:tcPr>
                    <a:solidFill>
                      <a:schemeClr val="accent2"/>
                    </a:solidFill>
                  </a:tcPr>
                </a:tc>
                <a:extLst>
                  <a:ext uri="{0D108BD9-81ED-4DB2-BD59-A6C34878D82A}">
                    <a16:rowId xmlns:a16="http://schemas.microsoft.com/office/drawing/2014/main" val="1660839163"/>
                  </a:ext>
                </a:extLst>
              </a:tr>
            </a:tbl>
          </a:graphicData>
        </a:graphic>
      </p:graphicFrame>
      <p:sp>
        <p:nvSpPr>
          <p:cNvPr id="8" name="Footer Placeholder 7"/>
          <p:cNvSpPr>
            <a:spLocks noGrp="1"/>
          </p:cNvSpPr>
          <p:nvPr>
            <p:ph type="ftr" sz="quarter" idx="11"/>
          </p:nvPr>
        </p:nvSpPr>
        <p:spPr>
          <a:xfrm>
            <a:off x="-763859" y="6424553"/>
            <a:ext cx="4114800" cy="365125"/>
          </a:xfrm>
        </p:spPr>
        <p:txBody>
          <a:bodyPr/>
          <a:lstStyle/>
          <a:p>
            <a:r>
              <a:rPr lang="en-US" dirty="0"/>
              <a:t>East West University</a:t>
            </a:r>
          </a:p>
        </p:txBody>
      </p:sp>
      <p:sp>
        <p:nvSpPr>
          <p:cNvPr id="9" name="Slide Number Placeholder 8"/>
          <p:cNvSpPr>
            <a:spLocks noGrp="1"/>
          </p:cNvSpPr>
          <p:nvPr>
            <p:ph type="sldNum" sz="quarter" idx="12"/>
          </p:nvPr>
        </p:nvSpPr>
        <p:spPr/>
        <p:txBody>
          <a:bodyPr/>
          <a:lstStyle/>
          <a:p>
            <a:fld id="{DA18854F-D613-44B1-B5EE-6CB2D43CE3EC}" type="slidenum">
              <a:rPr lang="en-US" smtClean="0"/>
              <a:t>23</a:t>
            </a:fld>
            <a:endParaRPr lang="en-US"/>
          </a:p>
        </p:txBody>
      </p:sp>
      <p:grpSp>
        <p:nvGrpSpPr>
          <p:cNvPr id="10" name="Google Shape;105;p1"/>
          <p:cNvGrpSpPr/>
          <p:nvPr/>
        </p:nvGrpSpPr>
        <p:grpSpPr>
          <a:xfrm>
            <a:off x="292970" y="177437"/>
            <a:ext cx="5873654" cy="931413"/>
            <a:chOff x="719027" y="638629"/>
            <a:chExt cx="5246344" cy="1011670"/>
          </a:xfrm>
        </p:grpSpPr>
        <p:sp>
          <p:nvSpPr>
            <p:cNvPr id="11" name="Google Shape;106;p1"/>
            <p:cNvSpPr/>
            <p:nvPr/>
          </p:nvSpPr>
          <p:spPr>
            <a:xfrm>
              <a:off x="1771157" y="135414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07;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08;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9;p1"/>
            <p:cNvSpPr/>
            <p:nvPr/>
          </p:nvSpPr>
          <p:spPr>
            <a:xfrm rot="5400000">
              <a:off x="985340" y="500898"/>
              <a:ext cx="657235" cy="1189861"/>
            </a:xfrm>
            <a:prstGeom prst="round2SameRect">
              <a:avLst>
                <a:gd name="adj1" fmla="val 50000"/>
                <a:gd name="adj2" fmla="val 0"/>
              </a:avLst>
            </a:prstGeom>
            <a:gradFill>
              <a:gsLst>
                <a:gs pos="0">
                  <a:srgbClr val="7BC9B8"/>
                </a:gs>
                <a:gs pos="100000">
                  <a:srgbClr val="44B0C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10;p1"/>
            <p:cNvSpPr/>
            <p:nvPr/>
          </p:nvSpPr>
          <p:spPr>
            <a:xfrm>
              <a:off x="1313957" y="867228"/>
              <a:ext cx="457200" cy="457200"/>
            </a:xfrm>
            <a:prstGeom prst="ellipse">
              <a:avLst/>
            </a:prstGeom>
            <a:solidFill>
              <a:srgbClr val="03A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 name="TextBox 16"/>
          <p:cNvSpPr txBox="1"/>
          <p:nvPr/>
        </p:nvSpPr>
        <p:spPr>
          <a:xfrm>
            <a:off x="1764220" y="249546"/>
            <a:ext cx="420270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Result Analysis with </a:t>
            </a:r>
            <a:r>
              <a:rPr lang="en-US" sz="2000" dirty="0" smtClean="0">
                <a:latin typeface="Times New Roman" panose="02020603050405020304" pitchFamily="18" charset="0"/>
                <a:cs typeface="Times New Roman" panose="02020603050405020304" pitchFamily="18" charset="0"/>
              </a:rPr>
              <a:t>CNN-LSTM Hybrid Network: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323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9;p7"/>
          <p:cNvSpPr/>
          <p:nvPr/>
        </p:nvSpPr>
        <p:spPr>
          <a:xfrm>
            <a:off x="1199201" y="1061475"/>
            <a:ext cx="4932983" cy="237628"/>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690;p7"/>
          <p:cNvSpPr/>
          <p:nvPr/>
        </p:nvSpPr>
        <p:spPr>
          <a:xfrm flipH="1">
            <a:off x="484537" y="387404"/>
            <a:ext cx="256363" cy="92718"/>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691;p7"/>
          <p:cNvSpPr/>
          <p:nvPr/>
        </p:nvSpPr>
        <p:spPr>
          <a:xfrm>
            <a:off x="665397" y="387404"/>
            <a:ext cx="5541439" cy="831999"/>
          </a:xfrm>
          <a:prstGeom prst="roundRect">
            <a:avLst>
              <a:gd name="adj" fmla="val 10698"/>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692;p7"/>
          <p:cNvSpPr/>
          <p:nvPr/>
        </p:nvSpPr>
        <p:spPr>
          <a:xfrm rot="5400000">
            <a:off x="718369" y="251896"/>
            <a:ext cx="619757" cy="1087421"/>
          </a:xfrm>
          <a:prstGeom prst="round2SameRect">
            <a:avLst>
              <a:gd name="adj1" fmla="val 50000"/>
              <a:gd name="adj2" fmla="val 0"/>
            </a:avLst>
          </a:prstGeom>
          <a:gradFill>
            <a:gsLst>
              <a:gs pos="0">
                <a:srgbClr val="EE4D73"/>
              </a:gs>
              <a:gs pos="100000">
                <a:srgbClr val="B82A4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693;p7"/>
          <p:cNvSpPr/>
          <p:nvPr/>
        </p:nvSpPr>
        <p:spPr>
          <a:xfrm>
            <a:off x="1079468" y="585745"/>
            <a:ext cx="417838" cy="431129"/>
          </a:xfrm>
          <a:prstGeom prst="ellipse">
            <a:avLst/>
          </a:prstGeom>
          <a:solidFill>
            <a:srgbClr val="EE4D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TextBox 8"/>
          <p:cNvSpPr txBox="1"/>
          <p:nvPr/>
        </p:nvSpPr>
        <p:spPr>
          <a:xfrm>
            <a:off x="1678166" y="517625"/>
            <a:ext cx="445401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Result's Comparison ML vs CNN:</a:t>
            </a:r>
          </a:p>
        </p:txBody>
      </p:sp>
      <p:graphicFrame>
        <p:nvGraphicFramePr>
          <p:cNvPr id="10" name="Chart 9">
            <a:extLst>
              <a:ext uri="{FF2B5EF4-FFF2-40B4-BE49-F238E27FC236}">
                <a16:creationId xmlns:a16="http://schemas.microsoft.com/office/drawing/2014/main" id="{3700B201-CAD9-158C-5BC3-DF790D4502B0}"/>
              </a:ext>
            </a:extLst>
          </p:cNvPr>
          <p:cNvGraphicFramePr/>
          <p:nvPr>
            <p:extLst>
              <p:ext uri="{D42A27DB-BD31-4B8C-83A1-F6EECF244321}">
                <p14:modId xmlns:p14="http://schemas.microsoft.com/office/powerpoint/2010/main" val="1270942882"/>
              </p:ext>
            </p:extLst>
          </p:nvPr>
        </p:nvGraphicFramePr>
        <p:xfrm>
          <a:off x="1408096" y="1616431"/>
          <a:ext cx="9032149" cy="4603921"/>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10"/>
          <p:cNvSpPr>
            <a:spLocks noGrp="1"/>
          </p:cNvSpPr>
          <p:nvPr>
            <p:ph type="ftr" sz="quarter" idx="11"/>
          </p:nvPr>
        </p:nvSpPr>
        <p:spPr>
          <a:xfrm>
            <a:off x="-977932" y="6401110"/>
            <a:ext cx="4114800" cy="365125"/>
          </a:xfrm>
        </p:spPr>
        <p:txBody>
          <a:bodyPr/>
          <a:lstStyle/>
          <a:p>
            <a:r>
              <a:rPr lang="en-US" dirty="0"/>
              <a:t>East West University</a:t>
            </a:r>
          </a:p>
        </p:txBody>
      </p:sp>
      <p:sp>
        <p:nvSpPr>
          <p:cNvPr id="12" name="Slide Number Placeholder 11"/>
          <p:cNvSpPr>
            <a:spLocks noGrp="1"/>
          </p:cNvSpPr>
          <p:nvPr>
            <p:ph type="sldNum" sz="quarter" idx="12"/>
          </p:nvPr>
        </p:nvSpPr>
        <p:spPr/>
        <p:txBody>
          <a:bodyPr/>
          <a:lstStyle/>
          <a:p>
            <a:fld id="{DA18854F-D613-44B1-B5EE-6CB2D43CE3EC}" type="slidenum">
              <a:rPr lang="en-US" smtClean="0"/>
              <a:t>24</a:t>
            </a:fld>
            <a:endParaRPr lang="en-US"/>
          </a:p>
        </p:txBody>
      </p:sp>
    </p:spTree>
    <p:extLst>
      <p:ext uri="{BB962C8B-B14F-4D97-AF65-F5344CB8AC3E}">
        <p14:creationId xmlns:p14="http://schemas.microsoft.com/office/powerpoint/2010/main" val="2524231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105;p1"/>
          <p:cNvGrpSpPr/>
          <p:nvPr/>
        </p:nvGrpSpPr>
        <p:grpSpPr>
          <a:xfrm>
            <a:off x="509057" y="764590"/>
            <a:ext cx="4378245" cy="962680"/>
            <a:chOff x="719027" y="638629"/>
            <a:chExt cx="5246344" cy="1011670"/>
          </a:xfrm>
        </p:grpSpPr>
        <p:sp>
          <p:nvSpPr>
            <p:cNvPr id="12" name="Google Shape;106;p1"/>
            <p:cNvSpPr/>
            <p:nvPr/>
          </p:nvSpPr>
          <p:spPr>
            <a:xfrm>
              <a:off x="1771157" y="135414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07;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8;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09;p1"/>
            <p:cNvSpPr/>
            <p:nvPr/>
          </p:nvSpPr>
          <p:spPr>
            <a:xfrm rot="5400000">
              <a:off x="985340" y="500898"/>
              <a:ext cx="657235" cy="1189861"/>
            </a:xfrm>
            <a:prstGeom prst="round2SameRect">
              <a:avLst>
                <a:gd name="adj1" fmla="val 50000"/>
                <a:gd name="adj2" fmla="val 0"/>
              </a:avLst>
            </a:prstGeom>
            <a:gradFill>
              <a:gsLst>
                <a:gs pos="0">
                  <a:srgbClr val="7BC9B8"/>
                </a:gs>
                <a:gs pos="100000">
                  <a:srgbClr val="44B0C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10;p1"/>
            <p:cNvSpPr/>
            <p:nvPr/>
          </p:nvSpPr>
          <p:spPr>
            <a:xfrm>
              <a:off x="1313957" y="867228"/>
              <a:ext cx="457200" cy="457200"/>
            </a:xfrm>
            <a:prstGeom prst="ellipse">
              <a:avLst/>
            </a:prstGeom>
            <a:solidFill>
              <a:srgbClr val="03A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 name="TextBox 17"/>
          <p:cNvSpPr txBox="1"/>
          <p:nvPr/>
        </p:nvSpPr>
        <p:spPr>
          <a:xfrm>
            <a:off x="1726847" y="881593"/>
            <a:ext cx="3318912"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Future Works:</a:t>
            </a:r>
            <a:endParaRPr lang="en-US" sz="32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CB6400AD-3C7A-4E1D-AAB9-3D95691FC607}"/>
              </a:ext>
            </a:extLst>
          </p:cNvPr>
          <p:cNvGrpSpPr/>
          <p:nvPr/>
        </p:nvGrpSpPr>
        <p:grpSpPr>
          <a:xfrm>
            <a:off x="4511405" y="2643361"/>
            <a:ext cx="3313945" cy="3045157"/>
            <a:chOff x="4749229" y="2251710"/>
            <a:chExt cx="3185286" cy="2826327"/>
          </a:xfrm>
        </p:grpSpPr>
        <p:sp>
          <p:nvSpPr>
            <p:cNvPr id="17" name="Oval 16">
              <a:extLst>
                <a:ext uri="{FF2B5EF4-FFF2-40B4-BE49-F238E27FC236}">
                  <a16:creationId xmlns:a16="http://schemas.microsoft.com/office/drawing/2014/main" id="{86ABDEBA-1EA4-4B66-97D8-F5A40E6F37D1}"/>
                </a:ext>
              </a:extLst>
            </p:cNvPr>
            <p:cNvSpPr/>
            <p:nvPr/>
          </p:nvSpPr>
          <p:spPr>
            <a:xfrm rot="5400000">
              <a:off x="6748914" y="3204949"/>
              <a:ext cx="1703294" cy="667909"/>
            </a:xfrm>
            <a:prstGeom prst="ellipse">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7A0167-83A7-4749-9EE2-F2358BB34E43}"/>
                </a:ext>
              </a:extLst>
            </p:cNvPr>
            <p:cNvSpPr/>
            <p:nvPr/>
          </p:nvSpPr>
          <p:spPr>
            <a:xfrm rot="520066">
              <a:off x="6005710" y="4392646"/>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07BF623-C801-425B-90B5-C45B52D416EF}"/>
                </a:ext>
              </a:extLst>
            </p:cNvPr>
            <p:cNvSpPr/>
            <p:nvPr/>
          </p:nvSpPr>
          <p:spPr>
            <a:xfrm rot="21149281">
              <a:off x="4749229" y="4410128"/>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34">
              <a:extLst>
                <a:ext uri="{FF2B5EF4-FFF2-40B4-BE49-F238E27FC236}">
                  <a16:creationId xmlns:a16="http://schemas.microsoft.com/office/drawing/2014/main" id="{E6D2CE2F-62ED-49F0-A4DE-70A8C068D60E}"/>
                </a:ext>
              </a:extLst>
            </p:cNvPr>
            <p:cNvSpPr/>
            <p:nvPr/>
          </p:nvSpPr>
          <p:spPr>
            <a:xfrm>
              <a:off x="4818890" y="2251710"/>
              <a:ext cx="2897945" cy="2574387"/>
            </a:xfrm>
            <a:custGeom>
              <a:avLst/>
              <a:gdLst>
                <a:gd name="connsiteX0" fmla="*/ 0 w 2897945"/>
                <a:gd name="connsiteY0" fmla="*/ 0 h 2574387"/>
                <a:gd name="connsiteX1" fmla="*/ 272153 w 2897945"/>
                <a:gd name="connsiteY1" fmla="*/ 0 h 2574387"/>
                <a:gd name="connsiteX2" fmla="*/ 272153 w 2897945"/>
                <a:gd name="connsiteY2" fmla="*/ 114014 h 2574387"/>
                <a:gd name="connsiteX3" fmla="*/ 259699 w 2897945"/>
                <a:gd name="connsiteY3" fmla="*/ 116528 h 2574387"/>
                <a:gd name="connsiteX4" fmla="*/ 182966 w 2897945"/>
                <a:gd name="connsiteY4" fmla="*/ 232292 h 2574387"/>
                <a:gd name="connsiteX5" fmla="*/ 308603 w 2897945"/>
                <a:gd name="connsiteY5" fmla="*/ 357929 h 2574387"/>
                <a:gd name="connsiteX6" fmla="*/ 434240 w 2897945"/>
                <a:gd name="connsiteY6" fmla="*/ 232292 h 2574387"/>
                <a:gd name="connsiteX7" fmla="*/ 357507 w 2897945"/>
                <a:gd name="connsiteY7" fmla="*/ 116528 h 2574387"/>
                <a:gd name="connsiteX8" fmla="*/ 345053 w 2897945"/>
                <a:gd name="connsiteY8" fmla="*/ 114014 h 2574387"/>
                <a:gd name="connsiteX9" fmla="*/ 345053 w 2897945"/>
                <a:gd name="connsiteY9" fmla="*/ 0 h 2574387"/>
                <a:gd name="connsiteX10" fmla="*/ 580756 w 2897945"/>
                <a:gd name="connsiteY10" fmla="*/ 0 h 2574387"/>
                <a:gd name="connsiteX11" fmla="*/ 580756 w 2897945"/>
                <a:gd name="connsiteY11" fmla="*/ 114014 h 2574387"/>
                <a:gd name="connsiteX12" fmla="*/ 568302 w 2897945"/>
                <a:gd name="connsiteY12" fmla="*/ 116528 h 2574387"/>
                <a:gd name="connsiteX13" fmla="*/ 491569 w 2897945"/>
                <a:gd name="connsiteY13" fmla="*/ 232292 h 2574387"/>
                <a:gd name="connsiteX14" fmla="*/ 617206 w 2897945"/>
                <a:gd name="connsiteY14" fmla="*/ 357929 h 2574387"/>
                <a:gd name="connsiteX15" fmla="*/ 742843 w 2897945"/>
                <a:gd name="connsiteY15" fmla="*/ 232292 h 2574387"/>
                <a:gd name="connsiteX16" fmla="*/ 666110 w 2897945"/>
                <a:gd name="connsiteY16" fmla="*/ 116528 h 2574387"/>
                <a:gd name="connsiteX17" fmla="*/ 653656 w 2897945"/>
                <a:gd name="connsiteY17" fmla="*/ 114014 h 2574387"/>
                <a:gd name="connsiteX18" fmla="*/ 653656 w 2897945"/>
                <a:gd name="connsiteY18" fmla="*/ 0 h 2574387"/>
                <a:gd name="connsiteX19" fmla="*/ 889360 w 2897945"/>
                <a:gd name="connsiteY19" fmla="*/ 0 h 2574387"/>
                <a:gd name="connsiteX20" fmla="*/ 889360 w 2897945"/>
                <a:gd name="connsiteY20" fmla="*/ 114014 h 2574387"/>
                <a:gd name="connsiteX21" fmla="*/ 876905 w 2897945"/>
                <a:gd name="connsiteY21" fmla="*/ 116528 h 2574387"/>
                <a:gd name="connsiteX22" fmla="*/ 800172 w 2897945"/>
                <a:gd name="connsiteY22" fmla="*/ 232292 h 2574387"/>
                <a:gd name="connsiteX23" fmla="*/ 925809 w 2897945"/>
                <a:gd name="connsiteY23" fmla="*/ 357929 h 2574387"/>
                <a:gd name="connsiteX24" fmla="*/ 1051446 w 2897945"/>
                <a:gd name="connsiteY24" fmla="*/ 232292 h 2574387"/>
                <a:gd name="connsiteX25" fmla="*/ 974713 w 2897945"/>
                <a:gd name="connsiteY25" fmla="*/ 116528 h 2574387"/>
                <a:gd name="connsiteX26" fmla="*/ 962259 w 2897945"/>
                <a:gd name="connsiteY26" fmla="*/ 114014 h 2574387"/>
                <a:gd name="connsiteX27" fmla="*/ 962259 w 2897945"/>
                <a:gd name="connsiteY27" fmla="*/ 0 h 2574387"/>
                <a:gd name="connsiteX28" fmla="*/ 1197963 w 2897945"/>
                <a:gd name="connsiteY28" fmla="*/ 0 h 2574387"/>
                <a:gd name="connsiteX29" fmla="*/ 1197963 w 2897945"/>
                <a:gd name="connsiteY29" fmla="*/ 114014 h 2574387"/>
                <a:gd name="connsiteX30" fmla="*/ 1185508 w 2897945"/>
                <a:gd name="connsiteY30" fmla="*/ 116528 h 2574387"/>
                <a:gd name="connsiteX31" fmla="*/ 1108775 w 2897945"/>
                <a:gd name="connsiteY31" fmla="*/ 232292 h 2574387"/>
                <a:gd name="connsiteX32" fmla="*/ 1234412 w 2897945"/>
                <a:gd name="connsiteY32" fmla="*/ 357929 h 2574387"/>
                <a:gd name="connsiteX33" fmla="*/ 1360049 w 2897945"/>
                <a:gd name="connsiteY33" fmla="*/ 232292 h 2574387"/>
                <a:gd name="connsiteX34" fmla="*/ 1283316 w 2897945"/>
                <a:gd name="connsiteY34" fmla="*/ 116528 h 2574387"/>
                <a:gd name="connsiteX35" fmla="*/ 1270862 w 2897945"/>
                <a:gd name="connsiteY35" fmla="*/ 114014 h 2574387"/>
                <a:gd name="connsiteX36" fmla="*/ 1270862 w 2897945"/>
                <a:gd name="connsiteY36" fmla="*/ 0 h 2574387"/>
                <a:gd name="connsiteX37" fmla="*/ 1506566 w 2897945"/>
                <a:gd name="connsiteY37" fmla="*/ 0 h 2574387"/>
                <a:gd name="connsiteX38" fmla="*/ 1506566 w 2897945"/>
                <a:gd name="connsiteY38" fmla="*/ 114014 h 2574387"/>
                <a:gd name="connsiteX39" fmla="*/ 1494111 w 2897945"/>
                <a:gd name="connsiteY39" fmla="*/ 116528 h 2574387"/>
                <a:gd name="connsiteX40" fmla="*/ 1417378 w 2897945"/>
                <a:gd name="connsiteY40" fmla="*/ 232292 h 2574387"/>
                <a:gd name="connsiteX41" fmla="*/ 1543015 w 2897945"/>
                <a:gd name="connsiteY41" fmla="*/ 357929 h 2574387"/>
                <a:gd name="connsiteX42" fmla="*/ 1668652 w 2897945"/>
                <a:gd name="connsiteY42" fmla="*/ 232292 h 2574387"/>
                <a:gd name="connsiteX43" fmla="*/ 1591919 w 2897945"/>
                <a:gd name="connsiteY43" fmla="*/ 116528 h 2574387"/>
                <a:gd name="connsiteX44" fmla="*/ 1579465 w 2897945"/>
                <a:gd name="connsiteY44" fmla="*/ 114014 h 2574387"/>
                <a:gd name="connsiteX45" fmla="*/ 1579465 w 2897945"/>
                <a:gd name="connsiteY45" fmla="*/ 0 h 2574387"/>
                <a:gd name="connsiteX46" fmla="*/ 1815169 w 2897945"/>
                <a:gd name="connsiteY46" fmla="*/ 0 h 2574387"/>
                <a:gd name="connsiteX47" fmla="*/ 1815169 w 2897945"/>
                <a:gd name="connsiteY47" fmla="*/ 114014 h 2574387"/>
                <a:gd name="connsiteX48" fmla="*/ 1802714 w 2897945"/>
                <a:gd name="connsiteY48" fmla="*/ 116528 h 2574387"/>
                <a:gd name="connsiteX49" fmla="*/ 1725981 w 2897945"/>
                <a:gd name="connsiteY49" fmla="*/ 232292 h 2574387"/>
                <a:gd name="connsiteX50" fmla="*/ 1851618 w 2897945"/>
                <a:gd name="connsiteY50" fmla="*/ 357929 h 2574387"/>
                <a:gd name="connsiteX51" fmla="*/ 1977255 w 2897945"/>
                <a:gd name="connsiteY51" fmla="*/ 232292 h 2574387"/>
                <a:gd name="connsiteX52" fmla="*/ 1900522 w 2897945"/>
                <a:gd name="connsiteY52" fmla="*/ 116528 h 2574387"/>
                <a:gd name="connsiteX53" fmla="*/ 1888068 w 2897945"/>
                <a:gd name="connsiteY53" fmla="*/ 114014 h 2574387"/>
                <a:gd name="connsiteX54" fmla="*/ 1888068 w 2897945"/>
                <a:gd name="connsiteY54" fmla="*/ 0 h 2574387"/>
                <a:gd name="connsiteX55" fmla="*/ 2123772 w 2897945"/>
                <a:gd name="connsiteY55" fmla="*/ 0 h 2574387"/>
                <a:gd name="connsiteX56" fmla="*/ 2123772 w 2897945"/>
                <a:gd name="connsiteY56" fmla="*/ 114014 h 2574387"/>
                <a:gd name="connsiteX57" fmla="*/ 2111317 w 2897945"/>
                <a:gd name="connsiteY57" fmla="*/ 116528 h 2574387"/>
                <a:gd name="connsiteX58" fmla="*/ 2034584 w 2897945"/>
                <a:gd name="connsiteY58" fmla="*/ 232292 h 2574387"/>
                <a:gd name="connsiteX59" fmla="*/ 2160221 w 2897945"/>
                <a:gd name="connsiteY59" fmla="*/ 357929 h 2574387"/>
                <a:gd name="connsiteX60" fmla="*/ 2285858 w 2897945"/>
                <a:gd name="connsiteY60" fmla="*/ 232292 h 2574387"/>
                <a:gd name="connsiteX61" fmla="*/ 2209125 w 2897945"/>
                <a:gd name="connsiteY61" fmla="*/ 116528 h 2574387"/>
                <a:gd name="connsiteX62" fmla="*/ 2196671 w 2897945"/>
                <a:gd name="connsiteY62" fmla="*/ 114014 h 2574387"/>
                <a:gd name="connsiteX63" fmla="*/ 2196671 w 2897945"/>
                <a:gd name="connsiteY63" fmla="*/ 0 h 2574387"/>
                <a:gd name="connsiteX64" fmla="*/ 2432375 w 2897945"/>
                <a:gd name="connsiteY64" fmla="*/ 0 h 2574387"/>
                <a:gd name="connsiteX65" fmla="*/ 2432375 w 2897945"/>
                <a:gd name="connsiteY65" fmla="*/ 114014 h 2574387"/>
                <a:gd name="connsiteX66" fmla="*/ 2419920 w 2897945"/>
                <a:gd name="connsiteY66" fmla="*/ 116528 h 2574387"/>
                <a:gd name="connsiteX67" fmla="*/ 2343187 w 2897945"/>
                <a:gd name="connsiteY67" fmla="*/ 232292 h 2574387"/>
                <a:gd name="connsiteX68" fmla="*/ 2468824 w 2897945"/>
                <a:gd name="connsiteY68" fmla="*/ 357929 h 2574387"/>
                <a:gd name="connsiteX69" fmla="*/ 2594461 w 2897945"/>
                <a:gd name="connsiteY69" fmla="*/ 232292 h 2574387"/>
                <a:gd name="connsiteX70" fmla="*/ 2517728 w 2897945"/>
                <a:gd name="connsiteY70" fmla="*/ 116528 h 2574387"/>
                <a:gd name="connsiteX71" fmla="*/ 2505274 w 2897945"/>
                <a:gd name="connsiteY71" fmla="*/ 114014 h 2574387"/>
                <a:gd name="connsiteX72" fmla="*/ 2505274 w 2897945"/>
                <a:gd name="connsiteY72" fmla="*/ 0 h 2574387"/>
                <a:gd name="connsiteX73" fmla="*/ 2897945 w 2897945"/>
                <a:gd name="connsiteY73" fmla="*/ 0 h 2574387"/>
                <a:gd name="connsiteX74" fmla="*/ 2897945 w 2897945"/>
                <a:gd name="connsiteY74" fmla="*/ 2574387 h 2574387"/>
                <a:gd name="connsiteX75" fmla="*/ 0 w 2897945"/>
                <a:gd name="connsiteY75" fmla="*/ 2574387 h 25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97945" h="2574387">
                  <a:moveTo>
                    <a:pt x="0" y="0"/>
                  </a:moveTo>
                  <a:lnTo>
                    <a:pt x="272153" y="0"/>
                  </a:lnTo>
                  <a:lnTo>
                    <a:pt x="272153" y="114014"/>
                  </a:lnTo>
                  <a:lnTo>
                    <a:pt x="259699" y="116528"/>
                  </a:lnTo>
                  <a:cubicBezTo>
                    <a:pt x="214606" y="135601"/>
                    <a:pt x="182966" y="180251"/>
                    <a:pt x="182966" y="232292"/>
                  </a:cubicBezTo>
                  <a:cubicBezTo>
                    <a:pt x="182966" y="301679"/>
                    <a:pt x="239216" y="357929"/>
                    <a:pt x="308603" y="357929"/>
                  </a:cubicBezTo>
                  <a:cubicBezTo>
                    <a:pt x="377990" y="357929"/>
                    <a:pt x="434240" y="301679"/>
                    <a:pt x="434240" y="232292"/>
                  </a:cubicBezTo>
                  <a:cubicBezTo>
                    <a:pt x="434240" y="180251"/>
                    <a:pt x="402600" y="135601"/>
                    <a:pt x="357507" y="116528"/>
                  </a:cubicBezTo>
                  <a:lnTo>
                    <a:pt x="345053" y="114014"/>
                  </a:lnTo>
                  <a:lnTo>
                    <a:pt x="345053" y="0"/>
                  </a:lnTo>
                  <a:lnTo>
                    <a:pt x="580756" y="0"/>
                  </a:lnTo>
                  <a:lnTo>
                    <a:pt x="580756" y="114014"/>
                  </a:lnTo>
                  <a:lnTo>
                    <a:pt x="568302" y="116528"/>
                  </a:lnTo>
                  <a:cubicBezTo>
                    <a:pt x="523209" y="135601"/>
                    <a:pt x="491569" y="180251"/>
                    <a:pt x="491569" y="232292"/>
                  </a:cubicBezTo>
                  <a:cubicBezTo>
                    <a:pt x="491569" y="301679"/>
                    <a:pt x="547819" y="357929"/>
                    <a:pt x="617206" y="357929"/>
                  </a:cubicBezTo>
                  <a:cubicBezTo>
                    <a:pt x="686593" y="357929"/>
                    <a:pt x="742843" y="301679"/>
                    <a:pt x="742843" y="232292"/>
                  </a:cubicBezTo>
                  <a:cubicBezTo>
                    <a:pt x="742843" y="180251"/>
                    <a:pt x="711203" y="135601"/>
                    <a:pt x="666110" y="116528"/>
                  </a:cubicBezTo>
                  <a:lnTo>
                    <a:pt x="653656" y="114014"/>
                  </a:lnTo>
                  <a:lnTo>
                    <a:pt x="653656" y="0"/>
                  </a:lnTo>
                  <a:lnTo>
                    <a:pt x="889360" y="0"/>
                  </a:lnTo>
                  <a:lnTo>
                    <a:pt x="889360" y="114014"/>
                  </a:lnTo>
                  <a:lnTo>
                    <a:pt x="876905" y="116528"/>
                  </a:lnTo>
                  <a:cubicBezTo>
                    <a:pt x="831812" y="135601"/>
                    <a:pt x="800172" y="180251"/>
                    <a:pt x="800172" y="232292"/>
                  </a:cubicBezTo>
                  <a:cubicBezTo>
                    <a:pt x="800172" y="301679"/>
                    <a:pt x="856422" y="357929"/>
                    <a:pt x="925809" y="357929"/>
                  </a:cubicBezTo>
                  <a:cubicBezTo>
                    <a:pt x="995196" y="357929"/>
                    <a:pt x="1051446" y="301679"/>
                    <a:pt x="1051446" y="232292"/>
                  </a:cubicBezTo>
                  <a:cubicBezTo>
                    <a:pt x="1051446" y="180251"/>
                    <a:pt x="1019806" y="135601"/>
                    <a:pt x="974713" y="116528"/>
                  </a:cubicBezTo>
                  <a:lnTo>
                    <a:pt x="962259" y="114014"/>
                  </a:lnTo>
                  <a:lnTo>
                    <a:pt x="962259" y="0"/>
                  </a:lnTo>
                  <a:lnTo>
                    <a:pt x="1197963" y="0"/>
                  </a:lnTo>
                  <a:lnTo>
                    <a:pt x="1197963" y="114014"/>
                  </a:lnTo>
                  <a:lnTo>
                    <a:pt x="1185508" y="116528"/>
                  </a:lnTo>
                  <a:cubicBezTo>
                    <a:pt x="1140415" y="135601"/>
                    <a:pt x="1108775" y="180251"/>
                    <a:pt x="1108775" y="232292"/>
                  </a:cubicBezTo>
                  <a:cubicBezTo>
                    <a:pt x="1108775" y="301679"/>
                    <a:pt x="1165025" y="357929"/>
                    <a:pt x="1234412" y="357929"/>
                  </a:cubicBezTo>
                  <a:cubicBezTo>
                    <a:pt x="1303799" y="357929"/>
                    <a:pt x="1360049" y="301679"/>
                    <a:pt x="1360049" y="232292"/>
                  </a:cubicBezTo>
                  <a:cubicBezTo>
                    <a:pt x="1360049" y="180251"/>
                    <a:pt x="1328409" y="135601"/>
                    <a:pt x="1283316" y="116528"/>
                  </a:cubicBezTo>
                  <a:lnTo>
                    <a:pt x="1270862" y="114014"/>
                  </a:lnTo>
                  <a:lnTo>
                    <a:pt x="1270862" y="0"/>
                  </a:lnTo>
                  <a:lnTo>
                    <a:pt x="1506566" y="0"/>
                  </a:lnTo>
                  <a:lnTo>
                    <a:pt x="1506566" y="114014"/>
                  </a:lnTo>
                  <a:lnTo>
                    <a:pt x="1494111" y="116528"/>
                  </a:lnTo>
                  <a:cubicBezTo>
                    <a:pt x="1449018" y="135601"/>
                    <a:pt x="1417378" y="180251"/>
                    <a:pt x="1417378" y="232292"/>
                  </a:cubicBezTo>
                  <a:cubicBezTo>
                    <a:pt x="1417378" y="301679"/>
                    <a:pt x="1473628" y="357929"/>
                    <a:pt x="1543015" y="357929"/>
                  </a:cubicBezTo>
                  <a:cubicBezTo>
                    <a:pt x="1612402" y="357929"/>
                    <a:pt x="1668652" y="301679"/>
                    <a:pt x="1668652" y="232292"/>
                  </a:cubicBezTo>
                  <a:cubicBezTo>
                    <a:pt x="1668652" y="180251"/>
                    <a:pt x="1637012" y="135601"/>
                    <a:pt x="1591919" y="116528"/>
                  </a:cubicBezTo>
                  <a:lnTo>
                    <a:pt x="1579465" y="114014"/>
                  </a:lnTo>
                  <a:lnTo>
                    <a:pt x="1579465" y="0"/>
                  </a:lnTo>
                  <a:lnTo>
                    <a:pt x="1815169" y="0"/>
                  </a:lnTo>
                  <a:lnTo>
                    <a:pt x="1815169" y="114014"/>
                  </a:lnTo>
                  <a:lnTo>
                    <a:pt x="1802714" y="116528"/>
                  </a:lnTo>
                  <a:cubicBezTo>
                    <a:pt x="1757621" y="135601"/>
                    <a:pt x="1725981" y="180251"/>
                    <a:pt x="1725981" y="232292"/>
                  </a:cubicBezTo>
                  <a:cubicBezTo>
                    <a:pt x="1725981" y="301679"/>
                    <a:pt x="1782231" y="357929"/>
                    <a:pt x="1851618" y="357929"/>
                  </a:cubicBezTo>
                  <a:cubicBezTo>
                    <a:pt x="1921005" y="357929"/>
                    <a:pt x="1977255" y="301679"/>
                    <a:pt x="1977255" y="232292"/>
                  </a:cubicBezTo>
                  <a:cubicBezTo>
                    <a:pt x="1977255" y="180251"/>
                    <a:pt x="1945615" y="135601"/>
                    <a:pt x="1900522" y="116528"/>
                  </a:cubicBezTo>
                  <a:lnTo>
                    <a:pt x="1888068" y="114014"/>
                  </a:lnTo>
                  <a:lnTo>
                    <a:pt x="1888068" y="0"/>
                  </a:lnTo>
                  <a:lnTo>
                    <a:pt x="2123772" y="0"/>
                  </a:lnTo>
                  <a:lnTo>
                    <a:pt x="2123772" y="114014"/>
                  </a:lnTo>
                  <a:lnTo>
                    <a:pt x="2111317" y="116528"/>
                  </a:lnTo>
                  <a:cubicBezTo>
                    <a:pt x="2066224" y="135601"/>
                    <a:pt x="2034584" y="180251"/>
                    <a:pt x="2034584" y="232292"/>
                  </a:cubicBezTo>
                  <a:cubicBezTo>
                    <a:pt x="2034584" y="301679"/>
                    <a:pt x="2090834" y="357929"/>
                    <a:pt x="2160221" y="357929"/>
                  </a:cubicBezTo>
                  <a:cubicBezTo>
                    <a:pt x="2229608" y="357929"/>
                    <a:pt x="2285858" y="301679"/>
                    <a:pt x="2285858" y="232292"/>
                  </a:cubicBezTo>
                  <a:cubicBezTo>
                    <a:pt x="2285858" y="180251"/>
                    <a:pt x="2254218" y="135601"/>
                    <a:pt x="2209125" y="116528"/>
                  </a:cubicBezTo>
                  <a:lnTo>
                    <a:pt x="2196671" y="114014"/>
                  </a:lnTo>
                  <a:lnTo>
                    <a:pt x="2196671" y="0"/>
                  </a:lnTo>
                  <a:lnTo>
                    <a:pt x="2432375" y="0"/>
                  </a:lnTo>
                  <a:lnTo>
                    <a:pt x="2432375" y="114014"/>
                  </a:lnTo>
                  <a:lnTo>
                    <a:pt x="2419920" y="116528"/>
                  </a:lnTo>
                  <a:cubicBezTo>
                    <a:pt x="2374827" y="135601"/>
                    <a:pt x="2343187" y="180251"/>
                    <a:pt x="2343187" y="232292"/>
                  </a:cubicBezTo>
                  <a:cubicBezTo>
                    <a:pt x="2343187" y="301679"/>
                    <a:pt x="2399437" y="357929"/>
                    <a:pt x="2468824" y="357929"/>
                  </a:cubicBezTo>
                  <a:cubicBezTo>
                    <a:pt x="2538211" y="357929"/>
                    <a:pt x="2594461" y="301679"/>
                    <a:pt x="2594461" y="232292"/>
                  </a:cubicBezTo>
                  <a:cubicBezTo>
                    <a:pt x="2594461" y="180251"/>
                    <a:pt x="2562821" y="135601"/>
                    <a:pt x="2517728" y="116528"/>
                  </a:cubicBezTo>
                  <a:lnTo>
                    <a:pt x="2505274" y="114014"/>
                  </a:lnTo>
                  <a:lnTo>
                    <a:pt x="2505274" y="0"/>
                  </a:lnTo>
                  <a:lnTo>
                    <a:pt x="2897945" y="0"/>
                  </a:lnTo>
                  <a:lnTo>
                    <a:pt x="2897945" y="2574387"/>
                  </a:lnTo>
                  <a:lnTo>
                    <a:pt x="0" y="257438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EC70BFC-5451-4B9B-848C-2E98F8BC706C}"/>
                </a:ext>
              </a:extLst>
            </p:cNvPr>
            <p:cNvSpPr/>
            <p:nvPr/>
          </p:nvSpPr>
          <p:spPr>
            <a:xfrm>
              <a:off x="4818890" y="2702696"/>
              <a:ext cx="2897945" cy="5767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4FBE02C-B6BE-4896-9925-DF9F1C303752}"/>
                </a:ext>
              </a:extLst>
            </p:cNvPr>
            <p:cNvSpPr txBox="1"/>
            <p:nvPr/>
          </p:nvSpPr>
          <p:spPr>
            <a:xfrm>
              <a:off x="6633219" y="2682481"/>
              <a:ext cx="939269" cy="646331"/>
            </a:xfrm>
            <a:prstGeom prst="rect">
              <a:avLst/>
            </a:prstGeom>
            <a:noFill/>
          </p:spPr>
          <p:txBody>
            <a:bodyPr wrap="square" rtlCol="0">
              <a:spAutoFit/>
            </a:bodyPr>
            <a:lstStyle/>
            <a:p>
              <a:pPr algn="r"/>
              <a:r>
                <a:rPr lang="en-US" sz="3600" dirty="0">
                  <a:latin typeface="Oswald" panose="02000503000000000000" pitchFamily="2" charset="0"/>
                </a:rPr>
                <a:t>02</a:t>
              </a:r>
            </a:p>
          </p:txBody>
        </p:sp>
      </p:grpSp>
      <p:sp>
        <p:nvSpPr>
          <p:cNvPr id="25" name="Freeform: Shape 37">
            <a:extLst>
              <a:ext uri="{FF2B5EF4-FFF2-40B4-BE49-F238E27FC236}">
                <a16:creationId xmlns:a16="http://schemas.microsoft.com/office/drawing/2014/main" id="{B2940421-D313-4AA4-A597-6E737318B1FA}"/>
              </a:ext>
            </a:extLst>
          </p:cNvPr>
          <p:cNvSpPr/>
          <p:nvPr/>
        </p:nvSpPr>
        <p:spPr>
          <a:xfrm rot="19876542">
            <a:off x="4019879" y="2689032"/>
            <a:ext cx="1530406" cy="411213"/>
          </a:xfrm>
          <a:custGeom>
            <a:avLst/>
            <a:gdLst>
              <a:gd name="connsiteX0" fmla="*/ 95415 w 1470991"/>
              <a:gd name="connsiteY0" fmla="*/ 0 h 381663"/>
              <a:gd name="connsiteX1" fmla="*/ 1407381 w 1470991"/>
              <a:gd name="connsiteY1" fmla="*/ 15903 h 381663"/>
              <a:gd name="connsiteX2" fmla="*/ 1343770 w 1470991"/>
              <a:gd name="connsiteY2" fmla="*/ 79513 h 381663"/>
              <a:gd name="connsiteX3" fmla="*/ 1439186 w 1470991"/>
              <a:gd name="connsiteY3" fmla="*/ 79513 h 381663"/>
              <a:gd name="connsiteX4" fmla="*/ 1375575 w 1470991"/>
              <a:gd name="connsiteY4" fmla="*/ 135172 h 381663"/>
              <a:gd name="connsiteX5" fmla="*/ 1375575 w 1470991"/>
              <a:gd name="connsiteY5" fmla="*/ 135172 h 381663"/>
              <a:gd name="connsiteX6" fmla="*/ 1383527 w 1470991"/>
              <a:gd name="connsiteY6" fmla="*/ 198783 h 381663"/>
              <a:gd name="connsiteX7" fmla="*/ 1439186 w 1470991"/>
              <a:gd name="connsiteY7" fmla="*/ 262393 h 381663"/>
              <a:gd name="connsiteX8" fmla="*/ 1399429 w 1470991"/>
              <a:gd name="connsiteY8" fmla="*/ 286247 h 381663"/>
              <a:gd name="connsiteX9" fmla="*/ 1439186 w 1470991"/>
              <a:gd name="connsiteY9" fmla="*/ 341906 h 381663"/>
              <a:gd name="connsiteX10" fmla="*/ 1470991 w 1470991"/>
              <a:gd name="connsiteY10" fmla="*/ 381663 h 381663"/>
              <a:gd name="connsiteX11" fmla="*/ 87464 w 1470991"/>
              <a:gd name="connsiteY11" fmla="*/ 381663 h 381663"/>
              <a:gd name="connsiteX12" fmla="*/ 127221 w 1470991"/>
              <a:gd name="connsiteY12" fmla="*/ 357809 h 381663"/>
              <a:gd name="connsiteX13" fmla="*/ 55659 w 1470991"/>
              <a:gd name="connsiteY13" fmla="*/ 341906 h 381663"/>
              <a:gd name="connsiteX14" fmla="*/ 135172 w 1470991"/>
              <a:gd name="connsiteY14" fmla="*/ 294198 h 381663"/>
              <a:gd name="connsiteX15" fmla="*/ 0 w 1470991"/>
              <a:gd name="connsiteY15" fmla="*/ 278296 h 381663"/>
              <a:gd name="connsiteX16" fmla="*/ 95415 w 1470991"/>
              <a:gd name="connsiteY16" fmla="*/ 238539 h 381663"/>
              <a:gd name="connsiteX17" fmla="*/ 39756 w 1470991"/>
              <a:gd name="connsiteY17" fmla="*/ 198783 h 381663"/>
              <a:gd name="connsiteX18" fmla="*/ 127221 w 1470991"/>
              <a:gd name="connsiteY18" fmla="*/ 159026 h 381663"/>
              <a:gd name="connsiteX19" fmla="*/ 23854 w 1470991"/>
              <a:gd name="connsiteY19" fmla="*/ 127221 h 381663"/>
              <a:gd name="connsiteX20" fmla="*/ 95415 w 1470991"/>
              <a:gd name="connsiteY20" fmla="*/ 103367 h 381663"/>
              <a:gd name="connsiteX21" fmla="*/ 23854 w 1470991"/>
              <a:gd name="connsiteY21" fmla="*/ 63610 h 381663"/>
              <a:gd name="connsiteX22" fmla="*/ 95415 w 1470991"/>
              <a:gd name="connsiteY22" fmla="*/ 0 h 38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0991" h="381663">
                <a:moveTo>
                  <a:pt x="95415" y="0"/>
                </a:moveTo>
                <a:lnTo>
                  <a:pt x="1407381" y="15903"/>
                </a:lnTo>
                <a:lnTo>
                  <a:pt x="1343770" y="79513"/>
                </a:lnTo>
                <a:lnTo>
                  <a:pt x="1439186" y="79513"/>
                </a:lnTo>
                <a:lnTo>
                  <a:pt x="1375575" y="135172"/>
                </a:lnTo>
                <a:lnTo>
                  <a:pt x="1375575" y="135172"/>
                </a:lnTo>
                <a:lnTo>
                  <a:pt x="1383527" y="198783"/>
                </a:lnTo>
                <a:lnTo>
                  <a:pt x="1439186" y="262393"/>
                </a:lnTo>
                <a:lnTo>
                  <a:pt x="1399429" y="286247"/>
                </a:lnTo>
                <a:lnTo>
                  <a:pt x="1439186" y="341906"/>
                </a:lnTo>
                <a:lnTo>
                  <a:pt x="1470991" y="381663"/>
                </a:lnTo>
                <a:lnTo>
                  <a:pt x="87464" y="381663"/>
                </a:lnTo>
                <a:lnTo>
                  <a:pt x="127221" y="357809"/>
                </a:lnTo>
                <a:lnTo>
                  <a:pt x="55659" y="341906"/>
                </a:lnTo>
                <a:lnTo>
                  <a:pt x="135172" y="294198"/>
                </a:lnTo>
                <a:lnTo>
                  <a:pt x="0" y="278296"/>
                </a:lnTo>
                <a:lnTo>
                  <a:pt x="95415" y="238539"/>
                </a:lnTo>
                <a:lnTo>
                  <a:pt x="39756" y="198783"/>
                </a:lnTo>
                <a:lnTo>
                  <a:pt x="127221" y="159026"/>
                </a:lnTo>
                <a:lnTo>
                  <a:pt x="23854" y="127221"/>
                </a:lnTo>
                <a:lnTo>
                  <a:pt x="95415" y="103367"/>
                </a:lnTo>
                <a:lnTo>
                  <a:pt x="23854" y="63610"/>
                </a:lnTo>
                <a:lnTo>
                  <a:pt x="95415" y="0"/>
                </a:lnTo>
                <a:close/>
              </a:path>
            </a:pathLst>
          </a:cu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99C51E4-9266-4025-AB83-47ECF17ADF01}"/>
              </a:ext>
            </a:extLst>
          </p:cNvPr>
          <p:cNvGrpSpPr/>
          <p:nvPr/>
        </p:nvGrpSpPr>
        <p:grpSpPr>
          <a:xfrm>
            <a:off x="683317" y="2536309"/>
            <a:ext cx="3313945" cy="3045157"/>
            <a:chOff x="1152506" y="2266463"/>
            <a:chExt cx="3185286" cy="2826327"/>
          </a:xfrm>
        </p:grpSpPr>
        <p:sp>
          <p:nvSpPr>
            <p:cNvPr id="27" name="Oval 26">
              <a:extLst>
                <a:ext uri="{FF2B5EF4-FFF2-40B4-BE49-F238E27FC236}">
                  <a16:creationId xmlns:a16="http://schemas.microsoft.com/office/drawing/2014/main" id="{2F9681B3-E0F9-4295-B396-99B53D71396B}"/>
                </a:ext>
              </a:extLst>
            </p:cNvPr>
            <p:cNvSpPr/>
            <p:nvPr/>
          </p:nvSpPr>
          <p:spPr>
            <a:xfrm rot="5400000">
              <a:off x="3152191" y="3219702"/>
              <a:ext cx="1703294" cy="667909"/>
            </a:xfrm>
            <a:prstGeom prst="ellipse">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276D2A3-C201-4989-A30E-43729D8211A4}"/>
                </a:ext>
              </a:extLst>
            </p:cNvPr>
            <p:cNvSpPr/>
            <p:nvPr/>
          </p:nvSpPr>
          <p:spPr>
            <a:xfrm rot="520066">
              <a:off x="2408987" y="4407399"/>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02406F-65FB-4473-B6EB-FEF604A08CB9}"/>
                </a:ext>
              </a:extLst>
            </p:cNvPr>
            <p:cNvSpPr/>
            <p:nvPr/>
          </p:nvSpPr>
          <p:spPr>
            <a:xfrm rot="21149281">
              <a:off x="1152506" y="4424881"/>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347CA0C5-5F6C-4970-B83E-3B7E0A1B10ED}"/>
                </a:ext>
              </a:extLst>
            </p:cNvPr>
            <p:cNvSpPr/>
            <p:nvPr/>
          </p:nvSpPr>
          <p:spPr>
            <a:xfrm>
              <a:off x="1222167" y="2266463"/>
              <a:ext cx="2897945" cy="2574387"/>
            </a:xfrm>
            <a:custGeom>
              <a:avLst/>
              <a:gdLst>
                <a:gd name="connsiteX0" fmla="*/ 0 w 2897945"/>
                <a:gd name="connsiteY0" fmla="*/ 0 h 2574387"/>
                <a:gd name="connsiteX1" fmla="*/ 272153 w 2897945"/>
                <a:gd name="connsiteY1" fmla="*/ 0 h 2574387"/>
                <a:gd name="connsiteX2" fmla="*/ 272153 w 2897945"/>
                <a:gd name="connsiteY2" fmla="*/ 114014 h 2574387"/>
                <a:gd name="connsiteX3" fmla="*/ 259699 w 2897945"/>
                <a:gd name="connsiteY3" fmla="*/ 116528 h 2574387"/>
                <a:gd name="connsiteX4" fmla="*/ 182966 w 2897945"/>
                <a:gd name="connsiteY4" fmla="*/ 232292 h 2574387"/>
                <a:gd name="connsiteX5" fmla="*/ 308603 w 2897945"/>
                <a:gd name="connsiteY5" fmla="*/ 357929 h 2574387"/>
                <a:gd name="connsiteX6" fmla="*/ 434240 w 2897945"/>
                <a:gd name="connsiteY6" fmla="*/ 232292 h 2574387"/>
                <a:gd name="connsiteX7" fmla="*/ 357507 w 2897945"/>
                <a:gd name="connsiteY7" fmla="*/ 116528 h 2574387"/>
                <a:gd name="connsiteX8" fmla="*/ 345053 w 2897945"/>
                <a:gd name="connsiteY8" fmla="*/ 114014 h 2574387"/>
                <a:gd name="connsiteX9" fmla="*/ 345053 w 2897945"/>
                <a:gd name="connsiteY9" fmla="*/ 0 h 2574387"/>
                <a:gd name="connsiteX10" fmla="*/ 580756 w 2897945"/>
                <a:gd name="connsiteY10" fmla="*/ 0 h 2574387"/>
                <a:gd name="connsiteX11" fmla="*/ 580756 w 2897945"/>
                <a:gd name="connsiteY11" fmla="*/ 114014 h 2574387"/>
                <a:gd name="connsiteX12" fmla="*/ 568302 w 2897945"/>
                <a:gd name="connsiteY12" fmla="*/ 116528 h 2574387"/>
                <a:gd name="connsiteX13" fmla="*/ 491569 w 2897945"/>
                <a:gd name="connsiteY13" fmla="*/ 232292 h 2574387"/>
                <a:gd name="connsiteX14" fmla="*/ 617206 w 2897945"/>
                <a:gd name="connsiteY14" fmla="*/ 357929 h 2574387"/>
                <a:gd name="connsiteX15" fmla="*/ 742843 w 2897945"/>
                <a:gd name="connsiteY15" fmla="*/ 232292 h 2574387"/>
                <a:gd name="connsiteX16" fmla="*/ 666110 w 2897945"/>
                <a:gd name="connsiteY16" fmla="*/ 116528 h 2574387"/>
                <a:gd name="connsiteX17" fmla="*/ 653656 w 2897945"/>
                <a:gd name="connsiteY17" fmla="*/ 114014 h 2574387"/>
                <a:gd name="connsiteX18" fmla="*/ 653656 w 2897945"/>
                <a:gd name="connsiteY18" fmla="*/ 0 h 2574387"/>
                <a:gd name="connsiteX19" fmla="*/ 889360 w 2897945"/>
                <a:gd name="connsiteY19" fmla="*/ 0 h 2574387"/>
                <a:gd name="connsiteX20" fmla="*/ 889360 w 2897945"/>
                <a:gd name="connsiteY20" fmla="*/ 114014 h 2574387"/>
                <a:gd name="connsiteX21" fmla="*/ 876905 w 2897945"/>
                <a:gd name="connsiteY21" fmla="*/ 116528 h 2574387"/>
                <a:gd name="connsiteX22" fmla="*/ 800172 w 2897945"/>
                <a:gd name="connsiteY22" fmla="*/ 232292 h 2574387"/>
                <a:gd name="connsiteX23" fmla="*/ 925809 w 2897945"/>
                <a:gd name="connsiteY23" fmla="*/ 357929 h 2574387"/>
                <a:gd name="connsiteX24" fmla="*/ 1051446 w 2897945"/>
                <a:gd name="connsiteY24" fmla="*/ 232292 h 2574387"/>
                <a:gd name="connsiteX25" fmla="*/ 974713 w 2897945"/>
                <a:gd name="connsiteY25" fmla="*/ 116528 h 2574387"/>
                <a:gd name="connsiteX26" fmla="*/ 962259 w 2897945"/>
                <a:gd name="connsiteY26" fmla="*/ 114014 h 2574387"/>
                <a:gd name="connsiteX27" fmla="*/ 962259 w 2897945"/>
                <a:gd name="connsiteY27" fmla="*/ 0 h 2574387"/>
                <a:gd name="connsiteX28" fmla="*/ 1197963 w 2897945"/>
                <a:gd name="connsiteY28" fmla="*/ 0 h 2574387"/>
                <a:gd name="connsiteX29" fmla="*/ 1197963 w 2897945"/>
                <a:gd name="connsiteY29" fmla="*/ 114014 h 2574387"/>
                <a:gd name="connsiteX30" fmla="*/ 1185508 w 2897945"/>
                <a:gd name="connsiteY30" fmla="*/ 116528 h 2574387"/>
                <a:gd name="connsiteX31" fmla="*/ 1108775 w 2897945"/>
                <a:gd name="connsiteY31" fmla="*/ 232292 h 2574387"/>
                <a:gd name="connsiteX32" fmla="*/ 1234412 w 2897945"/>
                <a:gd name="connsiteY32" fmla="*/ 357929 h 2574387"/>
                <a:gd name="connsiteX33" fmla="*/ 1360049 w 2897945"/>
                <a:gd name="connsiteY33" fmla="*/ 232292 h 2574387"/>
                <a:gd name="connsiteX34" fmla="*/ 1283316 w 2897945"/>
                <a:gd name="connsiteY34" fmla="*/ 116528 h 2574387"/>
                <a:gd name="connsiteX35" fmla="*/ 1270862 w 2897945"/>
                <a:gd name="connsiteY35" fmla="*/ 114014 h 2574387"/>
                <a:gd name="connsiteX36" fmla="*/ 1270862 w 2897945"/>
                <a:gd name="connsiteY36" fmla="*/ 0 h 2574387"/>
                <a:gd name="connsiteX37" fmla="*/ 1506566 w 2897945"/>
                <a:gd name="connsiteY37" fmla="*/ 0 h 2574387"/>
                <a:gd name="connsiteX38" fmla="*/ 1506566 w 2897945"/>
                <a:gd name="connsiteY38" fmla="*/ 114014 h 2574387"/>
                <a:gd name="connsiteX39" fmla="*/ 1494111 w 2897945"/>
                <a:gd name="connsiteY39" fmla="*/ 116528 h 2574387"/>
                <a:gd name="connsiteX40" fmla="*/ 1417378 w 2897945"/>
                <a:gd name="connsiteY40" fmla="*/ 232292 h 2574387"/>
                <a:gd name="connsiteX41" fmla="*/ 1543015 w 2897945"/>
                <a:gd name="connsiteY41" fmla="*/ 357929 h 2574387"/>
                <a:gd name="connsiteX42" fmla="*/ 1668652 w 2897945"/>
                <a:gd name="connsiteY42" fmla="*/ 232292 h 2574387"/>
                <a:gd name="connsiteX43" fmla="*/ 1591919 w 2897945"/>
                <a:gd name="connsiteY43" fmla="*/ 116528 h 2574387"/>
                <a:gd name="connsiteX44" fmla="*/ 1579465 w 2897945"/>
                <a:gd name="connsiteY44" fmla="*/ 114014 h 2574387"/>
                <a:gd name="connsiteX45" fmla="*/ 1579465 w 2897945"/>
                <a:gd name="connsiteY45" fmla="*/ 0 h 2574387"/>
                <a:gd name="connsiteX46" fmla="*/ 1815169 w 2897945"/>
                <a:gd name="connsiteY46" fmla="*/ 0 h 2574387"/>
                <a:gd name="connsiteX47" fmla="*/ 1815169 w 2897945"/>
                <a:gd name="connsiteY47" fmla="*/ 114014 h 2574387"/>
                <a:gd name="connsiteX48" fmla="*/ 1802714 w 2897945"/>
                <a:gd name="connsiteY48" fmla="*/ 116528 h 2574387"/>
                <a:gd name="connsiteX49" fmla="*/ 1725981 w 2897945"/>
                <a:gd name="connsiteY49" fmla="*/ 232292 h 2574387"/>
                <a:gd name="connsiteX50" fmla="*/ 1851618 w 2897945"/>
                <a:gd name="connsiteY50" fmla="*/ 357929 h 2574387"/>
                <a:gd name="connsiteX51" fmla="*/ 1977255 w 2897945"/>
                <a:gd name="connsiteY51" fmla="*/ 232292 h 2574387"/>
                <a:gd name="connsiteX52" fmla="*/ 1900522 w 2897945"/>
                <a:gd name="connsiteY52" fmla="*/ 116528 h 2574387"/>
                <a:gd name="connsiteX53" fmla="*/ 1888068 w 2897945"/>
                <a:gd name="connsiteY53" fmla="*/ 114014 h 2574387"/>
                <a:gd name="connsiteX54" fmla="*/ 1888068 w 2897945"/>
                <a:gd name="connsiteY54" fmla="*/ 0 h 2574387"/>
                <a:gd name="connsiteX55" fmla="*/ 2123772 w 2897945"/>
                <a:gd name="connsiteY55" fmla="*/ 0 h 2574387"/>
                <a:gd name="connsiteX56" fmla="*/ 2123772 w 2897945"/>
                <a:gd name="connsiteY56" fmla="*/ 114014 h 2574387"/>
                <a:gd name="connsiteX57" fmla="*/ 2111317 w 2897945"/>
                <a:gd name="connsiteY57" fmla="*/ 116528 h 2574387"/>
                <a:gd name="connsiteX58" fmla="*/ 2034584 w 2897945"/>
                <a:gd name="connsiteY58" fmla="*/ 232292 h 2574387"/>
                <a:gd name="connsiteX59" fmla="*/ 2160221 w 2897945"/>
                <a:gd name="connsiteY59" fmla="*/ 357929 h 2574387"/>
                <a:gd name="connsiteX60" fmla="*/ 2285858 w 2897945"/>
                <a:gd name="connsiteY60" fmla="*/ 232292 h 2574387"/>
                <a:gd name="connsiteX61" fmla="*/ 2209125 w 2897945"/>
                <a:gd name="connsiteY61" fmla="*/ 116528 h 2574387"/>
                <a:gd name="connsiteX62" fmla="*/ 2196671 w 2897945"/>
                <a:gd name="connsiteY62" fmla="*/ 114014 h 2574387"/>
                <a:gd name="connsiteX63" fmla="*/ 2196671 w 2897945"/>
                <a:gd name="connsiteY63" fmla="*/ 0 h 2574387"/>
                <a:gd name="connsiteX64" fmla="*/ 2432375 w 2897945"/>
                <a:gd name="connsiteY64" fmla="*/ 0 h 2574387"/>
                <a:gd name="connsiteX65" fmla="*/ 2432375 w 2897945"/>
                <a:gd name="connsiteY65" fmla="*/ 114014 h 2574387"/>
                <a:gd name="connsiteX66" fmla="*/ 2419920 w 2897945"/>
                <a:gd name="connsiteY66" fmla="*/ 116528 h 2574387"/>
                <a:gd name="connsiteX67" fmla="*/ 2343187 w 2897945"/>
                <a:gd name="connsiteY67" fmla="*/ 232292 h 2574387"/>
                <a:gd name="connsiteX68" fmla="*/ 2468824 w 2897945"/>
                <a:gd name="connsiteY68" fmla="*/ 357929 h 2574387"/>
                <a:gd name="connsiteX69" fmla="*/ 2594461 w 2897945"/>
                <a:gd name="connsiteY69" fmla="*/ 232292 h 2574387"/>
                <a:gd name="connsiteX70" fmla="*/ 2517728 w 2897945"/>
                <a:gd name="connsiteY70" fmla="*/ 116528 h 2574387"/>
                <a:gd name="connsiteX71" fmla="*/ 2505274 w 2897945"/>
                <a:gd name="connsiteY71" fmla="*/ 114014 h 2574387"/>
                <a:gd name="connsiteX72" fmla="*/ 2505274 w 2897945"/>
                <a:gd name="connsiteY72" fmla="*/ 0 h 2574387"/>
                <a:gd name="connsiteX73" fmla="*/ 2897945 w 2897945"/>
                <a:gd name="connsiteY73" fmla="*/ 0 h 2574387"/>
                <a:gd name="connsiteX74" fmla="*/ 2897945 w 2897945"/>
                <a:gd name="connsiteY74" fmla="*/ 2574387 h 2574387"/>
                <a:gd name="connsiteX75" fmla="*/ 0 w 2897945"/>
                <a:gd name="connsiteY75" fmla="*/ 2574387 h 25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97945" h="2574387">
                  <a:moveTo>
                    <a:pt x="0" y="0"/>
                  </a:moveTo>
                  <a:lnTo>
                    <a:pt x="272153" y="0"/>
                  </a:lnTo>
                  <a:lnTo>
                    <a:pt x="272153" y="114014"/>
                  </a:lnTo>
                  <a:lnTo>
                    <a:pt x="259699" y="116528"/>
                  </a:lnTo>
                  <a:cubicBezTo>
                    <a:pt x="214606" y="135601"/>
                    <a:pt x="182966" y="180251"/>
                    <a:pt x="182966" y="232292"/>
                  </a:cubicBezTo>
                  <a:cubicBezTo>
                    <a:pt x="182966" y="301679"/>
                    <a:pt x="239216" y="357929"/>
                    <a:pt x="308603" y="357929"/>
                  </a:cubicBezTo>
                  <a:cubicBezTo>
                    <a:pt x="377990" y="357929"/>
                    <a:pt x="434240" y="301679"/>
                    <a:pt x="434240" y="232292"/>
                  </a:cubicBezTo>
                  <a:cubicBezTo>
                    <a:pt x="434240" y="180251"/>
                    <a:pt x="402600" y="135601"/>
                    <a:pt x="357507" y="116528"/>
                  </a:cubicBezTo>
                  <a:lnTo>
                    <a:pt x="345053" y="114014"/>
                  </a:lnTo>
                  <a:lnTo>
                    <a:pt x="345053" y="0"/>
                  </a:lnTo>
                  <a:lnTo>
                    <a:pt x="580756" y="0"/>
                  </a:lnTo>
                  <a:lnTo>
                    <a:pt x="580756" y="114014"/>
                  </a:lnTo>
                  <a:lnTo>
                    <a:pt x="568302" y="116528"/>
                  </a:lnTo>
                  <a:cubicBezTo>
                    <a:pt x="523209" y="135601"/>
                    <a:pt x="491569" y="180251"/>
                    <a:pt x="491569" y="232292"/>
                  </a:cubicBezTo>
                  <a:cubicBezTo>
                    <a:pt x="491569" y="301679"/>
                    <a:pt x="547819" y="357929"/>
                    <a:pt x="617206" y="357929"/>
                  </a:cubicBezTo>
                  <a:cubicBezTo>
                    <a:pt x="686593" y="357929"/>
                    <a:pt x="742843" y="301679"/>
                    <a:pt x="742843" y="232292"/>
                  </a:cubicBezTo>
                  <a:cubicBezTo>
                    <a:pt x="742843" y="180251"/>
                    <a:pt x="711203" y="135601"/>
                    <a:pt x="666110" y="116528"/>
                  </a:cubicBezTo>
                  <a:lnTo>
                    <a:pt x="653656" y="114014"/>
                  </a:lnTo>
                  <a:lnTo>
                    <a:pt x="653656" y="0"/>
                  </a:lnTo>
                  <a:lnTo>
                    <a:pt x="889360" y="0"/>
                  </a:lnTo>
                  <a:lnTo>
                    <a:pt x="889360" y="114014"/>
                  </a:lnTo>
                  <a:lnTo>
                    <a:pt x="876905" y="116528"/>
                  </a:lnTo>
                  <a:cubicBezTo>
                    <a:pt x="831812" y="135601"/>
                    <a:pt x="800172" y="180251"/>
                    <a:pt x="800172" y="232292"/>
                  </a:cubicBezTo>
                  <a:cubicBezTo>
                    <a:pt x="800172" y="301679"/>
                    <a:pt x="856422" y="357929"/>
                    <a:pt x="925809" y="357929"/>
                  </a:cubicBezTo>
                  <a:cubicBezTo>
                    <a:pt x="995196" y="357929"/>
                    <a:pt x="1051446" y="301679"/>
                    <a:pt x="1051446" y="232292"/>
                  </a:cubicBezTo>
                  <a:cubicBezTo>
                    <a:pt x="1051446" y="180251"/>
                    <a:pt x="1019806" y="135601"/>
                    <a:pt x="974713" y="116528"/>
                  </a:cubicBezTo>
                  <a:lnTo>
                    <a:pt x="962259" y="114014"/>
                  </a:lnTo>
                  <a:lnTo>
                    <a:pt x="962259" y="0"/>
                  </a:lnTo>
                  <a:lnTo>
                    <a:pt x="1197963" y="0"/>
                  </a:lnTo>
                  <a:lnTo>
                    <a:pt x="1197963" y="114014"/>
                  </a:lnTo>
                  <a:lnTo>
                    <a:pt x="1185508" y="116528"/>
                  </a:lnTo>
                  <a:cubicBezTo>
                    <a:pt x="1140415" y="135601"/>
                    <a:pt x="1108775" y="180251"/>
                    <a:pt x="1108775" y="232292"/>
                  </a:cubicBezTo>
                  <a:cubicBezTo>
                    <a:pt x="1108775" y="301679"/>
                    <a:pt x="1165025" y="357929"/>
                    <a:pt x="1234412" y="357929"/>
                  </a:cubicBezTo>
                  <a:cubicBezTo>
                    <a:pt x="1303799" y="357929"/>
                    <a:pt x="1360049" y="301679"/>
                    <a:pt x="1360049" y="232292"/>
                  </a:cubicBezTo>
                  <a:cubicBezTo>
                    <a:pt x="1360049" y="180251"/>
                    <a:pt x="1328409" y="135601"/>
                    <a:pt x="1283316" y="116528"/>
                  </a:cubicBezTo>
                  <a:lnTo>
                    <a:pt x="1270862" y="114014"/>
                  </a:lnTo>
                  <a:lnTo>
                    <a:pt x="1270862" y="0"/>
                  </a:lnTo>
                  <a:lnTo>
                    <a:pt x="1506566" y="0"/>
                  </a:lnTo>
                  <a:lnTo>
                    <a:pt x="1506566" y="114014"/>
                  </a:lnTo>
                  <a:lnTo>
                    <a:pt x="1494111" y="116528"/>
                  </a:lnTo>
                  <a:cubicBezTo>
                    <a:pt x="1449018" y="135601"/>
                    <a:pt x="1417378" y="180251"/>
                    <a:pt x="1417378" y="232292"/>
                  </a:cubicBezTo>
                  <a:cubicBezTo>
                    <a:pt x="1417378" y="301679"/>
                    <a:pt x="1473628" y="357929"/>
                    <a:pt x="1543015" y="357929"/>
                  </a:cubicBezTo>
                  <a:cubicBezTo>
                    <a:pt x="1612402" y="357929"/>
                    <a:pt x="1668652" y="301679"/>
                    <a:pt x="1668652" y="232292"/>
                  </a:cubicBezTo>
                  <a:cubicBezTo>
                    <a:pt x="1668652" y="180251"/>
                    <a:pt x="1637012" y="135601"/>
                    <a:pt x="1591919" y="116528"/>
                  </a:cubicBezTo>
                  <a:lnTo>
                    <a:pt x="1579465" y="114014"/>
                  </a:lnTo>
                  <a:lnTo>
                    <a:pt x="1579465" y="0"/>
                  </a:lnTo>
                  <a:lnTo>
                    <a:pt x="1815169" y="0"/>
                  </a:lnTo>
                  <a:lnTo>
                    <a:pt x="1815169" y="114014"/>
                  </a:lnTo>
                  <a:lnTo>
                    <a:pt x="1802714" y="116528"/>
                  </a:lnTo>
                  <a:cubicBezTo>
                    <a:pt x="1757621" y="135601"/>
                    <a:pt x="1725981" y="180251"/>
                    <a:pt x="1725981" y="232292"/>
                  </a:cubicBezTo>
                  <a:cubicBezTo>
                    <a:pt x="1725981" y="301679"/>
                    <a:pt x="1782231" y="357929"/>
                    <a:pt x="1851618" y="357929"/>
                  </a:cubicBezTo>
                  <a:cubicBezTo>
                    <a:pt x="1921005" y="357929"/>
                    <a:pt x="1977255" y="301679"/>
                    <a:pt x="1977255" y="232292"/>
                  </a:cubicBezTo>
                  <a:cubicBezTo>
                    <a:pt x="1977255" y="180251"/>
                    <a:pt x="1945615" y="135601"/>
                    <a:pt x="1900522" y="116528"/>
                  </a:cubicBezTo>
                  <a:lnTo>
                    <a:pt x="1888068" y="114014"/>
                  </a:lnTo>
                  <a:lnTo>
                    <a:pt x="1888068" y="0"/>
                  </a:lnTo>
                  <a:lnTo>
                    <a:pt x="2123772" y="0"/>
                  </a:lnTo>
                  <a:lnTo>
                    <a:pt x="2123772" y="114014"/>
                  </a:lnTo>
                  <a:lnTo>
                    <a:pt x="2111317" y="116528"/>
                  </a:lnTo>
                  <a:cubicBezTo>
                    <a:pt x="2066224" y="135601"/>
                    <a:pt x="2034584" y="180251"/>
                    <a:pt x="2034584" y="232292"/>
                  </a:cubicBezTo>
                  <a:cubicBezTo>
                    <a:pt x="2034584" y="301679"/>
                    <a:pt x="2090834" y="357929"/>
                    <a:pt x="2160221" y="357929"/>
                  </a:cubicBezTo>
                  <a:cubicBezTo>
                    <a:pt x="2229608" y="357929"/>
                    <a:pt x="2285858" y="301679"/>
                    <a:pt x="2285858" y="232292"/>
                  </a:cubicBezTo>
                  <a:cubicBezTo>
                    <a:pt x="2285858" y="180251"/>
                    <a:pt x="2254218" y="135601"/>
                    <a:pt x="2209125" y="116528"/>
                  </a:cubicBezTo>
                  <a:lnTo>
                    <a:pt x="2196671" y="114014"/>
                  </a:lnTo>
                  <a:lnTo>
                    <a:pt x="2196671" y="0"/>
                  </a:lnTo>
                  <a:lnTo>
                    <a:pt x="2432375" y="0"/>
                  </a:lnTo>
                  <a:lnTo>
                    <a:pt x="2432375" y="114014"/>
                  </a:lnTo>
                  <a:lnTo>
                    <a:pt x="2419920" y="116528"/>
                  </a:lnTo>
                  <a:cubicBezTo>
                    <a:pt x="2374827" y="135601"/>
                    <a:pt x="2343187" y="180251"/>
                    <a:pt x="2343187" y="232292"/>
                  </a:cubicBezTo>
                  <a:cubicBezTo>
                    <a:pt x="2343187" y="301679"/>
                    <a:pt x="2399437" y="357929"/>
                    <a:pt x="2468824" y="357929"/>
                  </a:cubicBezTo>
                  <a:cubicBezTo>
                    <a:pt x="2538211" y="357929"/>
                    <a:pt x="2594461" y="301679"/>
                    <a:pt x="2594461" y="232292"/>
                  </a:cubicBezTo>
                  <a:cubicBezTo>
                    <a:pt x="2594461" y="180251"/>
                    <a:pt x="2562821" y="135601"/>
                    <a:pt x="2517728" y="116528"/>
                  </a:cubicBezTo>
                  <a:lnTo>
                    <a:pt x="2505274" y="114014"/>
                  </a:lnTo>
                  <a:lnTo>
                    <a:pt x="2505274" y="0"/>
                  </a:lnTo>
                  <a:lnTo>
                    <a:pt x="2897945" y="0"/>
                  </a:lnTo>
                  <a:lnTo>
                    <a:pt x="2897945" y="2574387"/>
                  </a:lnTo>
                  <a:lnTo>
                    <a:pt x="0" y="257438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06AAA2A-B263-4CA6-AD98-B6724F2BA0E3}"/>
                </a:ext>
              </a:extLst>
            </p:cNvPr>
            <p:cNvSpPr/>
            <p:nvPr/>
          </p:nvSpPr>
          <p:spPr>
            <a:xfrm>
              <a:off x="1222167" y="2744764"/>
              <a:ext cx="2897945" cy="5767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2D0E797-F8C7-4244-8D79-6BF9DDF591FA}"/>
                </a:ext>
              </a:extLst>
            </p:cNvPr>
            <p:cNvSpPr txBox="1"/>
            <p:nvPr/>
          </p:nvSpPr>
          <p:spPr>
            <a:xfrm>
              <a:off x="3036496" y="2736407"/>
              <a:ext cx="939269" cy="646331"/>
            </a:xfrm>
            <a:prstGeom prst="rect">
              <a:avLst/>
            </a:prstGeom>
            <a:noFill/>
          </p:spPr>
          <p:txBody>
            <a:bodyPr wrap="square" rtlCol="0">
              <a:spAutoFit/>
            </a:bodyPr>
            <a:lstStyle/>
            <a:p>
              <a:pPr algn="r"/>
              <a:r>
                <a:rPr lang="en-US" sz="3600" dirty="0">
                  <a:latin typeface="Oswald" panose="02000503000000000000" pitchFamily="2" charset="0"/>
                </a:rPr>
                <a:t>01</a:t>
              </a:r>
            </a:p>
          </p:txBody>
        </p:sp>
      </p:grpSp>
      <p:grpSp>
        <p:nvGrpSpPr>
          <p:cNvPr id="33" name="Group 32">
            <a:extLst>
              <a:ext uri="{FF2B5EF4-FFF2-40B4-BE49-F238E27FC236}">
                <a16:creationId xmlns:a16="http://schemas.microsoft.com/office/drawing/2014/main" id="{AF4B750D-BAAC-4CA2-BFF3-BEEAF01E0EF0}"/>
              </a:ext>
            </a:extLst>
          </p:cNvPr>
          <p:cNvGrpSpPr/>
          <p:nvPr/>
        </p:nvGrpSpPr>
        <p:grpSpPr>
          <a:xfrm>
            <a:off x="8524567" y="2647745"/>
            <a:ext cx="3313945" cy="3045157"/>
            <a:chOff x="8345952" y="2236957"/>
            <a:chExt cx="3185286" cy="2826327"/>
          </a:xfrm>
        </p:grpSpPr>
        <p:sp>
          <p:nvSpPr>
            <p:cNvPr id="34" name="Oval 33">
              <a:extLst>
                <a:ext uri="{FF2B5EF4-FFF2-40B4-BE49-F238E27FC236}">
                  <a16:creationId xmlns:a16="http://schemas.microsoft.com/office/drawing/2014/main" id="{F70684BC-D47B-4C97-B2CD-9658BC0206FE}"/>
                </a:ext>
              </a:extLst>
            </p:cNvPr>
            <p:cNvSpPr/>
            <p:nvPr/>
          </p:nvSpPr>
          <p:spPr>
            <a:xfrm rot="5400000">
              <a:off x="10345637" y="3190196"/>
              <a:ext cx="1703294" cy="667909"/>
            </a:xfrm>
            <a:prstGeom prst="ellipse">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4F8FA51-D63B-475D-98EB-22D4BEC629FC}"/>
                </a:ext>
              </a:extLst>
            </p:cNvPr>
            <p:cNvSpPr/>
            <p:nvPr/>
          </p:nvSpPr>
          <p:spPr>
            <a:xfrm rot="520066">
              <a:off x="9602433" y="4377893"/>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BCEE34-F051-487D-8EA1-20300DD32510}"/>
                </a:ext>
              </a:extLst>
            </p:cNvPr>
            <p:cNvSpPr/>
            <p:nvPr/>
          </p:nvSpPr>
          <p:spPr>
            <a:xfrm rot="21149281">
              <a:off x="8345952" y="4395375"/>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49">
              <a:extLst>
                <a:ext uri="{FF2B5EF4-FFF2-40B4-BE49-F238E27FC236}">
                  <a16:creationId xmlns:a16="http://schemas.microsoft.com/office/drawing/2014/main" id="{EF72D3FC-9220-42E5-926F-DF39FB8DA4AB}"/>
                </a:ext>
              </a:extLst>
            </p:cNvPr>
            <p:cNvSpPr/>
            <p:nvPr/>
          </p:nvSpPr>
          <p:spPr>
            <a:xfrm>
              <a:off x="8415613" y="2236957"/>
              <a:ext cx="2897945" cy="2574387"/>
            </a:xfrm>
            <a:custGeom>
              <a:avLst/>
              <a:gdLst>
                <a:gd name="connsiteX0" fmla="*/ 0 w 2897945"/>
                <a:gd name="connsiteY0" fmla="*/ 0 h 2574387"/>
                <a:gd name="connsiteX1" fmla="*/ 272153 w 2897945"/>
                <a:gd name="connsiteY1" fmla="*/ 0 h 2574387"/>
                <a:gd name="connsiteX2" fmla="*/ 272153 w 2897945"/>
                <a:gd name="connsiteY2" fmla="*/ 114014 h 2574387"/>
                <a:gd name="connsiteX3" fmla="*/ 259699 w 2897945"/>
                <a:gd name="connsiteY3" fmla="*/ 116528 h 2574387"/>
                <a:gd name="connsiteX4" fmla="*/ 182966 w 2897945"/>
                <a:gd name="connsiteY4" fmla="*/ 232292 h 2574387"/>
                <a:gd name="connsiteX5" fmla="*/ 308603 w 2897945"/>
                <a:gd name="connsiteY5" fmla="*/ 357929 h 2574387"/>
                <a:gd name="connsiteX6" fmla="*/ 434240 w 2897945"/>
                <a:gd name="connsiteY6" fmla="*/ 232292 h 2574387"/>
                <a:gd name="connsiteX7" fmla="*/ 357507 w 2897945"/>
                <a:gd name="connsiteY7" fmla="*/ 116528 h 2574387"/>
                <a:gd name="connsiteX8" fmla="*/ 345053 w 2897945"/>
                <a:gd name="connsiteY8" fmla="*/ 114014 h 2574387"/>
                <a:gd name="connsiteX9" fmla="*/ 345053 w 2897945"/>
                <a:gd name="connsiteY9" fmla="*/ 0 h 2574387"/>
                <a:gd name="connsiteX10" fmla="*/ 580756 w 2897945"/>
                <a:gd name="connsiteY10" fmla="*/ 0 h 2574387"/>
                <a:gd name="connsiteX11" fmla="*/ 580756 w 2897945"/>
                <a:gd name="connsiteY11" fmla="*/ 114014 h 2574387"/>
                <a:gd name="connsiteX12" fmla="*/ 568302 w 2897945"/>
                <a:gd name="connsiteY12" fmla="*/ 116528 h 2574387"/>
                <a:gd name="connsiteX13" fmla="*/ 491569 w 2897945"/>
                <a:gd name="connsiteY13" fmla="*/ 232292 h 2574387"/>
                <a:gd name="connsiteX14" fmla="*/ 617206 w 2897945"/>
                <a:gd name="connsiteY14" fmla="*/ 357929 h 2574387"/>
                <a:gd name="connsiteX15" fmla="*/ 742843 w 2897945"/>
                <a:gd name="connsiteY15" fmla="*/ 232292 h 2574387"/>
                <a:gd name="connsiteX16" fmla="*/ 666110 w 2897945"/>
                <a:gd name="connsiteY16" fmla="*/ 116528 h 2574387"/>
                <a:gd name="connsiteX17" fmla="*/ 653656 w 2897945"/>
                <a:gd name="connsiteY17" fmla="*/ 114014 h 2574387"/>
                <a:gd name="connsiteX18" fmla="*/ 653656 w 2897945"/>
                <a:gd name="connsiteY18" fmla="*/ 0 h 2574387"/>
                <a:gd name="connsiteX19" fmla="*/ 889360 w 2897945"/>
                <a:gd name="connsiteY19" fmla="*/ 0 h 2574387"/>
                <a:gd name="connsiteX20" fmla="*/ 889360 w 2897945"/>
                <a:gd name="connsiteY20" fmla="*/ 114014 h 2574387"/>
                <a:gd name="connsiteX21" fmla="*/ 876905 w 2897945"/>
                <a:gd name="connsiteY21" fmla="*/ 116528 h 2574387"/>
                <a:gd name="connsiteX22" fmla="*/ 800172 w 2897945"/>
                <a:gd name="connsiteY22" fmla="*/ 232292 h 2574387"/>
                <a:gd name="connsiteX23" fmla="*/ 925809 w 2897945"/>
                <a:gd name="connsiteY23" fmla="*/ 357929 h 2574387"/>
                <a:gd name="connsiteX24" fmla="*/ 1051446 w 2897945"/>
                <a:gd name="connsiteY24" fmla="*/ 232292 h 2574387"/>
                <a:gd name="connsiteX25" fmla="*/ 974713 w 2897945"/>
                <a:gd name="connsiteY25" fmla="*/ 116528 h 2574387"/>
                <a:gd name="connsiteX26" fmla="*/ 962259 w 2897945"/>
                <a:gd name="connsiteY26" fmla="*/ 114014 h 2574387"/>
                <a:gd name="connsiteX27" fmla="*/ 962259 w 2897945"/>
                <a:gd name="connsiteY27" fmla="*/ 0 h 2574387"/>
                <a:gd name="connsiteX28" fmla="*/ 1197963 w 2897945"/>
                <a:gd name="connsiteY28" fmla="*/ 0 h 2574387"/>
                <a:gd name="connsiteX29" fmla="*/ 1197963 w 2897945"/>
                <a:gd name="connsiteY29" fmla="*/ 114014 h 2574387"/>
                <a:gd name="connsiteX30" fmla="*/ 1185508 w 2897945"/>
                <a:gd name="connsiteY30" fmla="*/ 116528 h 2574387"/>
                <a:gd name="connsiteX31" fmla="*/ 1108775 w 2897945"/>
                <a:gd name="connsiteY31" fmla="*/ 232292 h 2574387"/>
                <a:gd name="connsiteX32" fmla="*/ 1234412 w 2897945"/>
                <a:gd name="connsiteY32" fmla="*/ 357929 h 2574387"/>
                <a:gd name="connsiteX33" fmla="*/ 1360049 w 2897945"/>
                <a:gd name="connsiteY33" fmla="*/ 232292 h 2574387"/>
                <a:gd name="connsiteX34" fmla="*/ 1283316 w 2897945"/>
                <a:gd name="connsiteY34" fmla="*/ 116528 h 2574387"/>
                <a:gd name="connsiteX35" fmla="*/ 1270862 w 2897945"/>
                <a:gd name="connsiteY35" fmla="*/ 114014 h 2574387"/>
                <a:gd name="connsiteX36" fmla="*/ 1270862 w 2897945"/>
                <a:gd name="connsiteY36" fmla="*/ 0 h 2574387"/>
                <a:gd name="connsiteX37" fmla="*/ 1506566 w 2897945"/>
                <a:gd name="connsiteY37" fmla="*/ 0 h 2574387"/>
                <a:gd name="connsiteX38" fmla="*/ 1506566 w 2897945"/>
                <a:gd name="connsiteY38" fmla="*/ 114014 h 2574387"/>
                <a:gd name="connsiteX39" fmla="*/ 1494111 w 2897945"/>
                <a:gd name="connsiteY39" fmla="*/ 116528 h 2574387"/>
                <a:gd name="connsiteX40" fmla="*/ 1417378 w 2897945"/>
                <a:gd name="connsiteY40" fmla="*/ 232292 h 2574387"/>
                <a:gd name="connsiteX41" fmla="*/ 1543015 w 2897945"/>
                <a:gd name="connsiteY41" fmla="*/ 357929 h 2574387"/>
                <a:gd name="connsiteX42" fmla="*/ 1668652 w 2897945"/>
                <a:gd name="connsiteY42" fmla="*/ 232292 h 2574387"/>
                <a:gd name="connsiteX43" fmla="*/ 1591919 w 2897945"/>
                <a:gd name="connsiteY43" fmla="*/ 116528 h 2574387"/>
                <a:gd name="connsiteX44" fmla="*/ 1579465 w 2897945"/>
                <a:gd name="connsiteY44" fmla="*/ 114014 h 2574387"/>
                <a:gd name="connsiteX45" fmla="*/ 1579465 w 2897945"/>
                <a:gd name="connsiteY45" fmla="*/ 0 h 2574387"/>
                <a:gd name="connsiteX46" fmla="*/ 1815169 w 2897945"/>
                <a:gd name="connsiteY46" fmla="*/ 0 h 2574387"/>
                <a:gd name="connsiteX47" fmla="*/ 1815169 w 2897945"/>
                <a:gd name="connsiteY47" fmla="*/ 114014 h 2574387"/>
                <a:gd name="connsiteX48" fmla="*/ 1802714 w 2897945"/>
                <a:gd name="connsiteY48" fmla="*/ 116528 h 2574387"/>
                <a:gd name="connsiteX49" fmla="*/ 1725981 w 2897945"/>
                <a:gd name="connsiteY49" fmla="*/ 232292 h 2574387"/>
                <a:gd name="connsiteX50" fmla="*/ 1851618 w 2897945"/>
                <a:gd name="connsiteY50" fmla="*/ 357929 h 2574387"/>
                <a:gd name="connsiteX51" fmla="*/ 1977255 w 2897945"/>
                <a:gd name="connsiteY51" fmla="*/ 232292 h 2574387"/>
                <a:gd name="connsiteX52" fmla="*/ 1900522 w 2897945"/>
                <a:gd name="connsiteY52" fmla="*/ 116528 h 2574387"/>
                <a:gd name="connsiteX53" fmla="*/ 1888068 w 2897945"/>
                <a:gd name="connsiteY53" fmla="*/ 114014 h 2574387"/>
                <a:gd name="connsiteX54" fmla="*/ 1888068 w 2897945"/>
                <a:gd name="connsiteY54" fmla="*/ 0 h 2574387"/>
                <a:gd name="connsiteX55" fmla="*/ 2123772 w 2897945"/>
                <a:gd name="connsiteY55" fmla="*/ 0 h 2574387"/>
                <a:gd name="connsiteX56" fmla="*/ 2123772 w 2897945"/>
                <a:gd name="connsiteY56" fmla="*/ 114014 h 2574387"/>
                <a:gd name="connsiteX57" fmla="*/ 2111317 w 2897945"/>
                <a:gd name="connsiteY57" fmla="*/ 116528 h 2574387"/>
                <a:gd name="connsiteX58" fmla="*/ 2034584 w 2897945"/>
                <a:gd name="connsiteY58" fmla="*/ 232292 h 2574387"/>
                <a:gd name="connsiteX59" fmla="*/ 2160221 w 2897945"/>
                <a:gd name="connsiteY59" fmla="*/ 357929 h 2574387"/>
                <a:gd name="connsiteX60" fmla="*/ 2285858 w 2897945"/>
                <a:gd name="connsiteY60" fmla="*/ 232292 h 2574387"/>
                <a:gd name="connsiteX61" fmla="*/ 2209125 w 2897945"/>
                <a:gd name="connsiteY61" fmla="*/ 116528 h 2574387"/>
                <a:gd name="connsiteX62" fmla="*/ 2196671 w 2897945"/>
                <a:gd name="connsiteY62" fmla="*/ 114014 h 2574387"/>
                <a:gd name="connsiteX63" fmla="*/ 2196671 w 2897945"/>
                <a:gd name="connsiteY63" fmla="*/ 0 h 2574387"/>
                <a:gd name="connsiteX64" fmla="*/ 2432375 w 2897945"/>
                <a:gd name="connsiteY64" fmla="*/ 0 h 2574387"/>
                <a:gd name="connsiteX65" fmla="*/ 2432375 w 2897945"/>
                <a:gd name="connsiteY65" fmla="*/ 114014 h 2574387"/>
                <a:gd name="connsiteX66" fmla="*/ 2419920 w 2897945"/>
                <a:gd name="connsiteY66" fmla="*/ 116528 h 2574387"/>
                <a:gd name="connsiteX67" fmla="*/ 2343187 w 2897945"/>
                <a:gd name="connsiteY67" fmla="*/ 232292 h 2574387"/>
                <a:gd name="connsiteX68" fmla="*/ 2468824 w 2897945"/>
                <a:gd name="connsiteY68" fmla="*/ 357929 h 2574387"/>
                <a:gd name="connsiteX69" fmla="*/ 2594461 w 2897945"/>
                <a:gd name="connsiteY69" fmla="*/ 232292 h 2574387"/>
                <a:gd name="connsiteX70" fmla="*/ 2517728 w 2897945"/>
                <a:gd name="connsiteY70" fmla="*/ 116528 h 2574387"/>
                <a:gd name="connsiteX71" fmla="*/ 2505274 w 2897945"/>
                <a:gd name="connsiteY71" fmla="*/ 114014 h 2574387"/>
                <a:gd name="connsiteX72" fmla="*/ 2505274 w 2897945"/>
                <a:gd name="connsiteY72" fmla="*/ 0 h 2574387"/>
                <a:gd name="connsiteX73" fmla="*/ 2897945 w 2897945"/>
                <a:gd name="connsiteY73" fmla="*/ 0 h 2574387"/>
                <a:gd name="connsiteX74" fmla="*/ 2897945 w 2897945"/>
                <a:gd name="connsiteY74" fmla="*/ 2574387 h 2574387"/>
                <a:gd name="connsiteX75" fmla="*/ 0 w 2897945"/>
                <a:gd name="connsiteY75" fmla="*/ 2574387 h 25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97945" h="2574387">
                  <a:moveTo>
                    <a:pt x="0" y="0"/>
                  </a:moveTo>
                  <a:lnTo>
                    <a:pt x="272153" y="0"/>
                  </a:lnTo>
                  <a:lnTo>
                    <a:pt x="272153" y="114014"/>
                  </a:lnTo>
                  <a:lnTo>
                    <a:pt x="259699" y="116528"/>
                  </a:lnTo>
                  <a:cubicBezTo>
                    <a:pt x="214606" y="135601"/>
                    <a:pt x="182966" y="180251"/>
                    <a:pt x="182966" y="232292"/>
                  </a:cubicBezTo>
                  <a:cubicBezTo>
                    <a:pt x="182966" y="301679"/>
                    <a:pt x="239216" y="357929"/>
                    <a:pt x="308603" y="357929"/>
                  </a:cubicBezTo>
                  <a:cubicBezTo>
                    <a:pt x="377990" y="357929"/>
                    <a:pt x="434240" y="301679"/>
                    <a:pt x="434240" y="232292"/>
                  </a:cubicBezTo>
                  <a:cubicBezTo>
                    <a:pt x="434240" y="180251"/>
                    <a:pt x="402600" y="135601"/>
                    <a:pt x="357507" y="116528"/>
                  </a:cubicBezTo>
                  <a:lnTo>
                    <a:pt x="345053" y="114014"/>
                  </a:lnTo>
                  <a:lnTo>
                    <a:pt x="345053" y="0"/>
                  </a:lnTo>
                  <a:lnTo>
                    <a:pt x="580756" y="0"/>
                  </a:lnTo>
                  <a:lnTo>
                    <a:pt x="580756" y="114014"/>
                  </a:lnTo>
                  <a:lnTo>
                    <a:pt x="568302" y="116528"/>
                  </a:lnTo>
                  <a:cubicBezTo>
                    <a:pt x="523209" y="135601"/>
                    <a:pt x="491569" y="180251"/>
                    <a:pt x="491569" y="232292"/>
                  </a:cubicBezTo>
                  <a:cubicBezTo>
                    <a:pt x="491569" y="301679"/>
                    <a:pt x="547819" y="357929"/>
                    <a:pt x="617206" y="357929"/>
                  </a:cubicBezTo>
                  <a:cubicBezTo>
                    <a:pt x="686593" y="357929"/>
                    <a:pt x="742843" y="301679"/>
                    <a:pt x="742843" y="232292"/>
                  </a:cubicBezTo>
                  <a:cubicBezTo>
                    <a:pt x="742843" y="180251"/>
                    <a:pt x="711203" y="135601"/>
                    <a:pt x="666110" y="116528"/>
                  </a:cubicBezTo>
                  <a:lnTo>
                    <a:pt x="653656" y="114014"/>
                  </a:lnTo>
                  <a:lnTo>
                    <a:pt x="653656" y="0"/>
                  </a:lnTo>
                  <a:lnTo>
                    <a:pt x="889360" y="0"/>
                  </a:lnTo>
                  <a:lnTo>
                    <a:pt x="889360" y="114014"/>
                  </a:lnTo>
                  <a:lnTo>
                    <a:pt x="876905" y="116528"/>
                  </a:lnTo>
                  <a:cubicBezTo>
                    <a:pt x="831812" y="135601"/>
                    <a:pt x="800172" y="180251"/>
                    <a:pt x="800172" y="232292"/>
                  </a:cubicBezTo>
                  <a:cubicBezTo>
                    <a:pt x="800172" y="301679"/>
                    <a:pt x="856422" y="357929"/>
                    <a:pt x="925809" y="357929"/>
                  </a:cubicBezTo>
                  <a:cubicBezTo>
                    <a:pt x="995196" y="357929"/>
                    <a:pt x="1051446" y="301679"/>
                    <a:pt x="1051446" y="232292"/>
                  </a:cubicBezTo>
                  <a:cubicBezTo>
                    <a:pt x="1051446" y="180251"/>
                    <a:pt x="1019806" y="135601"/>
                    <a:pt x="974713" y="116528"/>
                  </a:cubicBezTo>
                  <a:lnTo>
                    <a:pt x="962259" y="114014"/>
                  </a:lnTo>
                  <a:lnTo>
                    <a:pt x="962259" y="0"/>
                  </a:lnTo>
                  <a:lnTo>
                    <a:pt x="1197963" y="0"/>
                  </a:lnTo>
                  <a:lnTo>
                    <a:pt x="1197963" y="114014"/>
                  </a:lnTo>
                  <a:lnTo>
                    <a:pt x="1185508" y="116528"/>
                  </a:lnTo>
                  <a:cubicBezTo>
                    <a:pt x="1140415" y="135601"/>
                    <a:pt x="1108775" y="180251"/>
                    <a:pt x="1108775" y="232292"/>
                  </a:cubicBezTo>
                  <a:cubicBezTo>
                    <a:pt x="1108775" y="301679"/>
                    <a:pt x="1165025" y="357929"/>
                    <a:pt x="1234412" y="357929"/>
                  </a:cubicBezTo>
                  <a:cubicBezTo>
                    <a:pt x="1303799" y="357929"/>
                    <a:pt x="1360049" y="301679"/>
                    <a:pt x="1360049" y="232292"/>
                  </a:cubicBezTo>
                  <a:cubicBezTo>
                    <a:pt x="1360049" y="180251"/>
                    <a:pt x="1328409" y="135601"/>
                    <a:pt x="1283316" y="116528"/>
                  </a:cubicBezTo>
                  <a:lnTo>
                    <a:pt x="1270862" y="114014"/>
                  </a:lnTo>
                  <a:lnTo>
                    <a:pt x="1270862" y="0"/>
                  </a:lnTo>
                  <a:lnTo>
                    <a:pt x="1506566" y="0"/>
                  </a:lnTo>
                  <a:lnTo>
                    <a:pt x="1506566" y="114014"/>
                  </a:lnTo>
                  <a:lnTo>
                    <a:pt x="1494111" y="116528"/>
                  </a:lnTo>
                  <a:cubicBezTo>
                    <a:pt x="1449018" y="135601"/>
                    <a:pt x="1417378" y="180251"/>
                    <a:pt x="1417378" y="232292"/>
                  </a:cubicBezTo>
                  <a:cubicBezTo>
                    <a:pt x="1417378" y="301679"/>
                    <a:pt x="1473628" y="357929"/>
                    <a:pt x="1543015" y="357929"/>
                  </a:cubicBezTo>
                  <a:cubicBezTo>
                    <a:pt x="1612402" y="357929"/>
                    <a:pt x="1668652" y="301679"/>
                    <a:pt x="1668652" y="232292"/>
                  </a:cubicBezTo>
                  <a:cubicBezTo>
                    <a:pt x="1668652" y="180251"/>
                    <a:pt x="1637012" y="135601"/>
                    <a:pt x="1591919" y="116528"/>
                  </a:cubicBezTo>
                  <a:lnTo>
                    <a:pt x="1579465" y="114014"/>
                  </a:lnTo>
                  <a:lnTo>
                    <a:pt x="1579465" y="0"/>
                  </a:lnTo>
                  <a:lnTo>
                    <a:pt x="1815169" y="0"/>
                  </a:lnTo>
                  <a:lnTo>
                    <a:pt x="1815169" y="114014"/>
                  </a:lnTo>
                  <a:lnTo>
                    <a:pt x="1802714" y="116528"/>
                  </a:lnTo>
                  <a:cubicBezTo>
                    <a:pt x="1757621" y="135601"/>
                    <a:pt x="1725981" y="180251"/>
                    <a:pt x="1725981" y="232292"/>
                  </a:cubicBezTo>
                  <a:cubicBezTo>
                    <a:pt x="1725981" y="301679"/>
                    <a:pt x="1782231" y="357929"/>
                    <a:pt x="1851618" y="357929"/>
                  </a:cubicBezTo>
                  <a:cubicBezTo>
                    <a:pt x="1921005" y="357929"/>
                    <a:pt x="1977255" y="301679"/>
                    <a:pt x="1977255" y="232292"/>
                  </a:cubicBezTo>
                  <a:cubicBezTo>
                    <a:pt x="1977255" y="180251"/>
                    <a:pt x="1945615" y="135601"/>
                    <a:pt x="1900522" y="116528"/>
                  </a:cubicBezTo>
                  <a:lnTo>
                    <a:pt x="1888068" y="114014"/>
                  </a:lnTo>
                  <a:lnTo>
                    <a:pt x="1888068" y="0"/>
                  </a:lnTo>
                  <a:lnTo>
                    <a:pt x="2123772" y="0"/>
                  </a:lnTo>
                  <a:lnTo>
                    <a:pt x="2123772" y="114014"/>
                  </a:lnTo>
                  <a:lnTo>
                    <a:pt x="2111317" y="116528"/>
                  </a:lnTo>
                  <a:cubicBezTo>
                    <a:pt x="2066224" y="135601"/>
                    <a:pt x="2034584" y="180251"/>
                    <a:pt x="2034584" y="232292"/>
                  </a:cubicBezTo>
                  <a:cubicBezTo>
                    <a:pt x="2034584" y="301679"/>
                    <a:pt x="2090834" y="357929"/>
                    <a:pt x="2160221" y="357929"/>
                  </a:cubicBezTo>
                  <a:cubicBezTo>
                    <a:pt x="2229608" y="357929"/>
                    <a:pt x="2285858" y="301679"/>
                    <a:pt x="2285858" y="232292"/>
                  </a:cubicBezTo>
                  <a:cubicBezTo>
                    <a:pt x="2285858" y="180251"/>
                    <a:pt x="2254218" y="135601"/>
                    <a:pt x="2209125" y="116528"/>
                  </a:cubicBezTo>
                  <a:lnTo>
                    <a:pt x="2196671" y="114014"/>
                  </a:lnTo>
                  <a:lnTo>
                    <a:pt x="2196671" y="0"/>
                  </a:lnTo>
                  <a:lnTo>
                    <a:pt x="2432375" y="0"/>
                  </a:lnTo>
                  <a:lnTo>
                    <a:pt x="2432375" y="114014"/>
                  </a:lnTo>
                  <a:lnTo>
                    <a:pt x="2419920" y="116528"/>
                  </a:lnTo>
                  <a:cubicBezTo>
                    <a:pt x="2374827" y="135601"/>
                    <a:pt x="2343187" y="180251"/>
                    <a:pt x="2343187" y="232292"/>
                  </a:cubicBezTo>
                  <a:cubicBezTo>
                    <a:pt x="2343187" y="301679"/>
                    <a:pt x="2399437" y="357929"/>
                    <a:pt x="2468824" y="357929"/>
                  </a:cubicBezTo>
                  <a:cubicBezTo>
                    <a:pt x="2538211" y="357929"/>
                    <a:pt x="2594461" y="301679"/>
                    <a:pt x="2594461" y="232292"/>
                  </a:cubicBezTo>
                  <a:cubicBezTo>
                    <a:pt x="2594461" y="180251"/>
                    <a:pt x="2562821" y="135601"/>
                    <a:pt x="2517728" y="116528"/>
                  </a:cubicBezTo>
                  <a:lnTo>
                    <a:pt x="2505274" y="114014"/>
                  </a:lnTo>
                  <a:lnTo>
                    <a:pt x="2505274" y="0"/>
                  </a:lnTo>
                  <a:lnTo>
                    <a:pt x="2897945" y="0"/>
                  </a:lnTo>
                  <a:lnTo>
                    <a:pt x="2897945" y="2574387"/>
                  </a:lnTo>
                  <a:lnTo>
                    <a:pt x="0" y="257438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7F4DB27-826B-4173-B458-7C3F1C9304CE}"/>
                </a:ext>
              </a:extLst>
            </p:cNvPr>
            <p:cNvSpPr/>
            <p:nvPr/>
          </p:nvSpPr>
          <p:spPr>
            <a:xfrm>
              <a:off x="8408947" y="2684668"/>
              <a:ext cx="2897945" cy="57677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A6BBB1-A741-490C-A1CA-B8B0EA879C67}"/>
                </a:ext>
              </a:extLst>
            </p:cNvPr>
            <p:cNvSpPr txBox="1"/>
            <p:nvPr/>
          </p:nvSpPr>
          <p:spPr>
            <a:xfrm>
              <a:off x="10215900" y="2654059"/>
              <a:ext cx="939269" cy="646331"/>
            </a:xfrm>
            <a:prstGeom prst="rect">
              <a:avLst/>
            </a:prstGeom>
            <a:noFill/>
          </p:spPr>
          <p:txBody>
            <a:bodyPr wrap="square" rtlCol="0">
              <a:spAutoFit/>
            </a:bodyPr>
            <a:lstStyle/>
            <a:p>
              <a:pPr algn="r"/>
              <a:r>
                <a:rPr lang="en-US" sz="3600" dirty="0">
                  <a:latin typeface="Oswald" panose="02000503000000000000" pitchFamily="2" charset="0"/>
                </a:rPr>
                <a:t>03</a:t>
              </a:r>
            </a:p>
          </p:txBody>
        </p:sp>
      </p:grpSp>
      <p:sp>
        <p:nvSpPr>
          <p:cNvPr id="40" name="Freeform: Shape 52">
            <a:extLst>
              <a:ext uri="{FF2B5EF4-FFF2-40B4-BE49-F238E27FC236}">
                <a16:creationId xmlns:a16="http://schemas.microsoft.com/office/drawing/2014/main" id="{D29BE268-1AA0-4CEC-91AD-5E0F6432C261}"/>
              </a:ext>
            </a:extLst>
          </p:cNvPr>
          <p:cNvSpPr/>
          <p:nvPr/>
        </p:nvSpPr>
        <p:spPr>
          <a:xfrm rot="19876542">
            <a:off x="8058312" y="2686316"/>
            <a:ext cx="1530406" cy="411213"/>
          </a:xfrm>
          <a:custGeom>
            <a:avLst/>
            <a:gdLst>
              <a:gd name="connsiteX0" fmla="*/ 95415 w 1470991"/>
              <a:gd name="connsiteY0" fmla="*/ 0 h 381663"/>
              <a:gd name="connsiteX1" fmla="*/ 1407381 w 1470991"/>
              <a:gd name="connsiteY1" fmla="*/ 15903 h 381663"/>
              <a:gd name="connsiteX2" fmla="*/ 1343770 w 1470991"/>
              <a:gd name="connsiteY2" fmla="*/ 79513 h 381663"/>
              <a:gd name="connsiteX3" fmla="*/ 1439186 w 1470991"/>
              <a:gd name="connsiteY3" fmla="*/ 79513 h 381663"/>
              <a:gd name="connsiteX4" fmla="*/ 1375575 w 1470991"/>
              <a:gd name="connsiteY4" fmla="*/ 135172 h 381663"/>
              <a:gd name="connsiteX5" fmla="*/ 1375575 w 1470991"/>
              <a:gd name="connsiteY5" fmla="*/ 135172 h 381663"/>
              <a:gd name="connsiteX6" fmla="*/ 1383527 w 1470991"/>
              <a:gd name="connsiteY6" fmla="*/ 198783 h 381663"/>
              <a:gd name="connsiteX7" fmla="*/ 1439186 w 1470991"/>
              <a:gd name="connsiteY7" fmla="*/ 262393 h 381663"/>
              <a:gd name="connsiteX8" fmla="*/ 1399429 w 1470991"/>
              <a:gd name="connsiteY8" fmla="*/ 286247 h 381663"/>
              <a:gd name="connsiteX9" fmla="*/ 1439186 w 1470991"/>
              <a:gd name="connsiteY9" fmla="*/ 341906 h 381663"/>
              <a:gd name="connsiteX10" fmla="*/ 1470991 w 1470991"/>
              <a:gd name="connsiteY10" fmla="*/ 381663 h 381663"/>
              <a:gd name="connsiteX11" fmla="*/ 87464 w 1470991"/>
              <a:gd name="connsiteY11" fmla="*/ 381663 h 381663"/>
              <a:gd name="connsiteX12" fmla="*/ 127221 w 1470991"/>
              <a:gd name="connsiteY12" fmla="*/ 357809 h 381663"/>
              <a:gd name="connsiteX13" fmla="*/ 55659 w 1470991"/>
              <a:gd name="connsiteY13" fmla="*/ 341906 h 381663"/>
              <a:gd name="connsiteX14" fmla="*/ 135172 w 1470991"/>
              <a:gd name="connsiteY14" fmla="*/ 294198 h 381663"/>
              <a:gd name="connsiteX15" fmla="*/ 0 w 1470991"/>
              <a:gd name="connsiteY15" fmla="*/ 278296 h 381663"/>
              <a:gd name="connsiteX16" fmla="*/ 95415 w 1470991"/>
              <a:gd name="connsiteY16" fmla="*/ 238539 h 381663"/>
              <a:gd name="connsiteX17" fmla="*/ 39756 w 1470991"/>
              <a:gd name="connsiteY17" fmla="*/ 198783 h 381663"/>
              <a:gd name="connsiteX18" fmla="*/ 127221 w 1470991"/>
              <a:gd name="connsiteY18" fmla="*/ 159026 h 381663"/>
              <a:gd name="connsiteX19" fmla="*/ 23854 w 1470991"/>
              <a:gd name="connsiteY19" fmla="*/ 127221 h 381663"/>
              <a:gd name="connsiteX20" fmla="*/ 95415 w 1470991"/>
              <a:gd name="connsiteY20" fmla="*/ 103367 h 381663"/>
              <a:gd name="connsiteX21" fmla="*/ 23854 w 1470991"/>
              <a:gd name="connsiteY21" fmla="*/ 63610 h 381663"/>
              <a:gd name="connsiteX22" fmla="*/ 95415 w 1470991"/>
              <a:gd name="connsiteY22" fmla="*/ 0 h 38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0991" h="381663">
                <a:moveTo>
                  <a:pt x="95415" y="0"/>
                </a:moveTo>
                <a:lnTo>
                  <a:pt x="1407381" y="15903"/>
                </a:lnTo>
                <a:lnTo>
                  <a:pt x="1343770" y="79513"/>
                </a:lnTo>
                <a:lnTo>
                  <a:pt x="1439186" y="79513"/>
                </a:lnTo>
                <a:lnTo>
                  <a:pt x="1375575" y="135172"/>
                </a:lnTo>
                <a:lnTo>
                  <a:pt x="1375575" y="135172"/>
                </a:lnTo>
                <a:lnTo>
                  <a:pt x="1383527" y="198783"/>
                </a:lnTo>
                <a:lnTo>
                  <a:pt x="1439186" y="262393"/>
                </a:lnTo>
                <a:lnTo>
                  <a:pt x="1399429" y="286247"/>
                </a:lnTo>
                <a:lnTo>
                  <a:pt x="1439186" y="341906"/>
                </a:lnTo>
                <a:lnTo>
                  <a:pt x="1470991" y="381663"/>
                </a:lnTo>
                <a:lnTo>
                  <a:pt x="87464" y="381663"/>
                </a:lnTo>
                <a:lnTo>
                  <a:pt x="127221" y="357809"/>
                </a:lnTo>
                <a:lnTo>
                  <a:pt x="55659" y="341906"/>
                </a:lnTo>
                <a:lnTo>
                  <a:pt x="135172" y="294198"/>
                </a:lnTo>
                <a:lnTo>
                  <a:pt x="0" y="278296"/>
                </a:lnTo>
                <a:lnTo>
                  <a:pt x="95415" y="238539"/>
                </a:lnTo>
                <a:lnTo>
                  <a:pt x="39756" y="198783"/>
                </a:lnTo>
                <a:lnTo>
                  <a:pt x="127221" y="159026"/>
                </a:lnTo>
                <a:lnTo>
                  <a:pt x="23854" y="127221"/>
                </a:lnTo>
                <a:lnTo>
                  <a:pt x="95415" y="103367"/>
                </a:lnTo>
                <a:lnTo>
                  <a:pt x="23854" y="63610"/>
                </a:lnTo>
                <a:lnTo>
                  <a:pt x="95415" y="0"/>
                </a:lnTo>
                <a:close/>
              </a:path>
            </a:pathLst>
          </a:cu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09919" y="3831438"/>
            <a:ext cx="277557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Other Deep Learning algorithms can be used like GRU, Attention based models, RNN </a:t>
            </a:r>
          </a:p>
        </p:txBody>
      </p:sp>
      <p:sp>
        <p:nvSpPr>
          <p:cNvPr id="42" name="TextBox 41"/>
          <p:cNvSpPr txBox="1"/>
          <p:nvPr/>
        </p:nvSpPr>
        <p:spPr>
          <a:xfrm>
            <a:off x="9016002" y="3871323"/>
            <a:ext cx="226014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More data can be used for training and testing purposes.</a:t>
            </a:r>
          </a:p>
          <a:p>
            <a:endParaRPr lang="en-US" dirty="0"/>
          </a:p>
        </p:txBody>
      </p:sp>
      <p:sp>
        <p:nvSpPr>
          <p:cNvPr id="43" name="TextBox 42"/>
          <p:cNvSpPr txBox="1"/>
          <p:nvPr/>
        </p:nvSpPr>
        <p:spPr>
          <a:xfrm>
            <a:off x="4887302" y="4004847"/>
            <a:ext cx="2585554"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 more user specific</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posts and comment can help improve the result</a:t>
            </a:r>
            <a:r>
              <a:rPr lang="en-US" dirty="0"/>
              <a:t>.</a:t>
            </a:r>
          </a:p>
        </p:txBody>
      </p:sp>
      <p:sp>
        <p:nvSpPr>
          <p:cNvPr id="44" name="Freeform: Shape 37">
            <a:extLst>
              <a:ext uri="{FF2B5EF4-FFF2-40B4-BE49-F238E27FC236}">
                <a16:creationId xmlns:a16="http://schemas.microsoft.com/office/drawing/2014/main" id="{B2940421-D313-4AA4-A597-6E737318B1FA}"/>
              </a:ext>
            </a:extLst>
          </p:cNvPr>
          <p:cNvSpPr/>
          <p:nvPr/>
        </p:nvSpPr>
        <p:spPr>
          <a:xfrm rot="19876542">
            <a:off x="191791" y="2494566"/>
            <a:ext cx="1530406" cy="411213"/>
          </a:xfrm>
          <a:custGeom>
            <a:avLst/>
            <a:gdLst>
              <a:gd name="connsiteX0" fmla="*/ 95415 w 1470991"/>
              <a:gd name="connsiteY0" fmla="*/ 0 h 381663"/>
              <a:gd name="connsiteX1" fmla="*/ 1407381 w 1470991"/>
              <a:gd name="connsiteY1" fmla="*/ 15903 h 381663"/>
              <a:gd name="connsiteX2" fmla="*/ 1343770 w 1470991"/>
              <a:gd name="connsiteY2" fmla="*/ 79513 h 381663"/>
              <a:gd name="connsiteX3" fmla="*/ 1439186 w 1470991"/>
              <a:gd name="connsiteY3" fmla="*/ 79513 h 381663"/>
              <a:gd name="connsiteX4" fmla="*/ 1375575 w 1470991"/>
              <a:gd name="connsiteY4" fmla="*/ 135172 h 381663"/>
              <a:gd name="connsiteX5" fmla="*/ 1375575 w 1470991"/>
              <a:gd name="connsiteY5" fmla="*/ 135172 h 381663"/>
              <a:gd name="connsiteX6" fmla="*/ 1383527 w 1470991"/>
              <a:gd name="connsiteY6" fmla="*/ 198783 h 381663"/>
              <a:gd name="connsiteX7" fmla="*/ 1439186 w 1470991"/>
              <a:gd name="connsiteY7" fmla="*/ 262393 h 381663"/>
              <a:gd name="connsiteX8" fmla="*/ 1399429 w 1470991"/>
              <a:gd name="connsiteY8" fmla="*/ 286247 h 381663"/>
              <a:gd name="connsiteX9" fmla="*/ 1439186 w 1470991"/>
              <a:gd name="connsiteY9" fmla="*/ 341906 h 381663"/>
              <a:gd name="connsiteX10" fmla="*/ 1470991 w 1470991"/>
              <a:gd name="connsiteY10" fmla="*/ 381663 h 381663"/>
              <a:gd name="connsiteX11" fmla="*/ 87464 w 1470991"/>
              <a:gd name="connsiteY11" fmla="*/ 381663 h 381663"/>
              <a:gd name="connsiteX12" fmla="*/ 127221 w 1470991"/>
              <a:gd name="connsiteY12" fmla="*/ 357809 h 381663"/>
              <a:gd name="connsiteX13" fmla="*/ 55659 w 1470991"/>
              <a:gd name="connsiteY13" fmla="*/ 341906 h 381663"/>
              <a:gd name="connsiteX14" fmla="*/ 135172 w 1470991"/>
              <a:gd name="connsiteY14" fmla="*/ 294198 h 381663"/>
              <a:gd name="connsiteX15" fmla="*/ 0 w 1470991"/>
              <a:gd name="connsiteY15" fmla="*/ 278296 h 381663"/>
              <a:gd name="connsiteX16" fmla="*/ 95415 w 1470991"/>
              <a:gd name="connsiteY16" fmla="*/ 238539 h 381663"/>
              <a:gd name="connsiteX17" fmla="*/ 39756 w 1470991"/>
              <a:gd name="connsiteY17" fmla="*/ 198783 h 381663"/>
              <a:gd name="connsiteX18" fmla="*/ 127221 w 1470991"/>
              <a:gd name="connsiteY18" fmla="*/ 159026 h 381663"/>
              <a:gd name="connsiteX19" fmla="*/ 23854 w 1470991"/>
              <a:gd name="connsiteY19" fmla="*/ 127221 h 381663"/>
              <a:gd name="connsiteX20" fmla="*/ 95415 w 1470991"/>
              <a:gd name="connsiteY20" fmla="*/ 103367 h 381663"/>
              <a:gd name="connsiteX21" fmla="*/ 23854 w 1470991"/>
              <a:gd name="connsiteY21" fmla="*/ 63610 h 381663"/>
              <a:gd name="connsiteX22" fmla="*/ 95415 w 1470991"/>
              <a:gd name="connsiteY22" fmla="*/ 0 h 38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0991" h="381663">
                <a:moveTo>
                  <a:pt x="95415" y="0"/>
                </a:moveTo>
                <a:lnTo>
                  <a:pt x="1407381" y="15903"/>
                </a:lnTo>
                <a:lnTo>
                  <a:pt x="1343770" y="79513"/>
                </a:lnTo>
                <a:lnTo>
                  <a:pt x="1439186" y="79513"/>
                </a:lnTo>
                <a:lnTo>
                  <a:pt x="1375575" y="135172"/>
                </a:lnTo>
                <a:lnTo>
                  <a:pt x="1375575" y="135172"/>
                </a:lnTo>
                <a:lnTo>
                  <a:pt x="1383527" y="198783"/>
                </a:lnTo>
                <a:lnTo>
                  <a:pt x="1439186" y="262393"/>
                </a:lnTo>
                <a:lnTo>
                  <a:pt x="1399429" y="286247"/>
                </a:lnTo>
                <a:lnTo>
                  <a:pt x="1439186" y="341906"/>
                </a:lnTo>
                <a:lnTo>
                  <a:pt x="1470991" y="381663"/>
                </a:lnTo>
                <a:lnTo>
                  <a:pt x="87464" y="381663"/>
                </a:lnTo>
                <a:lnTo>
                  <a:pt x="127221" y="357809"/>
                </a:lnTo>
                <a:lnTo>
                  <a:pt x="55659" y="341906"/>
                </a:lnTo>
                <a:lnTo>
                  <a:pt x="135172" y="294198"/>
                </a:lnTo>
                <a:lnTo>
                  <a:pt x="0" y="278296"/>
                </a:lnTo>
                <a:lnTo>
                  <a:pt x="95415" y="238539"/>
                </a:lnTo>
                <a:lnTo>
                  <a:pt x="39756" y="198783"/>
                </a:lnTo>
                <a:lnTo>
                  <a:pt x="127221" y="159026"/>
                </a:lnTo>
                <a:lnTo>
                  <a:pt x="23854" y="127221"/>
                </a:lnTo>
                <a:lnTo>
                  <a:pt x="95415" y="103367"/>
                </a:lnTo>
                <a:lnTo>
                  <a:pt x="23854" y="63610"/>
                </a:lnTo>
                <a:lnTo>
                  <a:pt x="95415" y="0"/>
                </a:lnTo>
                <a:close/>
              </a:path>
            </a:pathLst>
          </a:cu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812424" y="6356350"/>
            <a:ext cx="4114800" cy="365125"/>
          </a:xfrm>
        </p:spPr>
        <p:txBody>
          <a:bodyPr/>
          <a:lstStyle/>
          <a:p>
            <a:r>
              <a:rPr lang="en-US" dirty="0"/>
              <a:t>East West University</a:t>
            </a:r>
          </a:p>
        </p:txBody>
      </p:sp>
      <p:sp>
        <p:nvSpPr>
          <p:cNvPr id="5" name="Slide Number Placeholder 4"/>
          <p:cNvSpPr>
            <a:spLocks noGrp="1"/>
          </p:cNvSpPr>
          <p:nvPr>
            <p:ph type="sldNum" sz="quarter" idx="12"/>
          </p:nvPr>
        </p:nvSpPr>
        <p:spPr/>
        <p:txBody>
          <a:bodyPr/>
          <a:lstStyle/>
          <a:p>
            <a:fld id="{DA18854F-D613-44B1-B5EE-6CB2D43CE3EC}" type="slidenum">
              <a:rPr lang="en-US" smtClean="0"/>
              <a:t>25</a:t>
            </a:fld>
            <a:endParaRPr lang="en-US"/>
          </a:p>
        </p:txBody>
      </p:sp>
    </p:spTree>
    <p:extLst>
      <p:ext uri="{BB962C8B-B14F-4D97-AF65-F5344CB8AC3E}">
        <p14:creationId xmlns:p14="http://schemas.microsoft.com/office/powerpoint/2010/main" val="4221241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6863BEB-584E-45C8-32C4-591E78B695F4}"/>
              </a:ext>
            </a:extLst>
          </p:cNvPr>
          <p:cNvGraphicFramePr>
            <a:graphicFrameLocks noGrp="1"/>
          </p:cNvGraphicFramePr>
          <p:nvPr>
            <p:ph idx="1"/>
            <p:extLst>
              <p:ext uri="{D42A27DB-BD31-4B8C-83A1-F6EECF244321}">
                <p14:modId xmlns:p14="http://schemas.microsoft.com/office/powerpoint/2010/main" val="4215460234"/>
              </p:ext>
            </p:extLst>
          </p:nvPr>
        </p:nvGraphicFramePr>
        <p:xfrm>
          <a:off x="838200" y="170203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oogle Shape;105;p1"/>
          <p:cNvGrpSpPr/>
          <p:nvPr/>
        </p:nvGrpSpPr>
        <p:grpSpPr>
          <a:xfrm>
            <a:off x="665173" y="449937"/>
            <a:ext cx="5635265" cy="943530"/>
            <a:chOff x="719027" y="638629"/>
            <a:chExt cx="5246344" cy="1011670"/>
          </a:xfrm>
        </p:grpSpPr>
        <p:sp>
          <p:nvSpPr>
            <p:cNvPr id="5" name="Google Shape;106;p1"/>
            <p:cNvSpPr/>
            <p:nvPr/>
          </p:nvSpPr>
          <p:spPr>
            <a:xfrm>
              <a:off x="1771157" y="135414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07;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08;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109;p1"/>
            <p:cNvSpPr/>
            <p:nvPr/>
          </p:nvSpPr>
          <p:spPr>
            <a:xfrm rot="5400000">
              <a:off x="985340" y="500898"/>
              <a:ext cx="657235" cy="1189861"/>
            </a:xfrm>
            <a:prstGeom prst="round2SameRect">
              <a:avLst>
                <a:gd name="adj1" fmla="val 50000"/>
                <a:gd name="adj2" fmla="val 0"/>
              </a:avLst>
            </a:prstGeom>
            <a:gradFill>
              <a:gsLst>
                <a:gs pos="0">
                  <a:srgbClr val="7BC9B8"/>
                </a:gs>
                <a:gs pos="100000">
                  <a:srgbClr val="44B0C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110;p1"/>
            <p:cNvSpPr/>
            <p:nvPr/>
          </p:nvSpPr>
          <p:spPr>
            <a:xfrm>
              <a:off x="1313957" y="867228"/>
              <a:ext cx="457200" cy="457200"/>
            </a:xfrm>
            <a:prstGeom prst="ellipse">
              <a:avLst/>
            </a:prstGeom>
            <a:solidFill>
              <a:srgbClr val="03A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 name="TextBox 10"/>
          <p:cNvSpPr txBox="1"/>
          <p:nvPr/>
        </p:nvSpPr>
        <p:spPr>
          <a:xfrm>
            <a:off x="2223183" y="532483"/>
            <a:ext cx="3872817" cy="584775"/>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12" name="Footer Placeholder 11"/>
          <p:cNvSpPr>
            <a:spLocks noGrp="1"/>
          </p:cNvSpPr>
          <p:nvPr>
            <p:ph type="ftr" sz="quarter" idx="11"/>
          </p:nvPr>
        </p:nvSpPr>
        <p:spPr>
          <a:xfrm>
            <a:off x="-890239" y="6356350"/>
            <a:ext cx="4114800" cy="365125"/>
          </a:xfrm>
        </p:spPr>
        <p:txBody>
          <a:bodyPr/>
          <a:lstStyle/>
          <a:p>
            <a:r>
              <a:rPr lang="en-US" dirty="0"/>
              <a:t>East West University</a:t>
            </a:r>
          </a:p>
        </p:txBody>
      </p:sp>
      <p:sp>
        <p:nvSpPr>
          <p:cNvPr id="13" name="Slide Number Placeholder 12"/>
          <p:cNvSpPr>
            <a:spLocks noGrp="1"/>
          </p:cNvSpPr>
          <p:nvPr>
            <p:ph type="sldNum" sz="quarter" idx="12"/>
          </p:nvPr>
        </p:nvSpPr>
        <p:spPr/>
        <p:txBody>
          <a:bodyPr/>
          <a:lstStyle/>
          <a:p>
            <a:fld id="{DA18854F-D613-44B1-B5EE-6CB2D43CE3EC}" type="slidenum">
              <a:rPr lang="en-US" smtClean="0"/>
              <a:t>26</a:t>
            </a:fld>
            <a:endParaRPr lang="en-US"/>
          </a:p>
        </p:txBody>
      </p:sp>
    </p:spTree>
    <p:extLst>
      <p:ext uri="{BB962C8B-B14F-4D97-AF65-F5344CB8AC3E}">
        <p14:creationId xmlns:p14="http://schemas.microsoft.com/office/powerpoint/2010/main" val="311359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9;p7">
            <a:extLst>
              <a:ext uri="{FF2B5EF4-FFF2-40B4-BE49-F238E27FC236}">
                <a16:creationId xmlns:a16="http://schemas.microsoft.com/office/drawing/2014/main" id="{D8F7A07D-AE09-C4EB-5741-803EF08745DB}"/>
              </a:ext>
            </a:extLst>
          </p:cNvPr>
          <p:cNvSpPr/>
          <p:nvPr/>
        </p:nvSpPr>
        <p:spPr>
          <a:xfrm>
            <a:off x="1035283" y="916041"/>
            <a:ext cx="3946509" cy="278098"/>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690;p7">
            <a:extLst>
              <a:ext uri="{FF2B5EF4-FFF2-40B4-BE49-F238E27FC236}">
                <a16:creationId xmlns:a16="http://schemas.microsoft.com/office/drawing/2014/main" id="{3D4C364E-1F40-20DE-4F31-06E915B6D848}"/>
              </a:ext>
            </a:extLst>
          </p:cNvPr>
          <p:cNvSpPr/>
          <p:nvPr/>
        </p:nvSpPr>
        <p:spPr>
          <a:xfrm flipH="1">
            <a:off x="346189" y="771681"/>
            <a:ext cx="275670" cy="92330"/>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691;p7">
            <a:extLst>
              <a:ext uri="{FF2B5EF4-FFF2-40B4-BE49-F238E27FC236}">
                <a16:creationId xmlns:a16="http://schemas.microsoft.com/office/drawing/2014/main" id="{EA42E1CF-1F51-76C4-3EEF-639386E82975}"/>
              </a:ext>
            </a:extLst>
          </p:cNvPr>
          <p:cNvSpPr/>
          <p:nvPr/>
        </p:nvSpPr>
        <p:spPr>
          <a:xfrm>
            <a:off x="519525" y="211872"/>
            <a:ext cx="4978026" cy="858645"/>
          </a:xfrm>
          <a:prstGeom prst="roundRect">
            <a:avLst>
              <a:gd name="adj" fmla="val 10698"/>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692;p7">
            <a:extLst>
              <a:ext uri="{FF2B5EF4-FFF2-40B4-BE49-F238E27FC236}">
                <a16:creationId xmlns:a16="http://schemas.microsoft.com/office/drawing/2014/main" id="{2E9DF820-7E5E-D7E0-67BF-8D404FE52898}"/>
              </a:ext>
            </a:extLst>
          </p:cNvPr>
          <p:cNvSpPr/>
          <p:nvPr/>
        </p:nvSpPr>
        <p:spPr>
          <a:xfrm rot="5400000">
            <a:off x="666941" y="65300"/>
            <a:ext cx="617161" cy="1169318"/>
          </a:xfrm>
          <a:prstGeom prst="round2SameRect">
            <a:avLst>
              <a:gd name="adj1" fmla="val 50000"/>
              <a:gd name="adj2" fmla="val 0"/>
            </a:avLst>
          </a:prstGeom>
          <a:gradFill>
            <a:gsLst>
              <a:gs pos="0">
                <a:srgbClr val="EE4D73"/>
              </a:gs>
              <a:gs pos="100000">
                <a:srgbClr val="B82A4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693;p7">
            <a:extLst>
              <a:ext uri="{FF2B5EF4-FFF2-40B4-BE49-F238E27FC236}">
                <a16:creationId xmlns:a16="http://schemas.microsoft.com/office/drawing/2014/main" id="{16A83AD9-0D79-64A3-C812-DFE4FED6A589}"/>
              </a:ext>
            </a:extLst>
          </p:cNvPr>
          <p:cNvSpPr/>
          <p:nvPr/>
        </p:nvSpPr>
        <p:spPr>
          <a:xfrm>
            <a:off x="946525" y="442613"/>
            <a:ext cx="449306" cy="429323"/>
          </a:xfrm>
          <a:prstGeom prst="ellipse">
            <a:avLst/>
          </a:prstGeom>
          <a:solidFill>
            <a:srgbClr val="EE4D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TextBox 7">
            <a:extLst>
              <a:ext uri="{FF2B5EF4-FFF2-40B4-BE49-F238E27FC236}">
                <a16:creationId xmlns:a16="http://schemas.microsoft.com/office/drawing/2014/main" id="{1DAFA321-3C91-2672-124B-8E2B577FCC02}"/>
              </a:ext>
            </a:extLst>
          </p:cNvPr>
          <p:cNvSpPr txBox="1"/>
          <p:nvPr/>
        </p:nvSpPr>
        <p:spPr>
          <a:xfrm>
            <a:off x="1877487" y="281831"/>
            <a:ext cx="3523435" cy="646331"/>
          </a:xfrm>
          <a:prstGeom prst="rect">
            <a:avLst/>
          </a:prstGeom>
          <a:noFill/>
        </p:spPr>
        <p:txBody>
          <a:bodyPr wrap="square" rtlCol="0">
            <a:spAutoFit/>
          </a:bodyPr>
          <a:lstStyle/>
          <a:p>
            <a:r>
              <a:rPr lang="en-BD" sz="3600" b="1" dirty="0">
                <a:effectLst/>
                <a:latin typeface="Times New Roman" panose="02020603050405020304" pitchFamily="18" charset="0"/>
                <a:ea typeface="Calibri" panose="020F0502020204030204" pitchFamily="34" charset="0"/>
                <a:cs typeface="Times New Roman" panose="02020603050405020304" pitchFamily="18" charset="0"/>
              </a:rPr>
              <a:t>Reference</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D" sz="3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41150D6-6198-9EC7-376A-18E56AEADC43}"/>
              </a:ext>
            </a:extLst>
          </p:cNvPr>
          <p:cNvSpPr txBox="1"/>
          <p:nvPr/>
        </p:nvSpPr>
        <p:spPr>
          <a:xfrm>
            <a:off x="621859" y="1302239"/>
            <a:ext cx="10951643" cy="5078313"/>
          </a:xfrm>
          <a:prstGeom prst="rect">
            <a:avLst/>
          </a:prstGeom>
          <a:noFill/>
        </p:spPr>
        <p:txBody>
          <a:bodyPr wrap="square">
            <a:spAutoFit/>
          </a:bodyPr>
          <a:lstStyle/>
          <a:p>
            <a:r>
              <a:rPr lang="en-US" b="1" dirty="0">
                <a:solidFill>
                  <a:srgbClr val="C00000"/>
                </a:solidFill>
              </a:rPr>
              <a:t>[1] </a:t>
            </a:r>
            <a:r>
              <a:rPr lang="en-US" dirty="0"/>
              <a:t>Editors of Encyclopedia Britannica. (Aug, 2022) Bengali Language. [online]. Available: </a:t>
            </a:r>
            <a:r>
              <a:rPr lang="en-US" dirty="0">
                <a:hlinkClick r:id="rId2"/>
              </a:rPr>
              <a:t>https://www.britannica.com/topic/Bengali-language</a:t>
            </a:r>
            <a:r>
              <a:rPr lang="en-US" dirty="0" smtClean="0"/>
              <a:t>.</a:t>
            </a:r>
          </a:p>
          <a:p>
            <a:endParaRPr lang="en-US" dirty="0"/>
          </a:p>
          <a:p>
            <a:r>
              <a:rPr lang="en-US" dirty="0">
                <a:solidFill>
                  <a:srgbClr val="C00000"/>
                </a:solidFill>
              </a:rPr>
              <a:t>[2] </a:t>
            </a:r>
            <a:r>
              <a:rPr lang="en-US" dirty="0" err="1"/>
              <a:t>Abdhullah</a:t>
            </a:r>
            <a:r>
              <a:rPr lang="en-US" dirty="0"/>
              <a:t>-Al </a:t>
            </a:r>
            <a:r>
              <a:rPr lang="en-US" dirty="0" err="1"/>
              <a:t>Mamun</a:t>
            </a:r>
            <a:r>
              <a:rPr lang="en-US" dirty="0"/>
              <a:t>, </a:t>
            </a:r>
            <a:r>
              <a:rPr lang="en-US" dirty="0" err="1"/>
              <a:t>Shahin</a:t>
            </a:r>
            <a:r>
              <a:rPr lang="en-US" dirty="0"/>
              <a:t> Akhter, “Social media bullying detection using machine learning on Bangla text,” 10th International Conference on Electrical and Computer Engineering (ICECE), 2018, pp. 385-388</a:t>
            </a:r>
            <a:r>
              <a:rPr lang="en-US" dirty="0" smtClean="0"/>
              <a:t>.</a:t>
            </a:r>
          </a:p>
          <a:p>
            <a:endParaRPr lang="en-US" dirty="0"/>
          </a:p>
          <a:p>
            <a:r>
              <a:rPr lang="en-US" dirty="0">
                <a:solidFill>
                  <a:srgbClr val="C00000"/>
                </a:solidFill>
              </a:rPr>
              <a:t>[3] </a:t>
            </a:r>
            <a:r>
              <a:rPr lang="en-US" dirty="0"/>
              <a:t>Md. </a:t>
            </a:r>
            <a:r>
              <a:rPr lang="en-US" dirty="0" err="1"/>
              <a:t>Tofael</a:t>
            </a:r>
            <a:r>
              <a:rPr lang="en-US" dirty="0"/>
              <a:t> Ahmed, </a:t>
            </a:r>
            <a:r>
              <a:rPr lang="en-US" dirty="0" err="1"/>
              <a:t>Maqsudur</a:t>
            </a:r>
            <a:r>
              <a:rPr lang="en-US" dirty="0"/>
              <a:t> Rahman, </a:t>
            </a:r>
            <a:r>
              <a:rPr lang="en-US" dirty="0" err="1"/>
              <a:t>Shafayet</a:t>
            </a:r>
            <a:r>
              <a:rPr lang="en-US" dirty="0"/>
              <a:t> </a:t>
            </a:r>
            <a:r>
              <a:rPr lang="en-US" dirty="0" err="1"/>
              <a:t>Nur</a:t>
            </a:r>
            <a:r>
              <a:rPr lang="en-US" dirty="0"/>
              <a:t>, </a:t>
            </a:r>
            <a:r>
              <a:rPr lang="en-US" dirty="0" err="1"/>
              <a:t>Azm</a:t>
            </a:r>
            <a:r>
              <a:rPr lang="en-US" dirty="0"/>
              <a:t> </a:t>
            </a:r>
            <a:r>
              <a:rPr lang="en-US" dirty="0" err="1"/>
              <a:t>Ariful</a:t>
            </a:r>
            <a:r>
              <a:rPr lang="en-US" dirty="0"/>
              <a:t> Islam, </a:t>
            </a:r>
            <a:r>
              <a:rPr lang="en-US" dirty="0" err="1"/>
              <a:t>Dipankar</a:t>
            </a:r>
            <a:r>
              <a:rPr lang="en-US" dirty="0"/>
              <a:t> Das, “Deployment of Machine Learning and Deep Learning Algorithms in Detecting Cyberbullying in Bangla and Romanized Bangla text: A Comparative Study,” International Conference on Advances in Electrical, Computing, Communication and Sustainable Technologies (ICAECT), 2021, pp. 1-10</a:t>
            </a:r>
            <a:r>
              <a:rPr lang="en-US" dirty="0" smtClean="0"/>
              <a:t>.</a:t>
            </a:r>
          </a:p>
          <a:p>
            <a:endParaRPr lang="en-US" dirty="0"/>
          </a:p>
          <a:p>
            <a:r>
              <a:rPr lang="en-US" dirty="0">
                <a:solidFill>
                  <a:srgbClr val="C00000"/>
                </a:solidFill>
              </a:rPr>
              <a:t>[4] </a:t>
            </a:r>
            <a:r>
              <a:rPr lang="en-US" dirty="0" err="1"/>
              <a:t>Estiak</a:t>
            </a:r>
            <a:r>
              <a:rPr lang="en-US" dirty="0"/>
              <a:t> Ahmed </a:t>
            </a:r>
            <a:r>
              <a:rPr lang="en-US" dirty="0" err="1"/>
              <a:t>Emon</a:t>
            </a:r>
            <a:r>
              <a:rPr lang="en-US" dirty="0"/>
              <a:t>, </a:t>
            </a:r>
            <a:r>
              <a:rPr lang="en-US" dirty="0" err="1"/>
              <a:t>Shihab</a:t>
            </a:r>
            <a:r>
              <a:rPr lang="en-US" dirty="0"/>
              <a:t> Rahman, </a:t>
            </a:r>
            <a:r>
              <a:rPr lang="en-US" dirty="0" err="1"/>
              <a:t>Joti</a:t>
            </a:r>
            <a:r>
              <a:rPr lang="en-US" dirty="0"/>
              <a:t> </a:t>
            </a:r>
            <a:r>
              <a:rPr lang="en-US" dirty="0" err="1"/>
              <a:t>Banarjee</a:t>
            </a:r>
            <a:r>
              <a:rPr lang="en-US" dirty="0"/>
              <a:t>, Amit Kumar Das, </a:t>
            </a:r>
            <a:r>
              <a:rPr lang="en-US" dirty="0" err="1"/>
              <a:t>Tanni</a:t>
            </a:r>
            <a:r>
              <a:rPr lang="en-US" dirty="0"/>
              <a:t> </a:t>
            </a:r>
            <a:r>
              <a:rPr lang="en-US" dirty="0" err="1"/>
              <a:t>Mittra</a:t>
            </a:r>
            <a:r>
              <a:rPr lang="en-US" dirty="0"/>
              <a:t>, “A Deep Learning Approach to Detect Abusive Bengali Text,” 7th International Conference on Smart Computing &amp; Communications (ICSCC), 2019, pp. 1-5</a:t>
            </a:r>
            <a:r>
              <a:rPr lang="en-US" dirty="0" smtClean="0"/>
              <a:t>.</a:t>
            </a:r>
          </a:p>
          <a:p>
            <a:endParaRPr lang="en-US" dirty="0"/>
          </a:p>
          <a:p>
            <a:r>
              <a:rPr lang="en-US" dirty="0">
                <a:solidFill>
                  <a:srgbClr val="C00000"/>
                </a:solidFill>
              </a:rPr>
              <a:t>[5] </a:t>
            </a:r>
            <a:r>
              <a:rPr lang="en-US" dirty="0" err="1"/>
              <a:t>Tanvirul</a:t>
            </a:r>
            <a:r>
              <a:rPr lang="en-US" dirty="0"/>
              <a:t> Islam, </a:t>
            </a:r>
            <a:r>
              <a:rPr lang="en-US" dirty="0" err="1"/>
              <a:t>Nadim</a:t>
            </a:r>
            <a:r>
              <a:rPr lang="en-US" dirty="0"/>
              <a:t> Ahmed, </a:t>
            </a:r>
            <a:r>
              <a:rPr lang="en-US" dirty="0" err="1"/>
              <a:t>Subhenur</a:t>
            </a:r>
            <a:r>
              <a:rPr lang="en-US" dirty="0"/>
              <a:t> Latif, “An evolutionary approach to comparative analysis of detecting Bangla abusive text,” Bulletin of Electrical Engineering and Informatics, 2021, vol-4, pp. 2163-2169.</a:t>
            </a:r>
          </a:p>
          <a:p>
            <a:endParaRPr lang="en-US" dirty="0"/>
          </a:p>
        </p:txBody>
      </p:sp>
      <p:sp>
        <p:nvSpPr>
          <p:cNvPr id="11" name="Footer Placeholder 10"/>
          <p:cNvSpPr>
            <a:spLocks noGrp="1"/>
          </p:cNvSpPr>
          <p:nvPr>
            <p:ph type="ftr" sz="quarter" idx="11"/>
          </p:nvPr>
        </p:nvSpPr>
        <p:spPr>
          <a:xfrm>
            <a:off x="-1106263" y="6444211"/>
            <a:ext cx="4114800" cy="365125"/>
          </a:xfrm>
        </p:spPr>
        <p:txBody>
          <a:bodyPr/>
          <a:lstStyle/>
          <a:p>
            <a:r>
              <a:rPr lang="en-US" dirty="0"/>
              <a:t>East West University</a:t>
            </a:r>
          </a:p>
        </p:txBody>
      </p:sp>
      <p:sp>
        <p:nvSpPr>
          <p:cNvPr id="12" name="Slide Number Placeholder 11"/>
          <p:cNvSpPr>
            <a:spLocks noGrp="1"/>
          </p:cNvSpPr>
          <p:nvPr>
            <p:ph type="sldNum" sz="quarter" idx="12"/>
          </p:nvPr>
        </p:nvSpPr>
        <p:spPr/>
        <p:txBody>
          <a:bodyPr/>
          <a:lstStyle/>
          <a:p>
            <a:fld id="{DA18854F-D613-44B1-B5EE-6CB2D43CE3EC}" type="slidenum">
              <a:rPr lang="en-US" smtClean="0"/>
              <a:t>27</a:t>
            </a:fld>
            <a:endParaRPr lang="en-US"/>
          </a:p>
        </p:txBody>
      </p:sp>
    </p:spTree>
    <p:extLst>
      <p:ext uri="{BB962C8B-B14F-4D97-AF65-F5344CB8AC3E}">
        <p14:creationId xmlns:p14="http://schemas.microsoft.com/office/powerpoint/2010/main" val="3832079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B93805-2BBF-5F0B-CAC5-45DB483AB3B6}"/>
              </a:ext>
            </a:extLst>
          </p:cNvPr>
          <p:cNvSpPr txBox="1"/>
          <p:nvPr/>
        </p:nvSpPr>
        <p:spPr>
          <a:xfrm>
            <a:off x="125379" y="319304"/>
            <a:ext cx="11655973" cy="6463308"/>
          </a:xfrm>
          <a:prstGeom prst="rect">
            <a:avLst/>
          </a:prstGeom>
          <a:noFill/>
        </p:spPr>
        <p:txBody>
          <a:bodyPr wrap="square">
            <a:spAutoFit/>
          </a:bodyPr>
          <a:lstStyle/>
          <a:p>
            <a:r>
              <a:rPr lang="en-US" dirty="0" smtClean="0">
                <a:solidFill>
                  <a:srgbClr val="C00000"/>
                </a:solidFill>
              </a:rPr>
              <a:t>[6] </a:t>
            </a:r>
            <a:r>
              <a:rPr lang="en-US" dirty="0" err="1" smtClean="0"/>
              <a:t>Rashedul</a:t>
            </a:r>
            <a:r>
              <a:rPr lang="en-US" dirty="0" smtClean="0"/>
              <a:t> </a:t>
            </a:r>
            <a:r>
              <a:rPr lang="en-US" dirty="0"/>
              <a:t>Amin </a:t>
            </a:r>
            <a:r>
              <a:rPr lang="en-US" dirty="0" err="1"/>
              <a:t>Tuhin</a:t>
            </a:r>
            <a:r>
              <a:rPr lang="en-US" dirty="0"/>
              <a:t>, </a:t>
            </a:r>
            <a:r>
              <a:rPr lang="en-US" dirty="0" err="1"/>
              <a:t>Bechitra</a:t>
            </a:r>
            <a:r>
              <a:rPr lang="en-US" dirty="0"/>
              <a:t> Kumar Paul, </a:t>
            </a:r>
            <a:r>
              <a:rPr lang="en-US" dirty="0" err="1"/>
              <a:t>Faria</a:t>
            </a:r>
            <a:r>
              <a:rPr lang="en-US" dirty="0"/>
              <a:t> </a:t>
            </a:r>
            <a:r>
              <a:rPr lang="en-US" dirty="0" err="1"/>
              <a:t>Nawrine</a:t>
            </a:r>
            <a:r>
              <a:rPr lang="en-US" dirty="0"/>
              <a:t>, </a:t>
            </a:r>
            <a:r>
              <a:rPr lang="en-US" dirty="0" err="1"/>
              <a:t>Mahbuba</a:t>
            </a:r>
            <a:r>
              <a:rPr lang="en-US" dirty="0"/>
              <a:t> </a:t>
            </a:r>
            <a:r>
              <a:rPr lang="en-US" dirty="0" err="1"/>
              <a:t>Akter</a:t>
            </a:r>
            <a:r>
              <a:rPr lang="en-US" dirty="0"/>
              <a:t>, Amit Kumar Das, “An Automated System of Sentiment Analysis from Bangla Text using Supervised Learning Techniques,” 2019 IEEE 4th International Conference on Computer and Communication Systems (ICCCS), 2019, pp. 360-364</a:t>
            </a:r>
            <a:r>
              <a:rPr lang="en-US" dirty="0" smtClean="0"/>
              <a:t>.</a:t>
            </a:r>
          </a:p>
          <a:p>
            <a:endParaRPr lang="en-US" dirty="0"/>
          </a:p>
          <a:p>
            <a:r>
              <a:rPr lang="en-US" dirty="0">
                <a:solidFill>
                  <a:srgbClr val="C00000"/>
                </a:solidFill>
              </a:rPr>
              <a:t>[7] </a:t>
            </a:r>
            <a:r>
              <a:rPr lang="en-US" dirty="0"/>
              <a:t>Md. Abdul </a:t>
            </a:r>
            <a:r>
              <a:rPr lang="en-US" dirty="0" err="1"/>
              <a:t>Awal</a:t>
            </a:r>
            <a:r>
              <a:rPr lang="en-US" dirty="0"/>
              <a:t> and </a:t>
            </a:r>
            <a:r>
              <a:rPr lang="en-US" dirty="0" err="1"/>
              <a:t>Md</a:t>
            </a:r>
            <a:r>
              <a:rPr lang="en-US" dirty="0"/>
              <a:t> </a:t>
            </a:r>
            <a:r>
              <a:rPr lang="en-US" dirty="0" err="1"/>
              <a:t>Shamimur</a:t>
            </a:r>
            <a:r>
              <a:rPr lang="en-US" dirty="0"/>
              <a:t> Rahman and </a:t>
            </a:r>
            <a:r>
              <a:rPr lang="en-US" dirty="0" err="1"/>
              <a:t>Jakaria</a:t>
            </a:r>
            <a:r>
              <a:rPr lang="en-US" dirty="0"/>
              <a:t> Rabbi, “Detecting Abusive Comments in Discussion Threads Using Naive Bayes,” 2018 International Conference on Innovations in Science, Engineering and Technology (ICISET), 2018, pp. 163-167.</a:t>
            </a:r>
          </a:p>
          <a:p>
            <a:r>
              <a:rPr lang="en-US" dirty="0"/>
              <a:t> </a:t>
            </a:r>
          </a:p>
          <a:p>
            <a:r>
              <a:rPr lang="en-US" dirty="0">
                <a:solidFill>
                  <a:srgbClr val="C00000"/>
                </a:solidFill>
              </a:rPr>
              <a:t>[8] </a:t>
            </a:r>
            <a:r>
              <a:rPr lang="en-US" dirty="0" err="1"/>
              <a:t>Maliha</a:t>
            </a:r>
            <a:r>
              <a:rPr lang="en-US" dirty="0"/>
              <a:t> Jahan, </a:t>
            </a:r>
            <a:r>
              <a:rPr lang="en-US" dirty="0" err="1"/>
              <a:t>Istiak</a:t>
            </a:r>
            <a:r>
              <a:rPr lang="en-US" dirty="0"/>
              <a:t> </a:t>
            </a:r>
            <a:r>
              <a:rPr lang="en-US" dirty="0" err="1"/>
              <a:t>Ahamed</a:t>
            </a:r>
            <a:r>
              <a:rPr lang="en-US" dirty="0"/>
              <a:t>, Md. </a:t>
            </a:r>
            <a:r>
              <a:rPr lang="en-US" dirty="0" err="1"/>
              <a:t>Rayanuzzaman</a:t>
            </a:r>
            <a:r>
              <a:rPr lang="en-US" dirty="0"/>
              <a:t> </a:t>
            </a:r>
            <a:r>
              <a:rPr lang="en-US" dirty="0" err="1"/>
              <a:t>Bishwas</a:t>
            </a:r>
            <a:r>
              <a:rPr lang="en-US" dirty="0"/>
              <a:t>, </a:t>
            </a:r>
            <a:r>
              <a:rPr lang="en-US" dirty="0" err="1"/>
              <a:t>Swakkhar</a:t>
            </a:r>
            <a:r>
              <a:rPr lang="en-US" dirty="0"/>
              <a:t> </a:t>
            </a:r>
            <a:r>
              <a:rPr lang="en-US" dirty="0" err="1"/>
              <a:t>Shatabda</a:t>
            </a:r>
            <a:r>
              <a:rPr lang="en-US" dirty="0"/>
              <a:t>, “Abusive Comments Detection in Bangla-English Code-mixed and Transliterated Text,” 2019 2nd International Conference on Innovation in Engineering and Technology (ICIET)}, 2019, pp. 1-6</a:t>
            </a:r>
          </a:p>
          <a:p>
            <a:r>
              <a:rPr lang="en-US" dirty="0"/>
              <a:t> </a:t>
            </a:r>
          </a:p>
          <a:p>
            <a:r>
              <a:rPr lang="en-US" dirty="0">
                <a:solidFill>
                  <a:srgbClr val="C00000"/>
                </a:solidFill>
              </a:rPr>
              <a:t>[9] </a:t>
            </a:r>
            <a:r>
              <a:rPr lang="en-US" dirty="0"/>
              <a:t>The </a:t>
            </a:r>
            <a:r>
              <a:rPr lang="en-US" dirty="0" err="1"/>
              <a:t>DataReportal</a:t>
            </a:r>
            <a:r>
              <a:rPr lang="en-US" dirty="0"/>
              <a:t>.[online] available: </a:t>
            </a:r>
            <a:r>
              <a:rPr lang="en-US" dirty="0">
                <a:hlinkClick r:id="rId2"/>
              </a:rPr>
              <a:t>https://</a:t>
            </a:r>
            <a:r>
              <a:rPr lang="en-US" dirty="0" smtClean="0">
                <a:hlinkClick r:id="rId2"/>
              </a:rPr>
              <a:t>datareportal.com/essential-facebook-stats</a:t>
            </a:r>
            <a:endParaRPr lang="en-US" dirty="0" smtClean="0"/>
          </a:p>
          <a:p>
            <a:endParaRPr lang="en-US" dirty="0"/>
          </a:p>
          <a:p>
            <a:r>
              <a:rPr lang="en-US" dirty="0" smtClean="0">
                <a:solidFill>
                  <a:srgbClr val="C00000"/>
                </a:solidFill>
              </a:rPr>
              <a:t>[</a:t>
            </a:r>
            <a:r>
              <a:rPr lang="en-US" dirty="0">
                <a:solidFill>
                  <a:srgbClr val="C00000"/>
                </a:solidFill>
              </a:rPr>
              <a:t>10] </a:t>
            </a:r>
            <a:r>
              <a:rPr lang="en-US" dirty="0"/>
              <a:t>Editorial. [online] Available: </a:t>
            </a:r>
            <a:r>
              <a:rPr lang="en-US" dirty="0">
                <a:hlinkClick r:id="rId3"/>
              </a:rPr>
              <a:t>https://</a:t>
            </a:r>
            <a:r>
              <a:rPr lang="en-US" dirty="0" smtClean="0">
                <a:hlinkClick r:id="rId3"/>
              </a:rPr>
              <a:t>www.oberlo.com/statistics/what-age-group-uses-social-media-the-most</a:t>
            </a:r>
            <a:endParaRPr lang="en-US" dirty="0" smtClean="0"/>
          </a:p>
          <a:p>
            <a:endParaRPr lang="en-US" dirty="0"/>
          </a:p>
          <a:p>
            <a:r>
              <a:rPr lang="en-US" dirty="0">
                <a:solidFill>
                  <a:srgbClr val="C00000"/>
                </a:solidFill>
              </a:rPr>
              <a:t>[11] </a:t>
            </a:r>
            <a:r>
              <a:rPr lang="en-US" dirty="0"/>
              <a:t>Dave Chaffey, [22 Aug,2022], [Online] Available: </a:t>
            </a:r>
            <a:r>
              <a:rPr lang="en-US" dirty="0">
                <a:hlinkClick r:id="rId4"/>
              </a:rPr>
              <a:t>https://www.smartinsights.com/social-media-marketing/social-media-strategy/new-global-social-media-research</a:t>
            </a:r>
            <a:r>
              <a:rPr lang="en-US" dirty="0" smtClean="0">
                <a:hlinkClick r:id="rId4"/>
              </a:rPr>
              <a:t>/</a:t>
            </a:r>
            <a:endParaRPr lang="en-US" dirty="0" smtClean="0"/>
          </a:p>
          <a:p>
            <a:endParaRPr lang="en-US" dirty="0"/>
          </a:p>
          <a:p>
            <a:r>
              <a:rPr lang="en-US" dirty="0">
                <a:solidFill>
                  <a:srgbClr val="C00000"/>
                </a:solidFill>
              </a:rPr>
              <a:t>[12] </a:t>
            </a:r>
            <a:r>
              <a:rPr lang="en-US" dirty="0"/>
              <a:t>SIMON KEMP, [15 Feb, 2022]. [Online] Available: https://datareportal.com/reports/digital-2022-bangladesh</a:t>
            </a:r>
          </a:p>
          <a:p>
            <a:r>
              <a:rPr lang="en-US" dirty="0">
                <a:solidFill>
                  <a:srgbClr val="C00000"/>
                </a:solidFill>
              </a:rPr>
              <a:t>[13] </a:t>
            </a:r>
            <a:r>
              <a:rPr lang="en-US" dirty="0"/>
              <a:t>Nixon C. L. (2014). Current perspectives: the impact of cyberbullying on adolescent health. Adolescent health, medicine and therapeutics, pp. 143–158.</a:t>
            </a:r>
          </a:p>
          <a:p>
            <a:pPr marL="342900" lvl="0" indent="-342900">
              <a:buFont typeface="+mj-lt"/>
              <a:buAutoNum type="arabicPeriod"/>
              <a:tabLst>
                <a:tab pos="457200" algn="l"/>
              </a:tabLst>
            </a:pPr>
            <a:endParaRPr lang="en-BD" sz="1800" dirty="0">
              <a:effectLst/>
              <a:ea typeface="Times New Roman" panose="02020603050405020304" pitchFamily="18" charset="0"/>
            </a:endParaRPr>
          </a:p>
        </p:txBody>
      </p:sp>
      <p:sp>
        <p:nvSpPr>
          <p:cNvPr id="5" name="Footer Placeholder 4"/>
          <p:cNvSpPr>
            <a:spLocks noGrp="1"/>
          </p:cNvSpPr>
          <p:nvPr>
            <p:ph type="ftr" sz="quarter" idx="11"/>
          </p:nvPr>
        </p:nvSpPr>
        <p:spPr>
          <a:xfrm>
            <a:off x="-856785" y="6419986"/>
            <a:ext cx="4114800" cy="365125"/>
          </a:xfrm>
        </p:spPr>
        <p:txBody>
          <a:bodyPr/>
          <a:lstStyle/>
          <a:p>
            <a:r>
              <a:rPr lang="en-US" dirty="0"/>
              <a:t>East West University</a:t>
            </a:r>
          </a:p>
        </p:txBody>
      </p:sp>
      <p:sp>
        <p:nvSpPr>
          <p:cNvPr id="6" name="Slide Number Placeholder 5"/>
          <p:cNvSpPr>
            <a:spLocks noGrp="1"/>
          </p:cNvSpPr>
          <p:nvPr>
            <p:ph type="sldNum" sz="quarter" idx="12"/>
          </p:nvPr>
        </p:nvSpPr>
        <p:spPr/>
        <p:txBody>
          <a:bodyPr/>
          <a:lstStyle/>
          <a:p>
            <a:fld id="{DA18854F-D613-44B1-B5EE-6CB2D43CE3EC}" type="slidenum">
              <a:rPr lang="en-US" smtClean="0"/>
              <a:t>28</a:t>
            </a:fld>
            <a:endParaRPr lang="en-US"/>
          </a:p>
        </p:txBody>
      </p:sp>
    </p:spTree>
    <p:extLst>
      <p:ext uri="{BB962C8B-B14F-4D97-AF65-F5344CB8AC3E}">
        <p14:creationId xmlns:p14="http://schemas.microsoft.com/office/powerpoint/2010/main" val="810024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12181" y="6356349"/>
            <a:ext cx="4114800" cy="365125"/>
          </a:xfrm>
        </p:spPr>
        <p:txBody>
          <a:bodyPr/>
          <a:lstStyle/>
          <a:p>
            <a:r>
              <a:rPr lang="en-US" dirty="0"/>
              <a:t>East West University</a:t>
            </a:r>
          </a:p>
        </p:txBody>
      </p:sp>
      <p:sp>
        <p:nvSpPr>
          <p:cNvPr id="6" name="Slide Number Placeholder 5"/>
          <p:cNvSpPr>
            <a:spLocks noGrp="1"/>
          </p:cNvSpPr>
          <p:nvPr>
            <p:ph type="sldNum" sz="quarter" idx="12"/>
          </p:nvPr>
        </p:nvSpPr>
        <p:spPr/>
        <p:txBody>
          <a:bodyPr/>
          <a:lstStyle/>
          <a:p>
            <a:fld id="{DA18854F-D613-44B1-B5EE-6CB2D43CE3EC}" type="slidenum">
              <a:rPr lang="en-US" smtClean="0"/>
              <a:t>29</a:t>
            </a:fld>
            <a:endParaRPr lang="en-US"/>
          </a:p>
        </p:txBody>
      </p:sp>
      <p:sp>
        <p:nvSpPr>
          <p:cNvPr id="2" name="Rectangle 1"/>
          <p:cNvSpPr/>
          <p:nvPr/>
        </p:nvSpPr>
        <p:spPr>
          <a:xfrm>
            <a:off x="412595" y="291587"/>
            <a:ext cx="11430001" cy="60647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588" y="391948"/>
            <a:ext cx="7735612" cy="5040235"/>
          </a:xfrm>
          <a:prstGeom prst="rect">
            <a:avLst/>
          </a:prstGeom>
        </p:spPr>
      </p:pic>
    </p:spTree>
    <p:extLst>
      <p:ext uri="{BB962C8B-B14F-4D97-AF65-F5344CB8AC3E}">
        <p14:creationId xmlns:p14="http://schemas.microsoft.com/office/powerpoint/2010/main" val="4148136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0775" y="400901"/>
            <a:ext cx="6886537" cy="1077433"/>
          </a:xfrm>
        </p:spPr>
      </p:pic>
      <p:sp>
        <p:nvSpPr>
          <p:cNvPr id="6" name="Rectangle 5"/>
          <p:cNvSpPr/>
          <p:nvPr/>
        </p:nvSpPr>
        <p:spPr>
          <a:xfrm>
            <a:off x="1717963" y="1771354"/>
            <a:ext cx="9047778" cy="4267200"/>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2548" y="2109601"/>
            <a:ext cx="9593193" cy="64004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flipH="1" flipV="1">
            <a:off x="1172548" y="2749643"/>
            <a:ext cx="545415" cy="267416"/>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122256" y="5635079"/>
            <a:ext cx="8308158" cy="9375"/>
          </a:xfrm>
          <a:prstGeom prst="line">
            <a:avLst/>
          </a:prstGeom>
          <a:ln w="7620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2329335" y="3315198"/>
            <a:ext cx="7949416" cy="1754326"/>
          </a:xfrm>
          <a:prstGeom prst="rect">
            <a:avLst/>
          </a:prstGeom>
          <a:noFill/>
        </p:spPr>
        <p:txBody>
          <a:bodyPr wrap="square" rtlCol="0">
            <a:spAutoFit/>
          </a:bodyPr>
          <a:lstStyle/>
          <a:p>
            <a:pPr algn="ctr">
              <a:lnSpc>
                <a:spcPct val="150000"/>
              </a:lnSpc>
            </a:pPr>
            <a:r>
              <a:rPr lang="en-US" sz="2800" dirty="0">
                <a:latin typeface="Times New Roman" panose="02020603050405020304" pitchFamily="18" charset="0"/>
                <a:cs typeface="Times New Roman" panose="02020603050405020304" pitchFamily="18" charset="0"/>
              </a:rPr>
              <a:t>Aggressive Bangla Text Detection Using Machine Learning and Deep Learning Algorithms</a:t>
            </a:r>
            <a:r>
              <a:rPr lang="en-US" sz="3200" dirty="0">
                <a:latin typeface="Times New Roman" panose="02020603050405020304" pitchFamily="18" charset="0"/>
                <a:cs typeface="Times New Roman" panose="02020603050405020304" pitchFamily="18" charset="0"/>
              </a:rPr>
              <a:t>.</a:t>
            </a:r>
          </a:p>
          <a:p>
            <a:endParaRPr lang="en-US" dirty="0"/>
          </a:p>
        </p:txBody>
      </p:sp>
      <p:sp>
        <p:nvSpPr>
          <p:cNvPr id="13" name="TextBox 12"/>
          <p:cNvSpPr txBox="1"/>
          <p:nvPr/>
        </p:nvSpPr>
        <p:spPr>
          <a:xfrm>
            <a:off x="4750830" y="2109601"/>
            <a:ext cx="243662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Thesis Topic</a:t>
            </a:r>
          </a:p>
        </p:txBody>
      </p:sp>
      <p:sp>
        <p:nvSpPr>
          <p:cNvPr id="5" name="Footer Placeholder 4"/>
          <p:cNvSpPr>
            <a:spLocks noGrp="1"/>
          </p:cNvSpPr>
          <p:nvPr>
            <p:ph type="ftr" sz="quarter" idx="11"/>
          </p:nvPr>
        </p:nvSpPr>
        <p:spPr>
          <a:xfrm>
            <a:off x="-319181" y="6376801"/>
            <a:ext cx="3179956" cy="365125"/>
          </a:xfrm>
        </p:spPr>
        <p:txBody>
          <a:bodyPr/>
          <a:lstStyle/>
          <a:p>
            <a:r>
              <a:rPr lang="en-US"/>
              <a:t>East West University</a:t>
            </a:r>
          </a:p>
        </p:txBody>
      </p:sp>
      <p:sp>
        <p:nvSpPr>
          <p:cNvPr id="11" name="Slide Number Placeholder 10"/>
          <p:cNvSpPr>
            <a:spLocks noGrp="1"/>
          </p:cNvSpPr>
          <p:nvPr>
            <p:ph type="sldNum" sz="quarter" idx="12"/>
          </p:nvPr>
        </p:nvSpPr>
        <p:spPr/>
        <p:txBody>
          <a:bodyPr/>
          <a:lstStyle/>
          <a:p>
            <a:fld id="{DA18854F-D613-44B1-B5EE-6CB2D43CE3EC}" type="slidenum">
              <a:rPr lang="en-US" smtClean="0"/>
              <a:t>3</a:t>
            </a:fld>
            <a:endParaRPr lang="en-US"/>
          </a:p>
        </p:txBody>
      </p:sp>
    </p:spTree>
    <p:extLst>
      <p:ext uri="{BB962C8B-B14F-4D97-AF65-F5344CB8AC3E}">
        <p14:creationId xmlns:p14="http://schemas.microsoft.com/office/powerpoint/2010/main" val="1861520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01030" y="6356505"/>
            <a:ext cx="4114800" cy="365125"/>
          </a:xfrm>
        </p:spPr>
        <p:txBody>
          <a:bodyPr/>
          <a:lstStyle/>
          <a:p>
            <a:r>
              <a:rPr lang="en-US" dirty="0"/>
              <a:t>East West University</a:t>
            </a:r>
          </a:p>
        </p:txBody>
      </p:sp>
      <p:sp>
        <p:nvSpPr>
          <p:cNvPr id="6" name="Slide Number Placeholder 5"/>
          <p:cNvSpPr>
            <a:spLocks noGrp="1"/>
          </p:cNvSpPr>
          <p:nvPr>
            <p:ph type="sldNum" sz="quarter" idx="12"/>
          </p:nvPr>
        </p:nvSpPr>
        <p:spPr/>
        <p:txBody>
          <a:bodyPr/>
          <a:lstStyle/>
          <a:p>
            <a:fld id="{DA18854F-D613-44B1-B5EE-6CB2D43CE3EC}" type="slidenum">
              <a:rPr lang="en-US" smtClean="0"/>
              <a:t>30</a:t>
            </a:fld>
            <a:endParaRPr lang="en-US"/>
          </a:p>
        </p:txBody>
      </p:sp>
      <p:sp>
        <p:nvSpPr>
          <p:cNvPr id="7" name="Rectangle 6"/>
          <p:cNvSpPr/>
          <p:nvPr/>
        </p:nvSpPr>
        <p:spPr>
          <a:xfrm>
            <a:off x="382209" y="291588"/>
            <a:ext cx="11430001" cy="60647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74357" y="2908471"/>
            <a:ext cx="6045703"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Any Question..?</a:t>
            </a:r>
          </a:p>
        </p:txBody>
      </p:sp>
    </p:spTree>
    <p:extLst>
      <p:ext uri="{BB962C8B-B14F-4D97-AF65-F5344CB8AC3E}">
        <p14:creationId xmlns:p14="http://schemas.microsoft.com/office/powerpoint/2010/main" val="1974939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288144" y="1843314"/>
            <a:ext cx="2412999" cy="3991429"/>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63172" y="2147450"/>
            <a:ext cx="924097" cy="41563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flipH="1" flipV="1">
            <a:off x="1063171" y="2563083"/>
            <a:ext cx="264180" cy="189353"/>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5657" y="2134504"/>
            <a:ext cx="699125" cy="400110"/>
          </a:xfrm>
          <a:prstGeom prst="rect">
            <a:avLst/>
          </a:prstGeom>
          <a:noFill/>
        </p:spPr>
        <p:txBody>
          <a:bodyPr wrap="square" rtlCol="0">
            <a:spAutoFit/>
          </a:bodyPr>
          <a:lstStyle/>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01</a:t>
            </a:r>
          </a:p>
        </p:txBody>
      </p:sp>
      <p:sp>
        <p:nvSpPr>
          <p:cNvPr id="13" name="TextBox 12"/>
          <p:cNvSpPr txBox="1"/>
          <p:nvPr/>
        </p:nvSpPr>
        <p:spPr>
          <a:xfrm>
            <a:off x="1456871" y="2906252"/>
            <a:ext cx="2075543" cy="1277273"/>
          </a:xfrm>
          <a:prstGeom prst="rect">
            <a:avLst/>
          </a:prstGeom>
          <a:noFill/>
        </p:spPr>
        <p:txBody>
          <a:bodyPr wrap="square" rtlCol="0">
            <a:spAutoFit/>
          </a:bodyPr>
          <a:lstStyle/>
          <a:p>
            <a:pPr algn="ctr">
              <a:spcBef>
                <a:spcPts val="600"/>
              </a:spcBef>
            </a:pPr>
            <a:r>
              <a:rPr lang="en-US" dirty="0"/>
              <a:t>Bangla Text Classification</a:t>
            </a:r>
          </a:p>
          <a:p>
            <a:pPr algn="ctr">
              <a:spcBef>
                <a:spcPts val="600"/>
              </a:spcBef>
            </a:pPr>
            <a:r>
              <a:rPr lang="en-US" dirty="0"/>
              <a:t>From Social Media</a:t>
            </a:r>
          </a:p>
          <a:p>
            <a:endParaRPr lang="en-US" dirty="0"/>
          </a:p>
        </p:txBody>
      </p:sp>
      <p:cxnSp>
        <p:nvCxnSpPr>
          <p:cNvPr id="15" name="Straight Connector 14"/>
          <p:cNvCxnSpPr/>
          <p:nvPr/>
        </p:nvCxnSpPr>
        <p:spPr>
          <a:xfrm>
            <a:off x="1456871" y="5588000"/>
            <a:ext cx="2075543" cy="0"/>
          </a:xfrm>
          <a:prstGeom prst="line">
            <a:avLst/>
          </a:prstGeom>
          <a:ln w="76200">
            <a:solidFill>
              <a:schemeClr val="accent2">
                <a:lumMod val="75000"/>
              </a:schemeClr>
            </a:solidFill>
          </a:ln>
        </p:spPr>
        <p:style>
          <a:lnRef idx="2">
            <a:schemeClr val="dk1"/>
          </a:lnRef>
          <a:fillRef idx="0">
            <a:schemeClr val="dk1"/>
          </a:fillRef>
          <a:effectRef idx="1">
            <a:schemeClr val="dk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2185" y="4463306"/>
            <a:ext cx="844913" cy="844913"/>
          </a:xfrm>
          <a:prstGeom prst="rect">
            <a:avLst/>
          </a:prstGeom>
        </p:spPr>
      </p:pic>
      <p:sp>
        <p:nvSpPr>
          <p:cNvPr id="17" name="Rectangle 16"/>
          <p:cNvSpPr/>
          <p:nvPr/>
        </p:nvSpPr>
        <p:spPr>
          <a:xfrm>
            <a:off x="4762498" y="1843314"/>
            <a:ext cx="2412999" cy="3991429"/>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37526" y="2147450"/>
            <a:ext cx="924097" cy="41563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p:nvSpPr>
        <p:spPr>
          <a:xfrm flipH="1" flipV="1">
            <a:off x="4537525" y="2563084"/>
            <a:ext cx="277585" cy="149242"/>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650011" y="2134504"/>
            <a:ext cx="699125" cy="400110"/>
          </a:xfrm>
          <a:prstGeom prst="rect">
            <a:avLst/>
          </a:prstGeom>
          <a:noFill/>
        </p:spPr>
        <p:txBody>
          <a:bodyPr wrap="square" rtlCol="0">
            <a:spAutoFit/>
          </a:bodyPr>
          <a:lstStyle/>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02</a:t>
            </a:r>
          </a:p>
        </p:txBody>
      </p:sp>
      <p:sp>
        <p:nvSpPr>
          <p:cNvPr id="21" name="TextBox 20"/>
          <p:cNvSpPr txBox="1"/>
          <p:nvPr/>
        </p:nvSpPr>
        <p:spPr>
          <a:xfrm>
            <a:off x="4931225" y="2906252"/>
            <a:ext cx="2075543" cy="1277273"/>
          </a:xfrm>
          <a:prstGeom prst="rect">
            <a:avLst/>
          </a:prstGeom>
          <a:noFill/>
        </p:spPr>
        <p:txBody>
          <a:bodyPr wrap="square" rtlCol="0">
            <a:spAutoFit/>
          </a:bodyPr>
          <a:lstStyle/>
          <a:p>
            <a:pPr algn="ctr">
              <a:spcBef>
                <a:spcPts val="600"/>
              </a:spcBef>
            </a:pPr>
            <a:r>
              <a:rPr lang="en-US" dirty="0"/>
              <a:t>Aggressive Bangla </a:t>
            </a:r>
            <a:r>
              <a:rPr lang="en-US" dirty="0" smtClean="0"/>
              <a:t>text </a:t>
            </a:r>
            <a:r>
              <a:rPr lang="en-US" dirty="0"/>
              <a:t>on </a:t>
            </a:r>
          </a:p>
          <a:p>
            <a:pPr algn="ctr">
              <a:spcBef>
                <a:spcPts val="600"/>
              </a:spcBef>
            </a:pPr>
            <a:r>
              <a:rPr lang="en-US" dirty="0"/>
              <a:t>Social Media</a:t>
            </a:r>
          </a:p>
          <a:p>
            <a:endParaRPr lang="en-US" dirty="0"/>
          </a:p>
        </p:txBody>
      </p:sp>
      <p:cxnSp>
        <p:nvCxnSpPr>
          <p:cNvPr id="22" name="Straight Connector 21"/>
          <p:cNvCxnSpPr/>
          <p:nvPr/>
        </p:nvCxnSpPr>
        <p:spPr>
          <a:xfrm>
            <a:off x="4931225" y="5588000"/>
            <a:ext cx="2075543" cy="0"/>
          </a:xfrm>
          <a:prstGeom prst="line">
            <a:avLst/>
          </a:prstGeom>
          <a:ln w="7620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8461824" y="1843314"/>
            <a:ext cx="2412999" cy="3991429"/>
          </a:xfrm>
          <a:prstGeom prst="rect">
            <a:avLst/>
          </a:prstGeom>
          <a:solidFill>
            <a:schemeClr val="accent5">
              <a:lumMod val="20000"/>
              <a:lumOff val="80000"/>
            </a:schemeClr>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236852" y="2147450"/>
            <a:ext cx="924097" cy="41563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p:cNvSpPr/>
          <p:nvPr/>
        </p:nvSpPr>
        <p:spPr>
          <a:xfrm flipH="1" flipV="1">
            <a:off x="8236852" y="2563084"/>
            <a:ext cx="224972" cy="149242"/>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461824" y="2147239"/>
            <a:ext cx="586639" cy="400110"/>
          </a:xfrm>
          <a:prstGeom prst="rect">
            <a:avLst/>
          </a:prstGeom>
          <a:noFill/>
        </p:spPr>
        <p:txBody>
          <a:bodyPr wrap="square" rtlCol="0">
            <a:spAutoFit/>
          </a:bodyPr>
          <a:lstStyle/>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03</a:t>
            </a:r>
          </a:p>
        </p:txBody>
      </p:sp>
      <p:sp>
        <p:nvSpPr>
          <p:cNvPr id="28" name="TextBox 27"/>
          <p:cNvSpPr txBox="1"/>
          <p:nvPr/>
        </p:nvSpPr>
        <p:spPr>
          <a:xfrm>
            <a:off x="8630551" y="2906252"/>
            <a:ext cx="2075543" cy="923330"/>
          </a:xfrm>
          <a:prstGeom prst="rect">
            <a:avLst/>
          </a:prstGeom>
          <a:noFill/>
        </p:spPr>
        <p:txBody>
          <a:bodyPr wrap="square" rtlCol="0">
            <a:spAutoFit/>
          </a:bodyPr>
          <a:lstStyle/>
          <a:p>
            <a:pPr algn="ctr">
              <a:spcBef>
                <a:spcPts val="600"/>
              </a:spcBef>
            </a:pPr>
            <a:r>
              <a:rPr lang="en-US" dirty="0" smtClean="0">
                <a:latin typeface="Times New Roman" panose="02020603050405020304" pitchFamily="18" charset="0"/>
                <a:cs typeface="Times New Roman" panose="02020603050405020304" pitchFamily="18" charset="0"/>
              </a:rPr>
              <a:t>Neutral</a:t>
            </a:r>
            <a:r>
              <a:rPr lang="en-US" dirty="0" smtClean="0"/>
              <a:t> </a:t>
            </a:r>
            <a:r>
              <a:rPr lang="en-US" dirty="0"/>
              <a:t>Bangla </a:t>
            </a:r>
            <a:r>
              <a:rPr lang="en-US" dirty="0" smtClean="0"/>
              <a:t>text on</a:t>
            </a:r>
            <a:r>
              <a:rPr lang="en-US" dirty="0"/>
              <a:t> </a:t>
            </a:r>
            <a:r>
              <a:rPr lang="en-US" dirty="0" smtClean="0"/>
              <a:t>Social </a:t>
            </a:r>
            <a:r>
              <a:rPr lang="en-US" dirty="0"/>
              <a:t>Media</a:t>
            </a:r>
          </a:p>
          <a:p>
            <a:endParaRPr lang="en-US" dirty="0"/>
          </a:p>
        </p:txBody>
      </p:sp>
      <p:cxnSp>
        <p:nvCxnSpPr>
          <p:cNvPr id="29" name="Straight Connector 28"/>
          <p:cNvCxnSpPr/>
          <p:nvPr/>
        </p:nvCxnSpPr>
        <p:spPr>
          <a:xfrm>
            <a:off x="8630551" y="5588000"/>
            <a:ext cx="2075543" cy="0"/>
          </a:xfrm>
          <a:prstGeom prst="line">
            <a:avLst/>
          </a:prstGeom>
          <a:ln w="76200">
            <a:solidFill>
              <a:schemeClr val="accent5">
                <a:lumMod val="75000"/>
              </a:schemeClr>
            </a:solidFill>
          </a:ln>
        </p:spPr>
        <p:style>
          <a:lnRef idx="2">
            <a:schemeClr val="dk1"/>
          </a:lnRef>
          <a:fillRef idx="0">
            <a:schemeClr val="dk1"/>
          </a:fillRef>
          <a:effectRef idx="1">
            <a:schemeClr val="dk1"/>
          </a:effectRef>
          <a:fontRef idx="minor">
            <a:schemeClr val="tx1"/>
          </a:fontRef>
        </p:style>
      </p:cxn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62" y="4390625"/>
            <a:ext cx="1010267" cy="950633"/>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3188" y="4323895"/>
            <a:ext cx="1010267" cy="950633"/>
          </a:xfrm>
          <a:prstGeom prst="rect">
            <a:avLst/>
          </a:prstGeom>
        </p:spPr>
      </p:pic>
      <p:sp>
        <p:nvSpPr>
          <p:cNvPr id="34" name="Google Shape;689;p7"/>
          <p:cNvSpPr/>
          <p:nvPr/>
        </p:nvSpPr>
        <p:spPr>
          <a:xfrm>
            <a:off x="1693220" y="546261"/>
            <a:ext cx="3581747" cy="283654"/>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695;p7"/>
          <p:cNvSpPr txBox="1"/>
          <p:nvPr/>
        </p:nvSpPr>
        <p:spPr>
          <a:xfrm>
            <a:off x="838200" y="498561"/>
            <a:ext cx="47261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STEP</a:t>
            </a:r>
            <a:endParaRPr/>
          </a:p>
        </p:txBody>
      </p:sp>
      <p:sp>
        <p:nvSpPr>
          <p:cNvPr id="39" name="Google Shape;689;p7"/>
          <p:cNvSpPr/>
          <p:nvPr/>
        </p:nvSpPr>
        <p:spPr>
          <a:xfrm>
            <a:off x="1439493" y="1137533"/>
            <a:ext cx="3581747" cy="283654"/>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690;p7"/>
          <p:cNvSpPr/>
          <p:nvPr/>
        </p:nvSpPr>
        <p:spPr>
          <a:xfrm flipH="1">
            <a:off x="650177" y="434347"/>
            <a:ext cx="250190" cy="94174"/>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691;p7"/>
          <p:cNvSpPr/>
          <p:nvPr/>
        </p:nvSpPr>
        <p:spPr>
          <a:xfrm>
            <a:off x="838200" y="438838"/>
            <a:ext cx="4510936" cy="877343"/>
          </a:xfrm>
          <a:prstGeom prst="roundRect">
            <a:avLst>
              <a:gd name="adj" fmla="val 10698"/>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TextBox 43"/>
          <p:cNvSpPr txBox="1"/>
          <p:nvPr/>
        </p:nvSpPr>
        <p:spPr>
          <a:xfrm>
            <a:off x="1910326" y="504920"/>
            <a:ext cx="3197776"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Introduction:</a:t>
            </a:r>
          </a:p>
        </p:txBody>
      </p:sp>
      <p:sp>
        <p:nvSpPr>
          <p:cNvPr id="45" name="Google Shape;420;p3"/>
          <p:cNvSpPr/>
          <p:nvPr/>
        </p:nvSpPr>
        <p:spPr>
          <a:xfrm rot="5400000">
            <a:off x="872445" y="333062"/>
            <a:ext cx="572593" cy="965324"/>
          </a:xfrm>
          <a:prstGeom prst="round2SameRect">
            <a:avLst>
              <a:gd name="adj1" fmla="val 50000"/>
              <a:gd name="adj2" fmla="val 0"/>
            </a:avLst>
          </a:prstGeom>
          <a:gradFill>
            <a:gsLst>
              <a:gs pos="0">
                <a:srgbClr val="68CE35"/>
              </a:gs>
              <a:gs pos="100000">
                <a:srgbClr val="26B04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421;p3"/>
          <p:cNvSpPr/>
          <p:nvPr/>
        </p:nvSpPr>
        <p:spPr>
          <a:xfrm>
            <a:off x="1196298" y="622959"/>
            <a:ext cx="370922" cy="398320"/>
          </a:xfrm>
          <a:prstGeom prst="ellipse">
            <a:avLst/>
          </a:prstGeom>
          <a:solidFill>
            <a:srgbClr val="3695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Footer Placeholder 3"/>
          <p:cNvSpPr>
            <a:spLocks noGrp="1"/>
          </p:cNvSpPr>
          <p:nvPr>
            <p:ph type="ftr" sz="quarter" idx="11"/>
          </p:nvPr>
        </p:nvSpPr>
        <p:spPr>
          <a:xfrm>
            <a:off x="-982892" y="6384333"/>
            <a:ext cx="4114800" cy="365125"/>
          </a:xfrm>
        </p:spPr>
        <p:txBody>
          <a:bodyPr/>
          <a:lstStyle/>
          <a:p>
            <a:r>
              <a:rPr lang="en-US" dirty="0"/>
              <a:t>East West University</a:t>
            </a:r>
          </a:p>
        </p:txBody>
      </p:sp>
      <p:sp>
        <p:nvSpPr>
          <p:cNvPr id="9" name="Slide Number Placeholder 8"/>
          <p:cNvSpPr>
            <a:spLocks noGrp="1"/>
          </p:cNvSpPr>
          <p:nvPr>
            <p:ph type="sldNum" sz="quarter" idx="12"/>
          </p:nvPr>
        </p:nvSpPr>
        <p:spPr/>
        <p:txBody>
          <a:bodyPr/>
          <a:lstStyle/>
          <a:p>
            <a:fld id="{DA18854F-D613-44B1-B5EE-6CB2D43CE3EC}" type="slidenum">
              <a:rPr lang="en-US" smtClean="0"/>
              <a:t>4</a:t>
            </a:fld>
            <a:endParaRPr lang="en-US"/>
          </a:p>
        </p:txBody>
      </p:sp>
    </p:spTree>
    <p:extLst>
      <p:ext uri="{BB962C8B-B14F-4D97-AF65-F5344CB8AC3E}">
        <p14:creationId xmlns:p14="http://schemas.microsoft.com/office/powerpoint/2010/main" val="2443444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oogle Shape;689;p7"/>
          <p:cNvSpPr/>
          <p:nvPr/>
        </p:nvSpPr>
        <p:spPr>
          <a:xfrm>
            <a:off x="1481671" y="1497429"/>
            <a:ext cx="3670106" cy="279268"/>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690;p7"/>
          <p:cNvSpPr/>
          <p:nvPr/>
        </p:nvSpPr>
        <p:spPr>
          <a:xfrm flipH="1">
            <a:off x="692355" y="803041"/>
            <a:ext cx="256363" cy="92718"/>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691;p7"/>
          <p:cNvSpPr/>
          <p:nvPr/>
        </p:nvSpPr>
        <p:spPr>
          <a:xfrm>
            <a:off x="873215" y="772783"/>
            <a:ext cx="4629377" cy="862258"/>
          </a:xfrm>
          <a:prstGeom prst="roundRect">
            <a:avLst>
              <a:gd name="adj" fmla="val 10698"/>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692;p7"/>
          <p:cNvSpPr/>
          <p:nvPr/>
        </p:nvSpPr>
        <p:spPr>
          <a:xfrm rot="5400000">
            <a:off x="926187" y="667533"/>
            <a:ext cx="619757" cy="1087421"/>
          </a:xfrm>
          <a:prstGeom prst="round2SameRect">
            <a:avLst>
              <a:gd name="adj1" fmla="val 50000"/>
              <a:gd name="adj2" fmla="val 0"/>
            </a:avLst>
          </a:prstGeom>
          <a:gradFill>
            <a:gsLst>
              <a:gs pos="0">
                <a:srgbClr val="EE4D73"/>
              </a:gs>
              <a:gs pos="100000">
                <a:srgbClr val="B82A4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 name="Google Shape;693;p7"/>
          <p:cNvSpPr/>
          <p:nvPr/>
        </p:nvSpPr>
        <p:spPr>
          <a:xfrm>
            <a:off x="1287286" y="1001382"/>
            <a:ext cx="417838" cy="431129"/>
          </a:xfrm>
          <a:prstGeom prst="ellipse">
            <a:avLst/>
          </a:prstGeom>
          <a:solidFill>
            <a:srgbClr val="EE4D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TextBox 25"/>
          <p:cNvSpPr txBox="1"/>
          <p:nvPr/>
        </p:nvSpPr>
        <p:spPr>
          <a:xfrm>
            <a:off x="2141496" y="869834"/>
            <a:ext cx="327666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Objectives:</a:t>
            </a:r>
          </a:p>
        </p:txBody>
      </p:sp>
      <p:grpSp>
        <p:nvGrpSpPr>
          <p:cNvPr id="27" name="Group 26">
            <a:extLst>
              <a:ext uri="{FF2B5EF4-FFF2-40B4-BE49-F238E27FC236}">
                <a16:creationId xmlns:a16="http://schemas.microsoft.com/office/drawing/2014/main" id="{CB6400AD-3C7A-4E1D-AAB9-3D95691FC607}"/>
              </a:ext>
            </a:extLst>
          </p:cNvPr>
          <p:cNvGrpSpPr/>
          <p:nvPr/>
        </p:nvGrpSpPr>
        <p:grpSpPr>
          <a:xfrm>
            <a:off x="4520443" y="2850252"/>
            <a:ext cx="3313945" cy="3045157"/>
            <a:chOff x="4749229" y="2251710"/>
            <a:chExt cx="3185286" cy="2826327"/>
          </a:xfrm>
        </p:grpSpPr>
        <p:sp>
          <p:nvSpPr>
            <p:cNvPr id="28" name="Oval 27">
              <a:extLst>
                <a:ext uri="{FF2B5EF4-FFF2-40B4-BE49-F238E27FC236}">
                  <a16:creationId xmlns:a16="http://schemas.microsoft.com/office/drawing/2014/main" id="{86ABDEBA-1EA4-4B66-97D8-F5A40E6F37D1}"/>
                </a:ext>
              </a:extLst>
            </p:cNvPr>
            <p:cNvSpPr/>
            <p:nvPr/>
          </p:nvSpPr>
          <p:spPr>
            <a:xfrm rot="5400000">
              <a:off x="6748914" y="3204949"/>
              <a:ext cx="1703294" cy="667909"/>
            </a:xfrm>
            <a:prstGeom prst="ellipse">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97A0167-83A7-4749-9EE2-F2358BB34E43}"/>
                </a:ext>
              </a:extLst>
            </p:cNvPr>
            <p:cNvSpPr/>
            <p:nvPr/>
          </p:nvSpPr>
          <p:spPr>
            <a:xfrm rot="520066">
              <a:off x="6005710" y="4392646"/>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07BF623-C801-425B-90B5-C45B52D416EF}"/>
                </a:ext>
              </a:extLst>
            </p:cNvPr>
            <p:cNvSpPr/>
            <p:nvPr/>
          </p:nvSpPr>
          <p:spPr>
            <a:xfrm rot="21149281">
              <a:off x="4749229" y="4410128"/>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4">
              <a:extLst>
                <a:ext uri="{FF2B5EF4-FFF2-40B4-BE49-F238E27FC236}">
                  <a16:creationId xmlns:a16="http://schemas.microsoft.com/office/drawing/2014/main" id="{E6D2CE2F-62ED-49F0-A4DE-70A8C068D60E}"/>
                </a:ext>
              </a:extLst>
            </p:cNvPr>
            <p:cNvSpPr/>
            <p:nvPr/>
          </p:nvSpPr>
          <p:spPr>
            <a:xfrm>
              <a:off x="4818890" y="2251710"/>
              <a:ext cx="2897945" cy="2574387"/>
            </a:xfrm>
            <a:custGeom>
              <a:avLst/>
              <a:gdLst>
                <a:gd name="connsiteX0" fmla="*/ 0 w 2897945"/>
                <a:gd name="connsiteY0" fmla="*/ 0 h 2574387"/>
                <a:gd name="connsiteX1" fmla="*/ 272153 w 2897945"/>
                <a:gd name="connsiteY1" fmla="*/ 0 h 2574387"/>
                <a:gd name="connsiteX2" fmla="*/ 272153 w 2897945"/>
                <a:gd name="connsiteY2" fmla="*/ 114014 h 2574387"/>
                <a:gd name="connsiteX3" fmla="*/ 259699 w 2897945"/>
                <a:gd name="connsiteY3" fmla="*/ 116528 h 2574387"/>
                <a:gd name="connsiteX4" fmla="*/ 182966 w 2897945"/>
                <a:gd name="connsiteY4" fmla="*/ 232292 h 2574387"/>
                <a:gd name="connsiteX5" fmla="*/ 308603 w 2897945"/>
                <a:gd name="connsiteY5" fmla="*/ 357929 h 2574387"/>
                <a:gd name="connsiteX6" fmla="*/ 434240 w 2897945"/>
                <a:gd name="connsiteY6" fmla="*/ 232292 h 2574387"/>
                <a:gd name="connsiteX7" fmla="*/ 357507 w 2897945"/>
                <a:gd name="connsiteY7" fmla="*/ 116528 h 2574387"/>
                <a:gd name="connsiteX8" fmla="*/ 345053 w 2897945"/>
                <a:gd name="connsiteY8" fmla="*/ 114014 h 2574387"/>
                <a:gd name="connsiteX9" fmla="*/ 345053 w 2897945"/>
                <a:gd name="connsiteY9" fmla="*/ 0 h 2574387"/>
                <a:gd name="connsiteX10" fmla="*/ 580756 w 2897945"/>
                <a:gd name="connsiteY10" fmla="*/ 0 h 2574387"/>
                <a:gd name="connsiteX11" fmla="*/ 580756 w 2897945"/>
                <a:gd name="connsiteY11" fmla="*/ 114014 h 2574387"/>
                <a:gd name="connsiteX12" fmla="*/ 568302 w 2897945"/>
                <a:gd name="connsiteY12" fmla="*/ 116528 h 2574387"/>
                <a:gd name="connsiteX13" fmla="*/ 491569 w 2897945"/>
                <a:gd name="connsiteY13" fmla="*/ 232292 h 2574387"/>
                <a:gd name="connsiteX14" fmla="*/ 617206 w 2897945"/>
                <a:gd name="connsiteY14" fmla="*/ 357929 h 2574387"/>
                <a:gd name="connsiteX15" fmla="*/ 742843 w 2897945"/>
                <a:gd name="connsiteY15" fmla="*/ 232292 h 2574387"/>
                <a:gd name="connsiteX16" fmla="*/ 666110 w 2897945"/>
                <a:gd name="connsiteY16" fmla="*/ 116528 h 2574387"/>
                <a:gd name="connsiteX17" fmla="*/ 653656 w 2897945"/>
                <a:gd name="connsiteY17" fmla="*/ 114014 h 2574387"/>
                <a:gd name="connsiteX18" fmla="*/ 653656 w 2897945"/>
                <a:gd name="connsiteY18" fmla="*/ 0 h 2574387"/>
                <a:gd name="connsiteX19" fmla="*/ 889360 w 2897945"/>
                <a:gd name="connsiteY19" fmla="*/ 0 h 2574387"/>
                <a:gd name="connsiteX20" fmla="*/ 889360 w 2897945"/>
                <a:gd name="connsiteY20" fmla="*/ 114014 h 2574387"/>
                <a:gd name="connsiteX21" fmla="*/ 876905 w 2897945"/>
                <a:gd name="connsiteY21" fmla="*/ 116528 h 2574387"/>
                <a:gd name="connsiteX22" fmla="*/ 800172 w 2897945"/>
                <a:gd name="connsiteY22" fmla="*/ 232292 h 2574387"/>
                <a:gd name="connsiteX23" fmla="*/ 925809 w 2897945"/>
                <a:gd name="connsiteY23" fmla="*/ 357929 h 2574387"/>
                <a:gd name="connsiteX24" fmla="*/ 1051446 w 2897945"/>
                <a:gd name="connsiteY24" fmla="*/ 232292 h 2574387"/>
                <a:gd name="connsiteX25" fmla="*/ 974713 w 2897945"/>
                <a:gd name="connsiteY25" fmla="*/ 116528 h 2574387"/>
                <a:gd name="connsiteX26" fmla="*/ 962259 w 2897945"/>
                <a:gd name="connsiteY26" fmla="*/ 114014 h 2574387"/>
                <a:gd name="connsiteX27" fmla="*/ 962259 w 2897945"/>
                <a:gd name="connsiteY27" fmla="*/ 0 h 2574387"/>
                <a:gd name="connsiteX28" fmla="*/ 1197963 w 2897945"/>
                <a:gd name="connsiteY28" fmla="*/ 0 h 2574387"/>
                <a:gd name="connsiteX29" fmla="*/ 1197963 w 2897945"/>
                <a:gd name="connsiteY29" fmla="*/ 114014 h 2574387"/>
                <a:gd name="connsiteX30" fmla="*/ 1185508 w 2897945"/>
                <a:gd name="connsiteY30" fmla="*/ 116528 h 2574387"/>
                <a:gd name="connsiteX31" fmla="*/ 1108775 w 2897945"/>
                <a:gd name="connsiteY31" fmla="*/ 232292 h 2574387"/>
                <a:gd name="connsiteX32" fmla="*/ 1234412 w 2897945"/>
                <a:gd name="connsiteY32" fmla="*/ 357929 h 2574387"/>
                <a:gd name="connsiteX33" fmla="*/ 1360049 w 2897945"/>
                <a:gd name="connsiteY33" fmla="*/ 232292 h 2574387"/>
                <a:gd name="connsiteX34" fmla="*/ 1283316 w 2897945"/>
                <a:gd name="connsiteY34" fmla="*/ 116528 h 2574387"/>
                <a:gd name="connsiteX35" fmla="*/ 1270862 w 2897945"/>
                <a:gd name="connsiteY35" fmla="*/ 114014 h 2574387"/>
                <a:gd name="connsiteX36" fmla="*/ 1270862 w 2897945"/>
                <a:gd name="connsiteY36" fmla="*/ 0 h 2574387"/>
                <a:gd name="connsiteX37" fmla="*/ 1506566 w 2897945"/>
                <a:gd name="connsiteY37" fmla="*/ 0 h 2574387"/>
                <a:gd name="connsiteX38" fmla="*/ 1506566 w 2897945"/>
                <a:gd name="connsiteY38" fmla="*/ 114014 h 2574387"/>
                <a:gd name="connsiteX39" fmla="*/ 1494111 w 2897945"/>
                <a:gd name="connsiteY39" fmla="*/ 116528 h 2574387"/>
                <a:gd name="connsiteX40" fmla="*/ 1417378 w 2897945"/>
                <a:gd name="connsiteY40" fmla="*/ 232292 h 2574387"/>
                <a:gd name="connsiteX41" fmla="*/ 1543015 w 2897945"/>
                <a:gd name="connsiteY41" fmla="*/ 357929 h 2574387"/>
                <a:gd name="connsiteX42" fmla="*/ 1668652 w 2897945"/>
                <a:gd name="connsiteY42" fmla="*/ 232292 h 2574387"/>
                <a:gd name="connsiteX43" fmla="*/ 1591919 w 2897945"/>
                <a:gd name="connsiteY43" fmla="*/ 116528 h 2574387"/>
                <a:gd name="connsiteX44" fmla="*/ 1579465 w 2897945"/>
                <a:gd name="connsiteY44" fmla="*/ 114014 h 2574387"/>
                <a:gd name="connsiteX45" fmla="*/ 1579465 w 2897945"/>
                <a:gd name="connsiteY45" fmla="*/ 0 h 2574387"/>
                <a:gd name="connsiteX46" fmla="*/ 1815169 w 2897945"/>
                <a:gd name="connsiteY46" fmla="*/ 0 h 2574387"/>
                <a:gd name="connsiteX47" fmla="*/ 1815169 w 2897945"/>
                <a:gd name="connsiteY47" fmla="*/ 114014 h 2574387"/>
                <a:gd name="connsiteX48" fmla="*/ 1802714 w 2897945"/>
                <a:gd name="connsiteY48" fmla="*/ 116528 h 2574387"/>
                <a:gd name="connsiteX49" fmla="*/ 1725981 w 2897945"/>
                <a:gd name="connsiteY49" fmla="*/ 232292 h 2574387"/>
                <a:gd name="connsiteX50" fmla="*/ 1851618 w 2897945"/>
                <a:gd name="connsiteY50" fmla="*/ 357929 h 2574387"/>
                <a:gd name="connsiteX51" fmla="*/ 1977255 w 2897945"/>
                <a:gd name="connsiteY51" fmla="*/ 232292 h 2574387"/>
                <a:gd name="connsiteX52" fmla="*/ 1900522 w 2897945"/>
                <a:gd name="connsiteY52" fmla="*/ 116528 h 2574387"/>
                <a:gd name="connsiteX53" fmla="*/ 1888068 w 2897945"/>
                <a:gd name="connsiteY53" fmla="*/ 114014 h 2574387"/>
                <a:gd name="connsiteX54" fmla="*/ 1888068 w 2897945"/>
                <a:gd name="connsiteY54" fmla="*/ 0 h 2574387"/>
                <a:gd name="connsiteX55" fmla="*/ 2123772 w 2897945"/>
                <a:gd name="connsiteY55" fmla="*/ 0 h 2574387"/>
                <a:gd name="connsiteX56" fmla="*/ 2123772 w 2897945"/>
                <a:gd name="connsiteY56" fmla="*/ 114014 h 2574387"/>
                <a:gd name="connsiteX57" fmla="*/ 2111317 w 2897945"/>
                <a:gd name="connsiteY57" fmla="*/ 116528 h 2574387"/>
                <a:gd name="connsiteX58" fmla="*/ 2034584 w 2897945"/>
                <a:gd name="connsiteY58" fmla="*/ 232292 h 2574387"/>
                <a:gd name="connsiteX59" fmla="*/ 2160221 w 2897945"/>
                <a:gd name="connsiteY59" fmla="*/ 357929 h 2574387"/>
                <a:gd name="connsiteX60" fmla="*/ 2285858 w 2897945"/>
                <a:gd name="connsiteY60" fmla="*/ 232292 h 2574387"/>
                <a:gd name="connsiteX61" fmla="*/ 2209125 w 2897945"/>
                <a:gd name="connsiteY61" fmla="*/ 116528 h 2574387"/>
                <a:gd name="connsiteX62" fmla="*/ 2196671 w 2897945"/>
                <a:gd name="connsiteY62" fmla="*/ 114014 h 2574387"/>
                <a:gd name="connsiteX63" fmla="*/ 2196671 w 2897945"/>
                <a:gd name="connsiteY63" fmla="*/ 0 h 2574387"/>
                <a:gd name="connsiteX64" fmla="*/ 2432375 w 2897945"/>
                <a:gd name="connsiteY64" fmla="*/ 0 h 2574387"/>
                <a:gd name="connsiteX65" fmla="*/ 2432375 w 2897945"/>
                <a:gd name="connsiteY65" fmla="*/ 114014 h 2574387"/>
                <a:gd name="connsiteX66" fmla="*/ 2419920 w 2897945"/>
                <a:gd name="connsiteY66" fmla="*/ 116528 h 2574387"/>
                <a:gd name="connsiteX67" fmla="*/ 2343187 w 2897945"/>
                <a:gd name="connsiteY67" fmla="*/ 232292 h 2574387"/>
                <a:gd name="connsiteX68" fmla="*/ 2468824 w 2897945"/>
                <a:gd name="connsiteY68" fmla="*/ 357929 h 2574387"/>
                <a:gd name="connsiteX69" fmla="*/ 2594461 w 2897945"/>
                <a:gd name="connsiteY69" fmla="*/ 232292 h 2574387"/>
                <a:gd name="connsiteX70" fmla="*/ 2517728 w 2897945"/>
                <a:gd name="connsiteY70" fmla="*/ 116528 h 2574387"/>
                <a:gd name="connsiteX71" fmla="*/ 2505274 w 2897945"/>
                <a:gd name="connsiteY71" fmla="*/ 114014 h 2574387"/>
                <a:gd name="connsiteX72" fmla="*/ 2505274 w 2897945"/>
                <a:gd name="connsiteY72" fmla="*/ 0 h 2574387"/>
                <a:gd name="connsiteX73" fmla="*/ 2897945 w 2897945"/>
                <a:gd name="connsiteY73" fmla="*/ 0 h 2574387"/>
                <a:gd name="connsiteX74" fmla="*/ 2897945 w 2897945"/>
                <a:gd name="connsiteY74" fmla="*/ 2574387 h 2574387"/>
                <a:gd name="connsiteX75" fmla="*/ 0 w 2897945"/>
                <a:gd name="connsiteY75" fmla="*/ 2574387 h 25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97945" h="2574387">
                  <a:moveTo>
                    <a:pt x="0" y="0"/>
                  </a:moveTo>
                  <a:lnTo>
                    <a:pt x="272153" y="0"/>
                  </a:lnTo>
                  <a:lnTo>
                    <a:pt x="272153" y="114014"/>
                  </a:lnTo>
                  <a:lnTo>
                    <a:pt x="259699" y="116528"/>
                  </a:lnTo>
                  <a:cubicBezTo>
                    <a:pt x="214606" y="135601"/>
                    <a:pt x="182966" y="180251"/>
                    <a:pt x="182966" y="232292"/>
                  </a:cubicBezTo>
                  <a:cubicBezTo>
                    <a:pt x="182966" y="301679"/>
                    <a:pt x="239216" y="357929"/>
                    <a:pt x="308603" y="357929"/>
                  </a:cubicBezTo>
                  <a:cubicBezTo>
                    <a:pt x="377990" y="357929"/>
                    <a:pt x="434240" y="301679"/>
                    <a:pt x="434240" y="232292"/>
                  </a:cubicBezTo>
                  <a:cubicBezTo>
                    <a:pt x="434240" y="180251"/>
                    <a:pt x="402600" y="135601"/>
                    <a:pt x="357507" y="116528"/>
                  </a:cubicBezTo>
                  <a:lnTo>
                    <a:pt x="345053" y="114014"/>
                  </a:lnTo>
                  <a:lnTo>
                    <a:pt x="345053" y="0"/>
                  </a:lnTo>
                  <a:lnTo>
                    <a:pt x="580756" y="0"/>
                  </a:lnTo>
                  <a:lnTo>
                    <a:pt x="580756" y="114014"/>
                  </a:lnTo>
                  <a:lnTo>
                    <a:pt x="568302" y="116528"/>
                  </a:lnTo>
                  <a:cubicBezTo>
                    <a:pt x="523209" y="135601"/>
                    <a:pt x="491569" y="180251"/>
                    <a:pt x="491569" y="232292"/>
                  </a:cubicBezTo>
                  <a:cubicBezTo>
                    <a:pt x="491569" y="301679"/>
                    <a:pt x="547819" y="357929"/>
                    <a:pt x="617206" y="357929"/>
                  </a:cubicBezTo>
                  <a:cubicBezTo>
                    <a:pt x="686593" y="357929"/>
                    <a:pt x="742843" y="301679"/>
                    <a:pt x="742843" y="232292"/>
                  </a:cubicBezTo>
                  <a:cubicBezTo>
                    <a:pt x="742843" y="180251"/>
                    <a:pt x="711203" y="135601"/>
                    <a:pt x="666110" y="116528"/>
                  </a:cubicBezTo>
                  <a:lnTo>
                    <a:pt x="653656" y="114014"/>
                  </a:lnTo>
                  <a:lnTo>
                    <a:pt x="653656" y="0"/>
                  </a:lnTo>
                  <a:lnTo>
                    <a:pt x="889360" y="0"/>
                  </a:lnTo>
                  <a:lnTo>
                    <a:pt x="889360" y="114014"/>
                  </a:lnTo>
                  <a:lnTo>
                    <a:pt x="876905" y="116528"/>
                  </a:lnTo>
                  <a:cubicBezTo>
                    <a:pt x="831812" y="135601"/>
                    <a:pt x="800172" y="180251"/>
                    <a:pt x="800172" y="232292"/>
                  </a:cubicBezTo>
                  <a:cubicBezTo>
                    <a:pt x="800172" y="301679"/>
                    <a:pt x="856422" y="357929"/>
                    <a:pt x="925809" y="357929"/>
                  </a:cubicBezTo>
                  <a:cubicBezTo>
                    <a:pt x="995196" y="357929"/>
                    <a:pt x="1051446" y="301679"/>
                    <a:pt x="1051446" y="232292"/>
                  </a:cubicBezTo>
                  <a:cubicBezTo>
                    <a:pt x="1051446" y="180251"/>
                    <a:pt x="1019806" y="135601"/>
                    <a:pt x="974713" y="116528"/>
                  </a:cubicBezTo>
                  <a:lnTo>
                    <a:pt x="962259" y="114014"/>
                  </a:lnTo>
                  <a:lnTo>
                    <a:pt x="962259" y="0"/>
                  </a:lnTo>
                  <a:lnTo>
                    <a:pt x="1197963" y="0"/>
                  </a:lnTo>
                  <a:lnTo>
                    <a:pt x="1197963" y="114014"/>
                  </a:lnTo>
                  <a:lnTo>
                    <a:pt x="1185508" y="116528"/>
                  </a:lnTo>
                  <a:cubicBezTo>
                    <a:pt x="1140415" y="135601"/>
                    <a:pt x="1108775" y="180251"/>
                    <a:pt x="1108775" y="232292"/>
                  </a:cubicBezTo>
                  <a:cubicBezTo>
                    <a:pt x="1108775" y="301679"/>
                    <a:pt x="1165025" y="357929"/>
                    <a:pt x="1234412" y="357929"/>
                  </a:cubicBezTo>
                  <a:cubicBezTo>
                    <a:pt x="1303799" y="357929"/>
                    <a:pt x="1360049" y="301679"/>
                    <a:pt x="1360049" y="232292"/>
                  </a:cubicBezTo>
                  <a:cubicBezTo>
                    <a:pt x="1360049" y="180251"/>
                    <a:pt x="1328409" y="135601"/>
                    <a:pt x="1283316" y="116528"/>
                  </a:cubicBezTo>
                  <a:lnTo>
                    <a:pt x="1270862" y="114014"/>
                  </a:lnTo>
                  <a:lnTo>
                    <a:pt x="1270862" y="0"/>
                  </a:lnTo>
                  <a:lnTo>
                    <a:pt x="1506566" y="0"/>
                  </a:lnTo>
                  <a:lnTo>
                    <a:pt x="1506566" y="114014"/>
                  </a:lnTo>
                  <a:lnTo>
                    <a:pt x="1494111" y="116528"/>
                  </a:lnTo>
                  <a:cubicBezTo>
                    <a:pt x="1449018" y="135601"/>
                    <a:pt x="1417378" y="180251"/>
                    <a:pt x="1417378" y="232292"/>
                  </a:cubicBezTo>
                  <a:cubicBezTo>
                    <a:pt x="1417378" y="301679"/>
                    <a:pt x="1473628" y="357929"/>
                    <a:pt x="1543015" y="357929"/>
                  </a:cubicBezTo>
                  <a:cubicBezTo>
                    <a:pt x="1612402" y="357929"/>
                    <a:pt x="1668652" y="301679"/>
                    <a:pt x="1668652" y="232292"/>
                  </a:cubicBezTo>
                  <a:cubicBezTo>
                    <a:pt x="1668652" y="180251"/>
                    <a:pt x="1637012" y="135601"/>
                    <a:pt x="1591919" y="116528"/>
                  </a:cubicBezTo>
                  <a:lnTo>
                    <a:pt x="1579465" y="114014"/>
                  </a:lnTo>
                  <a:lnTo>
                    <a:pt x="1579465" y="0"/>
                  </a:lnTo>
                  <a:lnTo>
                    <a:pt x="1815169" y="0"/>
                  </a:lnTo>
                  <a:lnTo>
                    <a:pt x="1815169" y="114014"/>
                  </a:lnTo>
                  <a:lnTo>
                    <a:pt x="1802714" y="116528"/>
                  </a:lnTo>
                  <a:cubicBezTo>
                    <a:pt x="1757621" y="135601"/>
                    <a:pt x="1725981" y="180251"/>
                    <a:pt x="1725981" y="232292"/>
                  </a:cubicBezTo>
                  <a:cubicBezTo>
                    <a:pt x="1725981" y="301679"/>
                    <a:pt x="1782231" y="357929"/>
                    <a:pt x="1851618" y="357929"/>
                  </a:cubicBezTo>
                  <a:cubicBezTo>
                    <a:pt x="1921005" y="357929"/>
                    <a:pt x="1977255" y="301679"/>
                    <a:pt x="1977255" y="232292"/>
                  </a:cubicBezTo>
                  <a:cubicBezTo>
                    <a:pt x="1977255" y="180251"/>
                    <a:pt x="1945615" y="135601"/>
                    <a:pt x="1900522" y="116528"/>
                  </a:cubicBezTo>
                  <a:lnTo>
                    <a:pt x="1888068" y="114014"/>
                  </a:lnTo>
                  <a:lnTo>
                    <a:pt x="1888068" y="0"/>
                  </a:lnTo>
                  <a:lnTo>
                    <a:pt x="2123772" y="0"/>
                  </a:lnTo>
                  <a:lnTo>
                    <a:pt x="2123772" y="114014"/>
                  </a:lnTo>
                  <a:lnTo>
                    <a:pt x="2111317" y="116528"/>
                  </a:lnTo>
                  <a:cubicBezTo>
                    <a:pt x="2066224" y="135601"/>
                    <a:pt x="2034584" y="180251"/>
                    <a:pt x="2034584" y="232292"/>
                  </a:cubicBezTo>
                  <a:cubicBezTo>
                    <a:pt x="2034584" y="301679"/>
                    <a:pt x="2090834" y="357929"/>
                    <a:pt x="2160221" y="357929"/>
                  </a:cubicBezTo>
                  <a:cubicBezTo>
                    <a:pt x="2229608" y="357929"/>
                    <a:pt x="2285858" y="301679"/>
                    <a:pt x="2285858" y="232292"/>
                  </a:cubicBezTo>
                  <a:cubicBezTo>
                    <a:pt x="2285858" y="180251"/>
                    <a:pt x="2254218" y="135601"/>
                    <a:pt x="2209125" y="116528"/>
                  </a:cubicBezTo>
                  <a:lnTo>
                    <a:pt x="2196671" y="114014"/>
                  </a:lnTo>
                  <a:lnTo>
                    <a:pt x="2196671" y="0"/>
                  </a:lnTo>
                  <a:lnTo>
                    <a:pt x="2432375" y="0"/>
                  </a:lnTo>
                  <a:lnTo>
                    <a:pt x="2432375" y="114014"/>
                  </a:lnTo>
                  <a:lnTo>
                    <a:pt x="2419920" y="116528"/>
                  </a:lnTo>
                  <a:cubicBezTo>
                    <a:pt x="2374827" y="135601"/>
                    <a:pt x="2343187" y="180251"/>
                    <a:pt x="2343187" y="232292"/>
                  </a:cubicBezTo>
                  <a:cubicBezTo>
                    <a:pt x="2343187" y="301679"/>
                    <a:pt x="2399437" y="357929"/>
                    <a:pt x="2468824" y="357929"/>
                  </a:cubicBezTo>
                  <a:cubicBezTo>
                    <a:pt x="2538211" y="357929"/>
                    <a:pt x="2594461" y="301679"/>
                    <a:pt x="2594461" y="232292"/>
                  </a:cubicBezTo>
                  <a:cubicBezTo>
                    <a:pt x="2594461" y="180251"/>
                    <a:pt x="2562821" y="135601"/>
                    <a:pt x="2517728" y="116528"/>
                  </a:cubicBezTo>
                  <a:lnTo>
                    <a:pt x="2505274" y="114014"/>
                  </a:lnTo>
                  <a:lnTo>
                    <a:pt x="2505274" y="0"/>
                  </a:lnTo>
                  <a:lnTo>
                    <a:pt x="2897945" y="0"/>
                  </a:lnTo>
                  <a:lnTo>
                    <a:pt x="2897945" y="2574387"/>
                  </a:lnTo>
                  <a:lnTo>
                    <a:pt x="0" y="257438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EC70BFC-5451-4B9B-848C-2E98F8BC706C}"/>
                </a:ext>
              </a:extLst>
            </p:cNvPr>
            <p:cNvSpPr/>
            <p:nvPr/>
          </p:nvSpPr>
          <p:spPr>
            <a:xfrm>
              <a:off x="4818890" y="2702696"/>
              <a:ext cx="2897945" cy="5767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4FBE02C-B6BE-4896-9925-DF9F1C303752}"/>
                </a:ext>
              </a:extLst>
            </p:cNvPr>
            <p:cNvSpPr txBox="1"/>
            <p:nvPr/>
          </p:nvSpPr>
          <p:spPr>
            <a:xfrm>
              <a:off x="6633219" y="2682481"/>
              <a:ext cx="939269" cy="646331"/>
            </a:xfrm>
            <a:prstGeom prst="rect">
              <a:avLst/>
            </a:prstGeom>
            <a:noFill/>
          </p:spPr>
          <p:txBody>
            <a:bodyPr wrap="square" rtlCol="0">
              <a:spAutoFit/>
            </a:bodyPr>
            <a:lstStyle/>
            <a:p>
              <a:pPr algn="r"/>
              <a:r>
                <a:rPr lang="en-US" sz="3600" dirty="0">
                  <a:latin typeface="Oswald" panose="02000503000000000000" pitchFamily="2" charset="0"/>
                </a:rPr>
                <a:t>02</a:t>
              </a:r>
            </a:p>
          </p:txBody>
        </p:sp>
      </p:grpSp>
      <p:sp>
        <p:nvSpPr>
          <p:cNvPr id="41" name="Freeform: Shape 37">
            <a:extLst>
              <a:ext uri="{FF2B5EF4-FFF2-40B4-BE49-F238E27FC236}">
                <a16:creationId xmlns:a16="http://schemas.microsoft.com/office/drawing/2014/main" id="{B2940421-D313-4AA4-A597-6E737318B1FA}"/>
              </a:ext>
            </a:extLst>
          </p:cNvPr>
          <p:cNvSpPr/>
          <p:nvPr/>
        </p:nvSpPr>
        <p:spPr>
          <a:xfrm rot="19876542">
            <a:off x="4028917" y="2895923"/>
            <a:ext cx="1530406" cy="411213"/>
          </a:xfrm>
          <a:custGeom>
            <a:avLst/>
            <a:gdLst>
              <a:gd name="connsiteX0" fmla="*/ 95415 w 1470991"/>
              <a:gd name="connsiteY0" fmla="*/ 0 h 381663"/>
              <a:gd name="connsiteX1" fmla="*/ 1407381 w 1470991"/>
              <a:gd name="connsiteY1" fmla="*/ 15903 h 381663"/>
              <a:gd name="connsiteX2" fmla="*/ 1343770 w 1470991"/>
              <a:gd name="connsiteY2" fmla="*/ 79513 h 381663"/>
              <a:gd name="connsiteX3" fmla="*/ 1439186 w 1470991"/>
              <a:gd name="connsiteY3" fmla="*/ 79513 h 381663"/>
              <a:gd name="connsiteX4" fmla="*/ 1375575 w 1470991"/>
              <a:gd name="connsiteY4" fmla="*/ 135172 h 381663"/>
              <a:gd name="connsiteX5" fmla="*/ 1375575 w 1470991"/>
              <a:gd name="connsiteY5" fmla="*/ 135172 h 381663"/>
              <a:gd name="connsiteX6" fmla="*/ 1383527 w 1470991"/>
              <a:gd name="connsiteY6" fmla="*/ 198783 h 381663"/>
              <a:gd name="connsiteX7" fmla="*/ 1439186 w 1470991"/>
              <a:gd name="connsiteY7" fmla="*/ 262393 h 381663"/>
              <a:gd name="connsiteX8" fmla="*/ 1399429 w 1470991"/>
              <a:gd name="connsiteY8" fmla="*/ 286247 h 381663"/>
              <a:gd name="connsiteX9" fmla="*/ 1439186 w 1470991"/>
              <a:gd name="connsiteY9" fmla="*/ 341906 h 381663"/>
              <a:gd name="connsiteX10" fmla="*/ 1470991 w 1470991"/>
              <a:gd name="connsiteY10" fmla="*/ 381663 h 381663"/>
              <a:gd name="connsiteX11" fmla="*/ 87464 w 1470991"/>
              <a:gd name="connsiteY11" fmla="*/ 381663 h 381663"/>
              <a:gd name="connsiteX12" fmla="*/ 127221 w 1470991"/>
              <a:gd name="connsiteY12" fmla="*/ 357809 h 381663"/>
              <a:gd name="connsiteX13" fmla="*/ 55659 w 1470991"/>
              <a:gd name="connsiteY13" fmla="*/ 341906 h 381663"/>
              <a:gd name="connsiteX14" fmla="*/ 135172 w 1470991"/>
              <a:gd name="connsiteY14" fmla="*/ 294198 h 381663"/>
              <a:gd name="connsiteX15" fmla="*/ 0 w 1470991"/>
              <a:gd name="connsiteY15" fmla="*/ 278296 h 381663"/>
              <a:gd name="connsiteX16" fmla="*/ 95415 w 1470991"/>
              <a:gd name="connsiteY16" fmla="*/ 238539 h 381663"/>
              <a:gd name="connsiteX17" fmla="*/ 39756 w 1470991"/>
              <a:gd name="connsiteY17" fmla="*/ 198783 h 381663"/>
              <a:gd name="connsiteX18" fmla="*/ 127221 w 1470991"/>
              <a:gd name="connsiteY18" fmla="*/ 159026 h 381663"/>
              <a:gd name="connsiteX19" fmla="*/ 23854 w 1470991"/>
              <a:gd name="connsiteY19" fmla="*/ 127221 h 381663"/>
              <a:gd name="connsiteX20" fmla="*/ 95415 w 1470991"/>
              <a:gd name="connsiteY20" fmla="*/ 103367 h 381663"/>
              <a:gd name="connsiteX21" fmla="*/ 23854 w 1470991"/>
              <a:gd name="connsiteY21" fmla="*/ 63610 h 381663"/>
              <a:gd name="connsiteX22" fmla="*/ 95415 w 1470991"/>
              <a:gd name="connsiteY22" fmla="*/ 0 h 38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0991" h="381663">
                <a:moveTo>
                  <a:pt x="95415" y="0"/>
                </a:moveTo>
                <a:lnTo>
                  <a:pt x="1407381" y="15903"/>
                </a:lnTo>
                <a:lnTo>
                  <a:pt x="1343770" y="79513"/>
                </a:lnTo>
                <a:lnTo>
                  <a:pt x="1439186" y="79513"/>
                </a:lnTo>
                <a:lnTo>
                  <a:pt x="1375575" y="135172"/>
                </a:lnTo>
                <a:lnTo>
                  <a:pt x="1375575" y="135172"/>
                </a:lnTo>
                <a:lnTo>
                  <a:pt x="1383527" y="198783"/>
                </a:lnTo>
                <a:lnTo>
                  <a:pt x="1439186" y="262393"/>
                </a:lnTo>
                <a:lnTo>
                  <a:pt x="1399429" y="286247"/>
                </a:lnTo>
                <a:lnTo>
                  <a:pt x="1439186" y="341906"/>
                </a:lnTo>
                <a:lnTo>
                  <a:pt x="1470991" y="381663"/>
                </a:lnTo>
                <a:lnTo>
                  <a:pt x="87464" y="381663"/>
                </a:lnTo>
                <a:lnTo>
                  <a:pt x="127221" y="357809"/>
                </a:lnTo>
                <a:lnTo>
                  <a:pt x="55659" y="341906"/>
                </a:lnTo>
                <a:lnTo>
                  <a:pt x="135172" y="294198"/>
                </a:lnTo>
                <a:lnTo>
                  <a:pt x="0" y="278296"/>
                </a:lnTo>
                <a:lnTo>
                  <a:pt x="95415" y="238539"/>
                </a:lnTo>
                <a:lnTo>
                  <a:pt x="39756" y="198783"/>
                </a:lnTo>
                <a:lnTo>
                  <a:pt x="127221" y="159026"/>
                </a:lnTo>
                <a:lnTo>
                  <a:pt x="23854" y="127221"/>
                </a:lnTo>
                <a:lnTo>
                  <a:pt x="95415" y="103367"/>
                </a:lnTo>
                <a:lnTo>
                  <a:pt x="23854" y="63610"/>
                </a:lnTo>
                <a:lnTo>
                  <a:pt x="95415" y="0"/>
                </a:lnTo>
                <a:close/>
              </a:path>
            </a:pathLst>
          </a:cu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199C51E4-9266-4025-AB83-47ECF17ADF01}"/>
              </a:ext>
            </a:extLst>
          </p:cNvPr>
          <p:cNvGrpSpPr/>
          <p:nvPr/>
        </p:nvGrpSpPr>
        <p:grpSpPr>
          <a:xfrm>
            <a:off x="692355" y="2743200"/>
            <a:ext cx="3313945" cy="3045157"/>
            <a:chOff x="1152506" y="2266463"/>
            <a:chExt cx="3185286" cy="2826327"/>
          </a:xfrm>
        </p:grpSpPr>
        <p:sp>
          <p:nvSpPr>
            <p:cNvPr id="43" name="Oval 42">
              <a:extLst>
                <a:ext uri="{FF2B5EF4-FFF2-40B4-BE49-F238E27FC236}">
                  <a16:creationId xmlns:a16="http://schemas.microsoft.com/office/drawing/2014/main" id="{2F9681B3-E0F9-4295-B396-99B53D71396B}"/>
                </a:ext>
              </a:extLst>
            </p:cNvPr>
            <p:cNvSpPr/>
            <p:nvPr/>
          </p:nvSpPr>
          <p:spPr>
            <a:xfrm rot="5400000">
              <a:off x="3152191" y="3219702"/>
              <a:ext cx="1703294" cy="667909"/>
            </a:xfrm>
            <a:prstGeom prst="ellipse">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276D2A3-C201-4989-A30E-43729D8211A4}"/>
                </a:ext>
              </a:extLst>
            </p:cNvPr>
            <p:cNvSpPr/>
            <p:nvPr/>
          </p:nvSpPr>
          <p:spPr>
            <a:xfrm rot="520066">
              <a:off x="2408987" y="4407399"/>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B02406F-65FB-4473-B6EB-FEF604A08CB9}"/>
                </a:ext>
              </a:extLst>
            </p:cNvPr>
            <p:cNvSpPr/>
            <p:nvPr/>
          </p:nvSpPr>
          <p:spPr>
            <a:xfrm rot="21149281">
              <a:off x="1152506" y="4424881"/>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15">
              <a:extLst>
                <a:ext uri="{FF2B5EF4-FFF2-40B4-BE49-F238E27FC236}">
                  <a16:creationId xmlns:a16="http://schemas.microsoft.com/office/drawing/2014/main" id="{347CA0C5-5F6C-4970-B83E-3B7E0A1B10ED}"/>
                </a:ext>
              </a:extLst>
            </p:cNvPr>
            <p:cNvSpPr/>
            <p:nvPr/>
          </p:nvSpPr>
          <p:spPr>
            <a:xfrm>
              <a:off x="1222167" y="2266463"/>
              <a:ext cx="2897945" cy="2574387"/>
            </a:xfrm>
            <a:custGeom>
              <a:avLst/>
              <a:gdLst>
                <a:gd name="connsiteX0" fmla="*/ 0 w 2897945"/>
                <a:gd name="connsiteY0" fmla="*/ 0 h 2574387"/>
                <a:gd name="connsiteX1" fmla="*/ 272153 w 2897945"/>
                <a:gd name="connsiteY1" fmla="*/ 0 h 2574387"/>
                <a:gd name="connsiteX2" fmla="*/ 272153 w 2897945"/>
                <a:gd name="connsiteY2" fmla="*/ 114014 h 2574387"/>
                <a:gd name="connsiteX3" fmla="*/ 259699 w 2897945"/>
                <a:gd name="connsiteY3" fmla="*/ 116528 h 2574387"/>
                <a:gd name="connsiteX4" fmla="*/ 182966 w 2897945"/>
                <a:gd name="connsiteY4" fmla="*/ 232292 h 2574387"/>
                <a:gd name="connsiteX5" fmla="*/ 308603 w 2897945"/>
                <a:gd name="connsiteY5" fmla="*/ 357929 h 2574387"/>
                <a:gd name="connsiteX6" fmla="*/ 434240 w 2897945"/>
                <a:gd name="connsiteY6" fmla="*/ 232292 h 2574387"/>
                <a:gd name="connsiteX7" fmla="*/ 357507 w 2897945"/>
                <a:gd name="connsiteY7" fmla="*/ 116528 h 2574387"/>
                <a:gd name="connsiteX8" fmla="*/ 345053 w 2897945"/>
                <a:gd name="connsiteY8" fmla="*/ 114014 h 2574387"/>
                <a:gd name="connsiteX9" fmla="*/ 345053 w 2897945"/>
                <a:gd name="connsiteY9" fmla="*/ 0 h 2574387"/>
                <a:gd name="connsiteX10" fmla="*/ 580756 w 2897945"/>
                <a:gd name="connsiteY10" fmla="*/ 0 h 2574387"/>
                <a:gd name="connsiteX11" fmla="*/ 580756 w 2897945"/>
                <a:gd name="connsiteY11" fmla="*/ 114014 h 2574387"/>
                <a:gd name="connsiteX12" fmla="*/ 568302 w 2897945"/>
                <a:gd name="connsiteY12" fmla="*/ 116528 h 2574387"/>
                <a:gd name="connsiteX13" fmla="*/ 491569 w 2897945"/>
                <a:gd name="connsiteY13" fmla="*/ 232292 h 2574387"/>
                <a:gd name="connsiteX14" fmla="*/ 617206 w 2897945"/>
                <a:gd name="connsiteY14" fmla="*/ 357929 h 2574387"/>
                <a:gd name="connsiteX15" fmla="*/ 742843 w 2897945"/>
                <a:gd name="connsiteY15" fmla="*/ 232292 h 2574387"/>
                <a:gd name="connsiteX16" fmla="*/ 666110 w 2897945"/>
                <a:gd name="connsiteY16" fmla="*/ 116528 h 2574387"/>
                <a:gd name="connsiteX17" fmla="*/ 653656 w 2897945"/>
                <a:gd name="connsiteY17" fmla="*/ 114014 h 2574387"/>
                <a:gd name="connsiteX18" fmla="*/ 653656 w 2897945"/>
                <a:gd name="connsiteY18" fmla="*/ 0 h 2574387"/>
                <a:gd name="connsiteX19" fmla="*/ 889360 w 2897945"/>
                <a:gd name="connsiteY19" fmla="*/ 0 h 2574387"/>
                <a:gd name="connsiteX20" fmla="*/ 889360 w 2897945"/>
                <a:gd name="connsiteY20" fmla="*/ 114014 h 2574387"/>
                <a:gd name="connsiteX21" fmla="*/ 876905 w 2897945"/>
                <a:gd name="connsiteY21" fmla="*/ 116528 h 2574387"/>
                <a:gd name="connsiteX22" fmla="*/ 800172 w 2897945"/>
                <a:gd name="connsiteY22" fmla="*/ 232292 h 2574387"/>
                <a:gd name="connsiteX23" fmla="*/ 925809 w 2897945"/>
                <a:gd name="connsiteY23" fmla="*/ 357929 h 2574387"/>
                <a:gd name="connsiteX24" fmla="*/ 1051446 w 2897945"/>
                <a:gd name="connsiteY24" fmla="*/ 232292 h 2574387"/>
                <a:gd name="connsiteX25" fmla="*/ 974713 w 2897945"/>
                <a:gd name="connsiteY25" fmla="*/ 116528 h 2574387"/>
                <a:gd name="connsiteX26" fmla="*/ 962259 w 2897945"/>
                <a:gd name="connsiteY26" fmla="*/ 114014 h 2574387"/>
                <a:gd name="connsiteX27" fmla="*/ 962259 w 2897945"/>
                <a:gd name="connsiteY27" fmla="*/ 0 h 2574387"/>
                <a:gd name="connsiteX28" fmla="*/ 1197963 w 2897945"/>
                <a:gd name="connsiteY28" fmla="*/ 0 h 2574387"/>
                <a:gd name="connsiteX29" fmla="*/ 1197963 w 2897945"/>
                <a:gd name="connsiteY29" fmla="*/ 114014 h 2574387"/>
                <a:gd name="connsiteX30" fmla="*/ 1185508 w 2897945"/>
                <a:gd name="connsiteY30" fmla="*/ 116528 h 2574387"/>
                <a:gd name="connsiteX31" fmla="*/ 1108775 w 2897945"/>
                <a:gd name="connsiteY31" fmla="*/ 232292 h 2574387"/>
                <a:gd name="connsiteX32" fmla="*/ 1234412 w 2897945"/>
                <a:gd name="connsiteY32" fmla="*/ 357929 h 2574387"/>
                <a:gd name="connsiteX33" fmla="*/ 1360049 w 2897945"/>
                <a:gd name="connsiteY33" fmla="*/ 232292 h 2574387"/>
                <a:gd name="connsiteX34" fmla="*/ 1283316 w 2897945"/>
                <a:gd name="connsiteY34" fmla="*/ 116528 h 2574387"/>
                <a:gd name="connsiteX35" fmla="*/ 1270862 w 2897945"/>
                <a:gd name="connsiteY35" fmla="*/ 114014 h 2574387"/>
                <a:gd name="connsiteX36" fmla="*/ 1270862 w 2897945"/>
                <a:gd name="connsiteY36" fmla="*/ 0 h 2574387"/>
                <a:gd name="connsiteX37" fmla="*/ 1506566 w 2897945"/>
                <a:gd name="connsiteY37" fmla="*/ 0 h 2574387"/>
                <a:gd name="connsiteX38" fmla="*/ 1506566 w 2897945"/>
                <a:gd name="connsiteY38" fmla="*/ 114014 h 2574387"/>
                <a:gd name="connsiteX39" fmla="*/ 1494111 w 2897945"/>
                <a:gd name="connsiteY39" fmla="*/ 116528 h 2574387"/>
                <a:gd name="connsiteX40" fmla="*/ 1417378 w 2897945"/>
                <a:gd name="connsiteY40" fmla="*/ 232292 h 2574387"/>
                <a:gd name="connsiteX41" fmla="*/ 1543015 w 2897945"/>
                <a:gd name="connsiteY41" fmla="*/ 357929 h 2574387"/>
                <a:gd name="connsiteX42" fmla="*/ 1668652 w 2897945"/>
                <a:gd name="connsiteY42" fmla="*/ 232292 h 2574387"/>
                <a:gd name="connsiteX43" fmla="*/ 1591919 w 2897945"/>
                <a:gd name="connsiteY43" fmla="*/ 116528 h 2574387"/>
                <a:gd name="connsiteX44" fmla="*/ 1579465 w 2897945"/>
                <a:gd name="connsiteY44" fmla="*/ 114014 h 2574387"/>
                <a:gd name="connsiteX45" fmla="*/ 1579465 w 2897945"/>
                <a:gd name="connsiteY45" fmla="*/ 0 h 2574387"/>
                <a:gd name="connsiteX46" fmla="*/ 1815169 w 2897945"/>
                <a:gd name="connsiteY46" fmla="*/ 0 h 2574387"/>
                <a:gd name="connsiteX47" fmla="*/ 1815169 w 2897945"/>
                <a:gd name="connsiteY47" fmla="*/ 114014 h 2574387"/>
                <a:gd name="connsiteX48" fmla="*/ 1802714 w 2897945"/>
                <a:gd name="connsiteY48" fmla="*/ 116528 h 2574387"/>
                <a:gd name="connsiteX49" fmla="*/ 1725981 w 2897945"/>
                <a:gd name="connsiteY49" fmla="*/ 232292 h 2574387"/>
                <a:gd name="connsiteX50" fmla="*/ 1851618 w 2897945"/>
                <a:gd name="connsiteY50" fmla="*/ 357929 h 2574387"/>
                <a:gd name="connsiteX51" fmla="*/ 1977255 w 2897945"/>
                <a:gd name="connsiteY51" fmla="*/ 232292 h 2574387"/>
                <a:gd name="connsiteX52" fmla="*/ 1900522 w 2897945"/>
                <a:gd name="connsiteY52" fmla="*/ 116528 h 2574387"/>
                <a:gd name="connsiteX53" fmla="*/ 1888068 w 2897945"/>
                <a:gd name="connsiteY53" fmla="*/ 114014 h 2574387"/>
                <a:gd name="connsiteX54" fmla="*/ 1888068 w 2897945"/>
                <a:gd name="connsiteY54" fmla="*/ 0 h 2574387"/>
                <a:gd name="connsiteX55" fmla="*/ 2123772 w 2897945"/>
                <a:gd name="connsiteY55" fmla="*/ 0 h 2574387"/>
                <a:gd name="connsiteX56" fmla="*/ 2123772 w 2897945"/>
                <a:gd name="connsiteY56" fmla="*/ 114014 h 2574387"/>
                <a:gd name="connsiteX57" fmla="*/ 2111317 w 2897945"/>
                <a:gd name="connsiteY57" fmla="*/ 116528 h 2574387"/>
                <a:gd name="connsiteX58" fmla="*/ 2034584 w 2897945"/>
                <a:gd name="connsiteY58" fmla="*/ 232292 h 2574387"/>
                <a:gd name="connsiteX59" fmla="*/ 2160221 w 2897945"/>
                <a:gd name="connsiteY59" fmla="*/ 357929 h 2574387"/>
                <a:gd name="connsiteX60" fmla="*/ 2285858 w 2897945"/>
                <a:gd name="connsiteY60" fmla="*/ 232292 h 2574387"/>
                <a:gd name="connsiteX61" fmla="*/ 2209125 w 2897945"/>
                <a:gd name="connsiteY61" fmla="*/ 116528 h 2574387"/>
                <a:gd name="connsiteX62" fmla="*/ 2196671 w 2897945"/>
                <a:gd name="connsiteY62" fmla="*/ 114014 h 2574387"/>
                <a:gd name="connsiteX63" fmla="*/ 2196671 w 2897945"/>
                <a:gd name="connsiteY63" fmla="*/ 0 h 2574387"/>
                <a:gd name="connsiteX64" fmla="*/ 2432375 w 2897945"/>
                <a:gd name="connsiteY64" fmla="*/ 0 h 2574387"/>
                <a:gd name="connsiteX65" fmla="*/ 2432375 w 2897945"/>
                <a:gd name="connsiteY65" fmla="*/ 114014 h 2574387"/>
                <a:gd name="connsiteX66" fmla="*/ 2419920 w 2897945"/>
                <a:gd name="connsiteY66" fmla="*/ 116528 h 2574387"/>
                <a:gd name="connsiteX67" fmla="*/ 2343187 w 2897945"/>
                <a:gd name="connsiteY67" fmla="*/ 232292 h 2574387"/>
                <a:gd name="connsiteX68" fmla="*/ 2468824 w 2897945"/>
                <a:gd name="connsiteY68" fmla="*/ 357929 h 2574387"/>
                <a:gd name="connsiteX69" fmla="*/ 2594461 w 2897945"/>
                <a:gd name="connsiteY69" fmla="*/ 232292 h 2574387"/>
                <a:gd name="connsiteX70" fmla="*/ 2517728 w 2897945"/>
                <a:gd name="connsiteY70" fmla="*/ 116528 h 2574387"/>
                <a:gd name="connsiteX71" fmla="*/ 2505274 w 2897945"/>
                <a:gd name="connsiteY71" fmla="*/ 114014 h 2574387"/>
                <a:gd name="connsiteX72" fmla="*/ 2505274 w 2897945"/>
                <a:gd name="connsiteY72" fmla="*/ 0 h 2574387"/>
                <a:gd name="connsiteX73" fmla="*/ 2897945 w 2897945"/>
                <a:gd name="connsiteY73" fmla="*/ 0 h 2574387"/>
                <a:gd name="connsiteX74" fmla="*/ 2897945 w 2897945"/>
                <a:gd name="connsiteY74" fmla="*/ 2574387 h 2574387"/>
                <a:gd name="connsiteX75" fmla="*/ 0 w 2897945"/>
                <a:gd name="connsiteY75" fmla="*/ 2574387 h 25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97945" h="2574387">
                  <a:moveTo>
                    <a:pt x="0" y="0"/>
                  </a:moveTo>
                  <a:lnTo>
                    <a:pt x="272153" y="0"/>
                  </a:lnTo>
                  <a:lnTo>
                    <a:pt x="272153" y="114014"/>
                  </a:lnTo>
                  <a:lnTo>
                    <a:pt x="259699" y="116528"/>
                  </a:lnTo>
                  <a:cubicBezTo>
                    <a:pt x="214606" y="135601"/>
                    <a:pt x="182966" y="180251"/>
                    <a:pt x="182966" y="232292"/>
                  </a:cubicBezTo>
                  <a:cubicBezTo>
                    <a:pt x="182966" y="301679"/>
                    <a:pt x="239216" y="357929"/>
                    <a:pt x="308603" y="357929"/>
                  </a:cubicBezTo>
                  <a:cubicBezTo>
                    <a:pt x="377990" y="357929"/>
                    <a:pt x="434240" y="301679"/>
                    <a:pt x="434240" y="232292"/>
                  </a:cubicBezTo>
                  <a:cubicBezTo>
                    <a:pt x="434240" y="180251"/>
                    <a:pt x="402600" y="135601"/>
                    <a:pt x="357507" y="116528"/>
                  </a:cubicBezTo>
                  <a:lnTo>
                    <a:pt x="345053" y="114014"/>
                  </a:lnTo>
                  <a:lnTo>
                    <a:pt x="345053" y="0"/>
                  </a:lnTo>
                  <a:lnTo>
                    <a:pt x="580756" y="0"/>
                  </a:lnTo>
                  <a:lnTo>
                    <a:pt x="580756" y="114014"/>
                  </a:lnTo>
                  <a:lnTo>
                    <a:pt x="568302" y="116528"/>
                  </a:lnTo>
                  <a:cubicBezTo>
                    <a:pt x="523209" y="135601"/>
                    <a:pt x="491569" y="180251"/>
                    <a:pt x="491569" y="232292"/>
                  </a:cubicBezTo>
                  <a:cubicBezTo>
                    <a:pt x="491569" y="301679"/>
                    <a:pt x="547819" y="357929"/>
                    <a:pt x="617206" y="357929"/>
                  </a:cubicBezTo>
                  <a:cubicBezTo>
                    <a:pt x="686593" y="357929"/>
                    <a:pt x="742843" y="301679"/>
                    <a:pt x="742843" y="232292"/>
                  </a:cubicBezTo>
                  <a:cubicBezTo>
                    <a:pt x="742843" y="180251"/>
                    <a:pt x="711203" y="135601"/>
                    <a:pt x="666110" y="116528"/>
                  </a:cubicBezTo>
                  <a:lnTo>
                    <a:pt x="653656" y="114014"/>
                  </a:lnTo>
                  <a:lnTo>
                    <a:pt x="653656" y="0"/>
                  </a:lnTo>
                  <a:lnTo>
                    <a:pt x="889360" y="0"/>
                  </a:lnTo>
                  <a:lnTo>
                    <a:pt x="889360" y="114014"/>
                  </a:lnTo>
                  <a:lnTo>
                    <a:pt x="876905" y="116528"/>
                  </a:lnTo>
                  <a:cubicBezTo>
                    <a:pt x="831812" y="135601"/>
                    <a:pt x="800172" y="180251"/>
                    <a:pt x="800172" y="232292"/>
                  </a:cubicBezTo>
                  <a:cubicBezTo>
                    <a:pt x="800172" y="301679"/>
                    <a:pt x="856422" y="357929"/>
                    <a:pt x="925809" y="357929"/>
                  </a:cubicBezTo>
                  <a:cubicBezTo>
                    <a:pt x="995196" y="357929"/>
                    <a:pt x="1051446" y="301679"/>
                    <a:pt x="1051446" y="232292"/>
                  </a:cubicBezTo>
                  <a:cubicBezTo>
                    <a:pt x="1051446" y="180251"/>
                    <a:pt x="1019806" y="135601"/>
                    <a:pt x="974713" y="116528"/>
                  </a:cubicBezTo>
                  <a:lnTo>
                    <a:pt x="962259" y="114014"/>
                  </a:lnTo>
                  <a:lnTo>
                    <a:pt x="962259" y="0"/>
                  </a:lnTo>
                  <a:lnTo>
                    <a:pt x="1197963" y="0"/>
                  </a:lnTo>
                  <a:lnTo>
                    <a:pt x="1197963" y="114014"/>
                  </a:lnTo>
                  <a:lnTo>
                    <a:pt x="1185508" y="116528"/>
                  </a:lnTo>
                  <a:cubicBezTo>
                    <a:pt x="1140415" y="135601"/>
                    <a:pt x="1108775" y="180251"/>
                    <a:pt x="1108775" y="232292"/>
                  </a:cubicBezTo>
                  <a:cubicBezTo>
                    <a:pt x="1108775" y="301679"/>
                    <a:pt x="1165025" y="357929"/>
                    <a:pt x="1234412" y="357929"/>
                  </a:cubicBezTo>
                  <a:cubicBezTo>
                    <a:pt x="1303799" y="357929"/>
                    <a:pt x="1360049" y="301679"/>
                    <a:pt x="1360049" y="232292"/>
                  </a:cubicBezTo>
                  <a:cubicBezTo>
                    <a:pt x="1360049" y="180251"/>
                    <a:pt x="1328409" y="135601"/>
                    <a:pt x="1283316" y="116528"/>
                  </a:cubicBezTo>
                  <a:lnTo>
                    <a:pt x="1270862" y="114014"/>
                  </a:lnTo>
                  <a:lnTo>
                    <a:pt x="1270862" y="0"/>
                  </a:lnTo>
                  <a:lnTo>
                    <a:pt x="1506566" y="0"/>
                  </a:lnTo>
                  <a:lnTo>
                    <a:pt x="1506566" y="114014"/>
                  </a:lnTo>
                  <a:lnTo>
                    <a:pt x="1494111" y="116528"/>
                  </a:lnTo>
                  <a:cubicBezTo>
                    <a:pt x="1449018" y="135601"/>
                    <a:pt x="1417378" y="180251"/>
                    <a:pt x="1417378" y="232292"/>
                  </a:cubicBezTo>
                  <a:cubicBezTo>
                    <a:pt x="1417378" y="301679"/>
                    <a:pt x="1473628" y="357929"/>
                    <a:pt x="1543015" y="357929"/>
                  </a:cubicBezTo>
                  <a:cubicBezTo>
                    <a:pt x="1612402" y="357929"/>
                    <a:pt x="1668652" y="301679"/>
                    <a:pt x="1668652" y="232292"/>
                  </a:cubicBezTo>
                  <a:cubicBezTo>
                    <a:pt x="1668652" y="180251"/>
                    <a:pt x="1637012" y="135601"/>
                    <a:pt x="1591919" y="116528"/>
                  </a:cubicBezTo>
                  <a:lnTo>
                    <a:pt x="1579465" y="114014"/>
                  </a:lnTo>
                  <a:lnTo>
                    <a:pt x="1579465" y="0"/>
                  </a:lnTo>
                  <a:lnTo>
                    <a:pt x="1815169" y="0"/>
                  </a:lnTo>
                  <a:lnTo>
                    <a:pt x="1815169" y="114014"/>
                  </a:lnTo>
                  <a:lnTo>
                    <a:pt x="1802714" y="116528"/>
                  </a:lnTo>
                  <a:cubicBezTo>
                    <a:pt x="1757621" y="135601"/>
                    <a:pt x="1725981" y="180251"/>
                    <a:pt x="1725981" y="232292"/>
                  </a:cubicBezTo>
                  <a:cubicBezTo>
                    <a:pt x="1725981" y="301679"/>
                    <a:pt x="1782231" y="357929"/>
                    <a:pt x="1851618" y="357929"/>
                  </a:cubicBezTo>
                  <a:cubicBezTo>
                    <a:pt x="1921005" y="357929"/>
                    <a:pt x="1977255" y="301679"/>
                    <a:pt x="1977255" y="232292"/>
                  </a:cubicBezTo>
                  <a:cubicBezTo>
                    <a:pt x="1977255" y="180251"/>
                    <a:pt x="1945615" y="135601"/>
                    <a:pt x="1900522" y="116528"/>
                  </a:cubicBezTo>
                  <a:lnTo>
                    <a:pt x="1888068" y="114014"/>
                  </a:lnTo>
                  <a:lnTo>
                    <a:pt x="1888068" y="0"/>
                  </a:lnTo>
                  <a:lnTo>
                    <a:pt x="2123772" y="0"/>
                  </a:lnTo>
                  <a:lnTo>
                    <a:pt x="2123772" y="114014"/>
                  </a:lnTo>
                  <a:lnTo>
                    <a:pt x="2111317" y="116528"/>
                  </a:lnTo>
                  <a:cubicBezTo>
                    <a:pt x="2066224" y="135601"/>
                    <a:pt x="2034584" y="180251"/>
                    <a:pt x="2034584" y="232292"/>
                  </a:cubicBezTo>
                  <a:cubicBezTo>
                    <a:pt x="2034584" y="301679"/>
                    <a:pt x="2090834" y="357929"/>
                    <a:pt x="2160221" y="357929"/>
                  </a:cubicBezTo>
                  <a:cubicBezTo>
                    <a:pt x="2229608" y="357929"/>
                    <a:pt x="2285858" y="301679"/>
                    <a:pt x="2285858" y="232292"/>
                  </a:cubicBezTo>
                  <a:cubicBezTo>
                    <a:pt x="2285858" y="180251"/>
                    <a:pt x="2254218" y="135601"/>
                    <a:pt x="2209125" y="116528"/>
                  </a:cubicBezTo>
                  <a:lnTo>
                    <a:pt x="2196671" y="114014"/>
                  </a:lnTo>
                  <a:lnTo>
                    <a:pt x="2196671" y="0"/>
                  </a:lnTo>
                  <a:lnTo>
                    <a:pt x="2432375" y="0"/>
                  </a:lnTo>
                  <a:lnTo>
                    <a:pt x="2432375" y="114014"/>
                  </a:lnTo>
                  <a:lnTo>
                    <a:pt x="2419920" y="116528"/>
                  </a:lnTo>
                  <a:cubicBezTo>
                    <a:pt x="2374827" y="135601"/>
                    <a:pt x="2343187" y="180251"/>
                    <a:pt x="2343187" y="232292"/>
                  </a:cubicBezTo>
                  <a:cubicBezTo>
                    <a:pt x="2343187" y="301679"/>
                    <a:pt x="2399437" y="357929"/>
                    <a:pt x="2468824" y="357929"/>
                  </a:cubicBezTo>
                  <a:cubicBezTo>
                    <a:pt x="2538211" y="357929"/>
                    <a:pt x="2594461" y="301679"/>
                    <a:pt x="2594461" y="232292"/>
                  </a:cubicBezTo>
                  <a:cubicBezTo>
                    <a:pt x="2594461" y="180251"/>
                    <a:pt x="2562821" y="135601"/>
                    <a:pt x="2517728" y="116528"/>
                  </a:cubicBezTo>
                  <a:lnTo>
                    <a:pt x="2505274" y="114014"/>
                  </a:lnTo>
                  <a:lnTo>
                    <a:pt x="2505274" y="0"/>
                  </a:lnTo>
                  <a:lnTo>
                    <a:pt x="2897945" y="0"/>
                  </a:lnTo>
                  <a:lnTo>
                    <a:pt x="2897945" y="2574387"/>
                  </a:lnTo>
                  <a:lnTo>
                    <a:pt x="0" y="257438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06AAA2A-B263-4CA6-AD98-B6724F2BA0E3}"/>
                </a:ext>
              </a:extLst>
            </p:cNvPr>
            <p:cNvSpPr/>
            <p:nvPr/>
          </p:nvSpPr>
          <p:spPr>
            <a:xfrm>
              <a:off x="1222167" y="2744764"/>
              <a:ext cx="2897945" cy="5767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2D0E797-F8C7-4244-8D79-6BF9DDF591FA}"/>
                </a:ext>
              </a:extLst>
            </p:cNvPr>
            <p:cNvSpPr txBox="1"/>
            <p:nvPr/>
          </p:nvSpPr>
          <p:spPr>
            <a:xfrm>
              <a:off x="3036496" y="2736407"/>
              <a:ext cx="939269" cy="646331"/>
            </a:xfrm>
            <a:prstGeom prst="rect">
              <a:avLst/>
            </a:prstGeom>
            <a:noFill/>
          </p:spPr>
          <p:txBody>
            <a:bodyPr wrap="square" rtlCol="0">
              <a:spAutoFit/>
            </a:bodyPr>
            <a:lstStyle/>
            <a:p>
              <a:pPr algn="r"/>
              <a:r>
                <a:rPr lang="en-US" sz="3600" dirty="0">
                  <a:latin typeface="Oswald" panose="02000503000000000000" pitchFamily="2" charset="0"/>
                </a:rPr>
                <a:t>01</a:t>
              </a:r>
            </a:p>
          </p:txBody>
        </p:sp>
      </p:grpSp>
      <p:sp>
        <p:nvSpPr>
          <p:cNvPr id="56" name="Freeform: Shape 25">
            <a:extLst>
              <a:ext uri="{FF2B5EF4-FFF2-40B4-BE49-F238E27FC236}">
                <a16:creationId xmlns:a16="http://schemas.microsoft.com/office/drawing/2014/main" id="{D7FCDC79-808C-4CB6-AE69-59AA502A3C3F}"/>
              </a:ext>
            </a:extLst>
          </p:cNvPr>
          <p:cNvSpPr/>
          <p:nvPr/>
        </p:nvSpPr>
        <p:spPr>
          <a:xfrm rot="19876542">
            <a:off x="232620" y="2804721"/>
            <a:ext cx="1530406" cy="411213"/>
          </a:xfrm>
          <a:custGeom>
            <a:avLst/>
            <a:gdLst>
              <a:gd name="connsiteX0" fmla="*/ 95415 w 1470991"/>
              <a:gd name="connsiteY0" fmla="*/ 0 h 381663"/>
              <a:gd name="connsiteX1" fmla="*/ 1407381 w 1470991"/>
              <a:gd name="connsiteY1" fmla="*/ 15903 h 381663"/>
              <a:gd name="connsiteX2" fmla="*/ 1343770 w 1470991"/>
              <a:gd name="connsiteY2" fmla="*/ 79513 h 381663"/>
              <a:gd name="connsiteX3" fmla="*/ 1439186 w 1470991"/>
              <a:gd name="connsiteY3" fmla="*/ 79513 h 381663"/>
              <a:gd name="connsiteX4" fmla="*/ 1375575 w 1470991"/>
              <a:gd name="connsiteY4" fmla="*/ 135172 h 381663"/>
              <a:gd name="connsiteX5" fmla="*/ 1375575 w 1470991"/>
              <a:gd name="connsiteY5" fmla="*/ 135172 h 381663"/>
              <a:gd name="connsiteX6" fmla="*/ 1383527 w 1470991"/>
              <a:gd name="connsiteY6" fmla="*/ 198783 h 381663"/>
              <a:gd name="connsiteX7" fmla="*/ 1439186 w 1470991"/>
              <a:gd name="connsiteY7" fmla="*/ 262393 h 381663"/>
              <a:gd name="connsiteX8" fmla="*/ 1399429 w 1470991"/>
              <a:gd name="connsiteY8" fmla="*/ 286247 h 381663"/>
              <a:gd name="connsiteX9" fmla="*/ 1439186 w 1470991"/>
              <a:gd name="connsiteY9" fmla="*/ 341906 h 381663"/>
              <a:gd name="connsiteX10" fmla="*/ 1470991 w 1470991"/>
              <a:gd name="connsiteY10" fmla="*/ 381663 h 381663"/>
              <a:gd name="connsiteX11" fmla="*/ 87464 w 1470991"/>
              <a:gd name="connsiteY11" fmla="*/ 381663 h 381663"/>
              <a:gd name="connsiteX12" fmla="*/ 127221 w 1470991"/>
              <a:gd name="connsiteY12" fmla="*/ 357809 h 381663"/>
              <a:gd name="connsiteX13" fmla="*/ 55659 w 1470991"/>
              <a:gd name="connsiteY13" fmla="*/ 341906 h 381663"/>
              <a:gd name="connsiteX14" fmla="*/ 135172 w 1470991"/>
              <a:gd name="connsiteY14" fmla="*/ 294198 h 381663"/>
              <a:gd name="connsiteX15" fmla="*/ 0 w 1470991"/>
              <a:gd name="connsiteY15" fmla="*/ 278296 h 381663"/>
              <a:gd name="connsiteX16" fmla="*/ 95415 w 1470991"/>
              <a:gd name="connsiteY16" fmla="*/ 238539 h 381663"/>
              <a:gd name="connsiteX17" fmla="*/ 39756 w 1470991"/>
              <a:gd name="connsiteY17" fmla="*/ 198783 h 381663"/>
              <a:gd name="connsiteX18" fmla="*/ 127221 w 1470991"/>
              <a:gd name="connsiteY18" fmla="*/ 159026 h 381663"/>
              <a:gd name="connsiteX19" fmla="*/ 23854 w 1470991"/>
              <a:gd name="connsiteY19" fmla="*/ 127221 h 381663"/>
              <a:gd name="connsiteX20" fmla="*/ 95415 w 1470991"/>
              <a:gd name="connsiteY20" fmla="*/ 103367 h 381663"/>
              <a:gd name="connsiteX21" fmla="*/ 23854 w 1470991"/>
              <a:gd name="connsiteY21" fmla="*/ 63610 h 381663"/>
              <a:gd name="connsiteX22" fmla="*/ 95415 w 1470991"/>
              <a:gd name="connsiteY22" fmla="*/ 0 h 38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0991" h="381663">
                <a:moveTo>
                  <a:pt x="95415" y="0"/>
                </a:moveTo>
                <a:lnTo>
                  <a:pt x="1407381" y="15903"/>
                </a:lnTo>
                <a:lnTo>
                  <a:pt x="1343770" y="79513"/>
                </a:lnTo>
                <a:lnTo>
                  <a:pt x="1439186" y="79513"/>
                </a:lnTo>
                <a:lnTo>
                  <a:pt x="1375575" y="135172"/>
                </a:lnTo>
                <a:lnTo>
                  <a:pt x="1375575" y="135172"/>
                </a:lnTo>
                <a:lnTo>
                  <a:pt x="1383527" y="198783"/>
                </a:lnTo>
                <a:lnTo>
                  <a:pt x="1439186" y="262393"/>
                </a:lnTo>
                <a:lnTo>
                  <a:pt x="1399429" y="286247"/>
                </a:lnTo>
                <a:lnTo>
                  <a:pt x="1439186" y="341906"/>
                </a:lnTo>
                <a:lnTo>
                  <a:pt x="1470991" y="381663"/>
                </a:lnTo>
                <a:lnTo>
                  <a:pt x="87464" y="381663"/>
                </a:lnTo>
                <a:lnTo>
                  <a:pt x="127221" y="357809"/>
                </a:lnTo>
                <a:lnTo>
                  <a:pt x="55659" y="341906"/>
                </a:lnTo>
                <a:lnTo>
                  <a:pt x="135172" y="294198"/>
                </a:lnTo>
                <a:lnTo>
                  <a:pt x="0" y="278296"/>
                </a:lnTo>
                <a:lnTo>
                  <a:pt x="95415" y="238539"/>
                </a:lnTo>
                <a:lnTo>
                  <a:pt x="39756" y="198783"/>
                </a:lnTo>
                <a:lnTo>
                  <a:pt x="127221" y="159026"/>
                </a:lnTo>
                <a:lnTo>
                  <a:pt x="23854" y="127221"/>
                </a:lnTo>
                <a:lnTo>
                  <a:pt x="95415" y="103367"/>
                </a:lnTo>
                <a:lnTo>
                  <a:pt x="23854" y="63610"/>
                </a:lnTo>
                <a:lnTo>
                  <a:pt x="95415" y="0"/>
                </a:lnTo>
                <a:close/>
              </a:path>
            </a:pathLst>
          </a:cu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AF4B750D-BAAC-4CA2-BFF3-BEEAF01E0EF0}"/>
              </a:ext>
            </a:extLst>
          </p:cNvPr>
          <p:cNvGrpSpPr/>
          <p:nvPr/>
        </p:nvGrpSpPr>
        <p:grpSpPr>
          <a:xfrm>
            <a:off x="8533605" y="2854636"/>
            <a:ext cx="3313945" cy="3045157"/>
            <a:chOff x="8345952" y="2236957"/>
            <a:chExt cx="3185286" cy="2826327"/>
          </a:xfrm>
        </p:grpSpPr>
        <p:sp>
          <p:nvSpPr>
            <p:cNvPr id="58" name="Oval 57">
              <a:extLst>
                <a:ext uri="{FF2B5EF4-FFF2-40B4-BE49-F238E27FC236}">
                  <a16:creationId xmlns:a16="http://schemas.microsoft.com/office/drawing/2014/main" id="{F70684BC-D47B-4C97-B2CD-9658BC0206FE}"/>
                </a:ext>
              </a:extLst>
            </p:cNvPr>
            <p:cNvSpPr/>
            <p:nvPr/>
          </p:nvSpPr>
          <p:spPr>
            <a:xfrm rot="5400000">
              <a:off x="10345637" y="3190196"/>
              <a:ext cx="1703294" cy="667909"/>
            </a:xfrm>
            <a:prstGeom prst="ellipse">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4F8FA51-D63B-475D-98EB-22D4BEC629FC}"/>
                </a:ext>
              </a:extLst>
            </p:cNvPr>
            <p:cNvSpPr/>
            <p:nvPr/>
          </p:nvSpPr>
          <p:spPr>
            <a:xfrm rot="520066">
              <a:off x="9602433" y="4377893"/>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7BCEE34-F051-487D-8EA1-20300DD32510}"/>
                </a:ext>
              </a:extLst>
            </p:cNvPr>
            <p:cNvSpPr/>
            <p:nvPr/>
          </p:nvSpPr>
          <p:spPr>
            <a:xfrm rot="21149281">
              <a:off x="8345952" y="4395375"/>
              <a:ext cx="1703294" cy="667909"/>
            </a:xfrm>
            <a:prstGeom prst="rect">
              <a:avLst/>
            </a:prstGeom>
            <a:solidFill>
              <a:schemeClr val="tx1">
                <a:alpha val="46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49">
              <a:extLst>
                <a:ext uri="{FF2B5EF4-FFF2-40B4-BE49-F238E27FC236}">
                  <a16:creationId xmlns:a16="http://schemas.microsoft.com/office/drawing/2014/main" id="{EF72D3FC-9220-42E5-926F-DF39FB8DA4AB}"/>
                </a:ext>
              </a:extLst>
            </p:cNvPr>
            <p:cNvSpPr/>
            <p:nvPr/>
          </p:nvSpPr>
          <p:spPr>
            <a:xfrm>
              <a:off x="8415613" y="2236957"/>
              <a:ext cx="2897945" cy="2574387"/>
            </a:xfrm>
            <a:custGeom>
              <a:avLst/>
              <a:gdLst>
                <a:gd name="connsiteX0" fmla="*/ 0 w 2897945"/>
                <a:gd name="connsiteY0" fmla="*/ 0 h 2574387"/>
                <a:gd name="connsiteX1" fmla="*/ 272153 w 2897945"/>
                <a:gd name="connsiteY1" fmla="*/ 0 h 2574387"/>
                <a:gd name="connsiteX2" fmla="*/ 272153 w 2897945"/>
                <a:gd name="connsiteY2" fmla="*/ 114014 h 2574387"/>
                <a:gd name="connsiteX3" fmla="*/ 259699 w 2897945"/>
                <a:gd name="connsiteY3" fmla="*/ 116528 h 2574387"/>
                <a:gd name="connsiteX4" fmla="*/ 182966 w 2897945"/>
                <a:gd name="connsiteY4" fmla="*/ 232292 h 2574387"/>
                <a:gd name="connsiteX5" fmla="*/ 308603 w 2897945"/>
                <a:gd name="connsiteY5" fmla="*/ 357929 h 2574387"/>
                <a:gd name="connsiteX6" fmla="*/ 434240 w 2897945"/>
                <a:gd name="connsiteY6" fmla="*/ 232292 h 2574387"/>
                <a:gd name="connsiteX7" fmla="*/ 357507 w 2897945"/>
                <a:gd name="connsiteY7" fmla="*/ 116528 h 2574387"/>
                <a:gd name="connsiteX8" fmla="*/ 345053 w 2897945"/>
                <a:gd name="connsiteY8" fmla="*/ 114014 h 2574387"/>
                <a:gd name="connsiteX9" fmla="*/ 345053 w 2897945"/>
                <a:gd name="connsiteY9" fmla="*/ 0 h 2574387"/>
                <a:gd name="connsiteX10" fmla="*/ 580756 w 2897945"/>
                <a:gd name="connsiteY10" fmla="*/ 0 h 2574387"/>
                <a:gd name="connsiteX11" fmla="*/ 580756 w 2897945"/>
                <a:gd name="connsiteY11" fmla="*/ 114014 h 2574387"/>
                <a:gd name="connsiteX12" fmla="*/ 568302 w 2897945"/>
                <a:gd name="connsiteY12" fmla="*/ 116528 h 2574387"/>
                <a:gd name="connsiteX13" fmla="*/ 491569 w 2897945"/>
                <a:gd name="connsiteY13" fmla="*/ 232292 h 2574387"/>
                <a:gd name="connsiteX14" fmla="*/ 617206 w 2897945"/>
                <a:gd name="connsiteY14" fmla="*/ 357929 h 2574387"/>
                <a:gd name="connsiteX15" fmla="*/ 742843 w 2897945"/>
                <a:gd name="connsiteY15" fmla="*/ 232292 h 2574387"/>
                <a:gd name="connsiteX16" fmla="*/ 666110 w 2897945"/>
                <a:gd name="connsiteY16" fmla="*/ 116528 h 2574387"/>
                <a:gd name="connsiteX17" fmla="*/ 653656 w 2897945"/>
                <a:gd name="connsiteY17" fmla="*/ 114014 h 2574387"/>
                <a:gd name="connsiteX18" fmla="*/ 653656 w 2897945"/>
                <a:gd name="connsiteY18" fmla="*/ 0 h 2574387"/>
                <a:gd name="connsiteX19" fmla="*/ 889360 w 2897945"/>
                <a:gd name="connsiteY19" fmla="*/ 0 h 2574387"/>
                <a:gd name="connsiteX20" fmla="*/ 889360 w 2897945"/>
                <a:gd name="connsiteY20" fmla="*/ 114014 h 2574387"/>
                <a:gd name="connsiteX21" fmla="*/ 876905 w 2897945"/>
                <a:gd name="connsiteY21" fmla="*/ 116528 h 2574387"/>
                <a:gd name="connsiteX22" fmla="*/ 800172 w 2897945"/>
                <a:gd name="connsiteY22" fmla="*/ 232292 h 2574387"/>
                <a:gd name="connsiteX23" fmla="*/ 925809 w 2897945"/>
                <a:gd name="connsiteY23" fmla="*/ 357929 h 2574387"/>
                <a:gd name="connsiteX24" fmla="*/ 1051446 w 2897945"/>
                <a:gd name="connsiteY24" fmla="*/ 232292 h 2574387"/>
                <a:gd name="connsiteX25" fmla="*/ 974713 w 2897945"/>
                <a:gd name="connsiteY25" fmla="*/ 116528 h 2574387"/>
                <a:gd name="connsiteX26" fmla="*/ 962259 w 2897945"/>
                <a:gd name="connsiteY26" fmla="*/ 114014 h 2574387"/>
                <a:gd name="connsiteX27" fmla="*/ 962259 w 2897945"/>
                <a:gd name="connsiteY27" fmla="*/ 0 h 2574387"/>
                <a:gd name="connsiteX28" fmla="*/ 1197963 w 2897945"/>
                <a:gd name="connsiteY28" fmla="*/ 0 h 2574387"/>
                <a:gd name="connsiteX29" fmla="*/ 1197963 w 2897945"/>
                <a:gd name="connsiteY29" fmla="*/ 114014 h 2574387"/>
                <a:gd name="connsiteX30" fmla="*/ 1185508 w 2897945"/>
                <a:gd name="connsiteY30" fmla="*/ 116528 h 2574387"/>
                <a:gd name="connsiteX31" fmla="*/ 1108775 w 2897945"/>
                <a:gd name="connsiteY31" fmla="*/ 232292 h 2574387"/>
                <a:gd name="connsiteX32" fmla="*/ 1234412 w 2897945"/>
                <a:gd name="connsiteY32" fmla="*/ 357929 h 2574387"/>
                <a:gd name="connsiteX33" fmla="*/ 1360049 w 2897945"/>
                <a:gd name="connsiteY33" fmla="*/ 232292 h 2574387"/>
                <a:gd name="connsiteX34" fmla="*/ 1283316 w 2897945"/>
                <a:gd name="connsiteY34" fmla="*/ 116528 h 2574387"/>
                <a:gd name="connsiteX35" fmla="*/ 1270862 w 2897945"/>
                <a:gd name="connsiteY35" fmla="*/ 114014 h 2574387"/>
                <a:gd name="connsiteX36" fmla="*/ 1270862 w 2897945"/>
                <a:gd name="connsiteY36" fmla="*/ 0 h 2574387"/>
                <a:gd name="connsiteX37" fmla="*/ 1506566 w 2897945"/>
                <a:gd name="connsiteY37" fmla="*/ 0 h 2574387"/>
                <a:gd name="connsiteX38" fmla="*/ 1506566 w 2897945"/>
                <a:gd name="connsiteY38" fmla="*/ 114014 h 2574387"/>
                <a:gd name="connsiteX39" fmla="*/ 1494111 w 2897945"/>
                <a:gd name="connsiteY39" fmla="*/ 116528 h 2574387"/>
                <a:gd name="connsiteX40" fmla="*/ 1417378 w 2897945"/>
                <a:gd name="connsiteY40" fmla="*/ 232292 h 2574387"/>
                <a:gd name="connsiteX41" fmla="*/ 1543015 w 2897945"/>
                <a:gd name="connsiteY41" fmla="*/ 357929 h 2574387"/>
                <a:gd name="connsiteX42" fmla="*/ 1668652 w 2897945"/>
                <a:gd name="connsiteY42" fmla="*/ 232292 h 2574387"/>
                <a:gd name="connsiteX43" fmla="*/ 1591919 w 2897945"/>
                <a:gd name="connsiteY43" fmla="*/ 116528 h 2574387"/>
                <a:gd name="connsiteX44" fmla="*/ 1579465 w 2897945"/>
                <a:gd name="connsiteY44" fmla="*/ 114014 h 2574387"/>
                <a:gd name="connsiteX45" fmla="*/ 1579465 w 2897945"/>
                <a:gd name="connsiteY45" fmla="*/ 0 h 2574387"/>
                <a:gd name="connsiteX46" fmla="*/ 1815169 w 2897945"/>
                <a:gd name="connsiteY46" fmla="*/ 0 h 2574387"/>
                <a:gd name="connsiteX47" fmla="*/ 1815169 w 2897945"/>
                <a:gd name="connsiteY47" fmla="*/ 114014 h 2574387"/>
                <a:gd name="connsiteX48" fmla="*/ 1802714 w 2897945"/>
                <a:gd name="connsiteY48" fmla="*/ 116528 h 2574387"/>
                <a:gd name="connsiteX49" fmla="*/ 1725981 w 2897945"/>
                <a:gd name="connsiteY49" fmla="*/ 232292 h 2574387"/>
                <a:gd name="connsiteX50" fmla="*/ 1851618 w 2897945"/>
                <a:gd name="connsiteY50" fmla="*/ 357929 h 2574387"/>
                <a:gd name="connsiteX51" fmla="*/ 1977255 w 2897945"/>
                <a:gd name="connsiteY51" fmla="*/ 232292 h 2574387"/>
                <a:gd name="connsiteX52" fmla="*/ 1900522 w 2897945"/>
                <a:gd name="connsiteY52" fmla="*/ 116528 h 2574387"/>
                <a:gd name="connsiteX53" fmla="*/ 1888068 w 2897945"/>
                <a:gd name="connsiteY53" fmla="*/ 114014 h 2574387"/>
                <a:gd name="connsiteX54" fmla="*/ 1888068 w 2897945"/>
                <a:gd name="connsiteY54" fmla="*/ 0 h 2574387"/>
                <a:gd name="connsiteX55" fmla="*/ 2123772 w 2897945"/>
                <a:gd name="connsiteY55" fmla="*/ 0 h 2574387"/>
                <a:gd name="connsiteX56" fmla="*/ 2123772 w 2897945"/>
                <a:gd name="connsiteY56" fmla="*/ 114014 h 2574387"/>
                <a:gd name="connsiteX57" fmla="*/ 2111317 w 2897945"/>
                <a:gd name="connsiteY57" fmla="*/ 116528 h 2574387"/>
                <a:gd name="connsiteX58" fmla="*/ 2034584 w 2897945"/>
                <a:gd name="connsiteY58" fmla="*/ 232292 h 2574387"/>
                <a:gd name="connsiteX59" fmla="*/ 2160221 w 2897945"/>
                <a:gd name="connsiteY59" fmla="*/ 357929 h 2574387"/>
                <a:gd name="connsiteX60" fmla="*/ 2285858 w 2897945"/>
                <a:gd name="connsiteY60" fmla="*/ 232292 h 2574387"/>
                <a:gd name="connsiteX61" fmla="*/ 2209125 w 2897945"/>
                <a:gd name="connsiteY61" fmla="*/ 116528 h 2574387"/>
                <a:gd name="connsiteX62" fmla="*/ 2196671 w 2897945"/>
                <a:gd name="connsiteY62" fmla="*/ 114014 h 2574387"/>
                <a:gd name="connsiteX63" fmla="*/ 2196671 w 2897945"/>
                <a:gd name="connsiteY63" fmla="*/ 0 h 2574387"/>
                <a:gd name="connsiteX64" fmla="*/ 2432375 w 2897945"/>
                <a:gd name="connsiteY64" fmla="*/ 0 h 2574387"/>
                <a:gd name="connsiteX65" fmla="*/ 2432375 w 2897945"/>
                <a:gd name="connsiteY65" fmla="*/ 114014 h 2574387"/>
                <a:gd name="connsiteX66" fmla="*/ 2419920 w 2897945"/>
                <a:gd name="connsiteY66" fmla="*/ 116528 h 2574387"/>
                <a:gd name="connsiteX67" fmla="*/ 2343187 w 2897945"/>
                <a:gd name="connsiteY67" fmla="*/ 232292 h 2574387"/>
                <a:gd name="connsiteX68" fmla="*/ 2468824 w 2897945"/>
                <a:gd name="connsiteY68" fmla="*/ 357929 h 2574387"/>
                <a:gd name="connsiteX69" fmla="*/ 2594461 w 2897945"/>
                <a:gd name="connsiteY69" fmla="*/ 232292 h 2574387"/>
                <a:gd name="connsiteX70" fmla="*/ 2517728 w 2897945"/>
                <a:gd name="connsiteY70" fmla="*/ 116528 h 2574387"/>
                <a:gd name="connsiteX71" fmla="*/ 2505274 w 2897945"/>
                <a:gd name="connsiteY71" fmla="*/ 114014 h 2574387"/>
                <a:gd name="connsiteX72" fmla="*/ 2505274 w 2897945"/>
                <a:gd name="connsiteY72" fmla="*/ 0 h 2574387"/>
                <a:gd name="connsiteX73" fmla="*/ 2897945 w 2897945"/>
                <a:gd name="connsiteY73" fmla="*/ 0 h 2574387"/>
                <a:gd name="connsiteX74" fmla="*/ 2897945 w 2897945"/>
                <a:gd name="connsiteY74" fmla="*/ 2574387 h 2574387"/>
                <a:gd name="connsiteX75" fmla="*/ 0 w 2897945"/>
                <a:gd name="connsiteY75" fmla="*/ 2574387 h 25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97945" h="2574387">
                  <a:moveTo>
                    <a:pt x="0" y="0"/>
                  </a:moveTo>
                  <a:lnTo>
                    <a:pt x="272153" y="0"/>
                  </a:lnTo>
                  <a:lnTo>
                    <a:pt x="272153" y="114014"/>
                  </a:lnTo>
                  <a:lnTo>
                    <a:pt x="259699" y="116528"/>
                  </a:lnTo>
                  <a:cubicBezTo>
                    <a:pt x="214606" y="135601"/>
                    <a:pt x="182966" y="180251"/>
                    <a:pt x="182966" y="232292"/>
                  </a:cubicBezTo>
                  <a:cubicBezTo>
                    <a:pt x="182966" y="301679"/>
                    <a:pt x="239216" y="357929"/>
                    <a:pt x="308603" y="357929"/>
                  </a:cubicBezTo>
                  <a:cubicBezTo>
                    <a:pt x="377990" y="357929"/>
                    <a:pt x="434240" y="301679"/>
                    <a:pt x="434240" y="232292"/>
                  </a:cubicBezTo>
                  <a:cubicBezTo>
                    <a:pt x="434240" y="180251"/>
                    <a:pt x="402600" y="135601"/>
                    <a:pt x="357507" y="116528"/>
                  </a:cubicBezTo>
                  <a:lnTo>
                    <a:pt x="345053" y="114014"/>
                  </a:lnTo>
                  <a:lnTo>
                    <a:pt x="345053" y="0"/>
                  </a:lnTo>
                  <a:lnTo>
                    <a:pt x="580756" y="0"/>
                  </a:lnTo>
                  <a:lnTo>
                    <a:pt x="580756" y="114014"/>
                  </a:lnTo>
                  <a:lnTo>
                    <a:pt x="568302" y="116528"/>
                  </a:lnTo>
                  <a:cubicBezTo>
                    <a:pt x="523209" y="135601"/>
                    <a:pt x="491569" y="180251"/>
                    <a:pt x="491569" y="232292"/>
                  </a:cubicBezTo>
                  <a:cubicBezTo>
                    <a:pt x="491569" y="301679"/>
                    <a:pt x="547819" y="357929"/>
                    <a:pt x="617206" y="357929"/>
                  </a:cubicBezTo>
                  <a:cubicBezTo>
                    <a:pt x="686593" y="357929"/>
                    <a:pt x="742843" y="301679"/>
                    <a:pt x="742843" y="232292"/>
                  </a:cubicBezTo>
                  <a:cubicBezTo>
                    <a:pt x="742843" y="180251"/>
                    <a:pt x="711203" y="135601"/>
                    <a:pt x="666110" y="116528"/>
                  </a:cubicBezTo>
                  <a:lnTo>
                    <a:pt x="653656" y="114014"/>
                  </a:lnTo>
                  <a:lnTo>
                    <a:pt x="653656" y="0"/>
                  </a:lnTo>
                  <a:lnTo>
                    <a:pt x="889360" y="0"/>
                  </a:lnTo>
                  <a:lnTo>
                    <a:pt x="889360" y="114014"/>
                  </a:lnTo>
                  <a:lnTo>
                    <a:pt x="876905" y="116528"/>
                  </a:lnTo>
                  <a:cubicBezTo>
                    <a:pt x="831812" y="135601"/>
                    <a:pt x="800172" y="180251"/>
                    <a:pt x="800172" y="232292"/>
                  </a:cubicBezTo>
                  <a:cubicBezTo>
                    <a:pt x="800172" y="301679"/>
                    <a:pt x="856422" y="357929"/>
                    <a:pt x="925809" y="357929"/>
                  </a:cubicBezTo>
                  <a:cubicBezTo>
                    <a:pt x="995196" y="357929"/>
                    <a:pt x="1051446" y="301679"/>
                    <a:pt x="1051446" y="232292"/>
                  </a:cubicBezTo>
                  <a:cubicBezTo>
                    <a:pt x="1051446" y="180251"/>
                    <a:pt x="1019806" y="135601"/>
                    <a:pt x="974713" y="116528"/>
                  </a:cubicBezTo>
                  <a:lnTo>
                    <a:pt x="962259" y="114014"/>
                  </a:lnTo>
                  <a:lnTo>
                    <a:pt x="962259" y="0"/>
                  </a:lnTo>
                  <a:lnTo>
                    <a:pt x="1197963" y="0"/>
                  </a:lnTo>
                  <a:lnTo>
                    <a:pt x="1197963" y="114014"/>
                  </a:lnTo>
                  <a:lnTo>
                    <a:pt x="1185508" y="116528"/>
                  </a:lnTo>
                  <a:cubicBezTo>
                    <a:pt x="1140415" y="135601"/>
                    <a:pt x="1108775" y="180251"/>
                    <a:pt x="1108775" y="232292"/>
                  </a:cubicBezTo>
                  <a:cubicBezTo>
                    <a:pt x="1108775" y="301679"/>
                    <a:pt x="1165025" y="357929"/>
                    <a:pt x="1234412" y="357929"/>
                  </a:cubicBezTo>
                  <a:cubicBezTo>
                    <a:pt x="1303799" y="357929"/>
                    <a:pt x="1360049" y="301679"/>
                    <a:pt x="1360049" y="232292"/>
                  </a:cubicBezTo>
                  <a:cubicBezTo>
                    <a:pt x="1360049" y="180251"/>
                    <a:pt x="1328409" y="135601"/>
                    <a:pt x="1283316" y="116528"/>
                  </a:cubicBezTo>
                  <a:lnTo>
                    <a:pt x="1270862" y="114014"/>
                  </a:lnTo>
                  <a:lnTo>
                    <a:pt x="1270862" y="0"/>
                  </a:lnTo>
                  <a:lnTo>
                    <a:pt x="1506566" y="0"/>
                  </a:lnTo>
                  <a:lnTo>
                    <a:pt x="1506566" y="114014"/>
                  </a:lnTo>
                  <a:lnTo>
                    <a:pt x="1494111" y="116528"/>
                  </a:lnTo>
                  <a:cubicBezTo>
                    <a:pt x="1449018" y="135601"/>
                    <a:pt x="1417378" y="180251"/>
                    <a:pt x="1417378" y="232292"/>
                  </a:cubicBezTo>
                  <a:cubicBezTo>
                    <a:pt x="1417378" y="301679"/>
                    <a:pt x="1473628" y="357929"/>
                    <a:pt x="1543015" y="357929"/>
                  </a:cubicBezTo>
                  <a:cubicBezTo>
                    <a:pt x="1612402" y="357929"/>
                    <a:pt x="1668652" y="301679"/>
                    <a:pt x="1668652" y="232292"/>
                  </a:cubicBezTo>
                  <a:cubicBezTo>
                    <a:pt x="1668652" y="180251"/>
                    <a:pt x="1637012" y="135601"/>
                    <a:pt x="1591919" y="116528"/>
                  </a:cubicBezTo>
                  <a:lnTo>
                    <a:pt x="1579465" y="114014"/>
                  </a:lnTo>
                  <a:lnTo>
                    <a:pt x="1579465" y="0"/>
                  </a:lnTo>
                  <a:lnTo>
                    <a:pt x="1815169" y="0"/>
                  </a:lnTo>
                  <a:lnTo>
                    <a:pt x="1815169" y="114014"/>
                  </a:lnTo>
                  <a:lnTo>
                    <a:pt x="1802714" y="116528"/>
                  </a:lnTo>
                  <a:cubicBezTo>
                    <a:pt x="1757621" y="135601"/>
                    <a:pt x="1725981" y="180251"/>
                    <a:pt x="1725981" y="232292"/>
                  </a:cubicBezTo>
                  <a:cubicBezTo>
                    <a:pt x="1725981" y="301679"/>
                    <a:pt x="1782231" y="357929"/>
                    <a:pt x="1851618" y="357929"/>
                  </a:cubicBezTo>
                  <a:cubicBezTo>
                    <a:pt x="1921005" y="357929"/>
                    <a:pt x="1977255" y="301679"/>
                    <a:pt x="1977255" y="232292"/>
                  </a:cubicBezTo>
                  <a:cubicBezTo>
                    <a:pt x="1977255" y="180251"/>
                    <a:pt x="1945615" y="135601"/>
                    <a:pt x="1900522" y="116528"/>
                  </a:cubicBezTo>
                  <a:lnTo>
                    <a:pt x="1888068" y="114014"/>
                  </a:lnTo>
                  <a:lnTo>
                    <a:pt x="1888068" y="0"/>
                  </a:lnTo>
                  <a:lnTo>
                    <a:pt x="2123772" y="0"/>
                  </a:lnTo>
                  <a:lnTo>
                    <a:pt x="2123772" y="114014"/>
                  </a:lnTo>
                  <a:lnTo>
                    <a:pt x="2111317" y="116528"/>
                  </a:lnTo>
                  <a:cubicBezTo>
                    <a:pt x="2066224" y="135601"/>
                    <a:pt x="2034584" y="180251"/>
                    <a:pt x="2034584" y="232292"/>
                  </a:cubicBezTo>
                  <a:cubicBezTo>
                    <a:pt x="2034584" y="301679"/>
                    <a:pt x="2090834" y="357929"/>
                    <a:pt x="2160221" y="357929"/>
                  </a:cubicBezTo>
                  <a:cubicBezTo>
                    <a:pt x="2229608" y="357929"/>
                    <a:pt x="2285858" y="301679"/>
                    <a:pt x="2285858" y="232292"/>
                  </a:cubicBezTo>
                  <a:cubicBezTo>
                    <a:pt x="2285858" y="180251"/>
                    <a:pt x="2254218" y="135601"/>
                    <a:pt x="2209125" y="116528"/>
                  </a:cubicBezTo>
                  <a:lnTo>
                    <a:pt x="2196671" y="114014"/>
                  </a:lnTo>
                  <a:lnTo>
                    <a:pt x="2196671" y="0"/>
                  </a:lnTo>
                  <a:lnTo>
                    <a:pt x="2432375" y="0"/>
                  </a:lnTo>
                  <a:lnTo>
                    <a:pt x="2432375" y="114014"/>
                  </a:lnTo>
                  <a:lnTo>
                    <a:pt x="2419920" y="116528"/>
                  </a:lnTo>
                  <a:cubicBezTo>
                    <a:pt x="2374827" y="135601"/>
                    <a:pt x="2343187" y="180251"/>
                    <a:pt x="2343187" y="232292"/>
                  </a:cubicBezTo>
                  <a:cubicBezTo>
                    <a:pt x="2343187" y="301679"/>
                    <a:pt x="2399437" y="357929"/>
                    <a:pt x="2468824" y="357929"/>
                  </a:cubicBezTo>
                  <a:cubicBezTo>
                    <a:pt x="2538211" y="357929"/>
                    <a:pt x="2594461" y="301679"/>
                    <a:pt x="2594461" y="232292"/>
                  </a:cubicBezTo>
                  <a:cubicBezTo>
                    <a:pt x="2594461" y="180251"/>
                    <a:pt x="2562821" y="135601"/>
                    <a:pt x="2517728" y="116528"/>
                  </a:cubicBezTo>
                  <a:lnTo>
                    <a:pt x="2505274" y="114014"/>
                  </a:lnTo>
                  <a:lnTo>
                    <a:pt x="2505274" y="0"/>
                  </a:lnTo>
                  <a:lnTo>
                    <a:pt x="2897945" y="0"/>
                  </a:lnTo>
                  <a:lnTo>
                    <a:pt x="2897945" y="2574387"/>
                  </a:lnTo>
                  <a:lnTo>
                    <a:pt x="0" y="257438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7F4DB27-826B-4173-B458-7C3F1C9304CE}"/>
                </a:ext>
              </a:extLst>
            </p:cNvPr>
            <p:cNvSpPr/>
            <p:nvPr/>
          </p:nvSpPr>
          <p:spPr>
            <a:xfrm>
              <a:off x="8442127" y="2701831"/>
              <a:ext cx="2897945" cy="57677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3DA6BBB1-A741-490C-A1CA-B8B0EA879C67}"/>
                </a:ext>
              </a:extLst>
            </p:cNvPr>
            <p:cNvSpPr txBox="1"/>
            <p:nvPr/>
          </p:nvSpPr>
          <p:spPr>
            <a:xfrm>
              <a:off x="10215900" y="2654059"/>
              <a:ext cx="939269" cy="646331"/>
            </a:xfrm>
            <a:prstGeom prst="rect">
              <a:avLst/>
            </a:prstGeom>
            <a:noFill/>
          </p:spPr>
          <p:txBody>
            <a:bodyPr wrap="square" rtlCol="0">
              <a:spAutoFit/>
            </a:bodyPr>
            <a:lstStyle/>
            <a:p>
              <a:pPr algn="r"/>
              <a:r>
                <a:rPr lang="en-US" sz="3600" dirty="0">
                  <a:latin typeface="Oswald" panose="02000503000000000000" pitchFamily="2" charset="0"/>
                </a:rPr>
                <a:t>03</a:t>
              </a:r>
            </a:p>
          </p:txBody>
        </p:sp>
      </p:grpSp>
      <p:sp>
        <p:nvSpPr>
          <p:cNvPr id="71" name="Freeform: Shape 52">
            <a:extLst>
              <a:ext uri="{FF2B5EF4-FFF2-40B4-BE49-F238E27FC236}">
                <a16:creationId xmlns:a16="http://schemas.microsoft.com/office/drawing/2014/main" id="{D29BE268-1AA0-4CEC-91AD-5E0F6432C261}"/>
              </a:ext>
            </a:extLst>
          </p:cNvPr>
          <p:cNvSpPr/>
          <p:nvPr/>
        </p:nvSpPr>
        <p:spPr>
          <a:xfrm rot="19876542">
            <a:off x="8067350" y="2893207"/>
            <a:ext cx="1530406" cy="411213"/>
          </a:xfrm>
          <a:custGeom>
            <a:avLst/>
            <a:gdLst>
              <a:gd name="connsiteX0" fmla="*/ 95415 w 1470991"/>
              <a:gd name="connsiteY0" fmla="*/ 0 h 381663"/>
              <a:gd name="connsiteX1" fmla="*/ 1407381 w 1470991"/>
              <a:gd name="connsiteY1" fmla="*/ 15903 h 381663"/>
              <a:gd name="connsiteX2" fmla="*/ 1343770 w 1470991"/>
              <a:gd name="connsiteY2" fmla="*/ 79513 h 381663"/>
              <a:gd name="connsiteX3" fmla="*/ 1439186 w 1470991"/>
              <a:gd name="connsiteY3" fmla="*/ 79513 h 381663"/>
              <a:gd name="connsiteX4" fmla="*/ 1375575 w 1470991"/>
              <a:gd name="connsiteY4" fmla="*/ 135172 h 381663"/>
              <a:gd name="connsiteX5" fmla="*/ 1375575 w 1470991"/>
              <a:gd name="connsiteY5" fmla="*/ 135172 h 381663"/>
              <a:gd name="connsiteX6" fmla="*/ 1383527 w 1470991"/>
              <a:gd name="connsiteY6" fmla="*/ 198783 h 381663"/>
              <a:gd name="connsiteX7" fmla="*/ 1439186 w 1470991"/>
              <a:gd name="connsiteY7" fmla="*/ 262393 h 381663"/>
              <a:gd name="connsiteX8" fmla="*/ 1399429 w 1470991"/>
              <a:gd name="connsiteY8" fmla="*/ 286247 h 381663"/>
              <a:gd name="connsiteX9" fmla="*/ 1439186 w 1470991"/>
              <a:gd name="connsiteY9" fmla="*/ 341906 h 381663"/>
              <a:gd name="connsiteX10" fmla="*/ 1470991 w 1470991"/>
              <a:gd name="connsiteY10" fmla="*/ 381663 h 381663"/>
              <a:gd name="connsiteX11" fmla="*/ 87464 w 1470991"/>
              <a:gd name="connsiteY11" fmla="*/ 381663 h 381663"/>
              <a:gd name="connsiteX12" fmla="*/ 127221 w 1470991"/>
              <a:gd name="connsiteY12" fmla="*/ 357809 h 381663"/>
              <a:gd name="connsiteX13" fmla="*/ 55659 w 1470991"/>
              <a:gd name="connsiteY13" fmla="*/ 341906 h 381663"/>
              <a:gd name="connsiteX14" fmla="*/ 135172 w 1470991"/>
              <a:gd name="connsiteY14" fmla="*/ 294198 h 381663"/>
              <a:gd name="connsiteX15" fmla="*/ 0 w 1470991"/>
              <a:gd name="connsiteY15" fmla="*/ 278296 h 381663"/>
              <a:gd name="connsiteX16" fmla="*/ 95415 w 1470991"/>
              <a:gd name="connsiteY16" fmla="*/ 238539 h 381663"/>
              <a:gd name="connsiteX17" fmla="*/ 39756 w 1470991"/>
              <a:gd name="connsiteY17" fmla="*/ 198783 h 381663"/>
              <a:gd name="connsiteX18" fmla="*/ 127221 w 1470991"/>
              <a:gd name="connsiteY18" fmla="*/ 159026 h 381663"/>
              <a:gd name="connsiteX19" fmla="*/ 23854 w 1470991"/>
              <a:gd name="connsiteY19" fmla="*/ 127221 h 381663"/>
              <a:gd name="connsiteX20" fmla="*/ 95415 w 1470991"/>
              <a:gd name="connsiteY20" fmla="*/ 103367 h 381663"/>
              <a:gd name="connsiteX21" fmla="*/ 23854 w 1470991"/>
              <a:gd name="connsiteY21" fmla="*/ 63610 h 381663"/>
              <a:gd name="connsiteX22" fmla="*/ 95415 w 1470991"/>
              <a:gd name="connsiteY22" fmla="*/ 0 h 38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0991" h="381663">
                <a:moveTo>
                  <a:pt x="95415" y="0"/>
                </a:moveTo>
                <a:lnTo>
                  <a:pt x="1407381" y="15903"/>
                </a:lnTo>
                <a:lnTo>
                  <a:pt x="1343770" y="79513"/>
                </a:lnTo>
                <a:lnTo>
                  <a:pt x="1439186" y="79513"/>
                </a:lnTo>
                <a:lnTo>
                  <a:pt x="1375575" y="135172"/>
                </a:lnTo>
                <a:lnTo>
                  <a:pt x="1375575" y="135172"/>
                </a:lnTo>
                <a:lnTo>
                  <a:pt x="1383527" y="198783"/>
                </a:lnTo>
                <a:lnTo>
                  <a:pt x="1439186" y="262393"/>
                </a:lnTo>
                <a:lnTo>
                  <a:pt x="1399429" y="286247"/>
                </a:lnTo>
                <a:lnTo>
                  <a:pt x="1439186" y="341906"/>
                </a:lnTo>
                <a:lnTo>
                  <a:pt x="1470991" y="381663"/>
                </a:lnTo>
                <a:lnTo>
                  <a:pt x="87464" y="381663"/>
                </a:lnTo>
                <a:lnTo>
                  <a:pt x="127221" y="357809"/>
                </a:lnTo>
                <a:lnTo>
                  <a:pt x="55659" y="341906"/>
                </a:lnTo>
                <a:lnTo>
                  <a:pt x="135172" y="294198"/>
                </a:lnTo>
                <a:lnTo>
                  <a:pt x="0" y="278296"/>
                </a:lnTo>
                <a:lnTo>
                  <a:pt x="95415" y="238539"/>
                </a:lnTo>
                <a:lnTo>
                  <a:pt x="39756" y="198783"/>
                </a:lnTo>
                <a:lnTo>
                  <a:pt x="127221" y="159026"/>
                </a:lnTo>
                <a:lnTo>
                  <a:pt x="23854" y="127221"/>
                </a:lnTo>
                <a:lnTo>
                  <a:pt x="95415" y="103367"/>
                </a:lnTo>
                <a:lnTo>
                  <a:pt x="23854" y="63610"/>
                </a:lnTo>
                <a:lnTo>
                  <a:pt x="95415" y="0"/>
                </a:lnTo>
                <a:close/>
              </a:path>
            </a:pathLst>
          </a:cu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76816" y="4103876"/>
            <a:ext cx="2775577"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Categorize bangla social media </a:t>
            </a:r>
            <a:r>
              <a:rPr lang="en-US" sz="2000" dirty="0" smtClean="0">
                <a:latin typeface="Times New Roman" panose="02020603050405020304" pitchFamily="18" charset="0"/>
                <a:cs typeface="Times New Roman" panose="02020603050405020304" pitchFamily="18" charset="0"/>
              </a:rPr>
              <a:t>text </a:t>
            </a:r>
            <a:r>
              <a:rPr lang="en-US" sz="2000" dirty="0">
                <a:latin typeface="Times New Roman" panose="02020603050405020304" pitchFamily="18" charset="0"/>
                <a:cs typeface="Times New Roman" panose="02020603050405020304" pitchFamily="18" charset="0"/>
              </a:rPr>
              <a:t>into two Classes</a:t>
            </a:r>
          </a:p>
        </p:txBody>
      </p:sp>
      <p:sp>
        <p:nvSpPr>
          <p:cNvPr id="6" name="TextBox 5"/>
          <p:cNvSpPr txBox="1"/>
          <p:nvPr/>
        </p:nvSpPr>
        <p:spPr>
          <a:xfrm>
            <a:off x="8769321" y="3910123"/>
            <a:ext cx="2681141" cy="1600438"/>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Detecting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aggressive </a:t>
            </a:r>
            <a:r>
              <a:rPr lang="en-US" sz="2000" dirty="0" smtClean="0">
                <a:latin typeface="Times New Roman" panose="02020603050405020304" pitchFamily="18" charset="0"/>
                <a:cs typeface="Times New Roman" panose="02020603050405020304" pitchFamily="18" charset="0"/>
              </a:rPr>
              <a:t>text </a:t>
            </a:r>
            <a:r>
              <a:rPr lang="en-US" sz="2000" dirty="0">
                <a:latin typeface="Times New Roman" panose="02020603050405020304" pitchFamily="18" charset="0"/>
                <a:cs typeface="Times New Roman" panose="02020603050405020304" pitchFamily="18" charset="0"/>
              </a:rPr>
              <a:t>as early as possible to deal with future problems</a:t>
            </a:r>
            <a:r>
              <a:rPr lang="en-US" sz="2000" dirty="0"/>
              <a:t>.</a:t>
            </a:r>
          </a:p>
          <a:p>
            <a:endParaRPr lang="en-US" dirty="0"/>
          </a:p>
        </p:txBody>
      </p:sp>
      <p:sp>
        <p:nvSpPr>
          <p:cNvPr id="7" name="TextBox 6"/>
          <p:cNvSpPr txBox="1"/>
          <p:nvPr/>
        </p:nvSpPr>
        <p:spPr>
          <a:xfrm>
            <a:off x="4786008" y="4058599"/>
            <a:ext cx="2695447" cy="1600438"/>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To create a suitable data set for this research and apply different Algorithms.</a:t>
            </a:r>
          </a:p>
          <a:p>
            <a:endParaRPr lang="en-US" dirty="0"/>
          </a:p>
        </p:txBody>
      </p:sp>
      <p:sp>
        <p:nvSpPr>
          <p:cNvPr id="5" name="Footer Placeholder 4"/>
          <p:cNvSpPr>
            <a:spLocks noGrp="1"/>
          </p:cNvSpPr>
          <p:nvPr>
            <p:ph type="ftr" sz="quarter" idx="11"/>
          </p:nvPr>
        </p:nvSpPr>
        <p:spPr>
          <a:xfrm>
            <a:off x="-919660" y="6385929"/>
            <a:ext cx="4114800" cy="365125"/>
          </a:xfrm>
        </p:spPr>
        <p:txBody>
          <a:bodyPr/>
          <a:lstStyle/>
          <a:p>
            <a:r>
              <a:rPr lang="en-US" dirty="0"/>
              <a:t>East West University</a:t>
            </a:r>
          </a:p>
        </p:txBody>
      </p:sp>
      <p:sp>
        <p:nvSpPr>
          <p:cNvPr id="8" name="Slide Number Placeholder 7"/>
          <p:cNvSpPr>
            <a:spLocks noGrp="1"/>
          </p:cNvSpPr>
          <p:nvPr>
            <p:ph type="sldNum" sz="quarter" idx="12"/>
          </p:nvPr>
        </p:nvSpPr>
        <p:spPr/>
        <p:txBody>
          <a:bodyPr/>
          <a:lstStyle/>
          <a:p>
            <a:fld id="{DA18854F-D613-44B1-B5EE-6CB2D43CE3EC}" type="slidenum">
              <a:rPr lang="en-US" smtClean="0"/>
              <a:t>5</a:t>
            </a:fld>
            <a:endParaRPr lang="en-US"/>
          </a:p>
        </p:txBody>
      </p:sp>
    </p:spTree>
    <p:extLst>
      <p:ext uri="{BB962C8B-B14F-4D97-AF65-F5344CB8AC3E}">
        <p14:creationId xmlns:p14="http://schemas.microsoft.com/office/powerpoint/2010/main" val="9891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54;p1"/>
          <p:cNvGrpSpPr/>
          <p:nvPr/>
        </p:nvGrpSpPr>
        <p:grpSpPr>
          <a:xfrm>
            <a:off x="616372" y="298622"/>
            <a:ext cx="4841996" cy="1044476"/>
            <a:chOff x="719027" y="638629"/>
            <a:chExt cx="5246344" cy="1042982"/>
          </a:xfrm>
        </p:grpSpPr>
        <p:sp>
          <p:nvSpPr>
            <p:cNvPr id="3" name="Google Shape;155;p1"/>
            <p:cNvSpPr/>
            <p:nvPr/>
          </p:nvSpPr>
          <p:spPr>
            <a:xfrm>
              <a:off x="1771157" y="1385455"/>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156;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57;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158;p1"/>
            <p:cNvSpPr/>
            <p:nvPr/>
          </p:nvSpPr>
          <p:spPr>
            <a:xfrm rot="5400000">
              <a:off x="985340" y="500898"/>
              <a:ext cx="657235" cy="1189861"/>
            </a:xfrm>
            <a:prstGeom prst="round2SameRect">
              <a:avLst>
                <a:gd name="adj1" fmla="val 50000"/>
                <a:gd name="adj2" fmla="val 0"/>
              </a:avLst>
            </a:prstGeom>
            <a:gradFill>
              <a:gsLst>
                <a:gs pos="0">
                  <a:srgbClr val="0083E0"/>
                </a:gs>
                <a:gs pos="100000">
                  <a:srgbClr val="0C64C5"/>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59;p1"/>
            <p:cNvSpPr/>
            <p:nvPr/>
          </p:nvSpPr>
          <p:spPr>
            <a:xfrm>
              <a:off x="1313957" y="867228"/>
              <a:ext cx="457200" cy="457200"/>
            </a:xfrm>
            <a:prstGeom prst="ellipse">
              <a:avLst/>
            </a:prstGeom>
            <a:solidFill>
              <a:srgbClr val="1C6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 name="TextBox 13"/>
          <p:cNvSpPr txBox="1"/>
          <p:nvPr/>
        </p:nvSpPr>
        <p:spPr>
          <a:xfrm>
            <a:off x="2024630" y="442709"/>
            <a:ext cx="344852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Related Work:</a:t>
            </a:r>
            <a:endParaRPr lang="en-US" sz="3200" dirty="0">
              <a:latin typeface="Times New Roman" panose="02020603050405020304" pitchFamily="18" charset="0"/>
              <a:cs typeface="Times New Roman" panose="02020603050405020304" pitchFamily="18" charset="0"/>
            </a:endParaRPr>
          </a:p>
        </p:txBody>
      </p:sp>
      <p:sp>
        <p:nvSpPr>
          <p:cNvPr id="15" name="Rectangle 14"/>
          <p:cNvSpPr/>
          <p:nvPr/>
        </p:nvSpPr>
        <p:spPr>
          <a:xfrm>
            <a:off x="467674" y="1572617"/>
            <a:ext cx="5249192" cy="2202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7675" y="1572790"/>
            <a:ext cx="1476763" cy="2205446"/>
          </a:xfrm>
          <a:prstGeom prst="rect">
            <a:avLst/>
          </a:prstGeom>
          <a:solidFill>
            <a:srgbClr val="6EB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425129" y="1572617"/>
            <a:ext cx="5249192" cy="2202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25130" y="1572790"/>
            <a:ext cx="1476763" cy="2205446"/>
          </a:xfrm>
          <a:prstGeom prst="rect">
            <a:avLst/>
          </a:prstGeom>
          <a:solidFill>
            <a:srgbClr val="64A9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7674" y="4091758"/>
            <a:ext cx="5249192" cy="2202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425129" y="4091758"/>
            <a:ext cx="5249192" cy="2202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425130" y="4091931"/>
            <a:ext cx="1476763" cy="2205446"/>
          </a:xfrm>
          <a:prstGeom prst="rect">
            <a:avLst/>
          </a:prstGeom>
          <a:solidFill>
            <a:srgbClr val="8A9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67675" y="4091758"/>
            <a:ext cx="1476763" cy="220544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7673" y="1830150"/>
            <a:ext cx="1584151"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Abdhullah</a:t>
            </a:r>
            <a:r>
              <a:rPr lang="en-US" dirty="0">
                <a:latin typeface="Times New Roman" panose="02020603050405020304" pitchFamily="18" charset="0"/>
                <a:cs typeface="Times New Roman" panose="02020603050405020304" pitchFamily="18" charset="0"/>
              </a:rPr>
              <a:t>-Al-</a:t>
            </a:r>
            <a:r>
              <a:rPr lang="en-US" dirty="0" err="1">
                <a:latin typeface="Times New Roman" panose="02020603050405020304" pitchFamily="18" charset="0"/>
                <a:cs typeface="Times New Roman" panose="02020603050405020304" pitchFamily="18" charset="0"/>
              </a:rPr>
              <a:t>Mamun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&amp;</a:t>
            </a:r>
          </a:p>
          <a:p>
            <a:r>
              <a:rPr lang="en-US" dirty="0" err="1">
                <a:latin typeface="Times New Roman" panose="02020603050405020304" pitchFamily="18" charset="0"/>
                <a:cs typeface="Times New Roman" panose="02020603050405020304" pitchFamily="18" charset="0"/>
              </a:rPr>
              <a:t>Shahin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khter</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944438" y="1568617"/>
            <a:ext cx="3642323" cy="2031325"/>
          </a:xfrm>
          <a:prstGeom prst="rect">
            <a:avLst/>
          </a:prstGeom>
          <a:noFill/>
        </p:spPr>
        <p:txBody>
          <a:bodyPr wrap="square" rtlCol="0">
            <a:spAutoFit/>
          </a:bodyPr>
          <a:lstStyle/>
          <a:p>
            <a:pPr marL="91440" algn="just"/>
            <a:r>
              <a:rPr lang="en-US" dirty="0">
                <a:latin typeface="Times New Roman" panose="02020603050405020304" pitchFamily="18" charset="0"/>
                <a:cs typeface="Times New Roman" panose="02020603050405020304" pitchFamily="18" charset="0"/>
              </a:rPr>
              <a:t>Using machine learning al-</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gorithms</a:t>
            </a:r>
            <a:r>
              <a:rPr lang="en-US" dirty="0">
                <a:latin typeface="Times New Roman" panose="02020603050405020304" pitchFamily="18" charset="0"/>
                <a:cs typeface="Times New Roman" panose="02020603050405020304" pitchFamily="18" charset="0"/>
              </a:rPr>
              <a:t> and also comparing the performance of the module with other available techniques they achieved the best result using SVM at 95.40% on user post. And 97.27% using SVM on user specific data.</a:t>
            </a:r>
          </a:p>
        </p:txBody>
      </p:sp>
      <p:sp>
        <p:nvSpPr>
          <p:cNvPr id="10" name="TextBox 9"/>
          <p:cNvSpPr txBox="1"/>
          <p:nvPr/>
        </p:nvSpPr>
        <p:spPr>
          <a:xfrm>
            <a:off x="6523463" y="1694986"/>
            <a:ext cx="1282391" cy="1815882"/>
          </a:xfrm>
          <a:prstGeom prst="rect">
            <a:avLst/>
          </a:prstGeom>
          <a:noFill/>
        </p:spPr>
        <p:txBody>
          <a:bodyPr wrap="square" rtlCol="0">
            <a:spAutoFit/>
          </a:bodyPr>
          <a:lstStyle/>
          <a:p>
            <a:r>
              <a:rPr lang="en-US" sz="1600" dirty="0"/>
              <a:t>Md. </a:t>
            </a:r>
            <a:r>
              <a:rPr lang="en-US" sz="1600" dirty="0" err="1"/>
              <a:t>Tofael</a:t>
            </a:r>
            <a:r>
              <a:rPr lang="en-US" sz="1600" dirty="0"/>
              <a:t> Ahmed, </a:t>
            </a:r>
            <a:r>
              <a:rPr lang="en-US" sz="1600" dirty="0" err="1"/>
              <a:t>Maqsudur</a:t>
            </a:r>
            <a:r>
              <a:rPr lang="en-US" sz="1600" dirty="0"/>
              <a:t> Rahman, </a:t>
            </a:r>
            <a:r>
              <a:rPr lang="en-US" sz="1600" dirty="0" err="1"/>
              <a:t>Shafayet</a:t>
            </a:r>
            <a:r>
              <a:rPr lang="en-US" sz="1600" dirty="0"/>
              <a:t> </a:t>
            </a:r>
            <a:r>
              <a:rPr lang="en-US" sz="1600" dirty="0" err="1"/>
              <a:t>Nur</a:t>
            </a:r>
            <a:r>
              <a:rPr lang="en-US" sz="1600" dirty="0"/>
              <a:t>,</a:t>
            </a:r>
            <a:br>
              <a:rPr lang="en-US" sz="1600" dirty="0"/>
            </a:br>
            <a:r>
              <a:rPr lang="en-US" sz="1600" dirty="0"/>
              <a:t> &amp; </a:t>
            </a:r>
            <a:r>
              <a:rPr lang="en-US" sz="1600" dirty="0" err="1"/>
              <a:t>Azm</a:t>
            </a:r>
            <a:r>
              <a:rPr lang="en-US" sz="1600" dirty="0"/>
              <a:t> Islam </a:t>
            </a:r>
            <a:r>
              <a:rPr lang="en-US" sz="1600" dirty="0" err="1"/>
              <a:t>Dipankar</a:t>
            </a:r>
            <a:r>
              <a:rPr lang="en-US" sz="1600" dirty="0"/>
              <a:t> Das</a:t>
            </a:r>
          </a:p>
        </p:txBody>
      </p:sp>
      <p:sp>
        <p:nvSpPr>
          <p:cNvPr id="11" name="TextBox 10"/>
          <p:cNvSpPr txBox="1"/>
          <p:nvPr/>
        </p:nvSpPr>
        <p:spPr>
          <a:xfrm>
            <a:off x="8015063" y="2002762"/>
            <a:ext cx="3546088" cy="1200329"/>
          </a:xfrm>
          <a:prstGeom prst="rect">
            <a:avLst/>
          </a:prstGeom>
          <a:noFill/>
        </p:spPr>
        <p:txBody>
          <a:bodyPr wrap="square" rtlCol="0">
            <a:spAutoFit/>
          </a:bodyPr>
          <a:lstStyle/>
          <a:p>
            <a:pPr algn="just"/>
            <a:r>
              <a:rPr lang="en-US" dirty="0"/>
              <a:t>Developed a model to detect cyberbullying they used in total of 12 thousand dataset. Achieving the best result of 84%</a:t>
            </a:r>
          </a:p>
        </p:txBody>
      </p:sp>
      <p:sp>
        <p:nvSpPr>
          <p:cNvPr id="12" name="TextBox 11"/>
          <p:cNvSpPr txBox="1"/>
          <p:nvPr/>
        </p:nvSpPr>
        <p:spPr>
          <a:xfrm>
            <a:off x="467674" y="4189209"/>
            <a:ext cx="1584150" cy="147732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Tanvirul</a:t>
            </a:r>
            <a:r>
              <a:rPr lang="en-US" dirty="0">
                <a:latin typeface="Times New Roman" panose="02020603050405020304" pitchFamily="18" charset="0"/>
                <a:cs typeface="Times New Roman" panose="02020603050405020304" pitchFamily="18" charset="0"/>
              </a:rPr>
              <a:t> Islam,</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Nadim</a:t>
            </a:r>
            <a:r>
              <a:rPr lang="en-US" dirty="0">
                <a:latin typeface="Times New Roman" panose="02020603050405020304" pitchFamily="18" charset="0"/>
                <a:cs typeface="Times New Roman" panose="02020603050405020304" pitchFamily="18" charset="0"/>
              </a:rPr>
              <a:t> Ahmed &amp; </a:t>
            </a:r>
          </a:p>
          <a:p>
            <a:r>
              <a:rPr lang="en-US" dirty="0" err="1">
                <a:latin typeface="Times New Roman" panose="02020603050405020304" pitchFamily="18" charset="0"/>
                <a:cs typeface="Times New Roman" panose="02020603050405020304" pitchFamily="18" charset="0"/>
              </a:rPr>
              <a:t>Subhenur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Latif</a:t>
            </a:r>
          </a:p>
        </p:txBody>
      </p:sp>
      <p:sp>
        <p:nvSpPr>
          <p:cNvPr id="13" name="TextBox 12"/>
          <p:cNvSpPr txBox="1"/>
          <p:nvPr/>
        </p:nvSpPr>
        <p:spPr>
          <a:xfrm>
            <a:off x="2051824" y="4280434"/>
            <a:ext cx="3534937"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They Used supervised machine learning classifiers to detect Bangla abusive text. Using 12 thousand dataset with two class label and SVM give them best accuracy of 88%</a:t>
            </a:r>
          </a:p>
        </p:txBody>
      </p:sp>
      <p:sp>
        <p:nvSpPr>
          <p:cNvPr id="16" name="TextBox 15"/>
          <p:cNvSpPr txBox="1"/>
          <p:nvPr/>
        </p:nvSpPr>
        <p:spPr>
          <a:xfrm>
            <a:off x="6425128" y="4280434"/>
            <a:ext cx="1589935" cy="1477328"/>
          </a:xfrm>
          <a:prstGeom prst="rect">
            <a:avLst/>
          </a:prstGeom>
          <a:noFill/>
        </p:spPr>
        <p:txBody>
          <a:bodyPr wrap="square" rtlCol="0">
            <a:spAutoFit/>
          </a:bodyPr>
          <a:lstStyle/>
          <a:p>
            <a:r>
              <a:rPr lang="en-US" dirty="0"/>
              <a:t>Md. Abdul </a:t>
            </a:r>
            <a:r>
              <a:rPr lang="en-US" dirty="0" err="1"/>
              <a:t>Awal</a:t>
            </a:r>
            <a:r>
              <a:rPr lang="en-US" dirty="0"/>
              <a:t>, Md.</a:t>
            </a:r>
            <a:br>
              <a:rPr lang="en-US" dirty="0"/>
            </a:br>
            <a:r>
              <a:rPr lang="en-US" dirty="0" err="1"/>
              <a:t>Shamimur</a:t>
            </a:r>
            <a:r>
              <a:rPr lang="en-US" dirty="0"/>
              <a:t> Rahman &amp; </a:t>
            </a:r>
            <a:r>
              <a:rPr lang="en-US" dirty="0" err="1"/>
              <a:t>Jakaria</a:t>
            </a:r>
            <a:r>
              <a:rPr lang="en-US" dirty="0"/>
              <a:t> Rabbi</a:t>
            </a:r>
          </a:p>
        </p:txBody>
      </p:sp>
      <p:sp>
        <p:nvSpPr>
          <p:cNvPr id="17" name="TextBox 16"/>
          <p:cNvSpPr txBox="1"/>
          <p:nvPr/>
        </p:nvSpPr>
        <p:spPr>
          <a:xfrm>
            <a:off x="8015063" y="4280434"/>
            <a:ext cx="365925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Using Naïve Bayes classifier to detect abusive comments on </a:t>
            </a:r>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expressed in Bangla, they got 80.57% accuracy with 2.6 thousand data.</a:t>
            </a:r>
          </a:p>
          <a:p>
            <a:endParaRPr lang="en-US" dirty="0"/>
          </a:p>
        </p:txBody>
      </p:sp>
      <p:sp>
        <p:nvSpPr>
          <p:cNvPr id="27" name="Footer Placeholder 26"/>
          <p:cNvSpPr>
            <a:spLocks noGrp="1"/>
          </p:cNvSpPr>
          <p:nvPr>
            <p:ph type="ftr" sz="quarter" idx="11"/>
          </p:nvPr>
        </p:nvSpPr>
        <p:spPr>
          <a:xfrm>
            <a:off x="-865577" y="6425590"/>
            <a:ext cx="4114800" cy="365125"/>
          </a:xfrm>
        </p:spPr>
        <p:txBody>
          <a:bodyPr/>
          <a:lstStyle/>
          <a:p>
            <a:r>
              <a:rPr lang="en-US" dirty="0"/>
              <a:t>East West University</a:t>
            </a:r>
          </a:p>
        </p:txBody>
      </p:sp>
      <p:sp>
        <p:nvSpPr>
          <p:cNvPr id="28" name="Slide Number Placeholder 27"/>
          <p:cNvSpPr>
            <a:spLocks noGrp="1"/>
          </p:cNvSpPr>
          <p:nvPr>
            <p:ph type="sldNum" sz="quarter" idx="12"/>
          </p:nvPr>
        </p:nvSpPr>
        <p:spPr/>
        <p:txBody>
          <a:bodyPr/>
          <a:lstStyle/>
          <a:p>
            <a:fld id="{DA18854F-D613-44B1-B5EE-6CB2D43CE3EC}" type="slidenum">
              <a:rPr lang="en-US" smtClean="0"/>
              <a:t>6</a:t>
            </a:fld>
            <a:endParaRPr lang="en-US"/>
          </a:p>
        </p:txBody>
      </p:sp>
    </p:spTree>
    <p:extLst>
      <p:ext uri="{BB962C8B-B14F-4D97-AF65-F5344CB8AC3E}">
        <p14:creationId xmlns:p14="http://schemas.microsoft.com/office/powerpoint/2010/main" val="2034907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8364" y="809983"/>
            <a:ext cx="4239491" cy="5507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68036" y="809982"/>
            <a:ext cx="4779819" cy="61890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flipH="1" flipV="1">
            <a:off x="547914" y="1428890"/>
            <a:ext cx="580572" cy="301364"/>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41129" y="775855"/>
            <a:ext cx="4239490" cy="554181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00800" y="775855"/>
            <a:ext cx="4779819" cy="6530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H="1" flipV="1">
            <a:off x="6380678" y="1428890"/>
            <a:ext cx="580572" cy="301364"/>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05345" y="809984"/>
            <a:ext cx="378229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collection:</a:t>
            </a:r>
          </a:p>
        </p:txBody>
      </p:sp>
      <p:sp>
        <p:nvSpPr>
          <p:cNvPr id="16" name="TextBox 15"/>
          <p:cNvSpPr txBox="1"/>
          <p:nvPr/>
        </p:nvSpPr>
        <p:spPr>
          <a:xfrm>
            <a:off x="6961250" y="775855"/>
            <a:ext cx="325581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preparation:</a:t>
            </a:r>
          </a:p>
        </p:txBody>
      </p:sp>
      <p:sp>
        <p:nvSpPr>
          <p:cNvPr id="17" name="TextBox 16"/>
          <p:cNvSpPr txBox="1"/>
          <p:nvPr/>
        </p:nvSpPr>
        <p:spPr>
          <a:xfrm>
            <a:off x="1284679" y="1510314"/>
            <a:ext cx="4184073" cy="2677656"/>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Aggressive and neutral </a:t>
            </a:r>
            <a:r>
              <a:rPr lang="en-US" sz="2400" dirty="0" smtClean="0">
                <a:latin typeface="Times New Roman" panose="02020603050405020304" pitchFamily="18" charset="0"/>
                <a:cs typeface="Times New Roman" panose="02020603050405020304" pitchFamily="18" charset="0"/>
              </a:rPr>
              <a:t>comments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15 thousands data from different social media platform such as,</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928" y="3963957"/>
            <a:ext cx="1213851" cy="859243"/>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0240" y="4867406"/>
            <a:ext cx="882366" cy="902014"/>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2606" y="3875543"/>
            <a:ext cx="927014" cy="94765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7886" y="4733538"/>
            <a:ext cx="1169749" cy="1169749"/>
          </a:xfrm>
          <a:prstGeom prst="rect">
            <a:avLst/>
          </a:prstGeom>
        </p:spPr>
      </p:pic>
      <p:cxnSp>
        <p:nvCxnSpPr>
          <p:cNvPr id="23" name="Straight Connector 22"/>
          <p:cNvCxnSpPr/>
          <p:nvPr/>
        </p:nvCxnSpPr>
        <p:spPr>
          <a:xfrm>
            <a:off x="1205345" y="6123709"/>
            <a:ext cx="3992865" cy="0"/>
          </a:xfrm>
          <a:prstGeom prst="line">
            <a:avLst/>
          </a:prstGeom>
          <a:ln w="57150">
            <a:solidFill>
              <a:schemeClr val="accent6">
                <a:lumMod val="75000"/>
              </a:schemeClr>
            </a:solidFill>
          </a:ln>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7108393" y="6082145"/>
            <a:ext cx="3961389"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62026" y="1809859"/>
            <a:ext cx="3968465" cy="437042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Cleaning: </a:t>
            </a:r>
            <a:r>
              <a:rPr lang="en-US" sz="2000" dirty="0">
                <a:latin typeface="Times New Roman" panose="02020603050405020304" pitchFamily="18" charset="0"/>
                <a:cs typeface="Times New Roman" panose="02020603050405020304" pitchFamily="18" charset="0"/>
              </a:rPr>
              <a:t>Data was cleaned </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Without Character</a:t>
            </a:r>
          </a:p>
          <a:p>
            <a:r>
              <a:rPr lang="en-US" sz="2000" dirty="0">
                <a:latin typeface="Times New Roman" panose="02020603050405020304" pitchFamily="18" charset="0"/>
                <a:cs typeface="Times New Roman" panose="02020603050405020304" pitchFamily="18" charset="0"/>
              </a:rPr>
              <a:t>                  Without Emoji</a:t>
            </a:r>
          </a:p>
          <a:p>
            <a:r>
              <a:rPr lang="en-US" sz="2000" dirty="0">
                <a:latin typeface="Times New Roman" panose="02020603050405020304" pitchFamily="18" charset="0"/>
                <a:cs typeface="Times New Roman" panose="02020603050405020304" pitchFamily="18" charset="0"/>
              </a:rPr>
              <a:t>                  Extra Words </a:t>
            </a:r>
          </a:p>
          <a:p>
            <a:endParaRPr lang="en-US" dirty="0"/>
          </a:p>
          <a:p>
            <a:endParaRPr lang="en-US" dirty="0"/>
          </a:p>
          <a:p>
            <a:r>
              <a:rPr lang="en-US" b="1" dirty="0">
                <a:latin typeface="Times New Roman" panose="02020603050405020304" pitchFamily="18" charset="0"/>
                <a:cs typeface="Times New Roman" panose="02020603050405020304" pitchFamily="18" charset="0"/>
              </a:rPr>
              <a:t>Labelling</a:t>
            </a:r>
            <a:r>
              <a:rPr lang="en-US" dirty="0"/>
              <a:t>: </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Over </a:t>
            </a:r>
            <a:r>
              <a:rPr lang="en-US" dirty="0" smtClean="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thousands data for aggressive </a:t>
            </a:r>
          </a:p>
          <a:p>
            <a:pPr>
              <a:lnSpc>
                <a:spcPct val="150000"/>
              </a:lnSpc>
            </a:pPr>
            <a:r>
              <a:rPr lang="en-US" dirty="0">
                <a:latin typeface="Times New Roman" panose="02020603050405020304" pitchFamily="18" charset="0"/>
                <a:cs typeface="Times New Roman" panose="02020603050405020304" pitchFamily="18" charset="0"/>
              </a:rPr>
              <a:t>      7 thousands for </a:t>
            </a:r>
            <a:r>
              <a:rPr lang="en-US" dirty="0" smtClean="0">
                <a:latin typeface="Times New Roman" panose="02020603050405020304" pitchFamily="18" charset="0"/>
                <a:cs typeface="Times New Roman" panose="02020603050405020304" pitchFamily="18" charset="0"/>
              </a:rPr>
              <a:t>neutral </a:t>
            </a:r>
            <a:r>
              <a:rPr lang="en-US" dirty="0">
                <a:latin typeface="Times New Roman" panose="02020603050405020304" pitchFamily="18" charset="0"/>
                <a:cs typeface="Times New Roman" panose="02020603050405020304" pitchFamily="18" charset="0"/>
              </a:rPr>
              <a:t>Data     </a:t>
            </a:r>
          </a:p>
          <a:p>
            <a:pPr>
              <a:lnSpc>
                <a:spcPct val="150000"/>
              </a:lnSpc>
            </a:pPr>
            <a:r>
              <a:rPr lang="en-US" dirty="0">
                <a:latin typeface="Times New Roman" panose="02020603050405020304" pitchFamily="18" charset="0"/>
                <a:cs typeface="Times New Roman" panose="02020603050405020304" pitchFamily="18" charset="0"/>
              </a:rPr>
              <a:t>      Classified as ‘0’ for aggressive </a:t>
            </a:r>
          </a:p>
          <a:p>
            <a:pPr>
              <a:lnSpc>
                <a:spcPct val="150000"/>
              </a:lnSpc>
            </a:pPr>
            <a:r>
              <a:rPr lang="en-US" dirty="0">
                <a:latin typeface="Times New Roman" panose="02020603050405020304" pitchFamily="18" charset="0"/>
                <a:cs typeface="Times New Roman" panose="02020603050405020304" pitchFamily="18" charset="0"/>
              </a:rPr>
              <a:t>      Classified as ‘1’ for neutral</a:t>
            </a:r>
          </a:p>
          <a:p>
            <a:endParaRPr lang="en-US" dirty="0"/>
          </a:p>
          <a:p>
            <a:endParaRPr lang="en-US" dirty="0"/>
          </a:p>
        </p:txBody>
      </p:sp>
      <p:cxnSp>
        <p:nvCxnSpPr>
          <p:cNvPr id="40" name="Straight Arrow Connector 39"/>
          <p:cNvCxnSpPr/>
          <p:nvPr/>
        </p:nvCxnSpPr>
        <p:spPr>
          <a:xfrm>
            <a:off x="7222883" y="4134109"/>
            <a:ext cx="18579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222883" y="4988883"/>
            <a:ext cx="18579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222883" y="4559392"/>
            <a:ext cx="18579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222883" y="5349102"/>
            <a:ext cx="18579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047937" y="2966120"/>
            <a:ext cx="18579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047937" y="2675174"/>
            <a:ext cx="18579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047937" y="2356519"/>
            <a:ext cx="18579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a:xfrm>
            <a:off x="-815472" y="6489398"/>
            <a:ext cx="4114800" cy="365125"/>
          </a:xfrm>
        </p:spPr>
        <p:txBody>
          <a:bodyPr/>
          <a:lstStyle/>
          <a:p>
            <a:r>
              <a:rPr lang="en-US" dirty="0"/>
              <a:t>East West University</a:t>
            </a:r>
          </a:p>
        </p:txBody>
      </p:sp>
      <p:sp>
        <p:nvSpPr>
          <p:cNvPr id="8" name="Slide Number Placeholder 7"/>
          <p:cNvSpPr>
            <a:spLocks noGrp="1"/>
          </p:cNvSpPr>
          <p:nvPr>
            <p:ph type="sldNum" sz="quarter" idx="12"/>
          </p:nvPr>
        </p:nvSpPr>
        <p:spPr/>
        <p:txBody>
          <a:bodyPr/>
          <a:lstStyle/>
          <a:p>
            <a:fld id="{DA18854F-D613-44B1-B5EE-6CB2D43CE3EC}" type="slidenum">
              <a:rPr lang="en-US" smtClean="0"/>
              <a:t>7</a:t>
            </a:fld>
            <a:endParaRPr lang="en-US"/>
          </a:p>
        </p:txBody>
      </p:sp>
    </p:spTree>
    <p:extLst>
      <p:ext uri="{BB962C8B-B14F-4D97-AF65-F5344CB8AC3E}">
        <p14:creationId xmlns:p14="http://schemas.microsoft.com/office/powerpoint/2010/main" val="3922888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717765" y="3990774"/>
            <a:ext cx="2313709" cy="2216728"/>
          </a:xfrm>
          <a:prstGeom prst="ellipse">
            <a:avLst/>
          </a:prstGeom>
          <a:solidFill>
            <a:schemeClr val="accent6">
              <a:lumMod val="20000"/>
              <a:lumOff val="80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87484" y="4517247"/>
            <a:ext cx="1974272" cy="400110"/>
          </a:xfrm>
          <a:prstGeom prst="rect">
            <a:avLst/>
          </a:prstGeom>
          <a:noFill/>
        </p:spPr>
        <p:txBody>
          <a:bodyPr wrap="square" rtlCol="0">
            <a:spAutoFit/>
          </a:bodyPr>
          <a:lstStyle/>
          <a:p>
            <a:pPr algn="ctr"/>
            <a:r>
              <a:rPr lang="en-US" sz="2000" dirty="0">
                <a:latin typeface="Algerian" panose="04020705040A02060702" pitchFamily="82" charset="0"/>
                <a:cs typeface="Times New Roman" panose="02020603050405020304" pitchFamily="18" charset="0"/>
              </a:rPr>
              <a:t>Train Set</a:t>
            </a:r>
            <a:endParaRPr lang="en-US" sz="2000" dirty="0">
              <a:latin typeface="Algerian" panose="04020705040A02060702" pitchFamily="82" charset="0"/>
            </a:endParaRPr>
          </a:p>
        </p:txBody>
      </p:sp>
      <p:sp>
        <p:nvSpPr>
          <p:cNvPr id="6" name="TextBox 5"/>
          <p:cNvSpPr txBox="1"/>
          <p:nvPr/>
        </p:nvSpPr>
        <p:spPr>
          <a:xfrm>
            <a:off x="3351610" y="5076033"/>
            <a:ext cx="1385455" cy="707886"/>
          </a:xfrm>
          <a:prstGeom prst="rect">
            <a:avLst/>
          </a:prstGeom>
          <a:noFill/>
        </p:spPr>
        <p:txBody>
          <a:bodyPr wrap="square" rtlCol="0">
            <a:spAutoFit/>
          </a:bodyPr>
          <a:lstStyle/>
          <a:p>
            <a:r>
              <a:rPr lang="en-US" sz="4000" dirty="0">
                <a:latin typeface="Algerian" panose="04020705040A02060702" pitchFamily="82" charset="0"/>
              </a:rPr>
              <a:t>70%</a:t>
            </a:r>
          </a:p>
        </p:txBody>
      </p:sp>
      <p:sp>
        <p:nvSpPr>
          <p:cNvPr id="7" name="Oval 6"/>
          <p:cNvSpPr/>
          <p:nvPr/>
        </p:nvSpPr>
        <p:spPr>
          <a:xfrm>
            <a:off x="6872399" y="3990774"/>
            <a:ext cx="2313709" cy="2216728"/>
          </a:xfrm>
          <a:prstGeom prst="ellipse">
            <a:avLst/>
          </a:prstGeom>
          <a:solidFill>
            <a:schemeClr val="accent5">
              <a:lumMod val="40000"/>
              <a:lumOff val="60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42118" y="4462012"/>
            <a:ext cx="1974272" cy="400110"/>
          </a:xfrm>
          <a:prstGeom prst="rect">
            <a:avLst/>
          </a:prstGeom>
          <a:noFill/>
        </p:spPr>
        <p:txBody>
          <a:bodyPr wrap="square" rtlCol="0">
            <a:spAutoFit/>
          </a:bodyPr>
          <a:lstStyle/>
          <a:p>
            <a:pPr algn="ctr"/>
            <a:r>
              <a:rPr lang="en-US" sz="2000" dirty="0">
                <a:latin typeface="Algerian" panose="04020705040A02060702" pitchFamily="82" charset="0"/>
                <a:cs typeface="Times New Roman" panose="02020603050405020304" pitchFamily="18" charset="0"/>
              </a:rPr>
              <a:t>Test set</a:t>
            </a:r>
            <a:endParaRPr lang="en-US" sz="2000" dirty="0">
              <a:latin typeface="Algerian" panose="04020705040A02060702" pitchFamily="82" charset="0"/>
            </a:endParaRPr>
          </a:p>
        </p:txBody>
      </p:sp>
      <p:sp>
        <p:nvSpPr>
          <p:cNvPr id="9" name="TextBox 8"/>
          <p:cNvSpPr txBox="1"/>
          <p:nvPr/>
        </p:nvSpPr>
        <p:spPr>
          <a:xfrm>
            <a:off x="7533952" y="5016010"/>
            <a:ext cx="1385455" cy="707886"/>
          </a:xfrm>
          <a:prstGeom prst="rect">
            <a:avLst/>
          </a:prstGeom>
          <a:noFill/>
        </p:spPr>
        <p:txBody>
          <a:bodyPr wrap="square" rtlCol="0">
            <a:spAutoFit/>
          </a:bodyPr>
          <a:lstStyle/>
          <a:p>
            <a:r>
              <a:rPr lang="en-US" sz="4000" dirty="0">
                <a:latin typeface="Algerian" panose="04020705040A02060702" pitchFamily="82" charset="0"/>
              </a:rPr>
              <a:t>30%</a:t>
            </a:r>
          </a:p>
        </p:txBody>
      </p:sp>
      <p:sp>
        <p:nvSpPr>
          <p:cNvPr id="2" name="Rectangle 1"/>
          <p:cNvSpPr/>
          <p:nvPr/>
        </p:nvSpPr>
        <p:spPr>
          <a:xfrm>
            <a:off x="1575964" y="1338064"/>
            <a:ext cx="7983679" cy="240481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845" y="1338064"/>
            <a:ext cx="2618510" cy="2414461"/>
          </a:xfrm>
          <a:prstGeom prst="rect">
            <a:avLst/>
          </a:prstGeom>
        </p:spPr>
      </p:pic>
      <p:sp>
        <p:nvSpPr>
          <p:cNvPr id="10" name="TextBox 9"/>
          <p:cNvSpPr txBox="1"/>
          <p:nvPr/>
        </p:nvSpPr>
        <p:spPr>
          <a:xfrm>
            <a:off x="1947720" y="1728558"/>
            <a:ext cx="4682837"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15 Thousands Data For Testing</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8 Thousands Data For Aggressive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7 Thousands For </a:t>
            </a:r>
            <a:r>
              <a:rPr lang="en-US" sz="2000" dirty="0" smtClean="0">
                <a:latin typeface="Times New Roman" panose="02020603050405020304" pitchFamily="18" charset="0"/>
                <a:cs typeface="Times New Roman" panose="02020603050405020304" pitchFamily="18" charset="0"/>
              </a:rPr>
              <a:t>Neutral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grpSp>
        <p:nvGrpSpPr>
          <p:cNvPr id="11" name="Google Shape;105;p1"/>
          <p:cNvGrpSpPr/>
          <p:nvPr/>
        </p:nvGrpSpPr>
        <p:grpSpPr>
          <a:xfrm>
            <a:off x="373395" y="206466"/>
            <a:ext cx="4951101" cy="977709"/>
            <a:chOff x="719027" y="638629"/>
            <a:chExt cx="5246344" cy="1011670"/>
          </a:xfrm>
        </p:grpSpPr>
        <p:sp>
          <p:nvSpPr>
            <p:cNvPr id="12" name="Google Shape;106;p1"/>
            <p:cNvSpPr/>
            <p:nvPr/>
          </p:nvSpPr>
          <p:spPr>
            <a:xfrm>
              <a:off x="1771157" y="135414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07;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8;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09;p1"/>
            <p:cNvSpPr/>
            <p:nvPr/>
          </p:nvSpPr>
          <p:spPr>
            <a:xfrm rot="5400000">
              <a:off x="985340" y="500898"/>
              <a:ext cx="657235" cy="1189861"/>
            </a:xfrm>
            <a:prstGeom prst="round2SameRect">
              <a:avLst>
                <a:gd name="adj1" fmla="val 50000"/>
                <a:gd name="adj2" fmla="val 0"/>
              </a:avLst>
            </a:prstGeom>
            <a:gradFill>
              <a:gsLst>
                <a:gs pos="0">
                  <a:srgbClr val="7BC9B8"/>
                </a:gs>
                <a:gs pos="100000">
                  <a:srgbClr val="44B0C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10;p1"/>
            <p:cNvSpPr/>
            <p:nvPr/>
          </p:nvSpPr>
          <p:spPr>
            <a:xfrm>
              <a:off x="1313957" y="867228"/>
              <a:ext cx="457200" cy="457200"/>
            </a:xfrm>
            <a:prstGeom prst="ellipse">
              <a:avLst/>
            </a:prstGeom>
            <a:solidFill>
              <a:srgbClr val="03A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 name="TextBox 16"/>
          <p:cNvSpPr txBox="1"/>
          <p:nvPr/>
        </p:nvSpPr>
        <p:spPr>
          <a:xfrm>
            <a:off x="1757085" y="330731"/>
            <a:ext cx="342383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Splitting :</a:t>
            </a:r>
          </a:p>
        </p:txBody>
      </p:sp>
      <p:sp>
        <p:nvSpPr>
          <p:cNvPr id="20" name="Footer Placeholder 19"/>
          <p:cNvSpPr>
            <a:spLocks noGrp="1"/>
          </p:cNvSpPr>
          <p:nvPr>
            <p:ph type="ftr" sz="quarter" idx="11"/>
          </p:nvPr>
        </p:nvSpPr>
        <p:spPr>
          <a:xfrm>
            <a:off x="-763190" y="6382950"/>
            <a:ext cx="4114800" cy="365125"/>
          </a:xfrm>
        </p:spPr>
        <p:txBody>
          <a:bodyPr/>
          <a:lstStyle/>
          <a:p>
            <a:r>
              <a:rPr lang="en-US" dirty="0"/>
              <a:t>East West University</a:t>
            </a:r>
          </a:p>
        </p:txBody>
      </p:sp>
      <p:sp>
        <p:nvSpPr>
          <p:cNvPr id="21" name="Slide Number Placeholder 20"/>
          <p:cNvSpPr>
            <a:spLocks noGrp="1"/>
          </p:cNvSpPr>
          <p:nvPr>
            <p:ph type="sldNum" sz="quarter" idx="12"/>
          </p:nvPr>
        </p:nvSpPr>
        <p:spPr/>
        <p:txBody>
          <a:bodyPr/>
          <a:lstStyle/>
          <a:p>
            <a:fld id="{DA18854F-D613-44B1-B5EE-6CB2D43CE3EC}" type="slidenum">
              <a:rPr lang="en-US" smtClean="0"/>
              <a:t>8</a:t>
            </a:fld>
            <a:endParaRPr lang="en-US"/>
          </a:p>
        </p:txBody>
      </p:sp>
    </p:spTree>
    <p:extLst>
      <p:ext uri="{BB962C8B-B14F-4D97-AF65-F5344CB8AC3E}">
        <p14:creationId xmlns:p14="http://schemas.microsoft.com/office/powerpoint/2010/main" val="237130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105;p1"/>
          <p:cNvGrpSpPr/>
          <p:nvPr/>
        </p:nvGrpSpPr>
        <p:grpSpPr>
          <a:xfrm>
            <a:off x="429152" y="251070"/>
            <a:ext cx="4951101" cy="977709"/>
            <a:chOff x="719027" y="638629"/>
            <a:chExt cx="5246344" cy="1011670"/>
          </a:xfrm>
        </p:grpSpPr>
        <p:sp>
          <p:nvSpPr>
            <p:cNvPr id="12" name="Google Shape;106;p1"/>
            <p:cNvSpPr/>
            <p:nvPr/>
          </p:nvSpPr>
          <p:spPr>
            <a:xfrm>
              <a:off x="1771157" y="1354143"/>
              <a:ext cx="4015846" cy="296156"/>
            </a:xfrm>
            <a:prstGeom prst="ellipse">
              <a:avLst/>
            </a:prstGeom>
            <a:solidFill>
              <a:schemeClr val="dk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07;p1"/>
            <p:cNvSpPr/>
            <p:nvPr/>
          </p:nvSpPr>
          <p:spPr>
            <a:xfrm flipH="1">
              <a:off x="719027" y="668886"/>
              <a:ext cx="280513" cy="98325"/>
            </a:xfrm>
            <a:prstGeom prst="rtTriangle">
              <a:avLst/>
            </a:prstGeom>
            <a:solidFill>
              <a:srgbClr val="B82A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8;p1"/>
            <p:cNvSpPr/>
            <p:nvPr/>
          </p:nvSpPr>
          <p:spPr>
            <a:xfrm>
              <a:off x="899886" y="638629"/>
              <a:ext cx="5065485" cy="914400"/>
            </a:xfrm>
            <a:prstGeom prst="roundRect">
              <a:avLst>
                <a:gd name="adj" fmla="val 10698"/>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09;p1"/>
            <p:cNvSpPr/>
            <p:nvPr/>
          </p:nvSpPr>
          <p:spPr>
            <a:xfrm rot="5400000">
              <a:off x="985340" y="500898"/>
              <a:ext cx="657235" cy="1189861"/>
            </a:xfrm>
            <a:prstGeom prst="round2SameRect">
              <a:avLst>
                <a:gd name="adj1" fmla="val 50000"/>
                <a:gd name="adj2" fmla="val 0"/>
              </a:avLst>
            </a:prstGeom>
            <a:gradFill>
              <a:gsLst>
                <a:gs pos="0">
                  <a:srgbClr val="7BC9B8"/>
                </a:gs>
                <a:gs pos="100000">
                  <a:srgbClr val="44B0C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10;p1"/>
            <p:cNvSpPr/>
            <p:nvPr/>
          </p:nvSpPr>
          <p:spPr>
            <a:xfrm>
              <a:off x="1313957" y="867228"/>
              <a:ext cx="457200" cy="457200"/>
            </a:xfrm>
            <a:prstGeom prst="ellipse">
              <a:avLst/>
            </a:prstGeom>
            <a:solidFill>
              <a:srgbClr val="03A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 name="TextBox 16"/>
          <p:cNvSpPr txBox="1"/>
          <p:nvPr/>
        </p:nvSpPr>
        <p:spPr>
          <a:xfrm>
            <a:off x="1812842" y="375335"/>
            <a:ext cx="342383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processing:</a:t>
            </a:r>
          </a:p>
        </p:txBody>
      </p:sp>
      <p:grpSp>
        <p:nvGrpSpPr>
          <p:cNvPr id="18" name="Group 17">
            <a:extLst>
              <a:ext uri="{FF2B5EF4-FFF2-40B4-BE49-F238E27FC236}">
                <a16:creationId xmlns:a16="http://schemas.microsoft.com/office/drawing/2014/main" id="{CB7C0374-244F-41D6-A07F-43F42B6F01BF}"/>
              </a:ext>
            </a:extLst>
          </p:cNvPr>
          <p:cNvGrpSpPr/>
          <p:nvPr/>
        </p:nvGrpSpPr>
        <p:grpSpPr>
          <a:xfrm>
            <a:off x="3878935" y="1527340"/>
            <a:ext cx="3865418" cy="4695040"/>
            <a:chOff x="3859302" y="1237130"/>
            <a:chExt cx="3697944" cy="5602936"/>
          </a:xfrm>
        </p:grpSpPr>
        <p:sp>
          <p:nvSpPr>
            <p:cNvPr id="19" name="Parallelogram 18">
              <a:extLst>
                <a:ext uri="{FF2B5EF4-FFF2-40B4-BE49-F238E27FC236}">
                  <a16:creationId xmlns:a16="http://schemas.microsoft.com/office/drawing/2014/main" id="{934D2994-3303-4A7A-A785-4F018B3E49A0}"/>
                </a:ext>
              </a:extLst>
            </p:cNvPr>
            <p:cNvSpPr/>
            <p:nvPr/>
          </p:nvSpPr>
          <p:spPr>
            <a:xfrm>
              <a:off x="3859305" y="1237130"/>
              <a:ext cx="3697941" cy="59167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Raw data</a:t>
              </a:r>
            </a:p>
          </p:txBody>
        </p:sp>
        <p:sp>
          <p:nvSpPr>
            <p:cNvPr id="20" name="Parallelogram 19">
              <a:extLst>
                <a:ext uri="{FF2B5EF4-FFF2-40B4-BE49-F238E27FC236}">
                  <a16:creationId xmlns:a16="http://schemas.microsoft.com/office/drawing/2014/main" id="{59D319DF-A999-43D6-AE70-AF6A4D6FB9A6}"/>
                </a:ext>
              </a:extLst>
            </p:cNvPr>
            <p:cNvSpPr/>
            <p:nvPr/>
          </p:nvSpPr>
          <p:spPr>
            <a:xfrm>
              <a:off x="3859306" y="2250141"/>
              <a:ext cx="3697940" cy="59167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CSV form</a:t>
              </a:r>
            </a:p>
          </p:txBody>
        </p:sp>
        <p:sp>
          <p:nvSpPr>
            <p:cNvPr id="21" name="Parallelogram 20">
              <a:extLst>
                <a:ext uri="{FF2B5EF4-FFF2-40B4-BE49-F238E27FC236}">
                  <a16:creationId xmlns:a16="http://schemas.microsoft.com/office/drawing/2014/main" id="{D2B6E2DD-2044-48F7-AFD0-82FFDF431CC0}"/>
                </a:ext>
              </a:extLst>
            </p:cNvPr>
            <p:cNvSpPr/>
            <p:nvPr/>
          </p:nvSpPr>
          <p:spPr>
            <a:xfrm>
              <a:off x="3859304" y="3263152"/>
              <a:ext cx="3697939" cy="59167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Remove redundant variables</a:t>
              </a:r>
            </a:p>
          </p:txBody>
        </p:sp>
        <p:sp>
          <p:nvSpPr>
            <p:cNvPr id="22" name="Parallelogram 21">
              <a:extLst>
                <a:ext uri="{FF2B5EF4-FFF2-40B4-BE49-F238E27FC236}">
                  <a16:creationId xmlns:a16="http://schemas.microsoft.com/office/drawing/2014/main" id="{02243C9B-6BED-4BB1-85D5-5BAAC1BD6CE7}"/>
                </a:ext>
              </a:extLst>
            </p:cNvPr>
            <p:cNvSpPr/>
            <p:nvPr/>
          </p:nvSpPr>
          <p:spPr>
            <a:xfrm>
              <a:off x="3859303" y="4249269"/>
              <a:ext cx="3697939" cy="59167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Numerical form</a:t>
              </a:r>
            </a:p>
          </p:txBody>
        </p:sp>
        <p:cxnSp>
          <p:nvCxnSpPr>
            <p:cNvPr id="23" name="Straight Arrow Connector 22">
              <a:extLst>
                <a:ext uri="{FF2B5EF4-FFF2-40B4-BE49-F238E27FC236}">
                  <a16:creationId xmlns:a16="http://schemas.microsoft.com/office/drawing/2014/main" id="{0BA12601-6656-4414-BBC8-E83ABAD021F2}"/>
                </a:ext>
              </a:extLst>
            </p:cNvPr>
            <p:cNvCxnSpPr>
              <a:stCxn id="19" idx="4"/>
              <a:endCxn id="20" idx="0"/>
            </p:cNvCxnSpPr>
            <p:nvPr/>
          </p:nvCxnSpPr>
          <p:spPr>
            <a:xfrm>
              <a:off x="5708276" y="1828800"/>
              <a:ext cx="0" cy="42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0E76DD2-6B3F-4D8E-927B-3F5D96C240F5}"/>
                </a:ext>
              </a:extLst>
            </p:cNvPr>
            <p:cNvCxnSpPr>
              <a:stCxn id="20" idx="4"/>
              <a:endCxn id="21" idx="0"/>
            </p:cNvCxnSpPr>
            <p:nvPr/>
          </p:nvCxnSpPr>
          <p:spPr>
            <a:xfrm flipH="1">
              <a:off x="5708274" y="2841811"/>
              <a:ext cx="2" cy="42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F94AA09-D01C-4545-9EBB-C977F3513032}"/>
                </a:ext>
              </a:extLst>
            </p:cNvPr>
            <p:cNvCxnSpPr>
              <a:stCxn id="21" idx="4"/>
              <a:endCxn id="22" idx="0"/>
            </p:cNvCxnSpPr>
            <p:nvPr/>
          </p:nvCxnSpPr>
          <p:spPr>
            <a:xfrm flipH="1">
              <a:off x="5708273" y="3854822"/>
              <a:ext cx="1" cy="39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Parallelogram 25">
              <a:extLst>
                <a:ext uri="{FF2B5EF4-FFF2-40B4-BE49-F238E27FC236}">
                  <a16:creationId xmlns:a16="http://schemas.microsoft.com/office/drawing/2014/main" id="{360426AE-E66E-4B4A-8E6A-2523E63F8FB8}"/>
                </a:ext>
              </a:extLst>
            </p:cNvPr>
            <p:cNvSpPr/>
            <p:nvPr/>
          </p:nvSpPr>
          <p:spPr>
            <a:xfrm>
              <a:off x="3859302" y="5262279"/>
              <a:ext cx="3697939" cy="59167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Checking outliers</a:t>
              </a:r>
            </a:p>
          </p:txBody>
        </p:sp>
        <p:cxnSp>
          <p:nvCxnSpPr>
            <p:cNvPr id="27" name="Straight Arrow Connector 26">
              <a:extLst>
                <a:ext uri="{FF2B5EF4-FFF2-40B4-BE49-F238E27FC236}">
                  <a16:creationId xmlns:a16="http://schemas.microsoft.com/office/drawing/2014/main" id="{75FDE281-F311-40AF-A88A-E47636C29B25}"/>
                </a:ext>
              </a:extLst>
            </p:cNvPr>
            <p:cNvCxnSpPr>
              <a:stCxn id="22" idx="4"/>
              <a:endCxn id="26" idx="0"/>
            </p:cNvCxnSpPr>
            <p:nvPr/>
          </p:nvCxnSpPr>
          <p:spPr>
            <a:xfrm flipH="1">
              <a:off x="5708272" y="4840939"/>
              <a:ext cx="1" cy="42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Parallelogram 27">
              <a:extLst>
                <a:ext uri="{FF2B5EF4-FFF2-40B4-BE49-F238E27FC236}">
                  <a16:creationId xmlns:a16="http://schemas.microsoft.com/office/drawing/2014/main" id="{8701248E-072C-4FF1-BE81-563B36BC5EE0}"/>
                </a:ext>
              </a:extLst>
            </p:cNvPr>
            <p:cNvSpPr/>
            <p:nvPr/>
          </p:nvSpPr>
          <p:spPr>
            <a:xfrm>
              <a:off x="3859302" y="6248396"/>
              <a:ext cx="3697939" cy="59167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Normalization</a:t>
              </a:r>
            </a:p>
          </p:txBody>
        </p:sp>
        <p:cxnSp>
          <p:nvCxnSpPr>
            <p:cNvPr id="29" name="Straight Arrow Connector 28">
              <a:extLst>
                <a:ext uri="{FF2B5EF4-FFF2-40B4-BE49-F238E27FC236}">
                  <a16:creationId xmlns:a16="http://schemas.microsoft.com/office/drawing/2014/main" id="{9C9946A3-4C82-4393-8B8D-E51EB6C43F65}"/>
                </a:ext>
              </a:extLst>
            </p:cNvPr>
            <p:cNvCxnSpPr>
              <a:stCxn id="26" idx="4"/>
              <a:endCxn id="28" idx="0"/>
            </p:cNvCxnSpPr>
            <p:nvPr/>
          </p:nvCxnSpPr>
          <p:spPr>
            <a:xfrm>
              <a:off x="5708272" y="5853949"/>
              <a:ext cx="0" cy="39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a:xfrm>
            <a:off x="-797803" y="6345354"/>
            <a:ext cx="4114800" cy="365125"/>
          </a:xfrm>
        </p:spPr>
        <p:txBody>
          <a:bodyPr/>
          <a:lstStyle/>
          <a:p>
            <a:r>
              <a:rPr lang="en-US" dirty="0"/>
              <a:t>East West University</a:t>
            </a:r>
          </a:p>
        </p:txBody>
      </p:sp>
      <p:sp>
        <p:nvSpPr>
          <p:cNvPr id="5" name="Slide Number Placeholder 4"/>
          <p:cNvSpPr>
            <a:spLocks noGrp="1"/>
          </p:cNvSpPr>
          <p:nvPr>
            <p:ph type="sldNum" sz="quarter" idx="12"/>
          </p:nvPr>
        </p:nvSpPr>
        <p:spPr/>
        <p:txBody>
          <a:bodyPr/>
          <a:lstStyle/>
          <a:p>
            <a:fld id="{DA18854F-D613-44B1-B5EE-6CB2D43CE3EC}" type="slidenum">
              <a:rPr lang="en-US" smtClean="0"/>
              <a:t>9</a:t>
            </a:fld>
            <a:endParaRPr lang="en-US"/>
          </a:p>
        </p:txBody>
      </p:sp>
    </p:spTree>
    <p:extLst>
      <p:ext uri="{BB962C8B-B14F-4D97-AF65-F5344CB8AC3E}">
        <p14:creationId xmlns:p14="http://schemas.microsoft.com/office/powerpoint/2010/main" val="211993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 dockstate="right" visibility="0" width="350" row="4">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EEFF879F-A1D6-481C-80DF-016168206E37}">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E9FD312-799C-4E14-971C-C39EA446B5EE}">
  <we:reference id="wa200004576" version="1.0.0.0" store="en-US" storeType="OMEX"/>
  <we:alternateReferences>
    <we:reference id="WA200004576" version="1.0.0.0" store="WA200004576"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7E0C5307-4B0C-450E-8F76-A72CAD113379}">
  <we:reference id="wa104381411" version="2.4.1.0" store="en-US" storeType="OMEX"/>
  <we:alternateReferences>
    <we:reference id="WA104381411" version="2.4.1.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1454</TotalTime>
  <Words>1999</Words>
  <Application>Microsoft Office PowerPoint</Application>
  <PresentationFormat>Widescreen</PresentationFormat>
  <Paragraphs>289</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Calibri</vt:lpstr>
      <vt:lpstr>Calibri Light</vt:lpstr>
      <vt:lpstr>Oswald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Imu .</dc:creator>
  <cp:lastModifiedBy>Imu .</cp:lastModifiedBy>
  <cp:revision>174</cp:revision>
  <dcterms:created xsi:type="dcterms:W3CDTF">2022-10-01T13:02:26Z</dcterms:created>
  <dcterms:modified xsi:type="dcterms:W3CDTF">2022-11-13T18:04:23Z</dcterms:modified>
</cp:coreProperties>
</file>