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89bd642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89bd64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89bd642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89bd64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89bd642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89bd64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89bd64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89bd64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89bd642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89bd64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6c9be4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46c9be4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8dcbd08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68dcbd08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3be14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3be14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89bd64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89bd64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89bd64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89bd64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89bd64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89bd64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89bd64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89bd64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89bd64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89bd64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89bd64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89bd64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LLJU_X04R0UCTJr7itgATDApKIDrPvr3dX6WZdxdEXE/edit#gid=0" TargetMode="External"/><Relationship Id="rId5" Type="http://schemas.openxmlformats.org/officeDocument/2006/relationships/hyperlink" Target="https://docs.google.com/spreadsheets/d/1Mf8xKmvlxiI1SIToOVS6oeoTG5n7zpCZWsD_WA6nl-E/edit#gid=0" TargetMode="External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31200" y="1596450"/>
            <a:ext cx="5481600" cy="19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Soutenance 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P4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“LightHouse” - Page Accueil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50" y="1221550"/>
            <a:ext cx="4466024" cy="36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1221550"/>
            <a:ext cx="4114489" cy="36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1603375" y="669150"/>
            <a:ext cx="5744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“LightHouse” - Page Contact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50" y="1256405"/>
            <a:ext cx="4146175" cy="373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82" y="1256400"/>
            <a:ext cx="4293618" cy="37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1699800" y="669150"/>
            <a:ext cx="5744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“CCA”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75" y="1125100"/>
            <a:ext cx="5744401" cy="393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1764100" y="669150"/>
            <a:ext cx="5744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</a:t>
            </a:r>
            <a:r>
              <a:rPr lang="fr" sz="2400">
                <a:solidFill>
                  <a:schemeClr val="lt1"/>
                </a:solidFill>
              </a:rPr>
              <a:t>“Contrast Finder”</a:t>
            </a:r>
            <a:r>
              <a:rPr lang="fr" sz="2400">
                <a:solidFill>
                  <a:schemeClr val="lt1"/>
                </a:solidFill>
              </a:rPr>
              <a:t>”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88" y="1363225"/>
            <a:ext cx="6611823" cy="360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1764100" y="669150"/>
            <a:ext cx="5744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““Contrast Finder””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88" y="1327625"/>
            <a:ext cx="5981824" cy="36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3571175" y="1798075"/>
            <a:ext cx="1808100" cy="9882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</a:rPr>
              <a:t>FIN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Sommaire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087050"/>
            <a:ext cx="91440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fr" sz="2000">
                <a:solidFill>
                  <a:schemeClr val="lt1"/>
                </a:solidFill>
              </a:rPr>
              <a:t>Rapp</a:t>
            </a:r>
            <a:r>
              <a:rPr lang="fr" sz="2000">
                <a:solidFill>
                  <a:schemeClr val="lt1"/>
                </a:solidFill>
              </a:rPr>
              <a:t>el de l’Objectif du Projet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fr" sz="2000">
                <a:solidFill>
                  <a:schemeClr val="lt1"/>
                </a:solidFill>
              </a:rPr>
              <a:t>Analyse du site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SEO &amp; Recommandations</a:t>
            </a:r>
            <a:endParaRPr sz="15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Accessibilité &amp; Recommandations</a:t>
            </a:r>
            <a:endParaRPr sz="15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Performances &amp; Recommandations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fr" sz="2000">
                <a:solidFill>
                  <a:schemeClr val="lt1"/>
                </a:solidFill>
              </a:rPr>
              <a:t>Rapports d’analyse Avant/</a:t>
            </a:r>
            <a:r>
              <a:rPr lang="fr" sz="2000">
                <a:solidFill>
                  <a:schemeClr val="lt1"/>
                </a:solidFill>
              </a:rPr>
              <a:t>Après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Recherche des mots clés avec “Google Analytics”; Ads Keywords Planner; Search Console; Google trends (tendances); </a:t>
            </a:r>
            <a:endParaRPr sz="15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Avant/Après avec “GTmetrix” sur les deux pages</a:t>
            </a:r>
            <a:endParaRPr sz="15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Avant/Après avec “Lighthouse” sur les deux pages</a:t>
            </a:r>
            <a:endParaRPr sz="15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eriod"/>
            </a:pPr>
            <a:r>
              <a:rPr lang="fr" sz="1500">
                <a:solidFill>
                  <a:schemeClr val="lt1"/>
                </a:solidFill>
              </a:rPr>
              <a:t>Analyse avec “Contrast Finder” et “CCA” du texte sur fond et sur image sur les deux pages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Analyse du site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191800" y="658450"/>
            <a:ext cx="4417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Recommandations SEO / Accessibilité / Performance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50" y="2469075"/>
            <a:ext cx="2241205" cy="232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420150" y="1866525"/>
            <a:ext cx="23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</a:rPr>
              <a:t>Link Travail </a:t>
            </a:r>
            <a:r>
              <a:rPr lang="fr" sz="16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Mots Clés</a:t>
            </a:r>
            <a:endParaRPr sz="1600" u="sng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55975" y="1866525"/>
            <a:ext cx="37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lt1"/>
                </a:solidFill>
              </a:rPr>
              <a:t>Link Travail</a:t>
            </a:r>
            <a:r>
              <a:rPr lang="fr" sz="16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sur les Recommandations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775" y="2469081"/>
            <a:ext cx="3664601" cy="232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Accueil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5" y="1221550"/>
            <a:ext cx="8387949" cy="3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Accueil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1" y="1221550"/>
            <a:ext cx="8497502" cy="37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Accueil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00" y="1318001"/>
            <a:ext cx="8776198" cy="35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Contact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0" y="1221550"/>
            <a:ext cx="8505826" cy="361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Contact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950"/>
            <a:ext cx="8839200" cy="35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34343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2306850" y="0"/>
            <a:ext cx="4530300" cy="7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lt1"/>
                </a:solidFill>
              </a:rPr>
              <a:t>Raports d’analyse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1874550" y="658450"/>
            <a:ext cx="539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</a:rPr>
              <a:t>Résultats “GTMetrix” - Page Contact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450"/>
            <a:ext cx="8741574" cy="37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