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9" r:id="rId5"/>
    <p:sldId id="260" r:id="rId6"/>
    <p:sldId id="261" r:id="rId7"/>
    <p:sldId id="258" r:id="rId8"/>
    <p:sldId id="277" r:id="rId9"/>
    <p:sldId id="262" r:id="rId10"/>
    <p:sldId id="263" r:id="rId11"/>
    <p:sldId id="265" r:id="rId12"/>
    <p:sldId id="269" r:id="rId13"/>
    <p:sldId id="273" r:id="rId14"/>
    <p:sldId id="274" r:id="rId15"/>
    <p:sldId id="264" r:id="rId16"/>
    <p:sldId id="266" r:id="rId17"/>
    <p:sldId id="268" r:id="rId18"/>
    <p:sldId id="267" r:id="rId19"/>
    <p:sldId id="270" r:id="rId20"/>
    <p:sldId id="271" r:id="rId21"/>
  </p:sldIdLst>
  <p:sldSz cx="10080625" cy="567055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817112" cy="5551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5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989570" y="0"/>
            <a:ext cx="3817112" cy="5551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5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509108"/>
            <a:ext cx="3817112" cy="5551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5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989570" y="10509108"/>
            <a:ext cx="3817112" cy="5551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5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817112" cy="5551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989570" y="0"/>
            <a:ext cx="3817112" cy="5551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85088" y="1383030"/>
            <a:ext cx="6638544" cy="373418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880872" y="5324666"/>
            <a:ext cx="7046976" cy="43565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509108"/>
            <a:ext cx="3817112" cy="5551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989570" y="10509108"/>
            <a:ext cx="3817112" cy="5551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zh-CN" sz="4400" b="0" strike="noStrike" spc="-1">
                <a:latin typeface="Arial" panose="020B0604020202020204"/>
              </a:rPr>
              <a:t>点击鼠标编辑标题文字格式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latin typeface="Arial" panose="020B0604020202020204"/>
              </a:rPr>
              <a:t>点击鼠标编辑大纲文字格式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&lt;日期/时间&gt;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/>
            <a:r>
              <a:rPr lang="en-US" sz="1400" b="0" strike="noStrike" spc="-1">
                <a:latin typeface="Times New Roman" panose="02020603050405020304"/>
              </a:rPr>
              <a:t>&lt;页脚&gt;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5510B646-2E4A-44CE-B242-140C595A848B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.xml"/><Relationship Id="rId7" Type="http://schemas.microsoft.com/office/2007/relationships/media" Target="../media/media2.mp4"/><Relationship Id="rId6" Type="http://schemas.openxmlformats.org/officeDocument/2006/relationships/video" Target="../media/media2.mp4"/><Relationship Id="rId5" Type="http://schemas.openxmlformats.org/officeDocument/2006/relationships/image" Target="../media/image2.png"/><Relationship Id="rId4" Type="http://schemas.openxmlformats.org/officeDocument/2006/relationships/tags" Target="../tags/tag1.xml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tags" Target="../tags/tag4.xml"/><Relationship Id="rId3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65760" y="2377440"/>
            <a:ext cx="3291840" cy="82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sz="4400" b="0" strike="noStrike" spc="-1">
                <a:solidFill>
                  <a:schemeClr val="bg1"/>
                </a:solidFill>
                <a:latin typeface="Microsoft YaHei UI" panose="020B0503020204020204" charset="-122"/>
              </a:rPr>
              <a:t>Unity ECS</a:t>
            </a:r>
            <a:endParaRPr lang="en-US" sz="4400" b="0" strike="noStrike" spc="-1">
              <a:solidFill>
                <a:schemeClr val="bg1"/>
              </a:solidFill>
              <a:latin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05560"/>
            <a:ext cx="818451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ECS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的核心构成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: Component</a:t>
            </a:r>
            <a:endParaRPr lang="en-US" altLang="zh-CN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altLang="zh-CN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IComponentData: </a:t>
            </a:r>
            <a:r>
              <a:rPr 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一般性的组件</a:t>
            </a:r>
            <a:endParaRPr 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   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ISharedComponentData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被多个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Entity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共享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   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   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IBufferElementData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用于访问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Entity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所关联的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Dynamic Buffer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ISystemStateComponentData: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用于关联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Entity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和系统状态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,	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监测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Entity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的创建和销毁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ISharedSystemStateComponentData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共享数据和系统状态数据的组合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</p:txBody>
      </p:sp>
      <p:pic>
        <p:nvPicPr>
          <p:cNvPr id="3" name="图片 2" descr="QQ截图20200626221901"/>
          <p:cNvPicPr>
            <a:picLocks noChangeAspect="1"/>
          </p:cNvPicPr>
          <p:nvPr/>
        </p:nvPicPr>
        <p:blipFill>
          <a:blip r:embed="rId2"/>
          <a:srcRect t="26675"/>
          <a:stretch>
            <a:fillRect/>
          </a:stretch>
        </p:blipFill>
        <p:spPr>
          <a:xfrm>
            <a:off x="1029335" y="2367280"/>
            <a:ext cx="3199765" cy="368300"/>
          </a:xfrm>
          <a:prstGeom prst="rect">
            <a:avLst/>
          </a:prstGeom>
        </p:spPr>
      </p:pic>
      <p:pic>
        <p:nvPicPr>
          <p:cNvPr id="4" name="图片 3" descr="QQ截图20200626222013"/>
          <p:cNvPicPr>
            <a:picLocks noChangeAspect="1"/>
          </p:cNvPicPr>
          <p:nvPr/>
        </p:nvPicPr>
        <p:blipFill>
          <a:blip r:embed="rId3"/>
          <a:srcRect t="22353"/>
          <a:stretch>
            <a:fillRect/>
          </a:stretch>
        </p:blipFill>
        <p:spPr>
          <a:xfrm>
            <a:off x="1029335" y="3164205"/>
            <a:ext cx="3199765" cy="33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05560"/>
            <a:ext cx="655828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ECS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的核心构成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: </a:t>
            </a:r>
            <a:r>
              <a:rPr 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System</a:t>
            </a:r>
            <a:endParaRPr lang="zh-CN" altLang="en-US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提供操控数据的逻辑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Unity ECS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自动搜索并实例化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System,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然后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将其加入到默认的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System Group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中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ComponentSystem</a:t>
            </a:r>
            <a:r>
              <a:rPr lang="zh-CN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JobComponentSystem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</p:txBody>
      </p:sp>
      <p:pic>
        <p:nvPicPr>
          <p:cNvPr id="4" name="图片 3" descr="ECSBlock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65" y="2252345"/>
            <a:ext cx="2580640" cy="1297305"/>
          </a:xfrm>
          <a:prstGeom prst="rect">
            <a:avLst/>
          </a:prstGeom>
        </p:spPr>
      </p:pic>
      <p:pic>
        <p:nvPicPr>
          <p:cNvPr id="5" name="图片 4" descr="BasicSyst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433320"/>
            <a:ext cx="2867660" cy="93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05560"/>
            <a:ext cx="6558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ECS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的核心构成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: </a:t>
            </a:r>
            <a:r>
              <a:rPr 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System</a:t>
            </a:r>
            <a:endParaRPr lang="zh-CN" altLang="en-US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</p:txBody>
      </p:sp>
      <p:pic>
        <p:nvPicPr>
          <p:cNvPr id="3" name="图片 2" descr="QQ截图202007051702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2475" y="1903095"/>
            <a:ext cx="3719195" cy="1870710"/>
          </a:xfrm>
          <a:prstGeom prst="rect">
            <a:avLst/>
          </a:prstGeom>
        </p:spPr>
      </p:pic>
      <p:pic>
        <p:nvPicPr>
          <p:cNvPr id="4" name="图片 3" descr="QQ截图202007051703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100" y="1903095"/>
            <a:ext cx="4124325" cy="2947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05560"/>
            <a:ext cx="655828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ECS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的核心构成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: </a:t>
            </a:r>
            <a:r>
              <a:rPr 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System</a:t>
            </a:r>
            <a:endParaRPr lang="zh-CN" altLang="en-US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控制各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System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Update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顺序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[UpdateInGroup]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[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UpdateBefore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]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和[UpdateAfter]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[DisableAutoCreation]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Job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间依赖由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JobComponentSystem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自动管理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</p:txBody>
      </p:sp>
      <p:pic>
        <p:nvPicPr>
          <p:cNvPr id="3" name="图片 2" descr="QQ截图202007051729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80" y="664210"/>
            <a:ext cx="2690495" cy="4605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05560"/>
            <a:ext cx="602678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ECS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的核心构成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: World</a:t>
            </a:r>
            <a:endParaRPr lang="zh-CN" altLang="en-US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altLang="zh-CN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每一个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World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包含一个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EntityManager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和一系列的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ComponentSystem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   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一个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World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中的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Entity, 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Archetype, System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等不能被另一个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World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访问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Unity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会创建一个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Default World,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也可以禁用默认世界的创建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   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   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05560"/>
            <a:ext cx="655828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ECS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的核心构成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: 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Archetype (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原型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)</a:t>
            </a:r>
            <a:endParaRPr lang="zh-CN" altLang="en-US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altLang="zh-CN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本质是一个或多个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Component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类型的集合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  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一种</a:t>
            </a:r>
            <a:r>
              <a:rPr 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Archetype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管理所有属于它的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Component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数据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可以通过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Archetype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快速访问所有该类型的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Component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数据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   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   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</p:txBody>
      </p:sp>
      <p:pic>
        <p:nvPicPr>
          <p:cNvPr id="3" name="图片 2" descr="5cd16af8d2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970" y="1805940"/>
            <a:ext cx="4257040" cy="2059305"/>
          </a:xfrm>
          <a:prstGeom prst="rect">
            <a:avLst/>
          </a:prstGeom>
        </p:spPr>
      </p:pic>
      <p:pic>
        <p:nvPicPr>
          <p:cNvPr id="4" name="图片 3" descr="ArchetypeDiag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" y="1864995"/>
            <a:ext cx="2477135" cy="194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05560"/>
            <a:ext cx="655828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ECS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的核心构成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: </a:t>
            </a:r>
            <a:r>
              <a:rPr 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Chunk</a:t>
            </a:r>
            <a:endParaRPr lang="zh-CN" altLang="en-US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   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</p:txBody>
      </p:sp>
      <p:pic>
        <p:nvPicPr>
          <p:cNvPr id="3" name="图片 2" descr="QQ截图202006262303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" y="1772285"/>
            <a:ext cx="4535805" cy="3641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05560"/>
            <a:ext cx="65582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ECS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的核心构成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: </a:t>
            </a:r>
            <a:r>
              <a:rPr 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Chunk</a:t>
            </a:r>
            <a:endParaRPr lang="zh-CN" altLang="en-US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altLang="zh-CN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拥有相同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Archetype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的所有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Entity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Component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数据都被        存储在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Chunk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中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   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</p:txBody>
      </p:sp>
      <p:pic>
        <p:nvPicPr>
          <p:cNvPr id="17" name="图片 16" descr="ArchetypeChunk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2725420"/>
            <a:ext cx="3015615" cy="2597150"/>
          </a:xfrm>
          <a:prstGeom prst="rect">
            <a:avLst/>
          </a:prstGeom>
        </p:spPr>
      </p:pic>
      <p:pic>
        <p:nvPicPr>
          <p:cNvPr id="3" name="图片 2" descr="201812251436214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2725420"/>
            <a:ext cx="5251450" cy="2437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77240" y="1280795"/>
            <a:ext cx="5257165" cy="82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altLang="zh-CN" sz="2000" b="0" strike="noStrike" spc="-1">
                <a:solidFill>
                  <a:schemeClr val="bg1"/>
                </a:solidFill>
                <a:latin typeface="Microsoft YaHei UI" panose="020B0503020204020204" charset="-122"/>
              </a:rPr>
              <a:t>ECS</a:t>
            </a:r>
            <a:r>
              <a:rPr lang="zh-CN" altLang="zh-CN" sz="2000" b="0" strike="noStrike" spc="-1">
                <a:solidFill>
                  <a:schemeClr val="bg1"/>
                </a:solidFill>
                <a:latin typeface="Microsoft YaHei UI" panose="020B0503020204020204" charset="-122"/>
              </a:rPr>
              <a:t>在我们项目中可能的应用范围</a:t>
            </a:r>
            <a:endParaRPr lang="zh-CN" altLang="zh-CN" sz="2000" b="0" strike="noStrike" spc="-1">
              <a:solidFill>
                <a:schemeClr val="bg1"/>
              </a:solidFill>
              <a:latin typeface="Microsoft YaHei UI" panose="020B0503020204020204" charset="-122"/>
            </a:endParaRPr>
          </a:p>
          <a:p>
            <a:endParaRPr lang="zh-CN" altLang="zh-CN" sz="2000" b="0" strike="noStrike" spc="-1">
              <a:solidFill>
                <a:schemeClr val="bg1"/>
              </a:solidFill>
              <a:latin typeface="Microsoft YaHei UI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b="0" strike="noStrike" spc="-1">
                <a:solidFill>
                  <a:schemeClr val="bg1"/>
                </a:solidFill>
                <a:latin typeface="Microsoft YaHei UI" panose="020B0503020204020204" charset="-122"/>
              </a:rPr>
              <a:t>大范围爆炸特效</a:t>
            </a:r>
            <a:endParaRPr lang="zh-CN" altLang="zh-CN" sz="2000" b="0" strike="noStrike" spc="-1">
              <a:solidFill>
                <a:schemeClr val="bg1"/>
              </a:solidFill>
              <a:latin typeface="Microsoft YaHei UI" panose="020B0503020204020204" charset="-122"/>
            </a:endParaRPr>
          </a:p>
          <a:p>
            <a:endParaRPr lang="zh-CN" altLang="zh-CN" sz="2000" b="0" strike="noStrike" spc="-1">
              <a:solidFill>
                <a:schemeClr val="bg1"/>
              </a:solidFill>
              <a:latin typeface="Microsoft YaHei UI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b="0" strike="noStrike" spc="-1">
                <a:solidFill>
                  <a:schemeClr val="bg1"/>
                </a:solidFill>
                <a:latin typeface="Microsoft YaHei UI" panose="020B0503020204020204" charset="-122"/>
              </a:rPr>
              <a:t>场景破坏</a:t>
            </a:r>
            <a:endParaRPr lang="zh-CN" altLang="zh-CN" sz="2000" b="0" strike="noStrike" spc="-1">
              <a:solidFill>
                <a:schemeClr val="bg1"/>
              </a:solidFill>
              <a:latin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156710" y="2252345"/>
            <a:ext cx="3291840" cy="82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sz="4400" b="0" strike="noStrike" spc="-1">
                <a:solidFill>
                  <a:schemeClr val="bg1"/>
                </a:solidFill>
                <a:latin typeface="Microsoft YaHei UI" panose="020B0503020204020204" charset="-122"/>
              </a:rPr>
              <a:t>End</a:t>
            </a:r>
            <a:endParaRPr lang="en-US" sz="4400" b="0" strike="noStrike" spc="-1">
              <a:solidFill>
                <a:schemeClr val="bg1"/>
              </a:solidFill>
              <a:latin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48310" y="1297305"/>
            <a:ext cx="6204585" cy="47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sz="2400" b="0" strike="noStrike" spc="-1">
                <a:solidFill>
                  <a:schemeClr val="bg1"/>
                </a:solidFill>
                <a:latin typeface="Microsoft YaHei UI" panose="020B0503020204020204" charset="-122"/>
              </a:rPr>
              <a:t>Unity DOTS (Data Oriented Tech Stack)</a:t>
            </a:r>
            <a:endParaRPr lang="en-US" sz="2400" b="0" strike="noStrike" spc="-1">
              <a:solidFill>
                <a:schemeClr val="bg1"/>
              </a:solidFill>
              <a:latin typeface="Microsoft YaHei UI" panose="020B0503020204020204" charset="-122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69595" y="1962785"/>
            <a:ext cx="4480560" cy="156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sz="1800" b="0" strike="noStrike" spc="-1">
                <a:solidFill>
                  <a:schemeClr val="bg1"/>
                </a:solidFill>
                <a:latin typeface="Microsoft YaHei UI" panose="020B0503020204020204" charset="-122"/>
              </a:rPr>
              <a:t>1. ECS (Entity Component System)</a:t>
            </a:r>
            <a:endParaRPr lang="en-US" sz="1800" b="0" strike="noStrike" spc="-1">
              <a:solidFill>
                <a:schemeClr val="bg1"/>
              </a:solidFill>
              <a:latin typeface="Microsoft YaHei UI" panose="020B0503020204020204" charset="-122"/>
            </a:endParaRPr>
          </a:p>
          <a:p>
            <a:endParaRPr lang="en-US" sz="1800" b="0" strike="noStrike" spc="-1">
              <a:solidFill>
                <a:schemeClr val="bg1"/>
              </a:solidFill>
              <a:latin typeface="Microsoft YaHei UI" panose="020B0503020204020204" charset="-122"/>
            </a:endParaRPr>
          </a:p>
          <a:p>
            <a:r>
              <a:rPr lang="en-US" sz="1800" b="0" strike="noStrike" spc="-1">
                <a:solidFill>
                  <a:schemeClr val="bg1"/>
                </a:solidFill>
                <a:latin typeface="Microsoft YaHei UI" panose="020B0503020204020204" charset="-122"/>
              </a:rPr>
              <a:t>2. Job System</a:t>
            </a:r>
            <a:endParaRPr lang="en-US" sz="1800" b="0" strike="noStrike" spc="-1">
              <a:solidFill>
                <a:schemeClr val="bg1"/>
              </a:solidFill>
              <a:latin typeface="Microsoft YaHei UI" panose="020B0503020204020204" charset="-122"/>
            </a:endParaRPr>
          </a:p>
          <a:p>
            <a:endParaRPr lang="en-US" sz="1800" b="0" strike="noStrike" spc="-1">
              <a:solidFill>
                <a:schemeClr val="bg1"/>
              </a:solidFill>
              <a:latin typeface="Microsoft YaHei UI" panose="020B0503020204020204" charset="-122"/>
            </a:endParaRPr>
          </a:p>
          <a:p>
            <a:r>
              <a:rPr lang="en-US" sz="1800" b="0" strike="noStrike" spc="-1">
                <a:solidFill>
                  <a:schemeClr val="bg1"/>
                </a:solidFill>
                <a:latin typeface="Microsoft YaHei UI" panose="020B0503020204020204" charset="-122"/>
              </a:rPr>
              <a:t>3. Burst Compiler</a:t>
            </a:r>
            <a:endParaRPr lang="en-US" sz="1800" b="0" strike="noStrike" spc="-1">
              <a:solidFill>
                <a:schemeClr val="bg1"/>
              </a:solidFill>
              <a:latin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05560"/>
            <a:ext cx="4846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ECS 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架构的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历史</a:t>
            </a:r>
            <a:endParaRPr lang="zh-CN" altLang="en-US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5175" y="1934210"/>
            <a:ext cx="61753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1998: Thief: The Dark Project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2007. Operation Flashpoint: Dragon Rising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2017. Overwatch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05560"/>
            <a:ext cx="4846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ECS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架构的优势</a:t>
            </a:r>
            <a:endParaRPr lang="en-US" altLang="zh-CN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715" y="1934210"/>
            <a:ext cx="57283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传统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OOP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开发方式</a:t>
            </a:r>
            <a:r>
              <a:rPr lang="zh-CN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的缺陷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: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   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   (1) </a:t>
            </a:r>
            <a:r>
              <a:rPr lang="zh-CN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数据和逻辑混合在一起</a:t>
            </a:r>
            <a:endParaRPr lang="zh-CN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zh-CN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   </a:t>
            </a:r>
            <a:endParaRPr lang="zh-CN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zh-CN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(2)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内存排布较为分散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可能造成严重的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C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ache miss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   (3)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通常会将不必要的数据一并传给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CPU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   (4) Mono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GC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带来的性能损耗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(5)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单线程编程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05560"/>
            <a:ext cx="4846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ECS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架构的优势</a:t>
            </a:r>
            <a:endParaRPr lang="en-US" altLang="zh-CN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715" y="1934210"/>
            <a:ext cx="77260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(1) </a:t>
            </a:r>
            <a:r>
              <a:rPr lang="zh-CN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将逻辑与数据解耦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zh-CN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   </a:t>
            </a:r>
            <a:endParaRPr lang="zh-CN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(2)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内存连续排布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减少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c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ache miss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(3)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能够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充分发挥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Job System, Burst Compiler, SIMD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的优势</a:t>
            </a:r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zh-CN" altLang="en-US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(4) </a:t>
            </a:r>
            <a:r>
              <a:rPr lang="zh-CN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易于实现网络同步</a:t>
            </a:r>
            <a:endParaRPr lang="zh-CN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05560"/>
            <a:ext cx="4846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Unity ECS </a:t>
            </a:r>
            <a:endParaRPr lang="en-US" altLang="zh-CN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715" y="1934210"/>
            <a:ext cx="3661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1. Hybrid ECS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2. Pure ECS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playback 00_04_09-00_04_23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62660" y="2125345"/>
            <a:ext cx="3677920" cy="2068830"/>
          </a:xfrm>
          <a:prstGeom prst="rect">
            <a:avLst/>
          </a:prstGeom>
        </p:spPr>
      </p:pic>
      <p:pic>
        <p:nvPicPr>
          <p:cNvPr id="5" name="videoplayback 00_04_09-00_04_23~1">
            <a:hlinkClick r:id="" action="ppaction://media"/>
          </p:cNvPr>
          <p:cNvPicPr/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086985" y="2125345"/>
            <a:ext cx="3663950" cy="20612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600" y="1305560"/>
            <a:ext cx="4846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传统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OOP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与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ECS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效果对比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: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</a:t>
            </a:r>
            <a:endParaRPr lang="en-US" altLang="zh-CN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0">
              <p:cMediaNode>
                <p:cTn id="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05560"/>
            <a:ext cx="48469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ECS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的核心构成</a:t>
            </a:r>
            <a:endParaRPr lang="zh-CN" altLang="en-US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altLang="zh-CN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Entity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Component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System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Archetype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World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Chunk</a:t>
            </a: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pic>
        <p:nvPicPr>
          <p:cNvPr id="4" name="图片 3" descr="v2-04e15b14964c9b61bffdfad42e907ffc_720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5" y="1983740"/>
            <a:ext cx="5035550" cy="316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305560"/>
            <a:ext cx="48469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ECS</a:t>
            </a:r>
            <a:r>
              <a:rPr lang="zh-CN" altLang="en-US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的核心构成</a:t>
            </a:r>
            <a:r>
              <a:rPr lang="en-US" altLang="zh-CN" sz="24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: Entity</a:t>
            </a:r>
            <a:endParaRPr lang="zh-CN" altLang="en-US" sz="24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en-US" altLang="zh-CN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pic>
        <p:nvPicPr>
          <p:cNvPr id="4" name="图片 3" descr="QQ截图2020062617235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5280" y="1840230"/>
            <a:ext cx="4191635" cy="2375535"/>
          </a:xfrm>
          <a:prstGeom prst="rect">
            <a:avLst/>
          </a:prstGeom>
        </p:spPr>
      </p:pic>
      <p:pic>
        <p:nvPicPr>
          <p:cNvPr id="3" name="图片 2" descr="QQ截图202007051606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71695" y="1840230"/>
            <a:ext cx="4446270" cy="2376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2758*1491*276*276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2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2747*1485*276*276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3.xml><?xml version="1.0" encoding="utf-8"?>
<p:tagLst xmlns:p="http://schemas.openxmlformats.org/presentationml/2006/main">
  <p:tag name="KSO_WM_UNIT_PLACING_PICTURE_USER_VIEWPORT" val="{&quot;height&quot;:3741,&quot;width&quot;:6601}"/>
</p:tagLst>
</file>

<file path=ppt/tags/tag4.xml><?xml version="1.0" encoding="utf-8"?>
<p:tagLst xmlns:p="http://schemas.openxmlformats.org/presentationml/2006/main">
  <p:tag name="KSO_WM_UNIT_PLACING_PICTURE_USER_VIEWPORT" val="{&quot;height&quot;:8466,&quot;width&quot;:15840}"/>
</p:tagLst>
</file>

<file path=ppt/tags/tag5.xml><?xml version="1.0" encoding="utf-8"?>
<p:tagLst xmlns:p="http://schemas.openxmlformats.org/presentationml/2006/main">
  <p:tag name="KSO_WM_UNIT_PLACING_PICTURE_USER_VIEWPORT" val="{&quot;height&quot;:7966,&quot;width&quot;:1584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Microsoft YaHei UI"/>
        <a:cs typeface="Microsoft YaHei UI"/>
      </a:majorFont>
      <a:minorFont>
        <a:latin typeface="Arial"/>
        <a:ea typeface="Microsoft YaHei UI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1456</Words>
  <Application>WPS 演示</Application>
  <PresentationFormat/>
  <Paragraphs>154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Arial</vt:lpstr>
      <vt:lpstr>Symbol</vt:lpstr>
      <vt:lpstr>Times New Roman</vt:lpstr>
      <vt:lpstr>Microsoft YaHei UI</vt:lpstr>
      <vt:lpstr>Wingdings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Turtl</cp:lastModifiedBy>
  <cp:revision>344</cp:revision>
  <dcterms:created xsi:type="dcterms:W3CDTF">2017-10-20T23:41:00Z</dcterms:created>
  <dcterms:modified xsi:type="dcterms:W3CDTF">2020-07-08T16:18:29Z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