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3" r:id="rId3"/>
    <p:sldId id="258" r:id="rId4"/>
    <p:sldId id="269" r:id="rId5"/>
    <p:sldId id="259" r:id="rId6"/>
    <p:sldId id="265" r:id="rId7"/>
    <p:sldId id="260" r:id="rId8"/>
    <p:sldId id="264" r:id="rId9"/>
    <p:sldId id="262" r:id="rId10"/>
    <p:sldId id="266" r:id="rId11"/>
    <p:sldId id="267" r:id="rId12"/>
    <p:sldId id="268" r:id="rId13"/>
    <p:sldId id="26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72" autoAdjust="0"/>
    <p:restoredTop sz="94660"/>
  </p:normalViewPr>
  <p:slideViewPr>
    <p:cSldViewPr>
      <p:cViewPr varScale="1">
        <p:scale>
          <a:sx n="83" d="100"/>
          <a:sy n="83" d="100"/>
        </p:scale>
        <p:origin x="-1642"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3FF1B840-4AFD-449D-9085-D985E763B282}"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062717-0779-46D5-A8AF-A24BC2C9DFEC}"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F1B840-4AFD-449D-9085-D985E763B282}"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062717-0779-46D5-A8AF-A24BC2C9DFE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F1B840-4AFD-449D-9085-D985E763B282}"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062717-0779-46D5-A8AF-A24BC2C9DFE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3FF1B840-4AFD-449D-9085-D985E763B282}"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062717-0779-46D5-A8AF-A24BC2C9DFEC}"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F1B840-4AFD-449D-9085-D985E763B282}"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062717-0779-46D5-A8AF-A24BC2C9DFE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3FF1B840-4AFD-449D-9085-D985E763B282}" type="datetimeFigureOut">
              <a:rPr lang="en-IN" smtClean="0"/>
              <a:t>18-12-2022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062717-0779-46D5-A8AF-A24BC2C9DFE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FF1B840-4AFD-449D-9085-D985E763B282}" type="datetimeFigureOut">
              <a:rPr lang="en-IN" smtClean="0"/>
              <a:t>18-12-2022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062717-0779-46D5-A8AF-A24BC2C9DFE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F1B840-4AFD-449D-9085-D985E763B282}" type="datetimeFigureOut">
              <a:rPr lang="en-IN" smtClean="0"/>
              <a:t>18-12-2022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062717-0779-46D5-A8AF-A24BC2C9DFE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F1B840-4AFD-449D-9085-D985E763B282}" type="datetimeFigureOut">
              <a:rPr lang="en-IN" smtClean="0"/>
              <a:t>18-12-2022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062717-0779-46D5-A8AF-A24BC2C9DFE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F1B840-4AFD-449D-9085-D985E763B282}" type="datetimeFigureOut">
              <a:rPr lang="en-IN" smtClean="0"/>
              <a:t>18-12-2022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062717-0779-46D5-A8AF-A24BC2C9DFE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F1B840-4AFD-449D-9085-D985E763B282}" type="datetimeFigureOut">
              <a:rPr lang="en-IN" smtClean="0"/>
              <a:t>18-12-2022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062717-0779-46D5-A8AF-A24BC2C9DFE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3FF1B840-4AFD-449D-9085-D985E763B282}" type="datetimeFigureOut">
              <a:rPr lang="en-IN" smtClean="0"/>
              <a:t>18-12-2022</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89062717-0779-46D5-A8AF-A24BC2C9DFEC}"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60648"/>
            <a:ext cx="8352928"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2347664" y="4058368"/>
            <a:ext cx="6400800" cy="1752600"/>
          </a:xfrm>
        </p:spPr>
        <p:txBody>
          <a:bodyPr>
            <a:normAutofit/>
          </a:bodyPr>
          <a:lstStyle/>
          <a:p>
            <a:pPr algn="r"/>
            <a:r>
              <a:rPr lang="en-IN" sz="1800" b="1" dirty="0" smtClean="0">
                <a:solidFill>
                  <a:schemeClr val="tx1"/>
                </a:solidFill>
              </a:rPr>
              <a:t>By: Naga </a:t>
            </a:r>
            <a:r>
              <a:rPr lang="en-IN" sz="1800" b="1" dirty="0" err="1" smtClean="0">
                <a:solidFill>
                  <a:schemeClr val="tx1"/>
                </a:solidFill>
              </a:rPr>
              <a:t>Sai</a:t>
            </a:r>
            <a:r>
              <a:rPr lang="en-IN" sz="1800" b="1" dirty="0" smtClean="0">
                <a:solidFill>
                  <a:schemeClr val="tx1"/>
                </a:solidFill>
              </a:rPr>
              <a:t> </a:t>
            </a:r>
            <a:r>
              <a:rPr lang="en-IN" sz="1800" b="1" dirty="0" err="1" smtClean="0">
                <a:solidFill>
                  <a:schemeClr val="tx1"/>
                </a:solidFill>
              </a:rPr>
              <a:t>Mahith</a:t>
            </a:r>
            <a:r>
              <a:rPr lang="en-IN" sz="1800" b="1" dirty="0" smtClean="0">
                <a:solidFill>
                  <a:schemeClr val="tx1"/>
                </a:solidFill>
              </a:rPr>
              <a:t> </a:t>
            </a:r>
            <a:r>
              <a:rPr lang="en-IN" sz="1800" b="1" dirty="0" err="1" smtClean="0">
                <a:solidFill>
                  <a:schemeClr val="tx1"/>
                </a:solidFill>
              </a:rPr>
              <a:t>Ganji</a:t>
            </a:r>
            <a:endParaRPr lang="en-IN" sz="1800" b="1" dirty="0" smtClean="0">
              <a:solidFill>
                <a:schemeClr val="tx1"/>
              </a:solidFill>
            </a:endParaRPr>
          </a:p>
          <a:p>
            <a:pPr algn="r"/>
            <a:r>
              <a:rPr lang="en-IN" sz="1800" b="1" dirty="0" smtClean="0">
                <a:solidFill>
                  <a:schemeClr val="tx1"/>
                </a:solidFill>
              </a:rPr>
              <a:t>(UIN: 01239353)</a:t>
            </a:r>
            <a:endParaRPr lang="en-IN" sz="1800" b="1" dirty="0">
              <a:solidFill>
                <a:schemeClr val="tx1"/>
              </a:solidFill>
            </a:endParaRPr>
          </a:p>
        </p:txBody>
      </p:sp>
      <p:sp>
        <p:nvSpPr>
          <p:cNvPr id="2" name="Title 1"/>
          <p:cNvSpPr>
            <a:spLocks noGrp="1"/>
          </p:cNvSpPr>
          <p:nvPr>
            <p:ph type="ctrTitle"/>
          </p:nvPr>
        </p:nvSpPr>
        <p:spPr>
          <a:xfrm>
            <a:off x="1403648" y="2564904"/>
            <a:ext cx="6622504" cy="1470025"/>
          </a:xfrm>
          <a:effectLst>
            <a:outerShdw blurRad="50800" dist="38100" dir="13500000" algn="br" rotWithShape="0">
              <a:prstClr val="black">
                <a:alpha val="40000"/>
              </a:prstClr>
            </a:outerShdw>
          </a:effectLst>
        </p:spPr>
        <p:txBody>
          <a:bodyPr/>
          <a:lstStyle/>
          <a:p>
            <a:r>
              <a:rPr lang="en-IN" sz="4800" b="1" dirty="0" smtClean="0">
                <a:effectLst>
                  <a:outerShdw blurRad="38100" dist="38100" dir="2700000" algn="tl">
                    <a:srgbClr val="000000">
                      <a:alpha val="43137"/>
                    </a:srgbClr>
                  </a:outerShdw>
                </a:effectLst>
                <a:latin typeface="Times New Roman" pitchFamily="18" charset="0"/>
                <a:cs typeface="Times New Roman" pitchFamily="18" charset="0"/>
              </a:rPr>
              <a:t>Med-ex </a:t>
            </a:r>
            <a:r>
              <a:rPr lang="en-IN" sz="4800" b="1" dirty="0" err="1" smtClean="0">
                <a:effectLst>
                  <a:outerShdw blurRad="38100" dist="38100" dir="2700000" algn="tl">
                    <a:srgbClr val="000000">
                      <a:alpha val="43137"/>
                    </a:srgbClr>
                  </a:outerShdw>
                </a:effectLst>
                <a:latin typeface="Times New Roman" pitchFamily="18" charset="0"/>
                <a:cs typeface="Times New Roman" pitchFamily="18" charset="0"/>
              </a:rPr>
              <a:t>Chatbot</a:t>
            </a:r>
            <a:endParaRPr lang="en-IN" sz="48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8115784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smtClean="0">
                <a:latin typeface="Times New Roman" pitchFamily="18" charset="0"/>
                <a:cs typeface="Times New Roman" pitchFamily="18" charset="0"/>
              </a:rPr>
              <a:t>Advantages:</a:t>
            </a:r>
            <a:endParaRPr lang="en-IN" sz="3600" b="1"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rmAutofit/>
          </a:bodyPr>
          <a:lstStyle/>
          <a:p>
            <a:pPr algn="just"/>
            <a:r>
              <a:rPr lang="en-US" sz="2400" dirty="0">
                <a:latin typeface="Times New Roman" pitchFamily="18" charset="0"/>
                <a:cs typeface="Times New Roman" pitchFamily="18" charset="0"/>
              </a:rPr>
              <a:t>The user does not need to physically </a:t>
            </a:r>
            <a:r>
              <a:rPr lang="en-US" sz="2400" dirty="0" smtClean="0">
                <a:latin typeface="Times New Roman" pitchFamily="18" charset="0"/>
                <a:cs typeface="Times New Roman" pitchFamily="18" charset="0"/>
              </a:rPr>
              <a:t>visit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hospital to </a:t>
            </a:r>
            <a:r>
              <a:rPr lang="en-US" sz="2400" dirty="0">
                <a:latin typeface="Times New Roman" pitchFamily="18" charset="0"/>
                <a:cs typeface="Times New Roman" pitchFamily="18" charset="0"/>
              </a:rPr>
              <a:t>make the inquiry</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patients </a:t>
            </a:r>
            <a:r>
              <a:rPr lang="en-US" sz="2400" dirty="0">
                <a:latin typeface="Times New Roman" pitchFamily="18" charset="0"/>
                <a:cs typeface="Times New Roman" pitchFamily="18" charset="0"/>
              </a:rPr>
              <a:t>can stay informed about </a:t>
            </a:r>
            <a:r>
              <a:rPr lang="en-US" sz="2400" dirty="0" smtClean="0">
                <a:latin typeface="Times New Roman" pitchFamily="18" charset="0"/>
                <a:cs typeface="Times New Roman" pitchFamily="18" charset="0"/>
              </a:rPr>
              <a:t>medication through this </a:t>
            </a:r>
            <a:r>
              <a:rPr lang="en-US" sz="2400" dirty="0">
                <a:latin typeface="Times New Roman" pitchFamily="18" charset="0"/>
                <a:cs typeface="Times New Roman" pitchFamily="18" charset="0"/>
              </a:rPr>
              <a:t>application</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user,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doctor, all </a:t>
            </a:r>
            <a:r>
              <a:rPr lang="en-US" sz="2400" dirty="0">
                <a:latin typeface="Times New Roman" pitchFamily="18" charset="0"/>
                <a:cs typeface="Times New Roman" pitchFamily="18" charset="0"/>
              </a:rPr>
              <a:t>benefit from time savings from this application.</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4121231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smtClean="0">
                <a:latin typeface="Times New Roman" pitchFamily="18" charset="0"/>
                <a:cs typeface="Times New Roman" pitchFamily="18" charset="0"/>
              </a:rPr>
              <a:t>Disadvantages:</a:t>
            </a:r>
            <a:endParaRPr lang="en-IN" sz="4400" b="1"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rmAutofit/>
          </a:bodyPr>
          <a:lstStyle/>
          <a:p>
            <a:r>
              <a:rPr lang="en-US" sz="2400" dirty="0">
                <a:latin typeface="Times New Roman" pitchFamily="18" charset="0"/>
                <a:cs typeface="Times New Roman" pitchFamily="18" charset="0"/>
              </a:rPr>
              <a:t>Lack emotion</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Difficult </a:t>
            </a:r>
            <a:r>
              <a:rPr lang="en-US" sz="2400" dirty="0">
                <a:latin typeface="Times New Roman" pitchFamily="18" charset="0"/>
                <a:cs typeface="Times New Roman" pitchFamily="18" charset="0"/>
              </a:rPr>
              <a:t>to </a:t>
            </a:r>
            <a:r>
              <a:rPr lang="en-US" sz="2400" dirty="0" smtClean="0">
                <a:latin typeface="Times New Roman" pitchFamily="18" charset="0"/>
                <a:cs typeface="Times New Roman" pitchFamily="18" charset="0"/>
              </a:rPr>
              <a:t>create.</a:t>
            </a:r>
          </a:p>
          <a:p>
            <a:r>
              <a:rPr lang="en-US" sz="2400" dirty="0" smtClean="0">
                <a:latin typeface="Times New Roman" pitchFamily="18" charset="0"/>
                <a:cs typeface="Times New Roman" pitchFamily="18" charset="0"/>
              </a:rPr>
              <a:t>Require maintain</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4519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smtClean="0">
                <a:latin typeface="Times New Roman" pitchFamily="18" charset="0"/>
                <a:cs typeface="Times New Roman" pitchFamily="18" charset="0"/>
              </a:rPr>
              <a:t>Limitations</a:t>
            </a:r>
            <a:endParaRPr lang="en-IN" sz="4000" b="1"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rmAutofit/>
          </a:bodyPr>
          <a:lstStyle/>
          <a:p>
            <a:pPr algn="just"/>
            <a:r>
              <a:rPr lang="en-US" sz="2000" dirty="0">
                <a:latin typeface="Times New Roman" pitchFamily="18" charset="0"/>
                <a:cs typeface="Times New Roman" pitchFamily="18" charset="0"/>
              </a:rPr>
              <a:t>The effectiveness of a </a:t>
            </a:r>
            <a:r>
              <a:rPr lang="en-US" sz="2000" dirty="0" err="1">
                <a:latin typeface="Times New Roman" pitchFamily="18" charset="0"/>
                <a:cs typeface="Times New Roman" pitchFamily="18" charset="0"/>
              </a:rPr>
              <a:t>chatbot</a:t>
            </a:r>
            <a:r>
              <a:rPr lang="en-US" sz="2000" dirty="0">
                <a:latin typeface="Times New Roman" pitchFamily="18" charset="0"/>
                <a:cs typeface="Times New Roman" pitchFamily="18" charset="0"/>
              </a:rPr>
              <a:t> is heavily dependent on language processing, which is constrained by inconsistencies like accents and errors that can be a major hurdle for global and multi-cultural enterprises</a:t>
            </a:r>
            <a:r>
              <a:rPr lang="en-US" sz="2000" dirty="0" smtClean="0">
                <a:latin typeface="Times New Roman" pitchFamily="18" charset="0"/>
                <a:cs typeface="Times New Roman" pitchFamily="18" charset="0"/>
              </a:rPr>
              <a:t>.</a:t>
            </a:r>
          </a:p>
          <a:p>
            <a:pPr algn="just"/>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can't answer numerous inquiries at </a:t>
            </a:r>
            <a:r>
              <a:rPr lang="en-US" sz="2000" dirty="0" smtClean="0">
                <a:latin typeface="Times New Roman" pitchFamily="18" charset="0"/>
                <a:cs typeface="Times New Roman" pitchFamily="18" charset="0"/>
              </a:rPr>
              <a:t>once, consequently </a:t>
            </a:r>
            <a:r>
              <a:rPr lang="en-US" sz="2000" dirty="0">
                <a:latin typeface="Times New Roman" pitchFamily="18" charset="0"/>
                <a:cs typeface="Times New Roman" pitchFamily="18" charset="0"/>
              </a:rPr>
              <a:t>there are few opportunities for conversation. </a:t>
            </a:r>
            <a:endParaRPr lang="en-US" sz="2000" dirty="0" smtClean="0">
              <a:latin typeface="Times New Roman" pitchFamily="18" charset="0"/>
              <a:cs typeface="Times New Roman" pitchFamily="18" charset="0"/>
            </a:endParaRPr>
          </a:p>
          <a:p>
            <a:pPr algn="just"/>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need a lot of conversational data to </a:t>
            </a:r>
            <a:r>
              <a:rPr lang="en-US" sz="2000" dirty="0" smtClean="0">
                <a:latin typeface="Times New Roman" pitchFamily="18" charset="0"/>
                <a:cs typeface="Times New Roman" pitchFamily="18" charset="0"/>
              </a:rPr>
              <a:t>function to train.</a:t>
            </a:r>
          </a:p>
          <a:p>
            <a:pPr algn="just"/>
            <a:r>
              <a:rPr lang="en-US" sz="2000" dirty="0" smtClean="0">
                <a:latin typeface="Times New Roman" pitchFamily="18" charset="0"/>
                <a:cs typeface="Times New Roman" pitchFamily="18" charset="0"/>
              </a:rPr>
              <a:t>As </a:t>
            </a:r>
            <a:r>
              <a:rPr lang="en-US" sz="2000" dirty="0">
                <a:latin typeface="Times New Roman" pitchFamily="18" charset="0"/>
                <a:cs typeface="Times New Roman" pitchFamily="18" charset="0"/>
              </a:rPr>
              <a:t>is typical with technology-driven modifications to established services, some customers, typically from the older age, find </a:t>
            </a:r>
            <a:r>
              <a:rPr lang="en-US" sz="2000" dirty="0" err="1">
                <a:latin typeface="Times New Roman" pitchFamily="18" charset="0"/>
                <a:cs typeface="Times New Roman" pitchFamily="18" charset="0"/>
              </a:rPr>
              <a:t>Chatbots</a:t>
            </a:r>
            <a:r>
              <a:rPr lang="en-US" sz="2000" dirty="0">
                <a:latin typeface="Times New Roman" pitchFamily="18" charset="0"/>
                <a:cs typeface="Times New Roman" pitchFamily="18" charset="0"/>
              </a:rPr>
              <a:t> unsettling because of their limited knowledge, which makes it clear that their requests are being handled by robots.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5673909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b="1" dirty="0" smtClean="0">
                <a:latin typeface="Times New Roman" pitchFamily="18" charset="0"/>
                <a:cs typeface="Times New Roman" pitchFamily="18" charset="0"/>
              </a:rPr>
              <a:t>conclusion</a:t>
            </a:r>
            <a:endParaRPr lang="en-IN" sz="4800" b="1"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rmAutofit/>
          </a:bodyPr>
          <a:lstStyle/>
          <a:p>
            <a:pPr algn="just"/>
            <a:r>
              <a:rPr lang="en-US" sz="2800" dirty="0" err="1">
                <a:latin typeface="Times New Roman" pitchFamily="18" charset="0"/>
                <a:cs typeface="Times New Roman" pitchFamily="18" charset="0"/>
              </a:rPr>
              <a:t>Chatbots</a:t>
            </a:r>
            <a:r>
              <a:rPr lang="en-US" sz="2800" dirty="0">
                <a:latin typeface="Times New Roman" pitchFamily="18" charset="0"/>
                <a:cs typeface="Times New Roman" pitchFamily="18" charset="0"/>
              </a:rPr>
              <a:t> are useful tools for e-commerce, IR, and other </a:t>
            </a:r>
            <a:r>
              <a:rPr lang="en-US" sz="2800" dirty="0" smtClean="0">
                <a:latin typeface="Times New Roman" pitchFamily="18" charset="0"/>
                <a:cs typeface="Times New Roman" pitchFamily="18" charset="0"/>
              </a:rPr>
              <a:t>fields.</a:t>
            </a:r>
          </a:p>
          <a:p>
            <a:pPr algn="just"/>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goal of </a:t>
            </a:r>
            <a:r>
              <a:rPr lang="en-US" sz="2800" dirty="0" err="1">
                <a:latin typeface="Times New Roman" pitchFamily="18" charset="0"/>
                <a:cs typeface="Times New Roman" pitchFamily="18" charset="0"/>
              </a:rPr>
              <a:t>chatbot</a:t>
            </a:r>
            <a:r>
              <a:rPr lang="en-US" sz="2800" dirty="0">
                <a:latin typeface="Times New Roman" pitchFamily="18" charset="0"/>
                <a:cs typeface="Times New Roman" pitchFamily="18" charset="0"/>
              </a:rPr>
              <a:t> designers should be to create tools that support people, ease their work, and allow them to communicate with computers in natural language; not to completely replace people or replicate human speech.</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512234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err="1" smtClean="0">
                <a:latin typeface="Times New Roman" pitchFamily="18" charset="0"/>
                <a:cs typeface="Times New Roman" pitchFamily="18" charset="0"/>
              </a:rPr>
              <a:t>INTroduction</a:t>
            </a:r>
            <a:endParaRPr lang="en-IN" sz="4400" b="1"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Autofit/>
          </a:bodyPr>
          <a:lstStyle/>
          <a:p>
            <a:pPr algn="just"/>
            <a:r>
              <a:rPr lang="en-US" sz="1800" dirty="0">
                <a:latin typeface="Times New Roman" pitchFamily="18" charset="0"/>
                <a:cs typeface="Times New Roman" pitchFamily="18" charset="0"/>
              </a:rPr>
              <a:t>A </a:t>
            </a:r>
            <a:r>
              <a:rPr lang="en-US" sz="1800" dirty="0" err="1">
                <a:latin typeface="Times New Roman" pitchFamily="18" charset="0"/>
                <a:cs typeface="Times New Roman" pitchFamily="18" charset="0"/>
              </a:rPr>
              <a:t>chatbot</a:t>
            </a:r>
            <a:r>
              <a:rPr lang="en-US" sz="1800" dirty="0">
                <a:latin typeface="Times New Roman" pitchFamily="18" charset="0"/>
                <a:cs typeface="Times New Roman" pitchFamily="18" charset="0"/>
              </a:rPr>
              <a:t> is a synthetic person, animal, or other thing that communicates with people online. This communication may be conducted verbally, through text (typed), or even nonverbally. Although chat bots can be used on local PCs and mobile devices, most people access them online. Most people think of chat bots as interesting software characters that they can communicate with. It may be intriguing, motivating, and interesting. It can be found everywhere, from outdated HTML pages to cutting-edge social networking websites, and from desktop PCs to posh mobile phones. Almost all of the major languages are spoken by </a:t>
            </a:r>
            <a:r>
              <a:rPr lang="en-US" sz="1800" dirty="0" err="1">
                <a:latin typeface="Times New Roman" pitchFamily="18" charset="0"/>
                <a:cs typeface="Times New Roman" pitchFamily="18" charset="0"/>
              </a:rPr>
              <a:t>chatbots</a:t>
            </a:r>
            <a:r>
              <a:rPr lang="en-US" sz="1800" dirty="0">
                <a:latin typeface="Times New Roman" pitchFamily="18" charset="0"/>
                <a:cs typeface="Times New Roman" pitchFamily="18" charset="0"/>
              </a:rPr>
              <a:t>. Their natural language processing (NLP) abilities range from very weak to incredibly bright, practical, and humorous. The same may be said of their graphic design, which occasionally resembles a childish cartoon figure. On the other hand, there are photo-realistic 3D animated characters accessible, which are difficult to identify from humans. And "chat bots" is the term used to describe each of them.</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593759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What are </a:t>
            </a:r>
            <a:r>
              <a:rPr lang="en-IN" dirty="0" err="1" smtClean="0">
                <a:latin typeface="Times New Roman" pitchFamily="18" charset="0"/>
                <a:cs typeface="Times New Roman" pitchFamily="18" charset="0"/>
              </a:rPr>
              <a:t>Chatbots</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609600" y="1600200"/>
            <a:ext cx="7924800" cy="1900808"/>
          </a:xfrm>
        </p:spPr>
        <p:txBody>
          <a:bodyPr>
            <a:normAutofit/>
          </a:bodyPr>
          <a:lstStyle/>
          <a:p>
            <a:pPr algn="just"/>
            <a:r>
              <a:rPr lang="en-US" sz="2000" dirty="0">
                <a:latin typeface="Times New Roman" pitchFamily="18" charset="0"/>
                <a:cs typeface="Times New Roman" pitchFamily="18" charset="0"/>
              </a:rPr>
              <a:t>A conversational agent known as a </a:t>
            </a:r>
            <a:r>
              <a:rPr lang="en-US" sz="2000" dirty="0" err="1">
                <a:latin typeface="Times New Roman" pitchFamily="18" charset="0"/>
                <a:cs typeface="Times New Roman" pitchFamily="18" charset="0"/>
              </a:rPr>
              <a:t>chatbot</a:t>
            </a:r>
            <a:r>
              <a:rPr lang="en-US" sz="2000" dirty="0">
                <a:latin typeface="Times New Roman" pitchFamily="18" charset="0"/>
                <a:cs typeface="Times New Roman" pitchFamily="18" charset="0"/>
              </a:rPr>
              <a:t> converses with users in everyday language</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They began </a:t>
            </a:r>
            <a:r>
              <a:rPr lang="en-US" sz="2000" dirty="0">
                <a:latin typeface="Times New Roman" pitchFamily="18" charset="0"/>
                <a:cs typeface="Times New Roman" pitchFamily="18" charset="0"/>
              </a:rPr>
              <a:t>as an effort to trick people</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There </a:t>
            </a:r>
            <a:r>
              <a:rPr lang="en-US" sz="2000" dirty="0">
                <a:latin typeface="Times New Roman" pitchFamily="18" charset="0"/>
                <a:cs typeface="Times New Roman" pitchFamily="18" charset="0"/>
              </a:rPr>
              <a:t>are several uses for </a:t>
            </a:r>
            <a:r>
              <a:rPr lang="en-US" sz="2000" dirty="0" err="1">
                <a:latin typeface="Times New Roman" pitchFamily="18" charset="0"/>
                <a:cs typeface="Times New Roman" pitchFamily="18" charset="0"/>
              </a:rPr>
              <a:t>chatbots</a:t>
            </a:r>
            <a:r>
              <a:rPr lang="en-US" sz="2000" dirty="0">
                <a:latin typeface="Times New Roman" pitchFamily="18" charset="0"/>
                <a:cs typeface="Times New Roman" pitchFamily="18" charset="0"/>
              </a:rPr>
              <a:t>, including customer service and call centers.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214578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20688"/>
            <a:ext cx="7924800" cy="1143000"/>
          </a:xfrm>
        </p:spPr>
        <p:txBody>
          <a:bodyPr/>
          <a:lstStyle/>
          <a:p>
            <a:r>
              <a:rPr lang="en-IN" sz="3200" b="1" dirty="0">
                <a:latin typeface="Times New Roman" pitchFamily="18" charset="0"/>
                <a:cs typeface="Times New Roman" pitchFamily="18" charset="0"/>
              </a:rPr>
              <a:t>WHAT IS MED-EX CHATBOT?</a:t>
            </a:r>
            <a:br>
              <a:rPr lang="en-IN" sz="3200" b="1" dirty="0">
                <a:latin typeface="Times New Roman" pitchFamily="18" charset="0"/>
                <a:cs typeface="Times New Roman" pitchFamily="18" charset="0"/>
              </a:rPr>
            </a:br>
            <a:endParaRPr lang="en-IN" dirty="0"/>
          </a:p>
        </p:txBody>
      </p:sp>
      <p:sp>
        <p:nvSpPr>
          <p:cNvPr id="3" name="Content Placeholder 2"/>
          <p:cNvSpPr>
            <a:spLocks noGrp="1"/>
          </p:cNvSpPr>
          <p:nvPr>
            <p:ph sz="quarter" idx="13"/>
          </p:nvPr>
        </p:nvSpPr>
        <p:spPr/>
        <p:txBody>
          <a:bodyPr>
            <a:normAutofit/>
          </a:bodyPr>
          <a:lstStyle/>
          <a:p>
            <a:pPr algn="just"/>
            <a:r>
              <a:rPr lang="en-US" sz="2000" dirty="0">
                <a:latin typeface="Times New Roman" pitchFamily="18" charset="0"/>
                <a:cs typeface="Times New Roman" pitchFamily="18" charset="0"/>
              </a:rPr>
              <a:t>The users' biggest issue is that they don't know how to take the medication for their allergies without a doctor's prescription and deal with the terrible side effects of the medication. To address this issue, I'm developing a </a:t>
            </a:r>
            <a:r>
              <a:rPr lang="en-US" sz="2000" dirty="0" err="1">
                <a:latin typeface="Times New Roman" pitchFamily="18" charset="0"/>
                <a:cs typeface="Times New Roman" pitchFamily="18" charset="0"/>
              </a:rPr>
              <a:t>chatbot</a:t>
            </a:r>
            <a:r>
              <a:rPr lang="en-US" sz="2000" dirty="0">
                <a:latin typeface="Times New Roman" pitchFamily="18" charset="0"/>
                <a:cs typeface="Times New Roman" pitchFamily="18" charset="0"/>
              </a:rPr>
              <a:t> called Med-ex. This project is a </a:t>
            </a:r>
            <a:r>
              <a:rPr lang="en-US" sz="2000" dirty="0" err="1">
                <a:latin typeface="Times New Roman" pitchFamily="18" charset="0"/>
                <a:cs typeface="Times New Roman" pitchFamily="18" charset="0"/>
              </a:rPr>
              <a:t>chatbot</a:t>
            </a:r>
            <a:r>
              <a:rPr lang="en-US" sz="2000" dirty="0">
                <a:latin typeface="Times New Roman" pitchFamily="18" charset="0"/>
                <a:cs typeface="Times New Roman" pitchFamily="18" charset="0"/>
              </a:rPr>
              <a:t> about pharmacy products that will provide users with in-depth information about medications that are FAQs (Frequently Asked Questions) by describing the diseases we are experiencing and their symptoms, the bot will then prescribe the medication we should take and will also explain any side effects that may appear after taking the medication. The </a:t>
            </a:r>
            <a:r>
              <a:rPr lang="en-US" sz="2000" dirty="0" err="1">
                <a:latin typeface="Times New Roman" pitchFamily="18" charset="0"/>
                <a:cs typeface="Times New Roman" pitchFamily="18" charset="0"/>
              </a:rPr>
              <a:t>chatbot</a:t>
            </a:r>
            <a:r>
              <a:rPr lang="en-US" sz="2000" dirty="0">
                <a:latin typeface="Times New Roman" pitchFamily="18" charset="0"/>
                <a:cs typeface="Times New Roman" pitchFamily="18" charset="0"/>
              </a:rPr>
              <a:t> typically responds to the questions that users ask most frequently.</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043749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Need for </a:t>
            </a:r>
            <a:r>
              <a:rPr lang="en-IN" b="1" dirty="0" err="1" smtClean="0">
                <a:latin typeface="Times New Roman" pitchFamily="18" charset="0"/>
                <a:cs typeface="Times New Roman" pitchFamily="18" charset="0"/>
              </a:rPr>
              <a:t>chatbots</a:t>
            </a:r>
            <a:endParaRPr lang="en-IN" b="1"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rmAutofit/>
          </a:bodyPr>
          <a:lstStyle/>
          <a:p>
            <a:r>
              <a:rPr lang="en-US" sz="2800" dirty="0">
                <a:latin typeface="Times New Roman" pitchFamily="18" charset="0"/>
                <a:cs typeface="Times New Roman" pitchFamily="18" charset="0"/>
              </a:rPr>
              <a:t>U</a:t>
            </a:r>
            <a:r>
              <a:rPr lang="en-US" sz="2800" dirty="0" smtClean="0">
                <a:latin typeface="Times New Roman" pitchFamily="18" charset="0"/>
                <a:cs typeface="Times New Roman" pitchFamily="18" charset="0"/>
              </a:rPr>
              <a:t>sage </a:t>
            </a:r>
            <a:r>
              <a:rPr lang="en-US" sz="2800" dirty="0">
                <a:latin typeface="Times New Roman" pitchFamily="18" charset="0"/>
                <a:cs typeface="Times New Roman" pitchFamily="18" charset="0"/>
              </a:rPr>
              <a:t>of personal devices on a large </a:t>
            </a:r>
            <a:r>
              <a:rPr lang="en-US" sz="2800" dirty="0" smtClean="0">
                <a:latin typeface="Times New Roman" pitchFamily="18" charset="0"/>
                <a:cs typeface="Times New Roman" pitchFamily="18" charset="0"/>
              </a:rPr>
              <a:t>scale.</a:t>
            </a:r>
          </a:p>
          <a:p>
            <a:r>
              <a:rPr lang="en-US" sz="2800" dirty="0" smtClean="0">
                <a:latin typeface="Times New Roman" pitchFamily="18" charset="0"/>
                <a:cs typeface="Times New Roman" pitchFamily="18" charset="0"/>
              </a:rPr>
              <a:t>An </a:t>
            </a:r>
            <a:r>
              <a:rPr lang="en-US" sz="2800" dirty="0">
                <a:latin typeface="Times New Roman" pitchFamily="18" charset="0"/>
                <a:cs typeface="Times New Roman" pitchFamily="18" charset="0"/>
              </a:rPr>
              <a:t>improved human-computer </a:t>
            </a:r>
            <a:r>
              <a:rPr lang="en-US" sz="2800" dirty="0" smtClean="0">
                <a:latin typeface="Times New Roman" pitchFamily="18" charset="0"/>
                <a:cs typeface="Times New Roman" pitchFamily="18" charset="0"/>
              </a:rPr>
              <a:t>interface.</a:t>
            </a:r>
          </a:p>
          <a:p>
            <a:r>
              <a:rPr lang="en-US" sz="2800" dirty="0" smtClean="0">
                <a:latin typeface="Times New Roman" pitchFamily="18" charset="0"/>
                <a:cs typeface="Times New Roman" pitchFamily="18" charset="0"/>
              </a:rPr>
              <a:t>"</a:t>
            </a:r>
            <a:r>
              <a:rPr lang="en-US" sz="2800" dirty="0">
                <a:latin typeface="Times New Roman" pitchFamily="18" charset="0"/>
                <a:cs typeface="Times New Roman" pitchFamily="18" charset="0"/>
              </a:rPr>
              <a:t>To speak, type, and point naturally to express their interest, wants, or inquiries."</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3977367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Problem with current scenario:</a:t>
            </a:r>
            <a:endParaRPr lang="en-IN" b="1"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rmAutofit lnSpcReduction="10000"/>
          </a:bodyPr>
          <a:lstStyle/>
          <a:p>
            <a:pPr algn="just"/>
            <a:r>
              <a:rPr lang="en-US" sz="2400" dirty="0">
                <a:latin typeface="Times New Roman" pitchFamily="18" charset="0"/>
                <a:cs typeface="Times New Roman" pitchFamily="18" charset="0"/>
              </a:rPr>
              <a:t>People who are not more tech-savvy are typically unaware of the chat bot system</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Even </a:t>
            </a:r>
            <a:r>
              <a:rPr lang="en-US" sz="2400" dirty="0">
                <a:latin typeface="Times New Roman" pitchFamily="18" charset="0"/>
                <a:cs typeface="Times New Roman" pitchFamily="18" charset="0"/>
              </a:rPr>
              <a:t>if chat bots are a thing, they are not very good at proving answers or </a:t>
            </a:r>
            <a:r>
              <a:rPr lang="en-US" sz="2400" dirty="0" smtClean="0">
                <a:latin typeface="Times New Roman" pitchFamily="18" charset="0"/>
                <a:cs typeface="Times New Roman" pitchFamily="18" charset="0"/>
              </a:rPr>
              <a:t>solutions.</a:t>
            </a:r>
          </a:p>
          <a:p>
            <a:pPr algn="just"/>
            <a:r>
              <a:rPr lang="en-US" sz="2400" dirty="0" smtClean="0">
                <a:latin typeface="Times New Roman" pitchFamily="18" charset="0"/>
                <a:cs typeface="Times New Roman" pitchFamily="18" charset="0"/>
              </a:rPr>
              <a:t>Since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user have no idea about which medication they should take while they affect with some disease they consult the doctor, </a:t>
            </a:r>
            <a:r>
              <a:rPr lang="en-US" sz="2400" dirty="0">
                <a:latin typeface="Times New Roman" pitchFamily="18" charset="0"/>
                <a:cs typeface="Times New Roman" pitchFamily="18" charset="0"/>
              </a:rPr>
              <a:t>this process takes a lot of time and money</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Additionally</a:t>
            </a:r>
            <a:r>
              <a:rPr lang="en-US" sz="2400" dirty="0">
                <a:latin typeface="Times New Roman" pitchFamily="18" charset="0"/>
                <a:cs typeface="Times New Roman" pitchFamily="18" charset="0"/>
              </a:rPr>
              <a:t>, this procedure might cause a </a:t>
            </a:r>
            <a:r>
              <a:rPr lang="en-US" sz="2400" dirty="0" smtClean="0">
                <a:latin typeface="Times New Roman" pitchFamily="18" charset="0"/>
                <a:cs typeface="Times New Roman" pitchFamily="18" charset="0"/>
              </a:rPr>
              <a:t>time killing and the expenses for the doctor appointment for th</a:t>
            </a:r>
            <a:r>
              <a:rPr lang="en-US" sz="2400" dirty="0" smtClean="0">
                <a:latin typeface="Times New Roman" pitchFamily="18" charset="0"/>
                <a:cs typeface="Times New Roman" pitchFamily="18" charset="0"/>
              </a:rPr>
              <a:t>e patient</a:t>
            </a:r>
            <a:r>
              <a:rPr lang="en-US"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127748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How </a:t>
            </a:r>
            <a:r>
              <a:rPr lang="en-IN" b="1" dirty="0" smtClean="0">
                <a:latin typeface="Times New Roman" pitchFamily="18" charset="0"/>
                <a:cs typeface="Times New Roman" pitchFamily="18" charset="0"/>
              </a:rPr>
              <a:t>do Med-ex </a:t>
            </a:r>
            <a:r>
              <a:rPr lang="en-IN" b="1" dirty="0" err="1" smtClean="0">
                <a:latin typeface="Times New Roman" pitchFamily="18" charset="0"/>
                <a:cs typeface="Times New Roman" pitchFamily="18" charset="0"/>
              </a:rPr>
              <a:t>Chatbots</a:t>
            </a:r>
            <a:r>
              <a:rPr lang="en-IN" b="1" dirty="0" smtClean="0">
                <a:latin typeface="Times New Roman" pitchFamily="18" charset="0"/>
                <a:cs typeface="Times New Roman" pitchFamily="18" charset="0"/>
              </a:rPr>
              <a:t> work?</a:t>
            </a:r>
            <a:endParaRPr lang="en-IN" b="1"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Autofit/>
          </a:bodyPr>
          <a:lstStyle/>
          <a:p>
            <a:pPr algn="just"/>
            <a:r>
              <a:rPr lang="en-US" sz="2400" dirty="0" smtClean="0">
                <a:latin typeface="Times New Roman" pitchFamily="18" charset="0"/>
                <a:cs typeface="Times New Roman" pitchFamily="18" charset="0"/>
              </a:rPr>
              <a:t>Not </a:t>
            </a:r>
            <a:r>
              <a:rPr lang="en-US" sz="2400" dirty="0">
                <a:latin typeface="Times New Roman" pitchFamily="18" charset="0"/>
                <a:cs typeface="Times New Roman" pitchFamily="18" charset="0"/>
              </a:rPr>
              <a:t>being able to follow conversations </a:t>
            </a:r>
            <a:r>
              <a:rPr lang="en-US" sz="2400" dirty="0" smtClean="0">
                <a:latin typeface="Times New Roman" pitchFamily="18" charset="0"/>
                <a:cs typeface="Times New Roman" pitchFamily="18" charset="0"/>
              </a:rPr>
              <a:t>well</a:t>
            </a:r>
          </a:p>
          <a:p>
            <a:pPr algn="just"/>
            <a:r>
              <a:rPr lang="en-US" sz="2400" dirty="0">
                <a:latin typeface="Times New Roman" pitchFamily="18" charset="0"/>
                <a:cs typeface="Times New Roman" pitchFamily="18" charset="0"/>
              </a:rPr>
              <a:t>U</a:t>
            </a:r>
            <a:r>
              <a:rPr lang="en-US" sz="2400" dirty="0" smtClean="0">
                <a:latin typeface="Times New Roman" pitchFamily="18" charset="0"/>
                <a:cs typeface="Times New Roman" pitchFamily="18" charset="0"/>
              </a:rPr>
              <a:t>sing </a:t>
            </a:r>
            <a:r>
              <a:rPr lang="en-US" sz="2400" dirty="0">
                <a:latin typeface="Times New Roman" pitchFamily="18" charset="0"/>
                <a:cs typeface="Times New Roman" pitchFamily="18" charset="0"/>
              </a:rPr>
              <a:t>pattern </a:t>
            </a:r>
            <a:r>
              <a:rPr lang="en-US" sz="2400" dirty="0" smtClean="0">
                <a:latin typeface="Times New Roman" pitchFamily="18" charset="0"/>
                <a:cs typeface="Times New Roman" pitchFamily="18" charset="0"/>
              </a:rPr>
              <a:t>matching.</a:t>
            </a:r>
          </a:p>
          <a:p>
            <a:pPr algn="just"/>
            <a:r>
              <a:rPr lang="en-US" sz="2400" dirty="0" smtClean="0">
                <a:latin typeface="Times New Roman" pitchFamily="18" charset="0"/>
                <a:cs typeface="Times New Roman" pitchFamily="18" charset="0"/>
              </a:rPr>
              <a:t>There </a:t>
            </a:r>
            <a:r>
              <a:rPr lang="en-US" sz="2400" dirty="0">
                <a:latin typeface="Times New Roman" pitchFamily="18" charset="0"/>
                <a:cs typeface="Times New Roman" pitchFamily="18" charset="0"/>
              </a:rPr>
              <a:t>are input and output rules for </a:t>
            </a:r>
            <a:r>
              <a:rPr lang="en-US" sz="2400" dirty="0" err="1">
                <a:latin typeface="Times New Roman" pitchFamily="18" charset="0"/>
                <a:cs typeface="Times New Roman" pitchFamily="18" charset="0"/>
              </a:rPr>
              <a:t>chatbots</a:t>
            </a:r>
            <a:r>
              <a:rPr lang="en-US" sz="2400" dirty="0" smtClean="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R</a:t>
            </a:r>
            <a:r>
              <a:rPr lang="en-US" sz="2400" dirty="0" smtClean="0">
                <a:latin typeface="Times New Roman" pitchFamily="18" charset="0"/>
                <a:cs typeface="Times New Roman" pitchFamily="18" charset="0"/>
              </a:rPr>
              <a:t>ecognizes </a:t>
            </a:r>
            <a:r>
              <a:rPr lang="en-US" sz="2400" dirty="0">
                <a:latin typeface="Times New Roman" pitchFamily="18" charset="0"/>
                <a:cs typeface="Times New Roman" pitchFamily="18" charset="0"/>
              </a:rPr>
              <a:t>the user's cue phrases and provides a pre-planned response</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For </a:t>
            </a:r>
            <a:r>
              <a:rPr lang="en-US" sz="2400" dirty="0">
                <a:latin typeface="Times New Roman" pitchFamily="18" charset="0"/>
                <a:cs typeface="Times New Roman" pitchFamily="18" charset="0"/>
              </a:rPr>
              <a:t>e.g</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Human</a:t>
            </a:r>
            <a:r>
              <a:rPr lang="en-US" sz="2400" dirty="0">
                <a:latin typeface="Times New Roman" pitchFamily="18" charset="0"/>
                <a:cs typeface="Times New Roman" pitchFamily="18" charset="0"/>
              </a:rPr>
              <a:t>: "I am </a:t>
            </a:r>
            <a:r>
              <a:rPr lang="en-US" sz="2400" dirty="0" smtClean="0">
                <a:latin typeface="Times New Roman" pitchFamily="18" charset="0"/>
                <a:cs typeface="Times New Roman" pitchFamily="18" charset="0"/>
              </a:rPr>
              <a:t>suffering from fever”.</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Bot</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“What are your symptoms?“</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Other </a:t>
            </a:r>
            <a:r>
              <a:rPr lang="en-US" sz="2400" dirty="0" err="1">
                <a:latin typeface="Times New Roman" pitchFamily="18" charset="0"/>
                <a:cs typeface="Times New Roman" pitchFamily="18" charset="0"/>
              </a:rPr>
              <a:t>chatbots</a:t>
            </a:r>
            <a:r>
              <a:rPr lang="en-US" sz="2400" dirty="0">
                <a:latin typeface="Times New Roman" pitchFamily="18" charset="0"/>
                <a:cs typeface="Times New Roman" pitchFamily="18" charset="0"/>
              </a:rPr>
              <a:t> gain knowledge from user interactions.</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034868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smtClean="0">
                <a:latin typeface="Times New Roman" pitchFamily="18" charset="0"/>
                <a:cs typeface="Times New Roman" pitchFamily="18" charset="0"/>
              </a:rPr>
              <a:t>System requirements:</a:t>
            </a:r>
            <a:endParaRPr lang="en-IN" sz="4400" b="1"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rmAutofit/>
          </a:bodyPr>
          <a:lstStyle/>
          <a:p>
            <a:pPr marL="0" indent="0">
              <a:buNone/>
            </a:pPr>
            <a:r>
              <a:rPr lang="en-IN" sz="2400" b="1" dirty="0" smtClean="0">
                <a:latin typeface="Times New Roman" pitchFamily="18" charset="0"/>
                <a:cs typeface="Times New Roman" pitchFamily="18" charset="0"/>
              </a:rPr>
              <a:t>1. Hardware requirements</a:t>
            </a:r>
          </a:p>
          <a:p>
            <a:r>
              <a:rPr lang="en-IN" sz="2400" dirty="0" smtClean="0">
                <a:latin typeface="Times New Roman" pitchFamily="18" charset="0"/>
                <a:cs typeface="Times New Roman" pitchFamily="18" charset="0"/>
              </a:rPr>
              <a:t>Processor-Intel </a:t>
            </a:r>
            <a:r>
              <a:rPr lang="en-IN" sz="2400" dirty="0">
                <a:latin typeface="Times New Roman" pitchFamily="18" charset="0"/>
                <a:cs typeface="Times New Roman" pitchFamily="18" charset="0"/>
              </a:rPr>
              <a:t>Pentium </a:t>
            </a:r>
            <a:r>
              <a:rPr lang="en-IN" sz="2400" dirty="0" smtClean="0">
                <a:latin typeface="Times New Roman" pitchFamily="18" charset="0"/>
                <a:cs typeface="Times New Roman" pitchFamily="18" charset="0"/>
              </a:rPr>
              <a:t>or higher</a:t>
            </a:r>
          </a:p>
          <a:p>
            <a:r>
              <a:rPr lang="en-IN" sz="2400" dirty="0" smtClean="0">
                <a:latin typeface="Times New Roman" pitchFamily="18" charset="0"/>
                <a:cs typeface="Times New Roman" pitchFamily="18" charset="0"/>
              </a:rPr>
              <a:t>RAM-minimum-</a:t>
            </a:r>
            <a:r>
              <a:rPr lang="en-IN" sz="2400" dirty="0">
                <a:latin typeface="Times New Roman" pitchFamily="18" charset="0"/>
                <a:cs typeface="Times New Roman" pitchFamily="18" charset="0"/>
              </a:rPr>
              <a:t>&gt;</a:t>
            </a:r>
            <a:r>
              <a:rPr lang="en-IN" sz="2400" dirty="0" smtClean="0">
                <a:latin typeface="Times New Roman" pitchFamily="18" charset="0"/>
                <a:cs typeface="Times New Roman" pitchFamily="18" charset="0"/>
              </a:rPr>
              <a:t>4GB</a:t>
            </a:r>
          </a:p>
          <a:p>
            <a:r>
              <a:rPr lang="en-IN" sz="2400" dirty="0" smtClean="0">
                <a:latin typeface="Times New Roman" pitchFamily="18" charset="0"/>
                <a:cs typeface="Times New Roman" pitchFamily="18" charset="0"/>
              </a:rPr>
              <a:t>maximum-</a:t>
            </a:r>
            <a:r>
              <a:rPr lang="en-IN" sz="2400" dirty="0">
                <a:latin typeface="Times New Roman" pitchFamily="18" charset="0"/>
                <a:cs typeface="Times New Roman" pitchFamily="18" charset="0"/>
              </a:rPr>
              <a:t>&gt;6GB </a:t>
            </a:r>
            <a:endParaRPr lang="en-IN" sz="2400" dirty="0" smtClean="0">
              <a:latin typeface="Times New Roman" pitchFamily="18" charset="0"/>
              <a:cs typeface="Times New Roman" pitchFamily="18" charset="0"/>
            </a:endParaRPr>
          </a:p>
          <a:p>
            <a:pPr marL="0" indent="0">
              <a:buNone/>
            </a:pPr>
            <a:r>
              <a:rPr lang="en-IN" sz="2400" b="1" dirty="0" smtClean="0">
                <a:latin typeface="Times New Roman" pitchFamily="18" charset="0"/>
                <a:cs typeface="Times New Roman" pitchFamily="18" charset="0"/>
              </a:rPr>
              <a:t>2</a:t>
            </a:r>
            <a:r>
              <a:rPr lang="en-IN" sz="2400" b="1" dirty="0">
                <a:latin typeface="Times New Roman" pitchFamily="18" charset="0"/>
                <a:cs typeface="Times New Roman" pitchFamily="18" charset="0"/>
              </a:rPr>
              <a:t>. Software </a:t>
            </a:r>
            <a:r>
              <a:rPr lang="en-IN" sz="2400" b="1" dirty="0" smtClean="0">
                <a:latin typeface="Times New Roman" pitchFamily="18" charset="0"/>
                <a:cs typeface="Times New Roman" pitchFamily="18" charset="0"/>
              </a:rPr>
              <a:t>requirements</a:t>
            </a:r>
          </a:p>
          <a:p>
            <a:r>
              <a:rPr lang="en-IN" sz="2400" dirty="0" smtClean="0">
                <a:latin typeface="Times New Roman" pitchFamily="18" charset="0"/>
                <a:cs typeface="Times New Roman" pitchFamily="18" charset="0"/>
              </a:rPr>
              <a:t>Front End- OS-Windows </a:t>
            </a:r>
            <a:r>
              <a:rPr lang="en-IN" sz="2400" dirty="0">
                <a:latin typeface="Times New Roman" pitchFamily="18" charset="0"/>
                <a:cs typeface="Times New Roman" pitchFamily="18" charset="0"/>
              </a:rPr>
              <a:t>7,8,10 </a:t>
            </a:r>
          </a:p>
          <a:p>
            <a:r>
              <a:rPr lang="en-IN" sz="2400" dirty="0" smtClean="0">
                <a:latin typeface="Times New Roman" pitchFamily="18" charset="0"/>
                <a:cs typeface="Times New Roman" pitchFamily="18" charset="0"/>
              </a:rPr>
              <a:t>Back </a:t>
            </a:r>
            <a:r>
              <a:rPr lang="en-IN" sz="2400" dirty="0">
                <a:latin typeface="Times New Roman" pitchFamily="18" charset="0"/>
                <a:cs typeface="Times New Roman" pitchFamily="18" charset="0"/>
              </a:rPr>
              <a:t>End- Python must </a:t>
            </a:r>
            <a:r>
              <a:rPr lang="en-IN" sz="2400" dirty="0" smtClean="0">
                <a:latin typeface="Times New Roman" pitchFamily="18" charset="0"/>
                <a:cs typeface="Times New Roman" pitchFamily="18" charset="0"/>
              </a:rPr>
              <a:t>be installed</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0283585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smtClean="0">
                <a:latin typeface="Times New Roman" pitchFamily="18" charset="0"/>
                <a:cs typeface="Times New Roman" pitchFamily="18" charset="0"/>
              </a:rPr>
              <a:t>applications</a:t>
            </a:r>
            <a:endParaRPr lang="en-IN" sz="4400" b="1"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rmAutofit/>
          </a:bodyPr>
          <a:lstStyle/>
          <a:p>
            <a:pPr>
              <a:buFont typeface="+mj-lt"/>
              <a:buAutoNum type="arabicPeriod"/>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Accessible any time</a:t>
            </a:r>
            <a:r>
              <a:rPr lang="en-US" sz="2400" dirty="0" smtClean="0">
                <a:latin typeface="Times New Roman" pitchFamily="18" charset="0"/>
                <a:cs typeface="Times New Roman" pitchFamily="18" charset="0"/>
              </a:rPr>
              <a:t>.</a:t>
            </a:r>
          </a:p>
          <a:p>
            <a:pPr>
              <a:buFont typeface="+mj-lt"/>
              <a:buAutoNum type="arabicPeriod"/>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Handling capacity</a:t>
            </a:r>
            <a:r>
              <a:rPr lang="en-US" sz="2400" dirty="0" smtClean="0">
                <a:latin typeface="Times New Roman" pitchFamily="18" charset="0"/>
                <a:cs typeface="Times New Roman" pitchFamily="18" charset="0"/>
              </a:rPr>
              <a:t>.</a:t>
            </a:r>
          </a:p>
          <a:p>
            <a:pPr>
              <a:buFont typeface="+mj-lt"/>
              <a:buAutoNum type="arabicPeriod"/>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Flexible attribute</a:t>
            </a:r>
            <a:r>
              <a:rPr lang="en-US" sz="2400" dirty="0" smtClean="0">
                <a:latin typeface="Times New Roman" pitchFamily="18" charset="0"/>
                <a:cs typeface="Times New Roman" pitchFamily="18" charset="0"/>
              </a:rPr>
              <a:t>.</a:t>
            </a:r>
          </a:p>
          <a:p>
            <a:pPr>
              <a:buFont typeface="+mj-lt"/>
              <a:buAutoNum type="arabicPeriod"/>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Customer </a:t>
            </a:r>
            <a:r>
              <a:rPr lang="en-US" sz="2400" dirty="0" smtClean="0">
                <a:latin typeface="Times New Roman" pitchFamily="18" charset="0"/>
                <a:cs typeface="Times New Roman" pitchFamily="18" charset="0"/>
              </a:rPr>
              <a:t>satisfaction.</a:t>
            </a:r>
          </a:p>
          <a:p>
            <a:pPr>
              <a:buFont typeface="+mj-lt"/>
              <a:buAutoNum type="arabicPeriod"/>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Cost effective</a:t>
            </a:r>
            <a:r>
              <a:rPr lang="en-US" sz="2400" dirty="0" smtClean="0">
                <a:latin typeface="Times New Roman" pitchFamily="18" charset="0"/>
                <a:cs typeface="Times New Roman" pitchFamily="18" charset="0"/>
              </a:rPr>
              <a:t>.</a:t>
            </a:r>
          </a:p>
          <a:p>
            <a:pPr>
              <a:buFont typeface="+mj-lt"/>
              <a:buAutoNum type="arabicPeriod"/>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Faster on boarding</a:t>
            </a:r>
            <a:r>
              <a:rPr lang="en-US" sz="2400" dirty="0" smtClean="0">
                <a:latin typeface="Times New Roman" pitchFamily="18" charset="0"/>
                <a:cs typeface="Times New Roman" pitchFamily="18" charset="0"/>
              </a:rPr>
              <a:t>.</a:t>
            </a:r>
          </a:p>
          <a:p>
            <a:pPr>
              <a:buFont typeface="+mj-lt"/>
              <a:buAutoNum type="arabicPeriod"/>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Work automation</a:t>
            </a:r>
            <a:r>
              <a:rPr lang="en-US" sz="2400" dirty="0" smtClean="0">
                <a:latin typeface="Times New Roman" pitchFamily="18" charset="0"/>
                <a:cs typeface="Times New Roman" pitchFamily="18" charset="0"/>
              </a:rPr>
              <a:t>.</a:t>
            </a:r>
          </a:p>
          <a:p>
            <a:pPr>
              <a:buFont typeface="+mj-lt"/>
              <a:buAutoNum type="arabicPeriod"/>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Personal assistant.</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909825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118</TotalTime>
  <Words>840</Words>
  <Application>Microsoft Office PowerPoint</Application>
  <PresentationFormat>On-screen Show (4:3)</PresentationFormat>
  <Paragraphs>62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Horizon</vt:lpstr>
      <vt:lpstr>Med-ex Chatbot</vt:lpstr>
      <vt:lpstr>INTroduction</vt:lpstr>
      <vt:lpstr>What are Chatbots?</vt:lpstr>
      <vt:lpstr>WHAT IS MED-EX CHATBOT? </vt:lpstr>
      <vt:lpstr>Need for chatbots</vt:lpstr>
      <vt:lpstr>Problem with current scenario:</vt:lpstr>
      <vt:lpstr>How do Med-ex Chatbots work?</vt:lpstr>
      <vt:lpstr>System requirements:</vt:lpstr>
      <vt:lpstr>applications</vt:lpstr>
      <vt:lpstr>Advantages:</vt:lpstr>
      <vt:lpstr>Disadvantages:</vt:lpstr>
      <vt:lpstr>Limitations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Med-ex Chatbot</dc:title>
  <dc:creator>Windows User</dc:creator>
  <cp:lastModifiedBy>Windows User</cp:lastModifiedBy>
  <cp:revision>23</cp:revision>
  <dcterms:created xsi:type="dcterms:W3CDTF">2022-12-18T04:22:56Z</dcterms:created>
  <dcterms:modified xsi:type="dcterms:W3CDTF">2022-12-18T23:53:04Z</dcterms:modified>
</cp:coreProperties>
</file>