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35d79b2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35d79b2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35d79b2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35d79b2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763" y="2254934"/>
            <a:ext cx="6369701" cy="6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1884325" y="589225"/>
            <a:ext cx="1274700" cy="184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13"/>
          <p:cNvCxnSpPr/>
          <p:nvPr/>
        </p:nvCxnSpPr>
        <p:spPr>
          <a:xfrm>
            <a:off x="3210038" y="2514288"/>
            <a:ext cx="0" cy="2394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3253038" y="2787413"/>
            <a:ext cx="104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3124088" y="2788013"/>
            <a:ext cx="1719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1876125" y="1559900"/>
            <a:ext cx="1319700" cy="10659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94300" y="425100"/>
            <a:ext cx="2489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 u="sng">
                <a:solidFill>
                  <a:schemeClr val="dk1"/>
                </a:solidFill>
              </a:rPr>
              <a:t>Contrainte</a:t>
            </a:r>
            <a:endParaRPr i="1" sz="9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Superposer le marqueur du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bout de l’index sur le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marqueur pointé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fr" sz="900">
                <a:solidFill>
                  <a:schemeClr val="dk1"/>
                </a:solidFill>
              </a:rPr>
              <a:t>sur le </a:t>
            </a:r>
            <a:r>
              <a:rPr lang="fr" sz="900">
                <a:solidFill>
                  <a:schemeClr val="dk1"/>
                </a:solidFill>
              </a:rPr>
              <a:t>1er noeud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fr" sz="900">
                <a:solidFill>
                  <a:schemeClr val="dk1"/>
                </a:solidFill>
              </a:rPr>
              <a:t>sur le dernier noeud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 u="sng">
                <a:solidFill>
                  <a:srgbClr val="BF9000"/>
                </a:solidFill>
              </a:rPr>
              <a:t>Objectifs</a:t>
            </a:r>
            <a:endParaRPr i="1" sz="900" u="sng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BF9000"/>
                </a:solidFill>
              </a:rPr>
              <a:t>Profile de vitesse imposé au</a:t>
            </a:r>
            <a:endParaRPr sz="9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BF9000"/>
                </a:solidFill>
              </a:rPr>
              <a:t>marqueur du bout du doigt</a:t>
            </a:r>
            <a:endParaRPr sz="900">
              <a:solidFill>
                <a:srgbClr val="BF9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900"/>
              <a:buChar char="-"/>
            </a:pPr>
            <a:r>
              <a:rPr lang="fr" sz="900">
                <a:solidFill>
                  <a:srgbClr val="BF9000"/>
                </a:solidFill>
              </a:rPr>
              <a:t>tous les noeuds</a:t>
            </a:r>
            <a:endParaRPr sz="900">
              <a:solidFill>
                <a:srgbClr val="BF9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900"/>
              <a:buChar char="-"/>
            </a:pPr>
            <a:r>
              <a:rPr lang="fr" sz="900">
                <a:solidFill>
                  <a:srgbClr val="BF9000"/>
                </a:solidFill>
              </a:rPr>
              <a:t>profile de vitesses </a:t>
            </a:r>
            <a:endParaRPr sz="900">
              <a:solidFill>
                <a:srgbClr val="BF9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 u="sng">
                <a:solidFill>
                  <a:srgbClr val="BF9000"/>
                </a:solidFill>
              </a:rPr>
              <a:t>Contraintes</a:t>
            </a:r>
            <a:endParaRPr i="1" sz="900" u="sng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BF9000"/>
                </a:solidFill>
              </a:rPr>
              <a:t>Superposer le marqueur du </a:t>
            </a:r>
            <a:endParaRPr sz="9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BF9000"/>
                </a:solidFill>
              </a:rPr>
              <a:t>bout de l’index sur le </a:t>
            </a:r>
            <a:endParaRPr sz="9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BF9000"/>
                </a:solidFill>
              </a:rPr>
              <a:t>marqueur pointé</a:t>
            </a:r>
            <a:endParaRPr sz="900">
              <a:solidFill>
                <a:srgbClr val="BF9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900"/>
              <a:buChar char="-"/>
            </a:pPr>
            <a:r>
              <a:rPr lang="fr" sz="900">
                <a:solidFill>
                  <a:srgbClr val="BF9000"/>
                </a:solidFill>
              </a:rPr>
              <a:t>dernier noeud</a:t>
            </a:r>
            <a:endParaRPr sz="900">
              <a:solidFill>
                <a:srgbClr val="BF9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900" u="sng">
                <a:solidFill>
                  <a:srgbClr val="BF9000"/>
                </a:solidFill>
              </a:rPr>
              <a:t>Transition de phase</a:t>
            </a:r>
            <a:endParaRPr i="1" sz="900" u="sng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BF9000"/>
                </a:solidFill>
              </a:rPr>
              <a:t>Impact en xyz</a:t>
            </a:r>
            <a:endParaRPr i="1" sz="900" u="sng">
              <a:solidFill>
                <a:srgbClr val="BF9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900"/>
              <a:buChar char="-"/>
            </a:pPr>
            <a:r>
              <a:rPr i="1" lang="fr" sz="900">
                <a:solidFill>
                  <a:srgbClr val="BF9000"/>
                </a:solidFill>
              </a:rPr>
              <a:t>entre la phase 1 et 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 u="sng">
                <a:solidFill>
                  <a:srgbClr val="38761D"/>
                </a:solidFill>
              </a:rPr>
              <a:t>Contrainte</a:t>
            </a:r>
            <a:endParaRPr i="1" sz="900" u="sng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38761D"/>
                </a:solidFill>
              </a:rPr>
              <a:t>Imposer un contact avec une force de réaction limitée :</a:t>
            </a:r>
            <a:endParaRPr sz="900">
              <a:solidFill>
                <a:srgbClr val="38761D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Char char="-"/>
            </a:pPr>
            <a:r>
              <a:rPr lang="fr" sz="900">
                <a:solidFill>
                  <a:srgbClr val="38761D"/>
                </a:solidFill>
              </a:rPr>
              <a:t>en x, de [-5, 5] Newton</a:t>
            </a:r>
            <a:endParaRPr sz="900">
              <a:solidFill>
                <a:srgbClr val="38761D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Char char="-"/>
            </a:pPr>
            <a:r>
              <a:rPr lang="fr" sz="900">
                <a:solidFill>
                  <a:srgbClr val="38761D"/>
                </a:solidFill>
              </a:rPr>
              <a:t>en y, de [-5, 5] Newton</a:t>
            </a:r>
            <a:endParaRPr sz="900">
              <a:solidFill>
                <a:srgbClr val="38761D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Char char="-"/>
            </a:pPr>
            <a:r>
              <a:rPr lang="fr" sz="900">
                <a:solidFill>
                  <a:srgbClr val="38761D"/>
                </a:solidFill>
              </a:rPr>
              <a:t>en z, de [0, 30] Newton</a:t>
            </a:r>
            <a:endParaRPr sz="9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168775" y="324525"/>
            <a:ext cx="456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 30                                 6        9                              30                                                                                     </a:t>
            </a: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>
            <a:off x="4292950" y="39350"/>
            <a:ext cx="237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1"/>
                </a:solidFill>
              </a:rPr>
              <a:t>n_shooting (COLLOCATION = 4)  </a:t>
            </a:r>
            <a:endParaRPr b="1" sz="900"/>
          </a:p>
        </p:txBody>
      </p:sp>
      <p:sp>
        <p:nvSpPr>
          <p:cNvPr id="63" name="Google Shape;63;p13"/>
          <p:cNvSpPr txBox="1"/>
          <p:nvPr/>
        </p:nvSpPr>
        <p:spPr>
          <a:xfrm>
            <a:off x="4168775" y="566575"/>
            <a:ext cx="362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 </a:t>
            </a:r>
            <a:r>
              <a:rPr lang="fr" sz="900"/>
              <a:t>0.3                            0.027 0.058                           0.3                                                                                        </a:t>
            </a:r>
            <a:endParaRPr sz="900"/>
          </a:p>
        </p:txBody>
      </p:sp>
      <p:sp>
        <p:nvSpPr>
          <p:cNvPr id="64" name="Google Shape;64;p13"/>
          <p:cNvSpPr txBox="1"/>
          <p:nvPr/>
        </p:nvSpPr>
        <p:spPr>
          <a:xfrm>
            <a:off x="3678175" y="734225"/>
            <a:ext cx="395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</a:rPr>
              <a:t>phase_time (s) </a:t>
            </a:r>
            <a:endParaRPr b="1" sz="1000"/>
          </a:p>
        </p:txBody>
      </p:sp>
      <p:cxnSp>
        <p:nvCxnSpPr>
          <p:cNvPr id="65" name="Google Shape;65;p13"/>
          <p:cNvCxnSpPr/>
          <p:nvPr/>
        </p:nvCxnSpPr>
        <p:spPr>
          <a:xfrm>
            <a:off x="791400" y="589225"/>
            <a:ext cx="109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687025" y="1561588"/>
            <a:ext cx="1197300" cy="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flipH="1">
            <a:off x="3207050" y="1523088"/>
            <a:ext cx="6000" cy="914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 txBox="1"/>
          <p:nvPr/>
        </p:nvSpPr>
        <p:spPr>
          <a:xfrm>
            <a:off x="3059600" y="2254938"/>
            <a:ext cx="3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FF"/>
                </a:solidFill>
              </a:rPr>
              <a:t>x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169975" y="1517963"/>
            <a:ext cx="17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0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946650" y="2475438"/>
            <a:ext cx="17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00"/>
                </a:solidFill>
              </a:rPr>
              <a:t>1</a:t>
            </a:r>
            <a:endParaRPr sz="1100">
              <a:solidFill>
                <a:srgbClr val="FFFF00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169963" y="2697788"/>
            <a:ext cx="17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FF00"/>
                </a:solidFill>
              </a:rPr>
              <a:t>2</a:t>
            </a:r>
            <a:endParaRPr sz="1100">
              <a:solidFill>
                <a:srgbClr val="00FF0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234225" y="1969988"/>
            <a:ext cx="17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0000"/>
                </a:solidFill>
              </a:rPr>
              <a:t>3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891525" y="197975"/>
            <a:ext cx="400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        (151)                            (31)    (46)                         (151)                                                                                                </a:t>
            </a:r>
            <a:endParaRPr sz="900"/>
          </a:p>
        </p:txBody>
      </p:sp>
      <p:cxnSp>
        <p:nvCxnSpPr>
          <p:cNvPr id="74" name="Google Shape;74;p13"/>
          <p:cNvCxnSpPr/>
          <p:nvPr/>
        </p:nvCxnSpPr>
        <p:spPr>
          <a:xfrm flipH="1">
            <a:off x="3252925" y="1830263"/>
            <a:ext cx="6000" cy="9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3282050" y="1830263"/>
            <a:ext cx="50700" cy="73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3"/>
          <p:cNvSpPr txBox="1"/>
          <p:nvPr/>
        </p:nvSpPr>
        <p:spPr>
          <a:xfrm>
            <a:off x="3169725" y="2319250"/>
            <a:ext cx="3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FF"/>
                </a:solidFill>
              </a:rPr>
              <a:t>x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098575" y="3001050"/>
            <a:ext cx="1977900" cy="1015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Position du marker du haut de la 1ère touche par rapport à l’origine du repère :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fr" sz="900">
                <a:solidFill>
                  <a:schemeClr val="dk1"/>
                </a:solidFill>
              </a:rPr>
              <a:t>En x : 55.5 cm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fr" sz="900">
                <a:solidFill>
                  <a:schemeClr val="dk1"/>
                </a:solidFill>
              </a:rPr>
              <a:t>En y : -16.1 cm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fr" sz="900">
                <a:solidFill>
                  <a:schemeClr val="dk1"/>
                </a:solidFill>
              </a:rPr>
              <a:t>En z :  6.8 cm</a:t>
            </a:r>
            <a:endParaRPr sz="900"/>
          </a:p>
        </p:txBody>
      </p:sp>
      <p:sp>
        <p:nvSpPr>
          <p:cNvPr id="78" name="Google Shape;78;p13"/>
          <p:cNvSpPr txBox="1"/>
          <p:nvPr/>
        </p:nvSpPr>
        <p:spPr>
          <a:xfrm>
            <a:off x="109200" y="92425"/>
            <a:ext cx="24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CCCCCC"/>
                </a:highlight>
              </a:rPr>
              <a:t>Jeu frappé staccato : 1 note </a:t>
            </a:r>
            <a:r>
              <a:rPr lang="fr" sz="1200">
                <a:highlight>
                  <a:srgbClr val="CCCCCC"/>
                </a:highlight>
              </a:rPr>
              <a:t>(</a:t>
            </a:r>
            <a:r>
              <a:rPr lang="fr" sz="1200">
                <a:highlight>
                  <a:srgbClr val="CCCCCC"/>
                </a:highlight>
              </a:rPr>
              <a:t>La</a:t>
            </a:r>
            <a:r>
              <a:rPr lang="fr" sz="1200">
                <a:highlight>
                  <a:srgbClr val="CCCCCC"/>
                </a:highlight>
              </a:rPr>
              <a:t>)</a:t>
            </a:r>
            <a:endParaRPr sz="1200">
              <a:highlight>
                <a:srgbClr val="CCCCCC"/>
              </a:highlight>
            </a:endParaRPr>
          </a:p>
        </p:txBody>
      </p:sp>
      <p:cxnSp>
        <p:nvCxnSpPr>
          <p:cNvPr id="79" name="Google Shape;79;p13"/>
          <p:cNvCxnSpPr/>
          <p:nvPr/>
        </p:nvCxnSpPr>
        <p:spPr>
          <a:xfrm>
            <a:off x="5325163" y="568075"/>
            <a:ext cx="330000" cy="24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5649013" y="568075"/>
            <a:ext cx="330000" cy="2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flipH="1" rot="10800000">
            <a:off x="5946575" y="567925"/>
            <a:ext cx="1846800" cy="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3170925" y="566575"/>
            <a:ext cx="2148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 txBox="1"/>
          <p:nvPr/>
        </p:nvSpPr>
        <p:spPr>
          <a:xfrm>
            <a:off x="7623650" y="324525"/>
            <a:ext cx="30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FFFF"/>
                </a:solidFill>
              </a:rPr>
              <a:t>x</a:t>
            </a:r>
            <a:endParaRPr b="1" sz="1600">
              <a:solidFill>
                <a:srgbClr val="00FFFF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3032850" y="332325"/>
            <a:ext cx="30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00FFFF"/>
                </a:solidFill>
              </a:rPr>
              <a:t>x</a:t>
            </a:r>
            <a:endParaRPr b="1" sz="1500">
              <a:solidFill>
                <a:srgbClr val="00FFFF"/>
              </a:solidFill>
            </a:endParaRPr>
          </a:p>
        </p:txBody>
      </p:sp>
      <p:cxnSp>
        <p:nvCxnSpPr>
          <p:cNvPr id="85" name="Google Shape;85;p13"/>
          <p:cNvCxnSpPr/>
          <p:nvPr/>
        </p:nvCxnSpPr>
        <p:spPr>
          <a:xfrm rot="10800000">
            <a:off x="3393300" y="2549525"/>
            <a:ext cx="459900" cy="9795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>
            <a:off x="3853200" y="3529025"/>
            <a:ext cx="357000" cy="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3"/>
          <p:cNvSpPr txBox="1"/>
          <p:nvPr/>
        </p:nvSpPr>
        <p:spPr>
          <a:xfrm>
            <a:off x="4178750" y="3366450"/>
            <a:ext cx="192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900" u="sng">
                <a:solidFill>
                  <a:srgbClr val="990000"/>
                </a:solidFill>
              </a:rPr>
              <a:t>Contraintes</a:t>
            </a:r>
            <a:endParaRPr i="1" sz="900" u="sng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990000"/>
                </a:solidFill>
              </a:rPr>
              <a:t>Superposer le marqueur du </a:t>
            </a:r>
            <a:endParaRPr sz="9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990000"/>
                </a:solidFill>
              </a:rPr>
              <a:t>bout de l’index sur le </a:t>
            </a:r>
            <a:endParaRPr sz="9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990000"/>
                </a:solidFill>
              </a:rPr>
              <a:t>marqueur pointé</a:t>
            </a:r>
            <a:endParaRPr sz="900">
              <a:solidFill>
                <a:srgbClr val="99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900"/>
              <a:buChar char="-"/>
            </a:pPr>
            <a:r>
              <a:rPr lang="fr" sz="900">
                <a:solidFill>
                  <a:srgbClr val="990000"/>
                </a:solidFill>
              </a:rPr>
              <a:t>dernier noeud</a:t>
            </a:r>
            <a:endParaRPr sz="900">
              <a:solidFill>
                <a:srgbClr val="990000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 rot="3305607">
            <a:off x="1762291" y="790873"/>
            <a:ext cx="971971" cy="323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900" u="sng"/>
              <a:t>phase 0</a:t>
            </a:r>
            <a:endParaRPr b="1" i="1" sz="900" u="sng"/>
          </a:p>
        </p:txBody>
      </p:sp>
      <p:sp>
        <p:nvSpPr>
          <p:cNvPr id="89" name="Google Shape;89;p13"/>
          <p:cNvSpPr txBox="1"/>
          <p:nvPr/>
        </p:nvSpPr>
        <p:spPr>
          <a:xfrm rot="2329528">
            <a:off x="1838375" y="1634704"/>
            <a:ext cx="972326" cy="32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900" u="sng">
                <a:solidFill>
                  <a:srgbClr val="BF9000"/>
                </a:solidFill>
              </a:rPr>
              <a:t>phase 1</a:t>
            </a:r>
            <a:endParaRPr b="1" i="1" sz="900" u="sng">
              <a:solidFill>
                <a:srgbClr val="BF9000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 rot="3848308">
            <a:off x="3410963" y="3219645"/>
            <a:ext cx="972495" cy="3233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900" u="sng">
                <a:solidFill>
                  <a:srgbClr val="990000"/>
                </a:solidFill>
              </a:rPr>
              <a:t>phase 3</a:t>
            </a:r>
            <a:endParaRPr b="1" i="1" sz="900" u="sng">
              <a:solidFill>
                <a:srgbClr val="990000"/>
              </a:solidFill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1794325" y="2373000"/>
            <a:ext cx="1380000" cy="3882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/>
          <p:nvPr/>
        </p:nvCxnSpPr>
        <p:spPr>
          <a:xfrm flipH="1">
            <a:off x="1604125" y="2373000"/>
            <a:ext cx="190200" cy="8424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/>
          <p:nvPr/>
        </p:nvCxnSpPr>
        <p:spPr>
          <a:xfrm>
            <a:off x="1224400" y="3212925"/>
            <a:ext cx="389700" cy="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816225" y="2377850"/>
            <a:ext cx="971700" cy="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 txBox="1"/>
          <p:nvPr/>
        </p:nvSpPr>
        <p:spPr>
          <a:xfrm rot="1010489">
            <a:off x="1832617" y="2272207"/>
            <a:ext cx="972302" cy="3231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900" u="sng">
                <a:solidFill>
                  <a:srgbClr val="BF9000"/>
                </a:solidFill>
              </a:rPr>
              <a:t>phase 1</a:t>
            </a:r>
            <a:endParaRPr b="1" i="1" sz="900" u="sng">
              <a:solidFill>
                <a:srgbClr val="BF9000"/>
              </a:solidFill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776325" y="3760350"/>
            <a:ext cx="17853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 txBox="1"/>
          <p:nvPr/>
        </p:nvSpPr>
        <p:spPr>
          <a:xfrm rot="-3390068">
            <a:off x="2290765" y="3106587"/>
            <a:ext cx="972423" cy="32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900" u="sng">
                <a:solidFill>
                  <a:srgbClr val="38761D"/>
                </a:solidFill>
              </a:rPr>
              <a:t>phase 2</a:t>
            </a:r>
            <a:endParaRPr b="1" i="1" sz="900" u="sng">
              <a:solidFill>
                <a:srgbClr val="38761D"/>
              </a:solidFill>
            </a:endParaRPr>
          </a:p>
        </p:txBody>
      </p:sp>
      <p:cxnSp>
        <p:nvCxnSpPr>
          <p:cNvPr id="98" name="Google Shape;98;p13"/>
          <p:cNvCxnSpPr/>
          <p:nvPr/>
        </p:nvCxnSpPr>
        <p:spPr>
          <a:xfrm flipH="1" rot="10800000">
            <a:off x="2562125" y="2804400"/>
            <a:ext cx="633600" cy="961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0" y="0"/>
            <a:ext cx="91440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741B47"/>
                </a:solidFill>
              </a:rPr>
              <a:t>Description des contraintes et objectifs complexes </a:t>
            </a:r>
            <a:endParaRPr i="1" sz="12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741B47"/>
                </a:solidFill>
              </a:rPr>
              <a:t>Minimisation :</a:t>
            </a:r>
            <a:r>
              <a:rPr lang="fr" sz="1200">
                <a:solidFill>
                  <a:srgbClr val="A64D79"/>
                </a:solidFill>
              </a:rPr>
              <a:t> </a:t>
            </a:r>
            <a:r>
              <a:rPr b="1" lang="fr" sz="1200">
                <a:solidFill>
                  <a:schemeClr val="dk1"/>
                </a:solidFill>
              </a:rPr>
              <a:t>  </a:t>
            </a:r>
            <a:r>
              <a:rPr i="1" lang="fr" sz="1200" u="sng">
                <a:solidFill>
                  <a:schemeClr val="dk1"/>
                </a:solidFill>
              </a:rPr>
              <a:t>Objectif 1</a:t>
            </a:r>
            <a:r>
              <a:rPr i="1" lang="fr" sz="1200">
                <a:solidFill>
                  <a:schemeClr val="dk1"/>
                </a:solidFill>
              </a:rPr>
              <a:t> : </a:t>
            </a:r>
            <a:r>
              <a:rPr lang="fr" sz="1200">
                <a:solidFill>
                  <a:schemeClr val="dk1"/>
                </a:solidFill>
              </a:rPr>
              <a:t>MINIMIZE_CONTROL tau </a:t>
            </a:r>
            <a:r>
              <a:rPr lang="fr" sz="1200" u="sng">
                <a:solidFill>
                  <a:schemeClr val="dk1"/>
                </a:solidFill>
              </a:rPr>
              <a:t>with</a:t>
            </a:r>
            <a:r>
              <a:rPr lang="fr" sz="1200">
                <a:solidFill>
                  <a:schemeClr val="dk1"/>
                </a:solidFill>
              </a:rPr>
              <a:t> weight = 100 &amp; MINIMIZE_STATE qdot </a:t>
            </a:r>
            <a:r>
              <a:rPr lang="fr" sz="1200" u="sng">
                <a:solidFill>
                  <a:schemeClr val="dk1"/>
                </a:solidFill>
              </a:rPr>
              <a:t>with</a:t>
            </a:r>
            <a:r>
              <a:rPr lang="fr" sz="1200">
                <a:solidFill>
                  <a:schemeClr val="dk1"/>
                </a:solidFill>
              </a:rPr>
              <a:t> weight = 0.0001 </a:t>
            </a:r>
            <a:r>
              <a:rPr lang="fr" sz="1200" u="sng">
                <a:solidFill>
                  <a:schemeClr val="dk1"/>
                </a:solidFill>
              </a:rPr>
              <a:t>for</a:t>
            </a:r>
            <a:r>
              <a:rPr lang="fr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                                             allphases </a:t>
            </a:r>
            <a:r>
              <a:rPr lang="fr" sz="1200" u="sng">
                <a:solidFill>
                  <a:schemeClr val="dk1"/>
                </a:solidFill>
              </a:rPr>
              <a:t>but not for</a:t>
            </a:r>
            <a:r>
              <a:rPr lang="fr" sz="1200">
                <a:solidFill>
                  <a:schemeClr val="dk1"/>
                </a:solidFill>
              </a:rPr>
              <a:t> finger/wrist for phases 0&amp;3</a:t>
            </a:r>
            <a:endParaRPr sz="1200">
              <a:solidFill>
                <a:schemeClr val="dk1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rgbClr val="A64D79"/>
                </a:solidFill>
              </a:rPr>
              <a:t>Beaucoup minimiser le couple de chaque phase, et peu minimiser la vitesse de chaque phase, seulement pour aider l’optimisation.</a:t>
            </a:r>
            <a:endParaRPr sz="1200">
              <a:solidFill>
                <a:srgbClr val="A64D79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A64D79"/>
                </a:solidFill>
              </a:rPr>
              <a:t>              </a:t>
            </a:r>
            <a:r>
              <a:rPr i="1" lang="fr" sz="1200" u="sng">
                <a:solidFill>
                  <a:schemeClr val="dk1"/>
                </a:solidFill>
              </a:rPr>
              <a:t>Objectif 2</a:t>
            </a:r>
            <a:r>
              <a:rPr lang="fr" sz="1200">
                <a:solidFill>
                  <a:schemeClr val="dk1"/>
                </a:solidFill>
              </a:rPr>
              <a:t> : MINIMIZE_STATE qdot (derivatire=True) </a:t>
            </a:r>
            <a:r>
              <a:rPr lang="fr" sz="1200" u="sng">
                <a:solidFill>
                  <a:schemeClr val="dk1"/>
                </a:solidFill>
              </a:rPr>
              <a:t>with</a:t>
            </a:r>
            <a:r>
              <a:rPr lang="fr" sz="1200">
                <a:solidFill>
                  <a:schemeClr val="dk1"/>
                </a:solidFill>
              </a:rPr>
              <a:t> weight = 100 </a:t>
            </a:r>
            <a:r>
              <a:rPr lang="fr" sz="1200" u="sng">
                <a:solidFill>
                  <a:schemeClr val="dk1"/>
                </a:solidFill>
              </a:rPr>
              <a:t>for</a:t>
            </a:r>
            <a:r>
              <a:rPr lang="fr" sz="1200">
                <a:solidFill>
                  <a:schemeClr val="dk1"/>
                </a:solidFill>
              </a:rPr>
              <a:t> phases 0&amp;3 for the wrist and the finger dof. </a:t>
            </a:r>
            <a:endParaRPr sz="1200">
              <a:solidFill>
                <a:schemeClr val="dk1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Char char="-"/>
            </a:pPr>
            <a:r>
              <a:rPr lang="fr" sz="1200">
                <a:solidFill>
                  <a:srgbClr val="A64D79"/>
                </a:solidFill>
              </a:rPr>
              <a:t>Pour minimiser la variation de vitesse (accélération). Ca minimize la différence finie entre deux points de vitesse.</a:t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741B47"/>
                </a:solidFill>
              </a:rPr>
              <a:t>Space orders :</a:t>
            </a:r>
            <a:r>
              <a:rPr lang="fr" sz="1200">
                <a:solidFill>
                  <a:srgbClr val="A64D79"/>
                </a:solidFill>
              </a:rPr>
              <a:t> </a:t>
            </a:r>
            <a:r>
              <a:rPr i="1" lang="fr" sz="1200" u="sng">
                <a:solidFill>
                  <a:schemeClr val="dk1"/>
                </a:solidFill>
              </a:rPr>
              <a:t>Objectif 3</a:t>
            </a:r>
            <a:r>
              <a:rPr i="1" lang="fr" sz="1200">
                <a:solidFill>
                  <a:schemeClr val="dk1"/>
                </a:solidFill>
              </a:rPr>
              <a:t> : </a:t>
            </a:r>
            <a:r>
              <a:rPr lang="fr" sz="1200">
                <a:solidFill>
                  <a:schemeClr val="dk1"/>
                </a:solidFill>
              </a:rPr>
              <a:t>custom_func_track_principal_finger_pi_in_two_global_axis </a:t>
            </a:r>
            <a:r>
              <a:rPr lang="fr" sz="1200" u="sng">
                <a:solidFill>
                  <a:schemeClr val="dk1"/>
                </a:solidFill>
              </a:rPr>
              <a:t>with</a:t>
            </a:r>
            <a:r>
              <a:rPr lang="fr" sz="1200">
                <a:solidFill>
                  <a:schemeClr val="dk1"/>
                </a:solidFill>
              </a:rPr>
              <a:t> </a:t>
            </a:r>
            <a:r>
              <a:rPr lang="fr" sz="1200">
                <a:solidFill>
                  <a:schemeClr val="dk1"/>
                </a:solidFill>
              </a:rPr>
              <a:t>weight = 100 000 </a:t>
            </a:r>
            <a:r>
              <a:rPr lang="fr" sz="1200" u="sng">
                <a:solidFill>
                  <a:schemeClr val="dk1"/>
                </a:solidFill>
              </a:rPr>
              <a:t>for</a:t>
            </a:r>
            <a:r>
              <a:rPr lang="fr" sz="1200">
                <a:solidFill>
                  <a:schemeClr val="dk1"/>
                </a:solidFill>
              </a:rPr>
              <a:t> all phases</a:t>
            </a:r>
            <a:endParaRPr sz="1200">
              <a:solidFill>
                <a:schemeClr val="dk1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chemeClr val="dk1"/>
                </a:solidFill>
              </a:rPr>
              <a:t> </a:t>
            </a:r>
            <a:r>
              <a:rPr lang="fr" sz="1200">
                <a:solidFill>
                  <a:srgbClr val="A64D79"/>
                </a:solidFill>
              </a:rPr>
              <a:t>Ordonner au vecteur du segment de la main (os de la main de l’index)  (y,axe va dans la direction du doigt) d’être toujours a pi/2 du vecteur (y) du repere global (y, axe qui part en direction de la gauche du pianiste) . /!/ x doigt = y global</a:t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dk1"/>
                </a:solidFill>
              </a:rPr>
              <a:t>  </a:t>
            </a:r>
            <a:r>
              <a:rPr i="1" lang="fr" sz="1200" u="sng">
                <a:solidFill>
                  <a:schemeClr val="dk1"/>
                </a:solidFill>
              </a:rPr>
              <a:t>Contrainte 1</a:t>
            </a:r>
            <a:r>
              <a:rPr i="1" lang="fr" sz="1200">
                <a:solidFill>
                  <a:schemeClr val="dk1"/>
                </a:solidFill>
              </a:rPr>
              <a:t> : </a:t>
            </a:r>
            <a:r>
              <a:rPr lang="fr" sz="1200">
                <a:solidFill>
                  <a:schemeClr val="dk1"/>
                </a:solidFill>
              </a:rPr>
              <a:t>custom_func_track_finger_5_on_the_right_of_principal_finger </a:t>
            </a:r>
            <a:r>
              <a:rPr lang="fr" sz="1200" u="sng">
                <a:solidFill>
                  <a:schemeClr val="dk1"/>
                </a:solidFill>
              </a:rPr>
              <a:t>for</a:t>
            </a:r>
            <a:r>
              <a:rPr lang="fr" sz="1200">
                <a:solidFill>
                  <a:schemeClr val="dk1"/>
                </a:solidFill>
              </a:rPr>
              <a:t> all phases</a:t>
            </a:r>
            <a:endParaRPr sz="1200">
              <a:solidFill>
                <a:schemeClr val="dk1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chemeClr val="dk1"/>
                </a:solidFill>
              </a:rPr>
              <a:t> </a:t>
            </a:r>
            <a:r>
              <a:rPr lang="fr" sz="1200">
                <a:solidFill>
                  <a:srgbClr val="A64D79"/>
                </a:solidFill>
              </a:rPr>
              <a:t>Mettre le petit doigt toujours a droite de l'index.</a:t>
            </a:r>
            <a:endParaRPr sz="1200">
              <a:solidFill>
                <a:srgbClr val="A64D79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rgbClr val="A64D79"/>
                </a:solidFill>
              </a:rPr>
              <a:t>min_bound = 0.00001 ⩽ finger y - finger 5 y ⩽</a:t>
            </a:r>
            <a:r>
              <a:rPr b="1" lang="fr" sz="1200">
                <a:solidFill>
                  <a:schemeClr val="dk1"/>
                </a:solidFill>
              </a:rPr>
              <a:t> </a:t>
            </a:r>
            <a:r>
              <a:rPr lang="fr" sz="1200">
                <a:solidFill>
                  <a:srgbClr val="A64D79"/>
                </a:solidFill>
              </a:rPr>
              <a:t>max_bound = 10 000</a:t>
            </a:r>
            <a:endParaRPr sz="1200">
              <a:solidFill>
                <a:srgbClr val="A64D79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64D79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 u="sng">
                <a:solidFill>
                  <a:schemeClr val="dk1"/>
                </a:solidFill>
              </a:rPr>
              <a:t>Constrainte 2 :</a:t>
            </a:r>
            <a:r>
              <a:rPr i="1" lang="fr" sz="1200">
                <a:solidFill>
                  <a:schemeClr val="dk1"/>
                </a:solidFill>
              </a:rPr>
              <a:t> </a:t>
            </a:r>
            <a:r>
              <a:rPr lang="fr" sz="1200">
                <a:solidFill>
                  <a:schemeClr val="dk1"/>
                </a:solidFill>
              </a:rPr>
              <a:t>custom_func_track_c_of_r_principal_finger_and_finger5_above_bed_key </a:t>
            </a:r>
            <a:r>
              <a:rPr lang="fr" sz="1200" u="sng">
                <a:solidFill>
                  <a:schemeClr val="dk1"/>
                </a:solidFill>
              </a:rPr>
              <a:t>for</a:t>
            </a:r>
            <a:r>
              <a:rPr lang="fr" sz="1200">
                <a:solidFill>
                  <a:schemeClr val="dk1"/>
                </a:solidFill>
              </a:rPr>
              <a:t> principal_finger &amp; finger_5 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                                    </a:t>
            </a:r>
            <a:r>
              <a:rPr lang="fr" sz="1200" u="sng">
                <a:solidFill>
                  <a:schemeClr val="dk1"/>
                </a:solidFill>
              </a:rPr>
              <a:t>for</a:t>
            </a:r>
            <a:r>
              <a:rPr lang="fr" sz="1200">
                <a:solidFill>
                  <a:schemeClr val="dk1"/>
                </a:solidFill>
              </a:rPr>
              <a:t> all les phases</a:t>
            </a:r>
            <a:endParaRPr sz="1200">
              <a:solidFill>
                <a:schemeClr val="dk1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rgbClr val="A64D79"/>
                </a:solidFill>
              </a:rPr>
              <a:t>Ordonner a l'index et au petit doigt de rester toujours sur ou au dessus du fond de la touche.</a:t>
            </a:r>
            <a:endParaRPr sz="1200">
              <a:solidFill>
                <a:srgbClr val="A64D79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 sz="1200">
                <a:solidFill>
                  <a:srgbClr val="A64D79"/>
                </a:solidFill>
              </a:rPr>
              <a:t>Fond de touche = 0.07808863-0.01.</a:t>
            </a:r>
            <a:endParaRPr sz="1200">
              <a:solidFill>
                <a:srgbClr val="A64D79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64D79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64D79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