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6BE80A-01ED-6218-EF85-D3676E71E6C7}" name="Mohammadali Shahiri" initials="MS" userId="S::mohammadali.shahiri@umontreal.ca::b5f6eda9-d9f3-4c85-b01d-711a729ae154" providerId="AD"/>
  <p188:author id="{94A31962-9A2F-8AE4-A407-CCC4EB312E99}" name="Felipe Verdugo Ulloa" initials="FVU" userId="S::felipe.verdugo.ulloa@umontreal.ca::5db9417d-927c-4245-9a9e-8c2b051cd6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62" d="100"/>
          <a:sy n="62" d="100"/>
        </p:scale>
        <p:origin x="8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7277F-E910-481A-8585-A594A3B9DAC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A268-214E-45A1-8A29-56E115A1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1A268-214E-45A1-8A29-56E115A1B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CA8E4-D0DD-1ABB-5507-C0933CF7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CFECDE-644C-2A3B-22FA-46CF42005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9B9A1-77F6-B43E-6EC6-35251D75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ADB12-A348-813B-974C-F04B3EC0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00B3A-D160-9E98-2A5A-D41AD3EE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7084A-BEDE-B135-5C79-3A90DA8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0DFAC-1156-6C0A-E8B2-9E08DF4B7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DBFFF4-12FA-E488-F966-FB95834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FAF33-1AFD-D937-4349-F8806170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87274-DC3D-D0B5-8F2B-53AA0858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896906-6FFC-D39F-BDBE-71983D0CC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7E6ED0-02A6-1391-1BFB-776DE5A0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BE769-F300-C15F-64E2-85DB6FAE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E062F-587E-14EA-0227-92DCB4D2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4D0D3-401E-1D32-041A-4AFCA664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D2E9A-FA14-3D73-40F8-0192DD74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22E09-BAA8-5CFD-A031-78346247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88BC0-3A5B-8B5E-D8BA-8F90717D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DCE3AA-F581-1CAE-432F-1BB5F22D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8561C-0EFB-BA4E-7CF3-5C5DD75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319D8-58AD-6DA2-BF51-B3C65006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F88A4-CCB7-8A5F-072C-1FF98C8B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5B5D1E-66AE-8891-FC84-17461AF3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FDFD6-0322-FCFB-BB19-B222DECA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7D428C-D80D-A5B9-EC60-8A3C48F8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0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F9627-E3AB-0796-A89A-91EC5088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E2DDE-6215-0558-9B38-7A799F9AF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EC430D-BDC6-0758-6EC5-32B740391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B52B7D-1165-84AB-5A78-397B0B04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357C0-FE40-85E7-26D3-74CA31A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F91B7-9DBF-32DD-C1E7-A614040E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B2E47-3F72-4C44-D351-0AB7A753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14B9A8-95C3-A12B-897F-D24D62C3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3BECA-C1BD-0363-311E-63ED79EB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461CA2-4B6C-00A3-AEAF-57AF322CF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5BD0B2-3C1B-F941-941F-605966C71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8DAD82-983E-645F-0F55-85BAB040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2B5ED3-D5D3-B42E-608F-E45A4BE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C7371E-9ABE-7AD4-1661-37086EC4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5188D-8E1B-1341-0206-3703F460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126781-53D4-D03E-28F7-9F434B78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7AD550-448D-4E75-2827-E98C14BB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6091A-E112-2852-06FA-900BFBC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F436A-36B5-9DB1-B076-9C0E097B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E162E9-343B-702A-32C5-96EEA6B6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B7B5F-7D3D-3236-7B3E-F6AA2B94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C5164-28C1-E0D5-05F0-6BAD7773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B13FD-C723-FCC2-1A84-27AF39F19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576B17-E4DF-1C5E-C55E-2B181D9B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85CCE-4359-B095-0A15-E9416141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D01D5A-C40B-50D9-010A-9271FBB7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D6EC-D9C0-9EBF-80C9-BA704AD2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C77B3-815D-6625-5E3A-E530B461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FCFFF4-6445-415C-5A46-80099ADE8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009EB7-46FF-1491-4C7F-BDFDC613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A3346-BBFE-2621-11E5-B6FCB707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DFFF4-5EBF-6951-9298-43E57D1F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74B4F0-0E2E-E255-0187-CDD3598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A7B823-D0B9-7416-6A44-95385EEE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DD6A8-E0AB-4F10-FDDB-FA59CD3A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B0F3D-7E8C-A340-DCA4-C4B3EF0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F2EDB-EA83-4881-BEE0-9B4FFC7F8C87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799586-E0C3-A3A2-E49A-B18D98D9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D7494-97C1-0EFA-EA45-5ADDCA715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A7100-07E9-4995-B556-A56594720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6805A7-73BD-2206-FAA6-3168ECEAC825}"/>
              </a:ext>
            </a:extLst>
          </p:cNvPr>
          <p:cNvSpPr txBox="1"/>
          <p:nvPr/>
        </p:nvSpPr>
        <p:spPr>
          <a:xfrm>
            <a:off x="1800447" y="452414"/>
            <a:ext cx="8880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en-US" sz="15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Optimizing Piano Technique: Use of Proximal Movement Strategies for Minimizing Distal Joint Torques</a:t>
            </a:r>
            <a:endParaRPr lang="en-US" sz="1500" kern="150" dirty="0">
              <a:effectLst/>
              <a:latin typeface="Liberation Serif" panose="02020603050405020304" pitchFamily="18" charset="0"/>
              <a:ea typeface="Noto Serif CJK SC"/>
              <a:cs typeface="Lohit Devanaga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8BA5E7-0A2F-CEE9-9152-43528648447E}"/>
              </a:ext>
            </a:extLst>
          </p:cNvPr>
          <p:cNvSpPr txBox="1"/>
          <p:nvPr/>
        </p:nvSpPr>
        <p:spPr>
          <a:xfrm>
            <a:off x="2223773" y="687637"/>
            <a:ext cx="7728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Mohammadali Shahiri, Pierre Puchaud, Eve Charbonneau, Mickael Begon, Felipe Verdugo</a:t>
            </a:r>
          </a:p>
        </p:txBody>
      </p:sp>
      <p:pic>
        <p:nvPicPr>
          <p:cNvPr id="7" name="Picture 2" descr="Boîte à outils - Communications - Faculté de Médecine - Université de  Montréal">
            <a:extLst>
              <a:ext uri="{FF2B5EF4-FFF2-40B4-BE49-F238E27FC236}">
                <a16:creationId xmlns:a16="http://schemas.microsoft.com/office/drawing/2014/main" id="{4F6C6F74-9841-A54F-4306-E08F386A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76" y="-29347"/>
            <a:ext cx="2155986" cy="101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0CC793C-754F-4218-9DB8-0339600C51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7" t="9623" r="13210" b="18793"/>
          <a:stretch/>
        </p:blipFill>
        <p:spPr>
          <a:xfrm>
            <a:off x="10454963" y="96445"/>
            <a:ext cx="1507630" cy="1046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E630E0-DA6C-83A0-AB4A-EE8E3C593916}"/>
              </a:ext>
            </a:extLst>
          </p:cNvPr>
          <p:cNvSpPr/>
          <p:nvPr/>
        </p:nvSpPr>
        <p:spPr>
          <a:xfrm>
            <a:off x="3471020" y="1148613"/>
            <a:ext cx="1579245" cy="24009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FF7CE-4756-F5C1-15E1-ECD4AB245738}"/>
              </a:ext>
            </a:extLst>
          </p:cNvPr>
          <p:cNvSpPr/>
          <p:nvPr/>
        </p:nvSpPr>
        <p:spPr>
          <a:xfrm>
            <a:off x="3469416" y="1414545"/>
            <a:ext cx="5078174" cy="52150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4958A-8724-C75E-85F5-6C6EF81BF720}"/>
              </a:ext>
            </a:extLst>
          </p:cNvPr>
          <p:cNvGrpSpPr/>
          <p:nvPr/>
        </p:nvGrpSpPr>
        <p:grpSpPr>
          <a:xfrm>
            <a:off x="169506" y="1423634"/>
            <a:ext cx="3176450" cy="5215518"/>
            <a:chOff x="169506" y="1423634"/>
            <a:chExt cx="3176450" cy="52155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7F2C2-4B60-2B65-3306-D7A8FBDBE0EB}"/>
                </a:ext>
              </a:extLst>
            </p:cNvPr>
            <p:cNvSpPr/>
            <p:nvPr/>
          </p:nvSpPr>
          <p:spPr>
            <a:xfrm>
              <a:off x="169506" y="1423634"/>
              <a:ext cx="3176450" cy="36614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6F5204-36EF-55D8-DB47-A1EB24C559EE}"/>
                </a:ext>
              </a:extLst>
            </p:cNvPr>
            <p:cNvSpPr/>
            <p:nvPr/>
          </p:nvSpPr>
          <p:spPr>
            <a:xfrm>
              <a:off x="169506" y="5381350"/>
              <a:ext cx="3176450" cy="125780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9E06EF9-FB8B-3F40-365F-6691CBDBA0E8}"/>
              </a:ext>
            </a:extLst>
          </p:cNvPr>
          <p:cNvSpPr/>
          <p:nvPr/>
        </p:nvSpPr>
        <p:spPr>
          <a:xfrm>
            <a:off x="8629676" y="1141828"/>
            <a:ext cx="1077127" cy="2384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276B54-0BC1-85B1-DB3A-32A177B4105A}"/>
              </a:ext>
            </a:extLst>
          </p:cNvPr>
          <p:cNvSpPr/>
          <p:nvPr/>
        </p:nvSpPr>
        <p:spPr>
          <a:xfrm>
            <a:off x="8629676" y="1394683"/>
            <a:ext cx="3392818" cy="5244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3C894-2F9C-4D07-CCDA-3F0320B03FBF}"/>
              </a:ext>
            </a:extLst>
          </p:cNvPr>
          <p:cNvSpPr/>
          <p:nvPr/>
        </p:nvSpPr>
        <p:spPr>
          <a:xfrm>
            <a:off x="169041" y="1147165"/>
            <a:ext cx="1579245" cy="24751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1DCF-44E3-0BBB-2821-166A33DA6095}"/>
              </a:ext>
            </a:extLst>
          </p:cNvPr>
          <p:cNvSpPr/>
          <p:nvPr/>
        </p:nvSpPr>
        <p:spPr>
          <a:xfrm>
            <a:off x="169041" y="5085103"/>
            <a:ext cx="1221609" cy="2763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31381-A022-9987-9C0C-9466BCC8D7BE}"/>
              </a:ext>
            </a:extLst>
          </p:cNvPr>
          <p:cNvSpPr txBox="1"/>
          <p:nvPr/>
        </p:nvSpPr>
        <p:spPr>
          <a:xfrm>
            <a:off x="128690" y="5502419"/>
            <a:ext cx="3160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an 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theory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the potential benefits of using </a:t>
            </a: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trunk movements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piano performance specifically aims to reduce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torque at distal joints.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FE0034-99AB-0112-6B6F-2BB0375B5E9E}"/>
              </a:ext>
            </a:extLst>
          </p:cNvPr>
          <p:cNvSpPr txBox="1"/>
          <p:nvPr/>
        </p:nvSpPr>
        <p:spPr>
          <a:xfrm>
            <a:off x="8699608" y="5205257"/>
            <a:ext cx="3289164" cy="120032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Trunk involvement may reduce torque on distal joints by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altering the workload distribution among upper body joints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could therefore contribute to movement strategies aiming to reduce exposure to risk factors of injuries.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63D90-0814-4288-7596-3FCA7FD1DC91}"/>
              </a:ext>
            </a:extLst>
          </p:cNvPr>
          <p:cNvSpPr txBox="1"/>
          <p:nvPr/>
        </p:nvSpPr>
        <p:spPr>
          <a:xfrm>
            <a:off x="8755038" y="1611188"/>
            <a:ext cx="3572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Analysis of Tau² Reduction Across Different Phases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60D2BD-C7D4-7D3F-B1CB-EB5776C33AD6}"/>
              </a:ext>
            </a:extLst>
          </p:cNvPr>
          <p:cNvCxnSpPr/>
          <p:nvPr/>
        </p:nvCxnSpPr>
        <p:spPr>
          <a:xfrm>
            <a:off x="8858350" y="5211281"/>
            <a:ext cx="3040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887AD5-99BF-B5D1-62C7-42F6B2C9E42C}"/>
              </a:ext>
            </a:extLst>
          </p:cNvPr>
          <p:cNvSpPr txBox="1"/>
          <p:nvPr/>
        </p:nvSpPr>
        <p:spPr>
          <a:xfrm>
            <a:off x="3215968" y="1452886"/>
            <a:ext cx="556837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Visualizing the Architecture of the Upper Body Biomechanical Model</a:t>
            </a:r>
          </a:p>
        </p:txBody>
      </p:sp>
      <p:pic>
        <p:nvPicPr>
          <p:cNvPr id="2" name="Picture 2" descr="Sound, note, music, sing, piano, pianist, song icon - Download on Iconfinder">
            <a:extLst>
              <a:ext uri="{FF2B5EF4-FFF2-40B4-BE49-F238E27FC236}">
                <a16:creationId xmlns:a16="http://schemas.microsoft.com/office/drawing/2014/main" id="{3BFD8FA7-1143-E08B-A2E9-3EFB268F5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5" y="1384740"/>
            <a:ext cx="1281764" cy="12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D7DD2-E4BB-1CDF-B234-528C41868E08}"/>
              </a:ext>
            </a:extLst>
          </p:cNvPr>
          <p:cNvSpPr txBox="1"/>
          <p:nvPr/>
        </p:nvSpPr>
        <p:spPr>
          <a:xfrm>
            <a:off x="1574998" y="1554551"/>
            <a:ext cx="17607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 of </a:t>
            </a:r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Playing-Related Musculoskeletal Disorders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Pianists ranging from  40% to 90%</a:t>
            </a:r>
          </a:p>
        </p:txBody>
      </p:sp>
      <p:pic>
        <p:nvPicPr>
          <p:cNvPr id="13" name="Picture 4" descr="Hands play keys piano Royalty Free Vector Image">
            <a:extLst>
              <a:ext uri="{FF2B5EF4-FFF2-40B4-BE49-F238E27FC236}">
                <a16:creationId xmlns:a16="http://schemas.microsoft.com/office/drawing/2014/main" id="{DEBE2840-DAF7-292D-E7B8-79369DB3C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2719" r="5181" b="12562"/>
          <a:stretch/>
        </p:blipFill>
        <p:spPr bwMode="auto">
          <a:xfrm>
            <a:off x="1982845" y="2477751"/>
            <a:ext cx="1329271" cy="13591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344D18-124B-C39E-C659-D234F5FAEBFC}"/>
              </a:ext>
            </a:extLst>
          </p:cNvPr>
          <p:cNvSpPr txBox="1"/>
          <p:nvPr/>
        </p:nvSpPr>
        <p:spPr>
          <a:xfrm>
            <a:off x="151293" y="2687806"/>
            <a:ext cx="18073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vulnerability of distal joints, particularly the </a:t>
            </a:r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metacarpophalangeal </a:t>
            </a:r>
            <a:r>
              <a:rPr lang="en-US" sz="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(MCP) </a:t>
            </a:r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wrist joints</a:t>
            </a: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A45FC385-2AFF-CAFC-5CC4-283D53573F14}"/>
              </a:ext>
            </a:extLst>
          </p:cNvPr>
          <p:cNvSpPr/>
          <p:nvPr/>
        </p:nvSpPr>
        <p:spPr>
          <a:xfrm>
            <a:off x="1251627" y="2384790"/>
            <a:ext cx="703256" cy="493542"/>
          </a:xfrm>
          <a:prstGeom prst="arc">
            <a:avLst>
              <a:gd name="adj1" fmla="val 17266216"/>
              <a:gd name="adj2" fmla="val 0"/>
            </a:avLst>
          </a:prstGeom>
          <a:ln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6B6AB175-49F9-6CAF-E909-A569DB7F1997}"/>
              </a:ext>
            </a:extLst>
          </p:cNvPr>
          <p:cNvSpPr/>
          <p:nvPr/>
        </p:nvSpPr>
        <p:spPr>
          <a:xfrm flipH="1">
            <a:off x="1226916" y="3367286"/>
            <a:ext cx="615597" cy="547581"/>
          </a:xfrm>
          <a:prstGeom prst="arc">
            <a:avLst>
              <a:gd name="adj1" fmla="val 16712551"/>
              <a:gd name="adj2" fmla="val 0"/>
            </a:avLst>
          </a:prstGeom>
          <a:ln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06C49B-C1AB-62CE-E532-32D4827BC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9222" y="1774090"/>
            <a:ext cx="4341869" cy="45899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852464-A607-452D-6CA6-1406855B4B2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32" t="8008" r="6397" b="6814"/>
          <a:stretch/>
        </p:blipFill>
        <p:spPr>
          <a:xfrm>
            <a:off x="201316" y="3455205"/>
            <a:ext cx="1973273" cy="1629897"/>
          </a:xfrm>
          <a:prstGeom prst="rect">
            <a:avLst/>
          </a:prstGeom>
          <a:noFill/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C9D451F-4A99-AA5C-0018-A6F73F352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97089"/>
              </p:ext>
            </p:extLst>
          </p:nvPr>
        </p:nvGraphicFramePr>
        <p:xfrm>
          <a:off x="8688133" y="1923883"/>
          <a:ext cx="3174224" cy="250215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21948">
                  <a:extLst>
                    <a:ext uri="{9D8B030D-6E8A-4147-A177-3AD203B41FA5}">
                      <a16:colId xmlns:a16="http://schemas.microsoft.com/office/drawing/2014/main" val="3487247505"/>
                    </a:ext>
                  </a:extLst>
                </a:gridCol>
                <a:gridCol w="1213901">
                  <a:extLst>
                    <a:ext uri="{9D8B030D-6E8A-4147-A177-3AD203B41FA5}">
                      <a16:colId xmlns:a16="http://schemas.microsoft.com/office/drawing/2014/main" val="3365494124"/>
                    </a:ext>
                  </a:extLst>
                </a:gridCol>
                <a:gridCol w="1138375">
                  <a:extLst>
                    <a:ext uri="{9D8B030D-6E8A-4147-A177-3AD203B41FA5}">
                      <a16:colId xmlns:a16="http://schemas.microsoft.com/office/drawing/2014/main" val="2009923559"/>
                    </a:ext>
                  </a:extLst>
                </a:gridCol>
              </a:tblGrid>
              <a:tr h="578834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Difference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Pressed Touch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Difference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Struck Touch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1094271"/>
                  </a:ext>
                </a:extLst>
              </a:tr>
              <a:tr h="3625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Phase_1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30.78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220604"/>
                  </a:ext>
                </a:extLst>
              </a:tr>
              <a:tr h="36947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Phase_2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23.25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22520"/>
                  </a:ext>
                </a:extLst>
              </a:tr>
              <a:tr h="3625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Phase_3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25.32</a:t>
                      </a:r>
                      <a:endParaRPr lang="en-US" sz="1200" b="1" kern="120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33.01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42637"/>
                  </a:ext>
                </a:extLst>
              </a:tr>
              <a:tr h="42979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Phase_4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8029528"/>
                  </a:ext>
                </a:extLst>
              </a:tr>
              <a:tr h="3625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Phase_5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34700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9DD6824-5EB4-4F76-7549-EF1C9C0C0102}"/>
              </a:ext>
            </a:extLst>
          </p:cNvPr>
          <p:cNvSpPr txBox="1"/>
          <p:nvPr/>
        </p:nvSpPr>
        <p:spPr>
          <a:xfrm>
            <a:off x="9629224" y="4844039"/>
            <a:ext cx="142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B147A-936B-271F-A16D-8540B25A6C70}"/>
              </a:ext>
            </a:extLst>
          </p:cNvPr>
          <p:cNvSpPr txBox="1"/>
          <p:nvPr/>
        </p:nvSpPr>
        <p:spPr>
          <a:xfrm>
            <a:off x="8930356" y="4441565"/>
            <a:ext cx="29684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Difference = (With – Without)/(With)</a:t>
            </a:r>
          </a:p>
        </p:txBody>
      </p:sp>
    </p:spTree>
    <p:extLst>
      <p:ext uri="{BB962C8B-B14F-4D97-AF65-F5344CB8AC3E}">
        <p14:creationId xmlns:p14="http://schemas.microsoft.com/office/powerpoint/2010/main" val="3128055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188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Liberation Serif</vt:lpstr>
      <vt:lpstr>Times New Roman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Co</dc:creator>
  <cp:lastModifiedBy>Mohammadali Shahiri</cp:lastModifiedBy>
  <cp:revision>38</cp:revision>
  <dcterms:created xsi:type="dcterms:W3CDTF">2024-02-29T14:56:59Z</dcterms:created>
  <dcterms:modified xsi:type="dcterms:W3CDTF">2024-03-13T15:31:26Z</dcterms:modified>
</cp:coreProperties>
</file>