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68" r:id="rId2"/>
    <p:sldId id="269" r:id="rId3"/>
    <p:sldId id="270" r:id="rId4"/>
    <p:sldId id="271" r:id="rId5"/>
    <p:sldId id="27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53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D6054F-00A4-41F8-8073-D105D36CCFE2}" type="datetimeFigureOut">
              <a:rPr lang="en-US" smtClean="0"/>
              <a:t>8/30/2023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096A07-218F-4225-ABE1-AE85935E41DB}" type="slidenum">
              <a:rPr lang="en-US" smtClean="0"/>
              <a:t>‹#›</a:t>
            </a:fld>
            <a:endParaRPr lang="en-US"/>
          </a:p>
        </p:txBody>
      </p:sp>
    </p:spTree>
    <p:extLst>
      <p:ext uri="{BB962C8B-B14F-4D97-AF65-F5344CB8AC3E}">
        <p14:creationId xmlns:p14="http://schemas.microsoft.com/office/powerpoint/2010/main" val="412382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78f5d1302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78f5d1302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1A4F0-177B-99A4-530F-7B31C3A3E8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9A85D9-E1B7-0DC6-DA8F-ADB074CEA4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26ED73-81CD-99E8-4581-7BB34643D57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E1C51D4-F7ED-2D49-1485-855B200486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68F5A9-6C12-5927-C327-14FF73946D5E}"/>
              </a:ext>
            </a:extLst>
          </p:cNvPr>
          <p:cNvSpPr>
            <a:spLocks noGrp="1"/>
          </p:cNvSpPr>
          <p:nvPr>
            <p:ph type="sldNum" sz="quarter" idx="12"/>
          </p:nvPr>
        </p:nvSpPr>
        <p:spPr/>
        <p:txBody>
          <a:bodyPr/>
          <a:lstStyle/>
          <a:p>
            <a:fld id="{19879136-7FDE-4806-A47A-6D47554DD6E0}" type="slidenum">
              <a:rPr lang="en-US" smtClean="0"/>
              <a:t>‹#›</a:t>
            </a:fld>
            <a:endParaRPr lang="en-US"/>
          </a:p>
        </p:txBody>
      </p:sp>
    </p:spTree>
    <p:extLst>
      <p:ext uri="{BB962C8B-B14F-4D97-AF65-F5344CB8AC3E}">
        <p14:creationId xmlns:p14="http://schemas.microsoft.com/office/powerpoint/2010/main" val="1765257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B7D87-3A83-7E3A-21D0-C8D118C530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DFB9D-5A11-589D-68E6-24F71649D3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051290-2789-6E50-34EE-5EEB734FAFB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C17222B-0408-E0C8-6064-9944E05F0C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B4529-7B5F-30EB-A68A-3A6CDCC8FC6B}"/>
              </a:ext>
            </a:extLst>
          </p:cNvPr>
          <p:cNvSpPr>
            <a:spLocks noGrp="1"/>
          </p:cNvSpPr>
          <p:nvPr>
            <p:ph type="sldNum" sz="quarter" idx="12"/>
          </p:nvPr>
        </p:nvSpPr>
        <p:spPr/>
        <p:txBody>
          <a:bodyPr/>
          <a:lstStyle/>
          <a:p>
            <a:fld id="{19879136-7FDE-4806-A47A-6D47554DD6E0}" type="slidenum">
              <a:rPr lang="en-US" smtClean="0"/>
              <a:t>‹#›</a:t>
            </a:fld>
            <a:endParaRPr lang="en-US"/>
          </a:p>
        </p:txBody>
      </p:sp>
    </p:spTree>
    <p:extLst>
      <p:ext uri="{BB962C8B-B14F-4D97-AF65-F5344CB8AC3E}">
        <p14:creationId xmlns:p14="http://schemas.microsoft.com/office/powerpoint/2010/main" val="249050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6148D6-23EA-4644-1D8D-5046A84367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EDD1D9-3640-1027-5334-183C6C6608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ACCC16-8E03-BF10-EA3D-CBD99BEAF5D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A93540E-455C-3487-6B4C-39B7999E33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B049DA-17FA-5AF5-4646-1D069BFEE861}"/>
              </a:ext>
            </a:extLst>
          </p:cNvPr>
          <p:cNvSpPr>
            <a:spLocks noGrp="1"/>
          </p:cNvSpPr>
          <p:nvPr>
            <p:ph type="sldNum" sz="quarter" idx="12"/>
          </p:nvPr>
        </p:nvSpPr>
        <p:spPr/>
        <p:txBody>
          <a:bodyPr/>
          <a:lstStyle/>
          <a:p>
            <a:fld id="{19879136-7FDE-4806-A47A-6D47554DD6E0}" type="slidenum">
              <a:rPr lang="en-US" smtClean="0"/>
              <a:t>‹#›</a:t>
            </a:fld>
            <a:endParaRPr lang="en-US"/>
          </a:p>
        </p:txBody>
      </p:sp>
    </p:spTree>
    <p:extLst>
      <p:ext uri="{BB962C8B-B14F-4D97-AF65-F5344CB8AC3E}">
        <p14:creationId xmlns:p14="http://schemas.microsoft.com/office/powerpoint/2010/main" val="921361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545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723D-EFD9-F8FC-ED30-9A7651191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629BB6-358C-9AC6-5E3E-8779F04666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47335B-A675-2FF5-8249-B6394E492DB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9103DD2D-93BE-9474-0FEB-127FFFDCF9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FD3925-A059-3A99-2186-7BF88251BB6D}"/>
              </a:ext>
            </a:extLst>
          </p:cNvPr>
          <p:cNvSpPr>
            <a:spLocks noGrp="1"/>
          </p:cNvSpPr>
          <p:nvPr>
            <p:ph type="sldNum" sz="quarter" idx="12"/>
          </p:nvPr>
        </p:nvSpPr>
        <p:spPr/>
        <p:txBody>
          <a:bodyPr/>
          <a:lstStyle/>
          <a:p>
            <a:fld id="{19879136-7FDE-4806-A47A-6D47554DD6E0}" type="slidenum">
              <a:rPr lang="en-US" smtClean="0"/>
              <a:t>‹#›</a:t>
            </a:fld>
            <a:endParaRPr lang="en-US"/>
          </a:p>
        </p:txBody>
      </p:sp>
    </p:spTree>
    <p:extLst>
      <p:ext uri="{BB962C8B-B14F-4D97-AF65-F5344CB8AC3E}">
        <p14:creationId xmlns:p14="http://schemas.microsoft.com/office/powerpoint/2010/main" val="2137172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198CB-0A5F-2151-6C0B-E81092CE84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5858B6-4C8E-28EC-2EE1-371BD8B417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DC3F50-9B7D-CE94-7DEE-3BEC36C61F8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CD90913-CE0B-44E2-4271-06338002B9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12B0F-F80B-6E8A-C27D-CB35C210F81C}"/>
              </a:ext>
            </a:extLst>
          </p:cNvPr>
          <p:cNvSpPr>
            <a:spLocks noGrp="1"/>
          </p:cNvSpPr>
          <p:nvPr>
            <p:ph type="sldNum" sz="quarter" idx="12"/>
          </p:nvPr>
        </p:nvSpPr>
        <p:spPr/>
        <p:txBody>
          <a:bodyPr/>
          <a:lstStyle/>
          <a:p>
            <a:fld id="{19879136-7FDE-4806-A47A-6D47554DD6E0}" type="slidenum">
              <a:rPr lang="en-US" smtClean="0"/>
              <a:t>‹#›</a:t>
            </a:fld>
            <a:endParaRPr lang="en-US"/>
          </a:p>
        </p:txBody>
      </p:sp>
    </p:spTree>
    <p:extLst>
      <p:ext uri="{BB962C8B-B14F-4D97-AF65-F5344CB8AC3E}">
        <p14:creationId xmlns:p14="http://schemas.microsoft.com/office/powerpoint/2010/main" val="4056802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E582-A2B8-76C3-420B-7CA2BB63EC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17207B-8F0F-0E5A-D0E5-A58867A346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22D077-6CEC-7574-A018-E2100EDAD9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0D696F-1109-338E-8E44-42CCF76534B9}"/>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1EF01B6-9FEA-E127-16E1-5838ECFA55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95B6BC-FAB3-33DB-CAF0-7AC911B24F80}"/>
              </a:ext>
            </a:extLst>
          </p:cNvPr>
          <p:cNvSpPr>
            <a:spLocks noGrp="1"/>
          </p:cNvSpPr>
          <p:nvPr>
            <p:ph type="sldNum" sz="quarter" idx="12"/>
          </p:nvPr>
        </p:nvSpPr>
        <p:spPr/>
        <p:txBody>
          <a:bodyPr/>
          <a:lstStyle/>
          <a:p>
            <a:fld id="{19879136-7FDE-4806-A47A-6D47554DD6E0}" type="slidenum">
              <a:rPr lang="en-US" smtClean="0"/>
              <a:t>‹#›</a:t>
            </a:fld>
            <a:endParaRPr lang="en-US"/>
          </a:p>
        </p:txBody>
      </p:sp>
    </p:spTree>
    <p:extLst>
      <p:ext uri="{BB962C8B-B14F-4D97-AF65-F5344CB8AC3E}">
        <p14:creationId xmlns:p14="http://schemas.microsoft.com/office/powerpoint/2010/main" val="3276064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A03E2-74EC-DB6E-17A1-AA2E05F77A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D3A8D0-4FE2-EB50-7B13-75678613E2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1DC298-B3D4-6861-C7AA-210E50A420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745F32-F55C-9032-5E0A-00CB38ACF8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5FC2F4-CA77-497A-332D-A8960B8855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696CAC-274B-D451-AD44-42B8865ED1E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FAA679B2-155C-B94A-2C66-803C2E5412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222076-BB43-B116-EFDD-FD879D46C3DC}"/>
              </a:ext>
            </a:extLst>
          </p:cNvPr>
          <p:cNvSpPr>
            <a:spLocks noGrp="1"/>
          </p:cNvSpPr>
          <p:nvPr>
            <p:ph type="sldNum" sz="quarter" idx="12"/>
          </p:nvPr>
        </p:nvSpPr>
        <p:spPr/>
        <p:txBody>
          <a:bodyPr/>
          <a:lstStyle/>
          <a:p>
            <a:fld id="{19879136-7FDE-4806-A47A-6D47554DD6E0}" type="slidenum">
              <a:rPr lang="en-US" smtClean="0"/>
              <a:t>‹#›</a:t>
            </a:fld>
            <a:endParaRPr lang="en-US"/>
          </a:p>
        </p:txBody>
      </p:sp>
    </p:spTree>
    <p:extLst>
      <p:ext uri="{BB962C8B-B14F-4D97-AF65-F5344CB8AC3E}">
        <p14:creationId xmlns:p14="http://schemas.microsoft.com/office/powerpoint/2010/main" val="2436834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F8C53-93AE-DF92-00EC-2643BBF811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36EADF-7E6E-6058-6B5F-9B737AD82C6B}"/>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0FF38FE6-5CF8-8CF1-9956-5B1BBF245F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A93814-02A9-EE75-9790-CD5E0AC43561}"/>
              </a:ext>
            </a:extLst>
          </p:cNvPr>
          <p:cNvSpPr>
            <a:spLocks noGrp="1"/>
          </p:cNvSpPr>
          <p:nvPr>
            <p:ph type="sldNum" sz="quarter" idx="12"/>
          </p:nvPr>
        </p:nvSpPr>
        <p:spPr/>
        <p:txBody>
          <a:bodyPr/>
          <a:lstStyle/>
          <a:p>
            <a:fld id="{19879136-7FDE-4806-A47A-6D47554DD6E0}" type="slidenum">
              <a:rPr lang="en-US" smtClean="0"/>
              <a:t>‹#›</a:t>
            </a:fld>
            <a:endParaRPr lang="en-US"/>
          </a:p>
        </p:txBody>
      </p:sp>
    </p:spTree>
    <p:extLst>
      <p:ext uri="{BB962C8B-B14F-4D97-AF65-F5344CB8AC3E}">
        <p14:creationId xmlns:p14="http://schemas.microsoft.com/office/powerpoint/2010/main" val="289790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1824B6-6D40-2B8D-5708-9DBF93E017C9}"/>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6EB4E2D2-6CFA-AFA6-2DA9-0A2F51E460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26AE4F-602B-C308-5C74-9020007ECEC5}"/>
              </a:ext>
            </a:extLst>
          </p:cNvPr>
          <p:cNvSpPr>
            <a:spLocks noGrp="1"/>
          </p:cNvSpPr>
          <p:nvPr>
            <p:ph type="sldNum" sz="quarter" idx="12"/>
          </p:nvPr>
        </p:nvSpPr>
        <p:spPr/>
        <p:txBody>
          <a:bodyPr/>
          <a:lstStyle/>
          <a:p>
            <a:fld id="{19879136-7FDE-4806-A47A-6D47554DD6E0}" type="slidenum">
              <a:rPr lang="en-US" smtClean="0"/>
              <a:t>‹#›</a:t>
            </a:fld>
            <a:endParaRPr lang="en-US"/>
          </a:p>
        </p:txBody>
      </p:sp>
    </p:spTree>
    <p:extLst>
      <p:ext uri="{BB962C8B-B14F-4D97-AF65-F5344CB8AC3E}">
        <p14:creationId xmlns:p14="http://schemas.microsoft.com/office/powerpoint/2010/main" val="230216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15691-7BB0-11D2-6A55-6B8F6C3E1D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B672A5-38A8-237D-2790-09410541E2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BA0880-F4D4-4DB0-BDB6-D61E65B0F6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82EFBA-F20D-DD36-AB95-C507C75FD589}"/>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7EF44540-EC32-07A3-567C-0A10B09E20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A9F9AB-D63B-A929-8E49-8C2DBBD271F4}"/>
              </a:ext>
            </a:extLst>
          </p:cNvPr>
          <p:cNvSpPr>
            <a:spLocks noGrp="1"/>
          </p:cNvSpPr>
          <p:nvPr>
            <p:ph type="sldNum" sz="quarter" idx="12"/>
          </p:nvPr>
        </p:nvSpPr>
        <p:spPr/>
        <p:txBody>
          <a:bodyPr/>
          <a:lstStyle/>
          <a:p>
            <a:fld id="{19879136-7FDE-4806-A47A-6D47554DD6E0}" type="slidenum">
              <a:rPr lang="en-US" smtClean="0"/>
              <a:t>‹#›</a:t>
            </a:fld>
            <a:endParaRPr lang="en-US"/>
          </a:p>
        </p:txBody>
      </p:sp>
    </p:spTree>
    <p:extLst>
      <p:ext uri="{BB962C8B-B14F-4D97-AF65-F5344CB8AC3E}">
        <p14:creationId xmlns:p14="http://schemas.microsoft.com/office/powerpoint/2010/main" val="1185718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5579-3144-C7AE-5239-0B17560FB5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24869A-0D57-69CB-76F5-78838E48DE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2595A9-BE2A-5FE3-A555-134BC4CE0F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2CACB-0B86-87BE-979F-29B42971AFB3}"/>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9D08CB9-1247-4059-0D1A-69267DD0C1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F68A16-2A1C-648A-AD9A-2BFA4DD66812}"/>
              </a:ext>
            </a:extLst>
          </p:cNvPr>
          <p:cNvSpPr>
            <a:spLocks noGrp="1"/>
          </p:cNvSpPr>
          <p:nvPr>
            <p:ph type="sldNum" sz="quarter" idx="12"/>
          </p:nvPr>
        </p:nvSpPr>
        <p:spPr/>
        <p:txBody>
          <a:bodyPr/>
          <a:lstStyle/>
          <a:p>
            <a:fld id="{19879136-7FDE-4806-A47A-6D47554DD6E0}" type="slidenum">
              <a:rPr lang="en-US" smtClean="0"/>
              <a:t>‹#›</a:t>
            </a:fld>
            <a:endParaRPr lang="en-US"/>
          </a:p>
        </p:txBody>
      </p:sp>
    </p:spTree>
    <p:extLst>
      <p:ext uri="{BB962C8B-B14F-4D97-AF65-F5344CB8AC3E}">
        <p14:creationId xmlns:p14="http://schemas.microsoft.com/office/powerpoint/2010/main" val="2118427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B43048-42A2-49DD-8D3E-3D531C8E4B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C54ED9-6A7A-2549-095E-2F7A75F80D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DA2D4D-D2F4-9951-C62B-A76051203F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987C3981-025A-A047-C454-6F412FE8D6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21C837-BBEB-0E27-CC60-20488AF8DE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879136-7FDE-4806-A47A-6D47554DD6E0}" type="slidenum">
              <a:rPr lang="en-US" smtClean="0"/>
              <a:t>‹#›</a:t>
            </a:fld>
            <a:endParaRPr lang="en-US"/>
          </a:p>
        </p:txBody>
      </p:sp>
    </p:spTree>
    <p:extLst>
      <p:ext uri="{BB962C8B-B14F-4D97-AF65-F5344CB8AC3E}">
        <p14:creationId xmlns:p14="http://schemas.microsoft.com/office/powerpoint/2010/main" val="3337966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www.sciencedirect.com/science/article/pii/0021929080901724"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pubmed.ncbi.nlm.nih.gov/11266671/"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pubmed.ncbi.nlm.nih.gov/11266671/"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5"/>
          <p:cNvSpPr txBox="1"/>
          <p:nvPr/>
        </p:nvSpPr>
        <p:spPr>
          <a:xfrm>
            <a:off x="201063" y="-42612"/>
            <a:ext cx="9210792" cy="597200"/>
          </a:xfrm>
          <a:prstGeom prst="rect">
            <a:avLst/>
          </a:prstGeom>
          <a:noFill/>
          <a:ln w="9525" cap="flat" cmpd="sng">
            <a:solidFill>
              <a:srgbClr val="FFFFFF"/>
            </a:solidFill>
            <a:prstDash val="solid"/>
            <a:round/>
            <a:headEnd type="none" w="sm" len="sm"/>
            <a:tailEnd type="none" w="sm" len="sm"/>
          </a:ln>
        </p:spPr>
        <p:txBody>
          <a:bodyPr spcFirstLastPara="1" wrap="square" lIns="121900" tIns="121900" rIns="121900" bIns="121900" anchor="t" anchorCtr="0">
            <a:noAutofit/>
          </a:bodyPr>
          <a:lstStyle/>
          <a:p>
            <a:pPr algn="ctr">
              <a:lnSpc>
                <a:spcPct val="115000"/>
              </a:lnSpc>
              <a:spcBef>
                <a:spcPts val="1600"/>
              </a:spcBef>
              <a:buClr>
                <a:schemeClr val="dk1"/>
              </a:buClr>
              <a:buSzPts val="1100"/>
            </a:pPr>
            <a:r>
              <a:rPr lang="en-US" sz="1600" b="1" u="sng" dirty="0">
                <a:solidFill>
                  <a:srgbClr val="FF0000"/>
                </a:solidFill>
                <a:latin typeface="Times New Roman"/>
                <a:ea typeface="Times New Roman"/>
                <a:cs typeface="Times New Roman"/>
                <a:sym typeface="Times New Roman"/>
              </a:rPr>
              <a:t>A Brief Overview of the Technique for Illustrating the Mechanism of Energy Transfer</a:t>
            </a:r>
            <a:endParaRPr lang="en-US" sz="1600" b="1" u="sng" dirty="0">
              <a:solidFill>
                <a:srgbClr val="FF0000"/>
              </a:solidFill>
              <a:highlight>
                <a:srgbClr val="FF0000"/>
              </a:highlight>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9F298C7F-D8FB-950D-4A52-C0E78AC16E8A}"/>
              </a:ext>
            </a:extLst>
          </p:cNvPr>
          <p:cNvSpPr>
            <a:spLocks noGrp="1"/>
          </p:cNvSpPr>
          <p:nvPr>
            <p:ph type="sldNum" idx="12"/>
          </p:nvPr>
        </p:nvSpPr>
        <p:spPr/>
        <p:txBody>
          <a:bodyPr/>
          <a:lstStyle/>
          <a:p>
            <a:fld id="{00000000-1234-1234-1234-123412341234}" type="slidenum">
              <a:rPr lang="en" smtClean="0"/>
              <a:pPr/>
              <a:t>1</a:t>
            </a:fld>
            <a:endParaRPr lang="en"/>
          </a:p>
        </p:txBody>
      </p:sp>
      <p:pic>
        <p:nvPicPr>
          <p:cNvPr id="1026" name="Picture 2">
            <a:extLst>
              <a:ext uri="{FF2B5EF4-FFF2-40B4-BE49-F238E27FC236}">
                <a16:creationId xmlns:a16="http://schemas.microsoft.com/office/drawing/2014/main" id="{297EE6BF-40C6-E25A-1DC7-74EA9B4AC6E2}"/>
              </a:ext>
            </a:extLst>
          </p:cNvPr>
          <p:cNvPicPr>
            <a:picLocks noChangeAspect="1" noChangeArrowheads="1"/>
          </p:cNvPicPr>
          <p:nvPr/>
        </p:nvPicPr>
        <p:blipFill>
          <a:blip r:embed="rId3">
            <a:clrChange>
              <a:clrFrom>
                <a:srgbClr val="FFFFFF"/>
              </a:clrFrom>
              <a:clrTo>
                <a:srgbClr val="FFFFFF">
                  <a:alpha val="0"/>
                </a:srgbClr>
              </a:clrTo>
            </a:clrChange>
            <a:alphaModFix/>
            <a:extLst>
              <a:ext uri="{28A0092B-C50C-407E-A947-70E740481C1C}">
                <a14:useLocalDpi xmlns:a14="http://schemas.microsoft.com/office/drawing/2010/main" val="0"/>
              </a:ext>
            </a:extLst>
          </a:blip>
          <a:srcRect/>
          <a:stretch>
            <a:fillRect/>
          </a:stretch>
        </p:blipFill>
        <p:spPr bwMode="auto">
          <a:xfrm>
            <a:off x="3104962" y="3248282"/>
            <a:ext cx="6626599" cy="3430645"/>
          </a:xfrm>
          <a:prstGeom prst="rect">
            <a:avLst/>
          </a:prstGeom>
          <a:noFill/>
          <a:ln>
            <a:noFill/>
          </a:ln>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F0C6030-2E78-1132-9906-FEB20C821792}"/>
                  </a:ext>
                </a:extLst>
              </p:cNvPr>
              <p:cNvSpPr txBox="1"/>
              <p:nvPr/>
            </p:nvSpPr>
            <p:spPr>
              <a:xfrm>
                <a:off x="306291" y="978540"/>
                <a:ext cx="11721919" cy="2168158"/>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joint powers </a:t>
                </a:r>
                <a:r>
                  <a:rPr lang="en-US" sz="1600" dirty="0">
                    <a:latin typeface="Times New Roman" panose="02020603050405020304" pitchFamily="18" charset="0"/>
                    <a:cs typeface="Times New Roman" panose="02020603050405020304" pitchFamily="18" charset="0"/>
                  </a:rPr>
                  <a:t>characterize </a:t>
                </a:r>
                <a:r>
                  <a:rPr lang="en-US" sz="1600" b="1" dirty="0">
                    <a:latin typeface="Times New Roman" panose="02020603050405020304" pitchFamily="18" charset="0"/>
                    <a:cs typeface="Times New Roman" panose="02020603050405020304" pitchFamily="18" charset="0"/>
                  </a:rPr>
                  <a:t>joint-to-segment energy </a:t>
                </a:r>
                <a:r>
                  <a:rPr lang="en-US" sz="1600" dirty="0">
                    <a:latin typeface="Times New Roman" panose="02020603050405020304" pitchFamily="18" charset="0"/>
                    <a:cs typeface="Times New Roman" panose="02020603050405020304" pitchFamily="18" charset="0"/>
                  </a:rPr>
                  <a:t>transfers, and the proximal and distal powers characterize </a:t>
                </a:r>
                <a:r>
                  <a:rPr lang="en-US" sz="1600" b="1" dirty="0">
                    <a:latin typeface="Times New Roman" panose="02020603050405020304" pitchFamily="18" charset="0"/>
                    <a:cs typeface="Times New Roman" panose="02020603050405020304" pitchFamily="18" charset="0"/>
                  </a:rPr>
                  <a:t>segment-to-segment transfers</a:t>
                </a:r>
                <a:r>
                  <a:rPr lang="en-US" sz="1600" dirty="0">
                    <a:latin typeface="Times New Roman" panose="02020603050405020304" pitchFamily="18" charset="0"/>
                    <a:cs typeface="Times New Roman" panose="02020603050405020304" pitchFamily="18" charset="0"/>
                  </a:rPr>
                  <a:t>. </a:t>
                </a:r>
              </a:p>
              <a:p>
                <a:pPr algn="just"/>
                <a:endParaRPr lang="en-US" sz="1600"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sSub>
                        <m:sSubPr>
                          <m:ctrlPr>
                            <a:rPr lang="en-US" sz="1600" i="1" dirty="0">
                              <a:latin typeface="Cambria Math" panose="02040503050406030204" pitchFamily="18" charset="0"/>
                              <a:cs typeface="Times New Roman" panose="02020603050405020304" pitchFamily="18" charset="0"/>
                            </a:rPr>
                          </m:ctrlPr>
                        </m:sSubPr>
                        <m:e>
                          <m:r>
                            <a:rPr lang="en-US" sz="1600" i="1" dirty="0">
                              <a:latin typeface="Cambria Math" panose="02040503050406030204" pitchFamily="18" charset="0"/>
                              <a:cs typeface="Times New Roman" panose="02020603050405020304" pitchFamily="18" charset="0"/>
                            </a:rPr>
                            <m:t>𝑃</m:t>
                          </m:r>
                        </m:e>
                        <m:sub>
                          <m:r>
                            <a:rPr lang="en-US" sz="1600" i="1" dirty="0">
                              <a:latin typeface="Cambria Math" panose="02040503050406030204" pitchFamily="18" charset="0"/>
                              <a:cs typeface="Times New Roman" panose="02020603050405020304" pitchFamily="18" charset="0"/>
                            </a:rPr>
                            <m:t>𝑗</m:t>
                          </m:r>
                        </m:sub>
                      </m:sSub>
                      <m:r>
                        <a:rPr lang="en-US" sz="1600" i="1" dirty="0">
                          <a:latin typeface="Cambria Math" panose="02040503050406030204" pitchFamily="18" charset="0"/>
                          <a:cs typeface="Times New Roman" panose="02020603050405020304" pitchFamily="18" charset="0"/>
                        </a:rPr>
                        <m:t>=</m:t>
                      </m:r>
                      <m:sSub>
                        <m:sSubPr>
                          <m:ctrlPr>
                            <a:rPr lang="en-US" sz="1600" i="1" dirty="0">
                              <a:latin typeface="Cambria Math" panose="02040503050406030204" pitchFamily="18" charset="0"/>
                              <a:cs typeface="Times New Roman" panose="02020603050405020304" pitchFamily="18" charset="0"/>
                            </a:rPr>
                          </m:ctrlPr>
                        </m:sSubPr>
                        <m:e>
                          <m:r>
                            <a:rPr lang="en-US" sz="1600" i="1" dirty="0">
                              <a:latin typeface="Cambria Math" panose="02040503050406030204" pitchFamily="18" charset="0"/>
                              <a:cs typeface="Times New Roman" panose="02020603050405020304" pitchFamily="18" charset="0"/>
                            </a:rPr>
                            <m:t>𝑀</m:t>
                          </m:r>
                        </m:e>
                        <m:sub>
                          <m:r>
                            <a:rPr lang="en-US" sz="1600" i="1" dirty="0">
                              <a:latin typeface="Cambria Math" panose="02040503050406030204" pitchFamily="18" charset="0"/>
                              <a:cs typeface="Times New Roman" panose="02020603050405020304" pitchFamily="18" charset="0"/>
                            </a:rPr>
                            <m:t>𝑗</m:t>
                          </m:r>
                        </m:sub>
                      </m:sSub>
                      <m:d>
                        <m:dPr>
                          <m:ctrlPr>
                            <a:rPr lang="en-US" sz="1600" i="1" dirty="0">
                              <a:latin typeface="Cambria Math" panose="02040503050406030204" pitchFamily="18" charset="0"/>
                              <a:cs typeface="Times New Roman" panose="02020603050405020304" pitchFamily="18" charset="0"/>
                            </a:rPr>
                          </m:ctrlPr>
                        </m:dPr>
                        <m:e>
                          <m:sSub>
                            <m:sSubPr>
                              <m:ctrlPr>
                                <a:rPr lang="en-US" sz="1600" i="1" dirty="0">
                                  <a:latin typeface="Cambria Math" panose="02040503050406030204" pitchFamily="18" charset="0"/>
                                  <a:cs typeface="Times New Roman" panose="02020603050405020304" pitchFamily="18" charset="0"/>
                                </a:rPr>
                              </m:ctrlPr>
                            </m:sSubPr>
                            <m:e>
                              <m:r>
                                <a:rPr lang="en-US" sz="1600" i="1" dirty="0">
                                  <a:latin typeface="Cambria Math" panose="02040503050406030204" pitchFamily="18" charset="0"/>
                                  <a:cs typeface="Times New Roman" panose="02020603050405020304" pitchFamily="18" charset="0"/>
                                </a:rPr>
                                <m:t>𝑤</m:t>
                              </m:r>
                            </m:e>
                            <m:sub>
                              <m:r>
                                <a:rPr lang="en-US" sz="1600" i="1" dirty="0">
                                  <a:latin typeface="Cambria Math" panose="02040503050406030204" pitchFamily="18" charset="0"/>
                                  <a:cs typeface="Times New Roman" panose="02020603050405020304" pitchFamily="18" charset="0"/>
                                </a:rPr>
                                <m:t>𝑝</m:t>
                              </m:r>
                            </m:sub>
                          </m:sSub>
                          <m:r>
                            <a:rPr lang="en-US" sz="1600" i="1" dirty="0">
                              <a:latin typeface="Cambria Math" panose="02040503050406030204" pitchFamily="18" charset="0"/>
                              <a:cs typeface="Times New Roman" panose="02020603050405020304" pitchFamily="18" charset="0"/>
                            </a:rPr>
                            <m:t>−</m:t>
                          </m:r>
                          <m:sSub>
                            <m:sSubPr>
                              <m:ctrlPr>
                                <a:rPr lang="en-US" sz="1600" i="1" dirty="0">
                                  <a:latin typeface="Cambria Math" panose="02040503050406030204" pitchFamily="18" charset="0"/>
                                  <a:cs typeface="Times New Roman" panose="02020603050405020304" pitchFamily="18" charset="0"/>
                                </a:rPr>
                              </m:ctrlPr>
                            </m:sSubPr>
                            <m:e>
                              <m:r>
                                <a:rPr lang="en-US" sz="1600" i="1" dirty="0">
                                  <a:latin typeface="Cambria Math" panose="02040503050406030204" pitchFamily="18" charset="0"/>
                                  <a:cs typeface="Times New Roman" panose="02020603050405020304" pitchFamily="18" charset="0"/>
                                </a:rPr>
                                <m:t>𝑤</m:t>
                              </m:r>
                            </m:e>
                            <m:sub>
                              <m:r>
                                <a:rPr lang="en-US" sz="1600" i="1" dirty="0">
                                  <a:latin typeface="Cambria Math" panose="02040503050406030204" pitchFamily="18" charset="0"/>
                                  <a:cs typeface="Times New Roman" panose="02020603050405020304" pitchFamily="18" charset="0"/>
                                </a:rPr>
                                <m:t>𝑑</m:t>
                              </m:r>
                            </m:sub>
                          </m:sSub>
                        </m:e>
                      </m:d>
                      <m:r>
                        <a:rPr lang="en-US" sz="1600" i="1" dirty="0">
                          <a:latin typeface="Cambria Math" panose="02040503050406030204" pitchFamily="18" charset="0"/>
                          <a:cs typeface="Times New Roman" panose="02020603050405020304" pitchFamily="18" charset="0"/>
                        </a:rPr>
                        <m:t>=</m:t>
                      </m:r>
                      <m:sSub>
                        <m:sSubPr>
                          <m:ctrlPr>
                            <a:rPr lang="en-US" sz="1600" i="1" dirty="0">
                              <a:latin typeface="Cambria Math" panose="02040503050406030204" pitchFamily="18" charset="0"/>
                              <a:cs typeface="Times New Roman" panose="02020603050405020304" pitchFamily="18" charset="0"/>
                            </a:rPr>
                          </m:ctrlPr>
                        </m:sSubPr>
                        <m:e>
                          <m:r>
                            <a:rPr lang="en-US" sz="1600" i="1" dirty="0">
                              <a:latin typeface="Cambria Math" panose="02040503050406030204" pitchFamily="18" charset="0"/>
                              <a:cs typeface="Times New Roman" panose="02020603050405020304" pitchFamily="18" charset="0"/>
                            </a:rPr>
                            <m:t>𝑃</m:t>
                          </m:r>
                        </m:e>
                        <m:sub>
                          <m:r>
                            <a:rPr lang="en-US" sz="1600" i="1" dirty="0">
                              <a:latin typeface="Cambria Math" panose="02040503050406030204" pitchFamily="18" charset="0"/>
                              <a:cs typeface="Times New Roman" panose="02020603050405020304" pitchFamily="18" charset="0"/>
                            </a:rPr>
                            <m:t>𝑝</m:t>
                          </m:r>
                        </m:sub>
                      </m:sSub>
                      <m:r>
                        <a:rPr lang="en-US" sz="1600" i="1" dirty="0">
                          <a:latin typeface="Cambria Math" panose="02040503050406030204" pitchFamily="18" charset="0"/>
                          <a:cs typeface="Times New Roman" panose="02020603050405020304" pitchFamily="18" charset="0"/>
                        </a:rPr>
                        <m:t>+</m:t>
                      </m:r>
                      <m:sSub>
                        <m:sSubPr>
                          <m:ctrlPr>
                            <a:rPr lang="en-US" sz="1600" i="1" dirty="0">
                              <a:latin typeface="Cambria Math" panose="02040503050406030204" pitchFamily="18" charset="0"/>
                              <a:cs typeface="Times New Roman" panose="02020603050405020304" pitchFamily="18" charset="0"/>
                            </a:rPr>
                          </m:ctrlPr>
                        </m:sSubPr>
                        <m:e>
                          <m:r>
                            <a:rPr lang="en-US" sz="1600" i="1" dirty="0">
                              <a:latin typeface="Cambria Math" panose="02040503050406030204" pitchFamily="18" charset="0"/>
                              <a:cs typeface="Times New Roman" panose="02020603050405020304" pitchFamily="18" charset="0"/>
                            </a:rPr>
                            <m:t>𝑃</m:t>
                          </m:r>
                        </m:e>
                        <m:sub>
                          <m:r>
                            <a:rPr lang="en-US" sz="1600" i="1" dirty="0">
                              <a:latin typeface="Cambria Math" panose="02040503050406030204" pitchFamily="18" charset="0"/>
                              <a:cs typeface="Times New Roman" panose="02020603050405020304" pitchFamily="18" charset="0"/>
                            </a:rPr>
                            <m:t>𝑑</m:t>
                          </m:r>
                        </m:sub>
                      </m:sSub>
                      <m:r>
                        <a:rPr lang="en-US" sz="1600" i="1" dirty="0">
                          <a:latin typeface="Cambria Math" panose="02040503050406030204" pitchFamily="18" charset="0"/>
                          <a:cs typeface="Times New Roman" panose="02020603050405020304" pitchFamily="18" charset="0"/>
                        </a:rPr>
                        <m:t>=</m:t>
                      </m:r>
                      <m:sSub>
                        <m:sSubPr>
                          <m:ctrlPr>
                            <a:rPr lang="en-US" sz="1600" i="1" dirty="0">
                              <a:latin typeface="Cambria Math" panose="02040503050406030204" pitchFamily="18" charset="0"/>
                              <a:cs typeface="Times New Roman" panose="02020603050405020304" pitchFamily="18" charset="0"/>
                            </a:rPr>
                          </m:ctrlPr>
                        </m:sSubPr>
                        <m:e>
                          <m:r>
                            <a:rPr lang="en-US" sz="1600" i="1" dirty="0">
                              <a:latin typeface="Cambria Math" panose="02040503050406030204" pitchFamily="18" charset="0"/>
                              <a:cs typeface="Times New Roman" panose="02020603050405020304" pitchFamily="18" charset="0"/>
                            </a:rPr>
                            <m:t>𝑀</m:t>
                          </m:r>
                        </m:e>
                        <m:sub>
                          <m:r>
                            <a:rPr lang="en-US" sz="1600" i="1" dirty="0">
                              <a:latin typeface="Cambria Math" panose="02040503050406030204" pitchFamily="18" charset="0"/>
                              <a:cs typeface="Times New Roman" panose="02020603050405020304" pitchFamily="18" charset="0"/>
                            </a:rPr>
                            <m:t>𝑗𝑝</m:t>
                          </m:r>
                        </m:sub>
                      </m:sSub>
                      <m:sSub>
                        <m:sSubPr>
                          <m:ctrlPr>
                            <a:rPr lang="en-US" sz="1600" i="1" dirty="0">
                              <a:latin typeface="Cambria Math" panose="02040503050406030204" pitchFamily="18" charset="0"/>
                              <a:cs typeface="Times New Roman" panose="02020603050405020304" pitchFamily="18" charset="0"/>
                            </a:rPr>
                          </m:ctrlPr>
                        </m:sSubPr>
                        <m:e>
                          <m:r>
                            <a:rPr lang="en-US" sz="1600" i="1" dirty="0">
                              <a:latin typeface="Cambria Math" panose="02040503050406030204" pitchFamily="18" charset="0"/>
                              <a:cs typeface="Times New Roman" panose="02020603050405020304" pitchFamily="18" charset="0"/>
                            </a:rPr>
                            <m:t>𝑤</m:t>
                          </m:r>
                        </m:e>
                        <m:sub>
                          <m:r>
                            <a:rPr lang="en-US" sz="1600" i="1" dirty="0">
                              <a:latin typeface="Cambria Math" panose="02040503050406030204" pitchFamily="18" charset="0"/>
                              <a:cs typeface="Times New Roman" panose="02020603050405020304" pitchFamily="18" charset="0"/>
                            </a:rPr>
                            <m:t>𝑝</m:t>
                          </m:r>
                        </m:sub>
                      </m:sSub>
                      <m:r>
                        <a:rPr lang="en-US" sz="1600" i="1" dirty="0">
                          <a:latin typeface="Cambria Math" panose="02040503050406030204" pitchFamily="18" charset="0"/>
                          <a:cs typeface="Times New Roman" panose="02020603050405020304" pitchFamily="18" charset="0"/>
                        </a:rPr>
                        <m:t>+</m:t>
                      </m:r>
                      <m:sSub>
                        <m:sSubPr>
                          <m:ctrlPr>
                            <a:rPr lang="en-US" sz="1600" i="1" dirty="0">
                              <a:latin typeface="Cambria Math" panose="02040503050406030204" pitchFamily="18" charset="0"/>
                              <a:cs typeface="Times New Roman" panose="02020603050405020304" pitchFamily="18" charset="0"/>
                            </a:rPr>
                          </m:ctrlPr>
                        </m:sSubPr>
                        <m:e>
                          <m:r>
                            <a:rPr lang="en-US" sz="1600" i="1" dirty="0">
                              <a:latin typeface="Cambria Math" panose="02040503050406030204" pitchFamily="18" charset="0"/>
                              <a:cs typeface="Times New Roman" panose="02020603050405020304" pitchFamily="18" charset="0"/>
                            </a:rPr>
                            <m:t>𝑀</m:t>
                          </m:r>
                        </m:e>
                        <m:sub>
                          <m:r>
                            <a:rPr lang="en-US" sz="1600" i="1" dirty="0">
                              <a:latin typeface="Cambria Math" panose="02040503050406030204" pitchFamily="18" charset="0"/>
                              <a:cs typeface="Times New Roman" panose="02020603050405020304" pitchFamily="18" charset="0"/>
                            </a:rPr>
                            <m:t>𝑗𝑑</m:t>
                          </m:r>
                        </m:sub>
                      </m:sSub>
                      <m:sSub>
                        <m:sSubPr>
                          <m:ctrlPr>
                            <a:rPr lang="en-US" sz="1600" i="1" dirty="0">
                              <a:latin typeface="Cambria Math" panose="02040503050406030204" pitchFamily="18" charset="0"/>
                              <a:cs typeface="Times New Roman" panose="02020603050405020304" pitchFamily="18" charset="0"/>
                            </a:rPr>
                          </m:ctrlPr>
                        </m:sSubPr>
                        <m:e>
                          <m:r>
                            <a:rPr lang="en-US" sz="1600" i="1" dirty="0">
                              <a:latin typeface="Cambria Math" panose="02040503050406030204" pitchFamily="18" charset="0"/>
                              <a:cs typeface="Times New Roman" panose="02020603050405020304" pitchFamily="18" charset="0"/>
                            </a:rPr>
                            <m:t>𝑤</m:t>
                          </m:r>
                        </m:e>
                        <m:sub>
                          <m:r>
                            <a:rPr lang="en-US" sz="1600" i="1" dirty="0">
                              <a:latin typeface="Cambria Math" panose="02040503050406030204" pitchFamily="18" charset="0"/>
                              <a:cs typeface="Times New Roman" panose="02020603050405020304" pitchFamily="18" charset="0"/>
                            </a:rPr>
                            <m:t>𝑑</m:t>
                          </m:r>
                        </m:sub>
                      </m:sSub>
                    </m:oMath>
                  </m:oMathPara>
                </a14:m>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14:m>
                  <m:oMath xmlns:m="http://schemas.openxmlformats.org/officeDocument/2006/math">
                    <m:sSub>
                      <m:sSubPr>
                        <m:ctrlPr>
                          <a:rPr lang="en-US" sz="1600" b="1" i="1" dirty="0">
                            <a:latin typeface="Cambria Math" panose="02040503050406030204" pitchFamily="18" charset="0"/>
                            <a:cs typeface="Times New Roman" panose="02020603050405020304" pitchFamily="18" charset="0"/>
                          </a:rPr>
                        </m:ctrlPr>
                      </m:sSubPr>
                      <m:e>
                        <m:r>
                          <a:rPr lang="en-US" sz="1600" b="1" i="1" dirty="0">
                            <a:latin typeface="Cambria Math" panose="02040503050406030204" pitchFamily="18" charset="0"/>
                            <a:cs typeface="Times New Roman" panose="02020603050405020304" pitchFamily="18" charset="0"/>
                          </a:rPr>
                          <m:t>𝑷</m:t>
                        </m:r>
                      </m:e>
                      <m:sub>
                        <m:r>
                          <a:rPr lang="en-US" sz="1600" b="1" i="1" dirty="0">
                            <a:latin typeface="Cambria Math" panose="02040503050406030204" pitchFamily="18" charset="0"/>
                            <a:cs typeface="Times New Roman" panose="02020603050405020304" pitchFamily="18" charset="0"/>
                          </a:rPr>
                          <m:t>𝒋</m:t>
                        </m:r>
                      </m:sub>
                    </m:sSub>
                  </m:oMath>
                </a14:m>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is the joint power, </a:t>
                </a:r>
                <a14:m>
                  <m:oMath xmlns:m="http://schemas.openxmlformats.org/officeDocument/2006/math">
                    <m:sSub>
                      <m:sSubPr>
                        <m:ctrlPr>
                          <a:rPr lang="en-US" sz="1600" b="1" i="1" dirty="0">
                            <a:latin typeface="Cambria Math" panose="02040503050406030204" pitchFamily="18" charset="0"/>
                            <a:cs typeface="Times New Roman" panose="02020603050405020304" pitchFamily="18" charset="0"/>
                          </a:rPr>
                        </m:ctrlPr>
                      </m:sSubPr>
                      <m:e>
                        <m:r>
                          <a:rPr lang="en-US" sz="1600" b="1" i="1" dirty="0">
                            <a:latin typeface="Cambria Math" panose="02040503050406030204" pitchFamily="18" charset="0"/>
                            <a:cs typeface="Times New Roman" panose="02020603050405020304" pitchFamily="18" charset="0"/>
                          </a:rPr>
                          <m:t>𝑴</m:t>
                        </m:r>
                      </m:e>
                      <m:sub>
                        <m:r>
                          <a:rPr lang="en-US" sz="1600" b="1" i="1" dirty="0">
                            <a:latin typeface="Cambria Math" panose="02040503050406030204" pitchFamily="18" charset="0"/>
                            <a:cs typeface="Times New Roman" panose="02020603050405020304" pitchFamily="18" charset="0"/>
                          </a:rPr>
                          <m:t>𝒋</m:t>
                        </m:r>
                      </m:sub>
                    </m:sSub>
                  </m:oMath>
                </a14:m>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is the joint moment, </a:t>
                </a:r>
                <a14:m>
                  <m:oMath xmlns:m="http://schemas.openxmlformats.org/officeDocument/2006/math">
                    <m:sSub>
                      <m:sSubPr>
                        <m:ctrlPr>
                          <a:rPr lang="en-US" sz="1600" b="1" i="1" dirty="0">
                            <a:latin typeface="Cambria Math" panose="02040503050406030204" pitchFamily="18" charset="0"/>
                            <a:cs typeface="Times New Roman" panose="02020603050405020304" pitchFamily="18" charset="0"/>
                          </a:rPr>
                        </m:ctrlPr>
                      </m:sSubPr>
                      <m:e>
                        <m:r>
                          <a:rPr lang="en-US" sz="1600" b="1" i="1" dirty="0">
                            <a:latin typeface="Cambria Math" panose="02040503050406030204" pitchFamily="18" charset="0"/>
                            <a:cs typeface="Times New Roman" panose="02020603050405020304" pitchFamily="18" charset="0"/>
                          </a:rPr>
                          <m:t>𝒘</m:t>
                        </m:r>
                      </m:e>
                      <m:sub>
                        <m:r>
                          <a:rPr lang="en-US" sz="1600" b="1" i="1" dirty="0">
                            <a:latin typeface="Cambria Math" panose="02040503050406030204" pitchFamily="18" charset="0"/>
                            <a:cs typeface="Times New Roman" panose="02020603050405020304" pitchFamily="18" charset="0"/>
                          </a:rPr>
                          <m:t>𝒑</m:t>
                        </m:r>
                      </m:sub>
                    </m:sSub>
                  </m:oMath>
                </a14:m>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is the angular velocity of the proximal segment of the joint; </a:t>
                </a:r>
                <a14:m>
                  <m:oMath xmlns:m="http://schemas.openxmlformats.org/officeDocument/2006/math">
                    <m:sSub>
                      <m:sSubPr>
                        <m:ctrlPr>
                          <a:rPr lang="en-US" sz="1600" b="1" i="1" dirty="0">
                            <a:latin typeface="Cambria Math" panose="02040503050406030204" pitchFamily="18" charset="0"/>
                            <a:cs typeface="Times New Roman" panose="02020603050405020304" pitchFamily="18" charset="0"/>
                          </a:rPr>
                        </m:ctrlPr>
                      </m:sSubPr>
                      <m:e>
                        <m:r>
                          <a:rPr lang="en-US" sz="1600" b="1" i="1" dirty="0">
                            <a:latin typeface="Cambria Math" panose="02040503050406030204" pitchFamily="18" charset="0"/>
                            <a:cs typeface="Times New Roman" panose="02020603050405020304" pitchFamily="18" charset="0"/>
                          </a:rPr>
                          <m:t>𝒘</m:t>
                        </m:r>
                      </m:e>
                      <m:sub>
                        <m:r>
                          <a:rPr lang="en-US" sz="1600" b="1" i="1" dirty="0">
                            <a:latin typeface="Cambria Math" panose="02040503050406030204" pitchFamily="18" charset="0"/>
                            <a:cs typeface="Times New Roman" panose="02020603050405020304" pitchFamily="18" charset="0"/>
                          </a:rPr>
                          <m:t>𝒅</m:t>
                        </m:r>
                      </m:sub>
                    </m:sSub>
                  </m:oMath>
                </a14:m>
                <a:r>
                  <a:rPr lang="en-US" sz="1600" dirty="0">
                    <a:latin typeface="Times New Roman" panose="02020603050405020304" pitchFamily="18" charset="0"/>
                    <a:cs typeface="Times New Roman" panose="02020603050405020304" pitchFamily="18" charset="0"/>
                  </a:rPr>
                  <a:t> is the angular velocity of the distal segment of the joint; </a:t>
                </a:r>
                <a14:m>
                  <m:oMath xmlns:m="http://schemas.openxmlformats.org/officeDocument/2006/math">
                    <m:sSub>
                      <m:sSubPr>
                        <m:ctrlPr>
                          <a:rPr lang="en-US" sz="1600" b="1" i="1" dirty="0">
                            <a:latin typeface="Cambria Math" panose="02040503050406030204" pitchFamily="18" charset="0"/>
                            <a:cs typeface="Times New Roman" panose="02020603050405020304" pitchFamily="18" charset="0"/>
                          </a:rPr>
                        </m:ctrlPr>
                      </m:sSubPr>
                      <m:e>
                        <m:r>
                          <a:rPr lang="en-US" sz="1600" b="1" i="1" dirty="0">
                            <a:latin typeface="Cambria Math" panose="02040503050406030204" pitchFamily="18" charset="0"/>
                            <a:cs typeface="Times New Roman" panose="02020603050405020304" pitchFamily="18" charset="0"/>
                          </a:rPr>
                          <m:t>𝑷</m:t>
                        </m:r>
                      </m:e>
                      <m:sub>
                        <m:r>
                          <a:rPr lang="en-US" sz="1600" b="1" i="1" dirty="0">
                            <a:latin typeface="Cambria Math" panose="02040503050406030204" pitchFamily="18" charset="0"/>
                            <a:cs typeface="Times New Roman" panose="02020603050405020304" pitchFamily="18" charset="0"/>
                          </a:rPr>
                          <m:t>𝒑</m:t>
                        </m:r>
                      </m:sub>
                    </m:sSub>
                  </m:oMath>
                </a14:m>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is the proximal power; </a:t>
                </a:r>
                <a14:m>
                  <m:oMath xmlns:m="http://schemas.openxmlformats.org/officeDocument/2006/math">
                    <m:sSub>
                      <m:sSubPr>
                        <m:ctrlPr>
                          <a:rPr lang="en-US" sz="1600" b="1" i="1" dirty="0">
                            <a:latin typeface="Cambria Math" panose="02040503050406030204" pitchFamily="18" charset="0"/>
                            <a:cs typeface="Times New Roman" panose="02020603050405020304" pitchFamily="18" charset="0"/>
                          </a:rPr>
                        </m:ctrlPr>
                      </m:sSubPr>
                      <m:e>
                        <m:r>
                          <a:rPr lang="en-US" sz="1600" b="1" i="1" dirty="0">
                            <a:latin typeface="Cambria Math" panose="02040503050406030204" pitchFamily="18" charset="0"/>
                            <a:cs typeface="Times New Roman" panose="02020603050405020304" pitchFamily="18" charset="0"/>
                          </a:rPr>
                          <m:t>𝑷</m:t>
                        </m:r>
                      </m:e>
                      <m:sub>
                        <m:r>
                          <a:rPr lang="en-US" sz="1600" b="1" i="1" dirty="0">
                            <a:latin typeface="Cambria Math" panose="02040503050406030204" pitchFamily="18" charset="0"/>
                            <a:cs typeface="Times New Roman" panose="02020603050405020304" pitchFamily="18" charset="0"/>
                          </a:rPr>
                          <m:t>𝒅</m:t>
                        </m:r>
                      </m:sub>
                    </m:sSub>
                  </m:oMath>
                </a14:m>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is the distal power.</a:t>
                </a:r>
              </a:p>
              <a:p>
                <a:pPr algn="just"/>
                <a14:m>
                  <m:oMath xmlns:m="http://schemas.openxmlformats.org/officeDocument/2006/math">
                    <m:sSub>
                      <m:sSubPr>
                        <m:ctrlPr>
                          <a:rPr lang="en-US" sz="1600" b="1" i="1" dirty="0">
                            <a:latin typeface="Cambria Math" panose="02040503050406030204" pitchFamily="18" charset="0"/>
                            <a:cs typeface="Times New Roman" panose="02020603050405020304" pitchFamily="18" charset="0"/>
                          </a:rPr>
                        </m:ctrlPr>
                      </m:sSubPr>
                      <m:e>
                        <m:r>
                          <a:rPr lang="en-US" sz="1600" b="1" i="1" dirty="0">
                            <a:latin typeface="Cambria Math" panose="02040503050406030204" pitchFamily="18" charset="0"/>
                            <a:cs typeface="Times New Roman" panose="02020603050405020304" pitchFamily="18" charset="0"/>
                          </a:rPr>
                          <m:t>𝑴</m:t>
                        </m:r>
                      </m:e>
                      <m:sub>
                        <m:r>
                          <a:rPr lang="en-US" sz="1600" b="1" i="1" dirty="0">
                            <a:latin typeface="Cambria Math" panose="02040503050406030204" pitchFamily="18" charset="0"/>
                            <a:cs typeface="Times New Roman" panose="02020603050405020304" pitchFamily="18" charset="0"/>
                          </a:rPr>
                          <m:t>𝒋𝒑</m:t>
                        </m:r>
                      </m:sub>
                    </m:sSub>
                  </m:oMath>
                </a14:m>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is the joint moment acting on the proximal segment; </a:t>
                </a:r>
                <a14:m>
                  <m:oMath xmlns:m="http://schemas.openxmlformats.org/officeDocument/2006/math">
                    <m:sSub>
                      <m:sSubPr>
                        <m:ctrlPr>
                          <a:rPr lang="en-US" sz="1600" b="1" i="1" dirty="0">
                            <a:latin typeface="Cambria Math" panose="02040503050406030204" pitchFamily="18" charset="0"/>
                            <a:cs typeface="Times New Roman" panose="02020603050405020304" pitchFamily="18" charset="0"/>
                          </a:rPr>
                        </m:ctrlPr>
                      </m:sSubPr>
                      <m:e>
                        <m:r>
                          <a:rPr lang="en-US" sz="1600" b="1" i="1" dirty="0">
                            <a:latin typeface="Cambria Math" panose="02040503050406030204" pitchFamily="18" charset="0"/>
                            <a:cs typeface="Times New Roman" panose="02020603050405020304" pitchFamily="18" charset="0"/>
                          </a:rPr>
                          <m:t>𝑴</m:t>
                        </m:r>
                      </m:e>
                      <m:sub>
                        <m:r>
                          <a:rPr lang="en-US" sz="1600" b="1" i="1" dirty="0">
                            <a:latin typeface="Cambria Math" panose="02040503050406030204" pitchFamily="18" charset="0"/>
                            <a:cs typeface="Times New Roman" panose="02020603050405020304" pitchFamily="18" charset="0"/>
                          </a:rPr>
                          <m:t>𝒋𝒅</m:t>
                        </m:r>
                      </m:sub>
                    </m:sSub>
                  </m:oMath>
                </a14:m>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is the joint moment acting on the distal segment.</a:t>
                </a:r>
              </a:p>
            </p:txBody>
          </p:sp>
        </mc:Choice>
        <mc:Fallback xmlns="">
          <p:sp>
            <p:nvSpPr>
              <p:cNvPr id="5" name="TextBox 4">
                <a:extLst>
                  <a:ext uri="{FF2B5EF4-FFF2-40B4-BE49-F238E27FC236}">
                    <a16:creationId xmlns:a16="http://schemas.microsoft.com/office/drawing/2014/main" id="{1F0C6030-2E78-1132-9906-FEB20C821792}"/>
                  </a:ext>
                </a:extLst>
              </p:cNvPr>
              <p:cNvSpPr txBox="1">
                <a:spLocks noRot="1" noChangeAspect="1" noMove="1" noResize="1" noEditPoints="1" noAdjustHandles="1" noChangeArrowheads="1" noChangeShapeType="1" noTextEdit="1"/>
              </p:cNvSpPr>
              <p:nvPr/>
            </p:nvSpPr>
            <p:spPr>
              <a:xfrm>
                <a:off x="306291" y="978540"/>
                <a:ext cx="11721919" cy="2168158"/>
              </a:xfrm>
              <a:prstGeom prst="rect">
                <a:avLst/>
              </a:prstGeom>
              <a:blipFill>
                <a:blip r:embed="rId4"/>
                <a:stretch>
                  <a:fillRect l="-260" t="-845" r="-312" b="-1690"/>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D3CB45FB-1E4C-2A88-E583-DB7911FA1F8E}"/>
              </a:ext>
            </a:extLst>
          </p:cNvPr>
          <p:cNvSpPr txBox="1"/>
          <p:nvPr/>
        </p:nvSpPr>
        <p:spPr>
          <a:xfrm>
            <a:off x="691774" y="4015503"/>
            <a:ext cx="2250143" cy="1323439"/>
          </a:xfrm>
          <a:prstGeom prst="rect">
            <a:avLst/>
          </a:prstGeom>
          <a:noFill/>
        </p:spPr>
        <p:txBody>
          <a:bodyPr wrap="square">
            <a:spAutoFit/>
          </a:bodyPr>
          <a:lstStyle/>
          <a:p>
            <a:pPr algn="ctr"/>
            <a:r>
              <a:rPr lang="en-US" sz="1600" dirty="0">
                <a:latin typeface="Times New Roman" panose="02020603050405020304" pitchFamily="18" charset="0"/>
                <a:cs typeface="Times New Roman" panose="02020603050405020304" pitchFamily="18" charset="0"/>
              </a:rPr>
              <a:t>The directions of the power flows were interpreted in terms of </a:t>
            </a:r>
            <a:r>
              <a:rPr lang="en-US" sz="1600" b="1" dirty="0">
                <a:latin typeface="Times New Roman" panose="02020603050405020304" pitchFamily="18" charset="0"/>
                <a:cs typeface="Times New Roman" panose="02020603050405020304" pitchFamily="18" charset="0"/>
              </a:rPr>
              <a:t>five possible</a:t>
            </a:r>
          </a:p>
          <a:p>
            <a:pPr algn="ctr"/>
            <a:r>
              <a:rPr lang="en-US" sz="1600" b="1" dirty="0">
                <a:latin typeface="Times New Roman" panose="02020603050405020304" pitchFamily="18" charset="0"/>
                <a:cs typeface="Times New Roman" panose="02020603050405020304" pitchFamily="18" charset="0"/>
              </a:rPr>
              <a:t>Situations </a:t>
            </a:r>
            <a:r>
              <a:rPr lang="en-US" sz="1600" dirty="0">
                <a:latin typeface="Times New Roman" panose="02020603050405020304" pitchFamily="18" charset="0"/>
                <a:cs typeface="Times New Roman" panose="02020603050405020304" pitchFamily="18" charset="0"/>
              </a:rPr>
              <a:t>of transfer:</a:t>
            </a:r>
          </a:p>
        </p:txBody>
      </p:sp>
      <p:sp>
        <p:nvSpPr>
          <p:cNvPr id="10" name="TextBox 9">
            <a:extLst>
              <a:ext uri="{FF2B5EF4-FFF2-40B4-BE49-F238E27FC236}">
                <a16:creationId xmlns:a16="http://schemas.microsoft.com/office/drawing/2014/main" id="{285BCCF9-5978-9F02-2E8C-72C929EBF576}"/>
              </a:ext>
            </a:extLst>
          </p:cNvPr>
          <p:cNvSpPr txBox="1"/>
          <p:nvPr/>
        </p:nvSpPr>
        <p:spPr>
          <a:xfrm>
            <a:off x="9894606" y="5369721"/>
            <a:ext cx="2020300" cy="830997"/>
          </a:xfrm>
          <a:prstGeom prst="rect">
            <a:avLst/>
          </a:prstGeom>
          <a:noFill/>
        </p:spPr>
        <p:txBody>
          <a:bodyPr wrap="square">
            <a:spAutoFit/>
          </a:bodyPr>
          <a:lstStyle/>
          <a:p>
            <a:r>
              <a:rPr lang="en-US" sz="1200" dirty="0">
                <a:latin typeface="Times New Roman" panose="02020603050405020304" pitchFamily="18" charset="0"/>
                <a:hlinkClick r:id="" action="ppaction://noaction"/>
              </a:rPr>
              <a:t>Ref:</a:t>
            </a:r>
          </a:p>
          <a:p>
            <a:r>
              <a:rPr lang="en-US" sz="1200" dirty="0">
                <a:latin typeface="Times New Roman" panose="02020603050405020304" pitchFamily="18" charset="0"/>
                <a:hlinkClick r:id="" action="ppaction://noaction"/>
              </a:rPr>
              <a:t>https://www.sciencedirect.com/science/article/pii/S0021929021002050</a:t>
            </a:r>
            <a:endParaRPr lang="en-US" sz="1200" dirty="0">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43F811-2A86-5047-0A28-C4D575CA3D72}"/>
              </a:ext>
            </a:extLst>
          </p:cNvPr>
          <p:cNvSpPr>
            <a:spLocks noGrp="1"/>
          </p:cNvSpPr>
          <p:nvPr>
            <p:ph type="sldNum" idx="12"/>
          </p:nvPr>
        </p:nvSpPr>
        <p:spPr/>
        <p:txBody>
          <a:bodyPr/>
          <a:lstStyle/>
          <a:p>
            <a:fld id="{00000000-1234-1234-1234-123412341234}" type="slidenum">
              <a:rPr lang="en" smtClean="0"/>
              <a:pPr/>
              <a:t>2</a:t>
            </a:fld>
            <a:endParaRPr lang="en"/>
          </a:p>
        </p:txBody>
      </p:sp>
      <p:pic>
        <p:nvPicPr>
          <p:cNvPr id="2050" name="Picture 2">
            <a:extLst>
              <a:ext uri="{FF2B5EF4-FFF2-40B4-BE49-F238E27FC236}">
                <a16:creationId xmlns:a16="http://schemas.microsoft.com/office/drawing/2014/main" id="{96651881-A9B5-AE7D-4BD0-ABA873DF3BC7}"/>
              </a:ext>
            </a:extLst>
          </p:cNvPr>
          <p:cNvPicPr>
            <a:picLocks noChangeAspect="1" noChangeArrowheads="1"/>
          </p:cNvPicPr>
          <p:nvPr/>
        </p:nvPicPr>
        <p:blipFill>
          <a:blip r:embed="rId2">
            <a:clrChange>
              <a:clrFrom>
                <a:srgbClr val="FFFFFF"/>
              </a:clrFrom>
              <a:clrTo>
                <a:srgbClr val="FFFFFF">
                  <a:alpha val="0"/>
                </a:srgbClr>
              </a:clrTo>
            </a:clrChange>
            <a:alphaModFix/>
            <a:extLst>
              <a:ext uri="{28A0092B-C50C-407E-A947-70E740481C1C}">
                <a14:useLocalDpi xmlns:a14="http://schemas.microsoft.com/office/drawing/2010/main" val="0"/>
              </a:ext>
            </a:extLst>
          </a:blip>
          <a:srcRect/>
          <a:stretch>
            <a:fillRect/>
          </a:stretch>
        </p:blipFill>
        <p:spPr bwMode="auto">
          <a:xfrm>
            <a:off x="2307049" y="662966"/>
            <a:ext cx="5268128" cy="617090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21D74D2-1791-34ED-485D-661131AD6751}"/>
              </a:ext>
            </a:extLst>
          </p:cNvPr>
          <p:cNvSpPr txBox="1"/>
          <p:nvPr/>
        </p:nvSpPr>
        <p:spPr>
          <a:xfrm>
            <a:off x="6345381" y="150674"/>
            <a:ext cx="4240307" cy="276999"/>
          </a:xfrm>
          <a:prstGeom prst="rect">
            <a:avLst/>
          </a:prstGeom>
          <a:noFill/>
        </p:spPr>
        <p:txBody>
          <a:bodyPr wrap="square" rtlCol="0">
            <a:spAutoFit/>
          </a:bodyPr>
          <a:lstStyle/>
          <a:p>
            <a:r>
              <a:rPr lang="en-US" sz="1200" b="1" dirty="0">
                <a:solidFill>
                  <a:srgbClr val="FF0000"/>
                </a:solidFill>
                <a:latin typeface="Times New Roman" panose="02020603050405020304" pitchFamily="18" charset="0"/>
              </a:rPr>
              <a:t>Another reference... </a:t>
            </a:r>
          </a:p>
        </p:txBody>
      </p:sp>
      <p:sp>
        <p:nvSpPr>
          <p:cNvPr id="5" name="Arc 4">
            <a:extLst>
              <a:ext uri="{FF2B5EF4-FFF2-40B4-BE49-F238E27FC236}">
                <a16:creationId xmlns:a16="http://schemas.microsoft.com/office/drawing/2014/main" id="{530C2073-2B27-EB35-A72A-C8EA8E7BBCFF}"/>
              </a:ext>
            </a:extLst>
          </p:cNvPr>
          <p:cNvSpPr/>
          <p:nvPr/>
        </p:nvSpPr>
        <p:spPr>
          <a:xfrm>
            <a:off x="5307106" y="238815"/>
            <a:ext cx="2268071" cy="439271"/>
          </a:xfrm>
          <a:prstGeom prst="arc">
            <a:avLst>
              <a:gd name="adj1" fmla="val 10154443"/>
              <a:gd name="adj2" fmla="val 15159162"/>
            </a:avLst>
          </a:prstGeom>
          <a:ln>
            <a:solidFill>
              <a:srgbClr val="C00000"/>
            </a:solidFill>
            <a:headEnd type="stealt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solidFill>
                <a:srgbClr val="FF0000"/>
              </a:solidFill>
            </a:endParaRPr>
          </a:p>
        </p:txBody>
      </p:sp>
      <p:sp>
        <p:nvSpPr>
          <p:cNvPr id="8" name="TextBox 7">
            <a:extLst>
              <a:ext uri="{FF2B5EF4-FFF2-40B4-BE49-F238E27FC236}">
                <a16:creationId xmlns:a16="http://schemas.microsoft.com/office/drawing/2014/main" id="{3A5AE58E-9F0E-BEC8-FDF5-CD44CCDB0495}"/>
              </a:ext>
            </a:extLst>
          </p:cNvPr>
          <p:cNvSpPr txBox="1"/>
          <p:nvPr/>
        </p:nvSpPr>
        <p:spPr>
          <a:xfrm>
            <a:off x="9953685" y="5271513"/>
            <a:ext cx="1708727" cy="646331"/>
          </a:xfrm>
          <a:prstGeom prst="rect">
            <a:avLst/>
          </a:prstGeom>
          <a:noFill/>
        </p:spPr>
        <p:txBody>
          <a:bodyPr wrap="square">
            <a:spAutoFit/>
          </a:bodyPr>
          <a:lstStyle/>
          <a:p>
            <a:r>
              <a:rPr lang="en-US" sz="1200" dirty="0">
                <a:latin typeface="Times New Roman" panose="02020603050405020304" pitchFamily="18" charset="0"/>
                <a:hlinkClick r:id="rId3"/>
              </a:rPr>
              <a:t>https://www.sciencedirect.com/science/article/pii/0021929080901724</a:t>
            </a:r>
            <a:endParaRPr lang="en-US" sz="1200" dirty="0">
              <a:latin typeface="Times New Roman" panose="02020603050405020304" pitchFamily="18" charset="0"/>
            </a:endParaRPr>
          </a:p>
        </p:txBody>
      </p:sp>
      <p:sp>
        <p:nvSpPr>
          <p:cNvPr id="6" name="TextBox 5">
            <a:extLst>
              <a:ext uri="{FF2B5EF4-FFF2-40B4-BE49-F238E27FC236}">
                <a16:creationId xmlns:a16="http://schemas.microsoft.com/office/drawing/2014/main" id="{4A1E7B0F-8078-A4AC-1DA2-FE3E34277901}"/>
              </a:ext>
            </a:extLst>
          </p:cNvPr>
          <p:cNvSpPr txBox="1"/>
          <p:nvPr/>
        </p:nvSpPr>
        <p:spPr>
          <a:xfrm>
            <a:off x="345140" y="5610066"/>
            <a:ext cx="6096000" cy="584968"/>
          </a:xfrm>
          <a:prstGeom prst="rect">
            <a:avLst/>
          </a:prstGeom>
          <a:noFill/>
        </p:spPr>
        <p:txBody>
          <a:bodyPr wrap="square">
            <a:spAutoFit/>
          </a:bodyPr>
          <a:lstStyle/>
          <a:p>
            <a:pPr algn="just"/>
            <a:r>
              <a:rPr lang="en-US" sz="1067" dirty="0">
                <a:latin typeface="Times New Roman" panose="02020603050405020304" pitchFamily="18" charset="0"/>
              </a:rPr>
              <a:t>---------------</a:t>
            </a:r>
          </a:p>
          <a:p>
            <a:pPr algn="just"/>
            <a:r>
              <a:rPr lang="en-US" sz="1067" dirty="0">
                <a:latin typeface="Times New Roman" panose="02020603050405020304" pitchFamily="18" charset="0"/>
              </a:rPr>
              <a:t>Sagittal Plane</a:t>
            </a:r>
          </a:p>
          <a:p>
            <a:pPr algn="just"/>
            <a:r>
              <a:rPr lang="en-US" sz="1067" dirty="0">
                <a:latin typeface="Times New Roman" panose="02020603050405020304" pitchFamily="18" charset="0"/>
              </a:rPr>
              <a:t>---------------</a:t>
            </a:r>
          </a:p>
        </p:txBody>
      </p:sp>
    </p:spTree>
    <p:extLst>
      <p:ext uri="{BB962C8B-B14F-4D97-AF65-F5344CB8AC3E}">
        <p14:creationId xmlns:p14="http://schemas.microsoft.com/office/powerpoint/2010/main" val="5005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D86FED-5F79-62B4-E3FC-C31CB9ECA7B7}"/>
              </a:ext>
            </a:extLst>
          </p:cNvPr>
          <p:cNvSpPr txBox="1"/>
          <p:nvPr/>
        </p:nvSpPr>
        <p:spPr>
          <a:xfrm>
            <a:off x="9632190" y="5918522"/>
            <a:ext cx="1600201" cy="461665"/>
          </a:xfrm>
          <a:prstGeom prst="rect">
            <a:avLst/>
          </a:prstGeom>
          <a:noFill/>
        </p:spPr>
        <p:txBody>
          <a:bodyPr wrap="square">
            <a:spAutoFit/>
          </a:bodyPr>
          <a:lstStyle/>
          <a:p>
            <a:r>
              <a:rPr lang="en-US" sz="1200" dirty="0">
                <a:latin typeface="Times New Roman" panose="02020603050405020304" pitchFamily="18" charset="0"/>
                <a:hlinkClick r:id="rId2"/>
              </a:rPr>
              <a:t>https://pubmed.ncbi.nlm.nih.gov/11266671/</a:t>
            </a:r>
            <a:endParaRPr lang="en-US" sz="1200" dirty="0">
              <a:latin typeface="Times New Roman" panose="02020603050405020304" pitchFamily="18" charset="0"/>
            </a:endParaRPr>
          </a:p>
        </p:txBody>
      </p:sp>
      <p:sp>
        <p:nvSpPr>
          <p:cNvPr id="5" name="TextBox 4">
            <a:extLst>
              <a:ext uri="{FF2B5EF4-FFF2-40B4-BE49-F238E27FC236}">
                <a16:creationId xmlns:a16="http://schemas.microsoft.com/office/drawing/2014/main" id="{D4E915AF-5AF1-24FB-694E-BA586C65AB68}"/>
              </a:ext>
            </a:extLst>
          </p:cNvPr>
          <p:cNvSpPr txBox="1"/>
          <p:nvPr/>
        </p:nvSpPr>
        <p:spPr>
          <a:xfrm>
            <a:off x="499533" y="227168"/>
            <a:ext cx="8458200" cy="338554"/>
          </a:xfrm>
          <a:prstGeom prst="rect">
            <a:avLst/>
          </a:prstGeom>
          <a:noFill/>
        </p:spPr>
        <p:txBody>
          <a:bodyPr wrap="square">
            <a:spAutoFit/>
          </a:bodyPr>
          <a:lstStyle/>
          <a:p>
            <a:r>
              <a:rPr lang="en-US" sz="1600" b="1" u="sng" dirty="0">
                <a:solidFill>
                  <a:srgbClr val="FF0000"/>
                </a:solidFill>
                <a:latin typeface="Times New Roman"/>
                <a:cs typeface="Times New Roman"/>
              </a:rPr>
              <a:t>The concept of mechanical energy transfer (Power Flow)</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96766AB-4B71-F6D9-8CD7-3595EF889F37}"/>
                  </a:ext>
                </a:extLst>
              </p:cNvPr>
              <p:cNvSpPr txBox="1"/>
              <p:nvPr/>
            </p:nvSpPr>
            <p:spPr>
              <a:xfrm>
                <a:off x="347133" y="2416556"/>
                <a:ext cx="6096000" cy="3733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r>
                            <a:rPr lang="en-US" sz="1600" b="0" i="1" dirty="0" smtClean="0">
                              <a:latin typeface="Cambria Math" panose="02040503050406030204" pitchFamily="18" charset="0"/>
                              <a:cs typeface="Times New Roman" panose="02020603050405020304" pitchFamily="18" charset="0"/>
                            </a:rPr>
                            <m:t>𝐽𝑜𝑖𝑛𝑡</m:t>
                          </m:r>
                          <m:r>
                            <a:rPr lang="en-US" sz="1600" b="0" i="1" dirty="0" smtClean="0">
                              <a:latin typeface="Cambria Math" panose="02040503050406030204" pitchFamily="18" charset="0"/>
                              <a:cs typeface="Times New Roman" panose="02020603050405020304" pitchFamily="18" charset="0"/>
                            </a:rPr>
                            <m:t> </m:t>
                          </m:r>
                          <m:r>
                            <a:rPr lang="en-US" sz="1600" b="0" i="1" dirty="0" smtClean="0">
                              <a:latin typeface="Cambria Math" panose="02040503050406030204" pitchFamily="18" charset="0"/>
                              <a:cs typeface="Times New Roman" panose="02020603050405020304" pitchFamily="18" charset="0"/>
                            </a:rPr>
                            <m:t>𝑀𝑒𝑐h𝑎𝑛𝑖𝑐𝑎𝑙</m:t>
                          </m:r>
                          <m:r>
                            <a:rPr lang="en-US" sz="1600" b="0" i="1" dirty="0" smtClean="0">
                              <a:latin typeface="Cambria Math" panose="02040503050406030204" pitchFamily="18" charset="0"/>
                              <a:cs typeface="Times New Roman" panose="02020603050405020304" pitchFamily="18" charset="0"/>
                            </a:rPr>
                            <m:t> </m:t>
                          </m:r>
                          <m:r>
                            <a:rPr lang="en-US" sz="1600" b="0" i="1" dirty="0" smtClean="0">
                              <a:latin typeface="Cambria Math" panose="02040503050406030204" pitchFamily="18" charset="0"/>
                              <a:cs typeface="Times New Roman" panose="02020603050405020304" pitchFamily="18" charset="0"/>
                            </a:rPr>
                            <m:t>𝐸𝑛𝑒𝑟𝑔𝑦</m:t>
                          </m:r>
                          <m:r>
                            <a:rPr lang="en-US" sz="1600" b="0" i="1" dirty="0" smtClean="0">
                              <a:latin typeface="Cambria Math" panose="02040503050406030204" pitchFamily="18" charset="0"/>
                              <a:cs typeface="Times New Roman" panose="02020603050405020304" pitchFamily="18" charset="0"/>
                            </a:rPr>
                            <m:t> </m:t>
                          </m:r>
                          <m:d>
                            <m:dPr>
                              <m:ctrlPr>
                                <a:rPr lang="en-US" sz="1600" b="0" i="1" dirty="0" smtClean="0">
                                  <a:latin typeface="Cambria Math" panose="02040503050406030204" pitchFamily="18" charset="0"/>
                                  <a:cs typeface="Times New Roman" panose="02020603050405020304" pitchFamily="18" charset="0"/>
                                </a:rPr>
                              </m:ctrlPr>
                            </m:dPr>
                            <m:e>
                              <m:r>
                                <a:rPr lang="en-US" sz="1600" b="0" i="1" dirty="0" smtClean="0">
                                  <a:latin typeface="Cambria Math" panose="02040503050406030204" pitchFamily="18" charset="0"/>
                                  <a:cs typeface="Times New Roman" panose="02020603050405020304" pitchFamily="18" charset="0"/>
                                </a:rPr>
                                <m:t>𝑈𝑗</m:t>
                              </m:r>
                              <m:r>
                                <a:rPr lang="en-US" sz="1600" b="0" i="1" dirty="0" smtClean="0">
                                  <a:latin typeface="Cambria Math" panose="02040503050406030204" pitchFamily="18" charset="0"/>
                                  <a:cs typeface="Times New Roman" panose="02020603050405020304" pitchFamily="18" charset="0"/>
                                </a:rPr>
                                <m:t> </m:t>
                              </m:r>
                            </m:e>
                          </m:d>
                          <m:r>
                            <a:rPr lang="en-US" sz="1600" b="0" i="1" dirty="0" smtClean="0">
                              <a:latin typeface="Cambria Math" panose="02040503050406030204" pitchFamily="18" charset="0"/>
                              <a:cs typeface="Times New Roman" panose="02020603050405020304" pitchFamily="18" charset="0"/>
                            </a:rPr>
                            <m:t>=∫|</m:t>
                          </m:r>
                          <m:r>
                            <a:rPr lang="en-US" sz="1600" i="1" dirty="0">
                              <a:latin typeface="Cambria Math" panose="02040503050406030204" pitchFamily="18" charset="0"/>
                              <a:cs typeface="Times New Roman" panose="02020603050405020304" pitchFamily="18" charset="0"/>
                            </a:rPr>
                            <m:t>𝑃</m:t>
                          </m:r>
                        </m:e>
                        <m:sub>
                          <m:r>
                            <a:rPr lang="en-US" sz="1600" i="1" dirty="0">
                              <a:latin typeface="Cambria Math" panose="02040503050406030204" pitchFamily="18" charset="0"/>
                              <a:cs typeface="Times New Roman" panose="02020603050405020304" pitchFamily="18" charset="0"/>
                            </a:rPr>
                            <m:t>𝑗</m:t>
                          </m:r>
                        </m:sub>
                      </m:sSub>
                      <m:r>
                        <a:rPr lang="en-US" sz="1600" b="0" i="1" dirty="0" smtClean="0">
                          <a:latin typeface="Cambria Math" panose="02040503050406030204" pitchFamily="18" charset="0"/>
                          <a:cs typeface="Times New Roman" panose="02020603050405020304" pitchFamily="18" charset="0"/>
                        </a:rPr>
                        <m:t>|</m:t>
                      </m:r>
                      <m:r>
                        <a:rPr lang="en-US" sz="1600" b="0" i="1" dirty="0" smtClean="0">
                          <a:latin typeface="Cambria Math" panose="02040503050406030204" pitchFamily="18" charset="0"/>
                          <a:cs typeface="Times New Roman" panose="02020603050405020304" pitchFamily="18" charset="0"/>
                        </a:rPr>
                        <m:t>𝑑𝑡</m:t>
                      </m:r>
                    </m:oMath>
                  </m:oMathPara>
                </a14:m>
                <a:endParaRPr lang="en-US" sz="2400" dirty="0"/>
              </a:p>
            </p:txBody>
          </p:sp>
        </mc:Choice>
        <mc:Fallback xmlns="">
          <p:sp>
            <p:nvSpPr>
              <p:cNvPr id="7" name="TextBox 6">
                <a:extLst>
                  <a:ext uri="{FF2B5EF4-FFF2-40B4-BE49-F238E27FC236}">
                    <a16:creationId xmlns:a16="http://schemas.microsoft.com/office/drawing/2014/main" id="{F96766AB-4B71-F6D9-8CD7-3595EF889F37}"/>
                  </a:ext>
                </a:extLst>
              </p:cNvPr>
              <p:cNvSpPr txBox="1">
                <a:spLocks noRot="1" noChangeAspect="1" noMove="1" noResize="1" noEditPoints="1" noAdjustHandles="1" noChangeArrowheads="1" noChangeShapeType="1" noTextEdit="1"/>
              </p:cNvSpPr>
              <p:nvPr/>
            </p:nvSpPr>
            <p:spPr>
              <a:xfrm>
                <a:off x="347133" y="2416556"/>
                <a:ext cx="6096000" cy="373372"/>
              </a:xfrm>
              <a:prstGeom prst="rect">
                <a:avLst/>
              </a:prstGeom>
              <a:blipFill>
                <a:blip r:embed="rId3"/>
                <a:stretch>
                  <a:fillRect b="-8065"/>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85FE902-8093-EA1C-5C49-55B5B11FC2B4}"/>
              </a:ext>
            </a:extLst>
          </p:cNvPr>
          <p:cNvSpPr txBox="1"/>
          <p:nvPr/>
        </p:nvSpPr>
        <p:spPr>
          <a:xfrm>
            <a:off x="331478" y="1056378"/>
            <a:ext cx="11513389" cy="3424014"/>
          </a:xfrm>
          <a:prstGeom prst="rect">
            <a:avLst/>
          </a:prstGeom>
          <a:noFill/>
        </p:spPr>
        <p:txBody>
          <a:bodyPr wrap="square">
            <a:spAutoFit/>
          </a:bodyPr>
          <a:lstStyle/>
          <a:p>
            <a:pPr algn="just" rtl="0">
              <a:spcBef>
                <a:spcPts val="0"/>
              </a:spcBef>
              <a:spcAft>
                <a:spcPts val="1500"/>
              </a:spcAft>
            </a:pPr>
            <a:r>
              <a:rPr lang="en-US" sz="1400" b="1" dirty="0">
                <a:latin typeface="Times New Roman" panose="02020603050405020304" pitchFamily="18" charset="0"/>
              </a:rPr>
              <a:t>Minimizing power </a:t>
            </a:r>
            <a:r>
              <a:rPr lang="en-US" sz="1400" dirty="0">
                <a:latin typeface="Times New Roman" panose="02020603050405020304" pitchFamily="18" charset="0"/>
              </a:rPr>
              <a:t>at a joint means reducing the risk of injury. [The reason why we used MINIMIZE_POWER for wrist and finger.] </a:t>
            </a:r>
          </a:p>
          <a:p>
            <a:pPr algn="just" rtl="0">
              <a:spcBef>
                <a:spcPts val="0"/>
              </a:spcBef>
              <a:spcAft>
                <a:spcPts val="1500"/>
              </a:spcAft>
            </a:pPr>
            <a:r>
              <a:rPr lang="en-US" sz="1400" b="1" dirty="0">
                <a:latin typeface="Times New Roman" panose="02020603050405020304" pitchFamily="18" charset="0"/>
              </a:rPr>
              <a:t>Minimizing power: </a:t>
            </a:r>
            <a:r>
              <a:rPr lang="en-US" sz="1400" dirty="0">
                <a:latin typeface="Times New Roman" panose="02020603050405020304" pitchFamily="18" charset="0"/>
              </a:rPr>
              <a:t>Using the least amount of energy possible. </a:t>
            </a:r>
          </a:p>
          <a:p>
            <a:pPr algn="just" rtl="0">
              <a:spcBef>
                <a:spcPts val="0"/>
              </a:spcBef>
              <a:spcAft>
                <a:spcPts val="1500"/>
              </a:spcAft>
            </a:pPr>
            <a:r>
              <a:rPr lang="en-US" sz="1400" dirty="0">
                <a:latin typeface="Times New Roman" panose="02020603050405020304" pitchFamily="18" charset="0"/>
              </a:rPr>
              <a:t>    “</a:t>
            </a:r>
            <a:r>
              <a:rPr lang="en-US" sz="1400" b="1" dirty="0">
                <a:latin typeface="Times New Roman" panose="02020603050405020304" pitchFamily="18" charset="0"/>
              </a:rPr>
              <a:t>Power</a:t>
            </a:r>
            <a:r>
              <a:rPr lang="en-US" sz="1400" dirty="0">
                <a:latin typeface="Times New Roman" panose="02020603050405020304" pitchFamily="18" charset="0"/>
              </a:rPr>
              <a:t> is the rate at which work is done, or energy is transferred.“</a:t>
            </a:r>
          </a:p>
          <a:p>
            <a:pPr algn="just" rtl="0">
              <a:spcBef>
                <a:spcPts val="0"/>
              </a:spcBef>
              <a:spcAft>
                <a:spcPts val="1500"/>
              </a:spcAft>
            </a:pPr>
            <a:endParaRPr lang="en-US" sz="1400" dirty="0">
              <a:latin typeface="Times New Roman" panose="02020603050405020304" pitchFamily="18" charset="0"/>
            </a:endParaRPr>
          </a:p>
          <a:p>
            <a:pPr algn="just" rtl="0">
              <a:spcBef>
                <a:spcPts val="0"/>
              </a:spcBef>
              <a:spcAft>
                <a:spcPts val="1500"/>
              </a:spcAft>
            </a:pPr>
            <a:endParaRPr lang="en-US" sz="1400" dirty="0">
              <a:latin typeface="Times New Roman" panose="02020603050405020304" pitchFamily="18" charset="0"/>
            </a:endParaRPr>
          </a:p>
          <a:p>
            <a:pPr algn="just"/>
            <a:r>
              <a:rPr lang="en-US" sz="1400" dirty="0">
                <a:latin typeface="Times New Roman" panose="02020603050405020304" pitchFamily="18" charset="0"/>
              </a:rPr>
              <a:t>“</a:t>
            </a:r>
            <a:r>
              <a:rPr lang="en-US" sz="1400" b="1" dirty="0">
                <a:latin typeface="Times New Roman" panose="02020603050405020304" pitchFamily="18" charset="0"/>
              </a:rPr>
              <a:t>Minimize power </a:t>
            </a:r>
            <a:r>
              <a:rPr lang="en-US" sz="1400" dirty="0">
                <a:latin typeface="Times New Roman" panose="02020603050405020304" pitchFamily="18" charset="0"/>
              </a:rPr>
              <a:t>to </a:t>
            </a:r>
            <a:r>
              <a:rPr lang="en-US" sz="1400" b="1" dirty="0">
                <a:latin typeface="Times New Roman" panose="02020603050405020304" pitchFamily="18" charset="0"/>
              </a:rPr>
              <a:t>prevent injury </a:t>
            </a:r>
            <a:r>
              <a:rPr lang="en-US" sz="1400" dirty="0">
                <a:latin typeface="Times New Roman" panose="02020603050405020304" pitchFamily="18" charset="0"/>
              </a:rPr>
              <a:t>and </a:t>
            </a:r>
            <a:r>
              <a:rPr lang="en-US" sz="1400" b="1" dirty="0">
                <a:latin typeface="Times New Roman" panose="02020603050405020304" pitchFamily="18" charset="0"/>
              </a:rPr>
              <a:t>distribute the load across larger muscles and tissues</a:t>
            </a:r>
            <a:r>
              <a:rPr lang="en-US" sz="1400" dirty="0">
                <a:latin typeface="Times New Roman" panose="02020603050405020304" pitchFamily="18" charset="0"/>
              </a:rPr>
              <a:t>. Smaller muscles and tissues are generally more susceptible to injury because they have lower force and torque limits than larger ones.”</a:t>
            </a:r>
          </a:p>
          <a:p>
            <a:pPr algn="just"/>
            <a:endParaRPr lang="en-US" sz="1400" dirty="0">
              <a:latin typeface="Times New Roman" panose="02020603050405020304" pitchFamily="18" charset="0"/>
            </a:endParaRPr>
          </a:p>
          <a:p>
            <a:pPr algn="just"/>
            <a:endParaRPr lang="en-US" sz="1400" dirty="0">
              <a:latin typeface="Times New Roman" panose="02020603050405020304" pitchFamily="18" charset="0"/>
            </a:endParaRPr>
          </a:p>
          <a:p>
            <a:pPr algn="just"/>
            <a:br>
              <a:rPr lang="en-US" sz="1400" dirty="0">
                <a:latin typeface="Times New Roman" panose="02020603050405020304" pitchFamily="18" charset="0"/>
              </a:rPr>
            </a:br>
            <a:endParaRPr lang="en-US" sz="1400" dirty="0">
              <a:latin typeface="Times New Roman" panose="02020603050405020304" pitchFamily="18" charset="0"/>
            </a:endParaRPr>
          </a:p>
        </p:txBody>
      </p:sp>
      <p:sp>
        <p:nvSpPr>
          <p:cNvPr id="2" name="Slide Number Placeholder 1">
            <a:extLst>
              <a:ext uri="{FF2B5EF4-FFF2-40B4-BE49-F238E27FC236}">
                <a16:creationId xmlns:a16="http://schemas.microsoft.com/office/drawing/2014/main" id="{23B576D8-2570-6E70-1124-57E9648AC5C6}"/>
              </a:ext>
            </a:extLst>
          </p:cNvPr>
          <p:cNvSpPr>
            <a:spLocks noGrp="1"/>
          </p:cNvSpPr>
          <p:nvPr>
            <p:ph type="sldNum" sz="quarter" idx="12"/>
          </p:nvPr>
        </p:nvSpPr>
        <p:spPr/>
        <p:txBody>
          <a:bodyPr/>
          <a:lstStyle/>
          <a:p>
            <a:fld id="{19879136-7FDE-4806-A47A-6D47554DD6E0}" type="slidenum">
              <a:rPr lang="en-US" smtClean="0"/>
              <a:t>3</a:t>
            </a:fld>
            <a:endParaRPr lang="en-US"/>
          </a:p>
        </p:txBody>
      </p:sp>
    </p:spTree>
    <p:extLst>
      <p:ext uri="{BB962C8B-B14F-4D97-AF65-F5344CB8AC3E}">
        <p14:creationId xmlns:p14="http://schemas.microsoft.com/office/powerpoint/2010/main" val="3352149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D86FED-5F79-62B4-E3FC-C31CB9ECA7B7}"/>
              </a:ext>
            </a:extLst>
          </p:cNvPr>
          <p:cNvSpPr txBox="1"/>
          <p:nvPr/>
        </p:nvSpPr>
        <p:spPr>
          <a:xfrm>
            <a:off x="10316913" y="5816118"/>
            <a:ext cx="1600201" cy="461665"/>
          </a:xfrm>
          <a:prstGeom prst="rect">
            <a:avLst/>
          </a:prstGeom>
          <a:noFill/>
        </p:spPr>
        <p:txBody>
          <a:bodyPr wrap="square">
            <a:spAutoFit/>
          </a:bodyPr>
          <a:lstStyle/>
          <a:p>
            <a:r>
              <a:rPr lang="en-US" sz="1200" dirty="0">
                <a:latin typeface="Times New Roman" panose="02020603050405020304" pitchFamily="18" charset="0"/>
                <a:hlinkClick r:id="rId2"/>
              </a:rPr>
              <a:t>https://pubmed.ncbi.nlm.nih.gov/11266671/</a:t>
            </a:r>
            <a:endParaRPr lang="en-US" sz="1200" dirty="0">
              <a:latin typeface="Times New Roman" panose="02020603050405020304" pitchFamily="18" charset="0"/>
            </a:endParaRPr>
          </a:p>
        </p:txBody>
      </p:sp>
      <p:sp>
        <p:nvSpPr>
          <p:cNvPr id="5" name="TextBox 4">
            <a:extLst>
              <a:ext uri="{FF2B5EF4-FFF2-40B4-BE49-F238E27FC236}">
                <a16:creationId xmlns:a16="http://schemas.microsoft.com/office/drawing/2014/main" id="{D4E915AF-5AF1-24FB-694E-BA586C65AB68}"/>
              </a:ext>
            </a:extLst>
          </p:cNvPr>
          <p:cNvSpPr txBox="1"/>
          <p:nvPr/>
        </p:nvSpPr>
        <p:spPr>
          <a:xfrm>
            <a:off x="499533" y="227168"/>
            <a:ext cx="8458200" cy="338554"/>
          </a:xfrm>
          <a:prstGeom prst="rect">
            <a:avLst/>
          </a:prstGeom>
          <a:noFill/>
        </p:spPr>
        <p:txBody>
          <a:bodyPr wrap="square">
            <a:spAutoFit/>
          </a:bodyPr>
          <a:lstStyle/>
          <a:p>
            <a:endParaRPr lang="en-US" sz="1600" b="1" u="sng" dirty="0">
              <a:solidFill>
                <a:srgbClr val="FF0000"/>
              </a:solidFill>
              <a:latin typeface="Times New Roman"/>
              <a:cs typeface="Times New Roman"/>
            </a:endParaRPr>
          </a:p>
        </p:txBody>
      </p:sp>
      <p:sp>
        <p:nvSpPr>
          <p:cNvPr id="7" name="TextBox 6">
            <a:extLst>
              <a:ext uri="{FF2B5EF4-FFF2-40B4-BE49-F238E27FC236}">
                <a16:creationId xmlns:a16="http://schemas.microsoft.com/office/drawing/2014/main" id="{F96766AB-4B71-F6D9-8CD7-3595EF889F37}"/>
              </a:ext>
            </a:extLst>
          </p:cNvPr>
          <p:cNvSpPr txBox="1"/>
          <p:nvPr/>
        </p:nvSpPr>
        <p:spPr>
          <a:xfrm>
            <a:off x="499533" y="580217"/>
            <a:ext cx="10978092" cy="523220"/>
          </a:xfrm>
          <a:prstGeom prst="rect">
            <a:avLst/>
          </a:prstGeom>
          <a:noFill/>
        </p:spPr>
        <p:txBody>
          <a:bodyPr wrap="square">
            <a:spAutoFit/>
          </a:bodyPr>
          <a:lstStyle/>
          <a:p>
            <a:r>
              <a:rPr lang="en-US" sz="1400" dirty="0">
                <a:latin typeface="Times New Roman" panose="02020603050405020304" pitchFamily="18" charset="0"/>
              </a:rPr>
              <a:t>Power flows between the segments can be proximally directed or distally directed, but can only occur when the segments rotate in the same direction. When segments rotate in opposite directions, there is no power flow: energy is entirely absorbed or generated by the </a:t>
            </a:r>
            <a:r>
              <a:rPr lang="en-US" sz="1400" b="1" dirty="0">
                <a:solidFill>
                  <a:srgbClr val="FF0000"/>
                </a:solidFill>
                <a:latin typeface="Times New Roman" panose="02020603050405020304" pitchFamily="18" charset="0"/>
              </a:rPr>
              <a:t>muscles</a:t>
            </a:r>
            <a:r>
              <a:rPr lang="en-US" sz="1400" dirty="0">
                <a:latin typeface="Times New Roman" panose="02020603050405020304" pitchFamily="18" charset="0"/>
              </a:rPr>
              <a:t>. </a:t>
            </a:r>
          </a:p>
        </p:txBody>
      </p:sp>
      <p:pic>
        <p:nvPicPr>
          <p:cNvPr id="4" name="Picture 3">
            <a:extLst>
              <a:ext uri="{FF2B5EF4-FFF2-40B4-BE49-F238E27FC236}">
                <a16:creationId xmlns:a16="http://schemas.microsoft.com/office/drawing/2014/main" id="{FE7D5DD5-DB50-F5E9-1047-BFAFA81E5B9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62026" y="1585721"/>
            <a:ext cx="9780604" cy="4256758"/>
          </a:xfrm>
          <a:prstGeom prst="rect">
            <a:avLst/>
          </a:prstGeom>
        </p:spPr>
      </p:pic>
      <p:sp>
        <p:nvSpPr>
          <p:cNvPr id="6" name="TextBox 5">
            <a:extLst>
              <a:ext uri="{FF2B5EF4-FFF2-40B4-BE49-F238E27FC236}">
                <a16:creationId xmlns:a16="http://schemas.microsoft.com/office/drawing/2014/main" id="{B9B8D01E-E63C-0953-1984-EF7A30695701}"/>
              </a:ext>
            </a:extLst>
          </p:cNvPr>
          <p:cNvSpPr txBox="1"/>
          <p:nvPr/>
        </p:nvSpPr>
        <p:spPr>
          <a:xfrm>
            <a:off x="9357471" y="1552124"/>
            <a:ext cx="4240307" cy="276999"/>
          </a:xfrm>
          <a:prstGeom prst="rect">
            <a:avLst/>
          </a:prstGeom>
          <a:noFill/>
        </p:spPr>
        <p:txBody>
          <a:bodyPr wrap="square" rtlCol="0">
            <a:spAutoFit/>
          </a:bodyPr>
          <a:lstStyle/>
          <a:p>
            <a:r>
              <a:rPr lang="en-US" sz="1200" b="1" dirty="0">
                <a:solidFill>
                  <a:srgbClr val="FF0000"/>
                </a:solidFill>
                <a:latin typeface="Times New Roman" panose="02020603050405020304" pitchFamily="18" charset="0"/>
              </a:rPr>
              <a:t>Another reference... </a:t>
            </a:r>
          </a:p>
        </p:txBody>
      </p:sp>
      <p:sp>
        <p:nvSpPr>
          <p:cNvPr id="8" name="Arc 7">
            <a:extLst>
              <a:ext uri="{FF2B5EF4-FFF2-40B4-BE49-F238E27FC236}">
                <a16:creationId xmlns:a16="http://schemas.microsoft.com/office/drawing/2014/main" id="{2358A12C-562B-9F03-0A1E-467D98C84F44}"/>
              </a:ext>
            </a:extLst>
          </p:cNvPr>
          <p:cNvSpPr/>
          <p:nvPr/>
        </p:nvSpPr>
        <p:spPr>
          <a:xfrm>
            <a:off x="7183020" y="1394931"/>
            <a:ext cx="2268071" cy="439271"/>
          </a:xfrm>
          <a:prstGeom prst="arc">
            <a:avLst>
              <a:gd name="adj1" fmla="val 11125434"/>
              <a:gd name="adj2" fmla="val 21512220"/>
            </a:avLst>
          </a:prstGeom>
          <a:ln>
            <a:solidFill>
              <a:srgbClr val="C00000"/>
            </a:solidFill>
            <a:headEnd type="stealt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solidFill>
                <a:srgbClr val="FF0000"/>
              </a:solidFill>
            </a:endParaRPr>
          </a:p>
        </p:txBody>
      </p:sp>
      <p:sp>
        <p:nvSpPr>
          <p:cNvPr id="2" name="Slide Number Placeholder 1">
            <a:extLst>
              <a:ext uri="{FF2B5EF4-FFF2-40B4-BE49-F238E27FC236}">
                <a16:creationId xmlns:a16="http://schemas.microsoft.com/office/drawing/2014/main" id="{9E31A4F7-7438-7906-D76D-5F78FD401B91}"/>
              </a:ext>
            </a:extLst>
          </p:cNvPr>
          <p:cNvSpPr>
            <a:spLocks noGrp="1"/>
          </p:cNvSpPr>
          <p:nvPr>
            <p:ph type="sldNum" sz="quarter" idx="12"/>
          </p:nvPr>
        </p:nvSpPr>
        <p:spPr/>
        <p:txBody>
          <a:bodyPr/>
          <a:lstStyle/>
          <a:p>
            <a:fld id="{19879136-7FDE-4806-A47A-6D47554DD6E0}" type="slidenum">
              <a:rPr lang="en-US" smtClean="0"/>
              <a:t>4</a:t>
            </a:fld>
            <a:endParaRPr lang="en-US"/>
          </a:p>
        </p:txBody>
      </p:sp>
    </p:spTree>
    <p:extLst>
      <p:ext uri="{BB962C8B-B14F-4D97-AF65-F5344CB8AC3E}">
        <p14:creationId xmlns:p14="http://schemas.microsoft.com/office/powerpoint/2010/main" val="4249697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46B04F-96C6-5604-CB64-9A2FED0027CE}"/>
              </a:ext>
            </a:extLst>
          </p:cNvPr>
          <p:cNvSpPr txBox="1"/>
          <p:nvPr/>
        </p:nvSpPr>
        <p:spPr>
          <a:xfrm>
            <a:off x="816454" y="447215"/>
            <a:ext cx="11115675" cy="313932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Prerequisites for interpreting power flow:</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Joint Moment and Joint Power</a:t>
            </a:r>
          </a:p>
          <a:p>
            <a:endParaRPr lang="en-US" dirty="0">
              <a:latin typeface="Times New Roman" panose="02020603050405020304" pitchFamily="18" charset="0"/>
              <a:cs typeface="Times New Roman" panose="02020603050405020304" pitchFamily="18" charset="0"/>
            </a:endParaRPr>
          </a:p>
          <a:p>
            <a:r>
              <a:rPr lang="en-US" sz="1600" b="1" u="sng" dirty="0">
                <a:solidFill>
                  <a:srgbClr val="FF0000"/>
                </a:solidFill>
                <a:latin typeface="Times New Roman"/>
                <a:cs typeface="Times New Roman"/>
              </a:rPr>
              <a:t>2. Segments’ Angular Velocity (Proximal and Distal)</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Scenario: Simplest Version (Refer to Page 1 or 2).</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Suggestions:</a:t>
            </a:r>
          </a:p>
          <a:p>
            <a:r>
              <a:rPr lang="en-US" dirty="0">
                <a:latin typeface="Times New Roman" panose="02020603050405020304" pitchFamily="18" charset="0"/>
                <a:cs typeface="Times New Roman" panose="02020603050405020304" pitchFamily="18" charset="0"/>
              </a:rPr>
              <a:t>3.1. Consider the power flow in the sagittal plane.</a:t>
            </a:r>
          </a:p>
          <a:p>
            <a:r>
              <a:rPr lang="en-US" dirty="0">
                <a:latin typeface="Times New Roman" panose="02020603050405020304" pitchFamily="18" charset="0"/>
                <a:cs typeface="Times New Roman" panose="02020603050405020304" pitchFamily="18" charset="0"/>
              </a:rPr>
              <a:t>3.2. Total Mechanical Energy Expenditure (TMEE) is not needed in this step.</a:t>
            </a:r>
          </a:p>
        </p:txBody>
      </p:sp>
      <p:sp>
        <p:nvSpPr>
          <p:cNvPr id="2" name="Slide Number Placeholder 1">
            <a:extLst>
              <a:ext uri="{FF2B5EF4-FFF2-40B4-BE49-F238E27FC236}">
                <a16:creationId xmlns:a16="http://schemas.microsoft.com/office/drawing/2014/main" id="{56C3D4A4-6090-42A6-2F44-2306179A17B5}"/>
              </a:ext>
            </a:extLst>
          </p:cNvPr>
          <p:cNvSpPr>
            <a:spLocks noGrp="1"/>
          </p:cNvSpPr>
          <p:nvPr>
            <p:ph type="sldNum" sz="quarter" idx="12"/>
          </p:nvPr>
        </p:nvSpPr>
        <p:spPr/>
        <p:txBody>
          <a:bodyPr/>
          <a:lstStyle/>
          <a:p>
            <a:fld id="{19879136-7FDE-4806-A47A-6D47554DD6E0}" type="slidenum">
              <a:rPr lang="en-US" smtClean="0"/>
              <a:t>5</a:t>
            </a:fld>
            <a:endParaRPr lang="en-US"/>
          </a:p>
        </p:txBody>
      </p:sp>
    </p:spTree>
    <p:extLst>
      <p:ext uri="{BB962C8B-B14F-4D97-AF65-F5344CB8AC3E}">
        <p14:creationId xmlns:p14="http://schemas.microsoft.com/office/powerpoint/2010/main" val="1448238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431</Words>
  <Application>Microsoft Office PowerPoint</Application>
  <PresentationFormat>Widescreen</PresentationFormat>
  <Paragraphs>47</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Mohammadali Shahiri</dc:creator>
  <cp:lastModifiedBy>Mohammadali Shahiri</cp:lastModifiedBy>
  <cp:revision>7</cp:revision>
  <dcterms:created xsi:type="dcterms:W3CDTF">2023-08-30T15:45:37Z</dcterms:created>
  <dcterms:modified xsi:type="dcterms:W3CDTF">2023-08-30T18:31:08Z</dcterms:modified>
</cp:coreProperties>
</file>